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notesMasterIdLst>
    <p:notesMasterId r:id="rId11"/>
  </p:notesMasterIdLst>
  <p:handoutMasterIdLst>
    <p:handoutMasterId r:id="rId12"/>
  </p:handoutMasterIdLst>
  <p:sldIdLst>
    <p:sldId id="257" r:id="rId2"/>
    <p:sldId id="343" r:id="rId3"/>
    <p:sldId id="349" r:id="rId4"/>
    <p:sldId id="298" r:id="rId5"/>
    <p:sldId id="346" r:id="rId6"/>
    <p:sldId id="348" r:id="rId7"/>
    <p:sldId id="307" r:id="rId8"/>
    <p:sldId id="329" r:id="rId9"/>
    <p:sldId id="272" r:id="rId10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4" autoAdjust="0"/>
    <p:restoredTop sz="97267" autoAdjust="0"/>
  </p:normalViewPr>
  <p:slideViewPr>
    <p:cSldViewPr snapToGrid="0" snapToObjects="1">
      <p:cViewPr>
        <p:scale>
          <a:sx n="94" d="100"/>
          <a:sy n="94" d="100"/>
        </p:scale>
        <p:origin x="-1384" y="-3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281A-F3C2-9B4A-BBEF-8F555A750B72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3751-5835-284E-A010-1FD74572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4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38104-0044-A742-8CF0-068959799492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207C4-BF59-5449-A333-7D7045B3F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15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Global view of</a:t>
            </a:r>
            <a:r>
              <a:rPr lang="en-US" baseline="0" dirty="0" smtClean="0"/>
              <a:t> network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observe changes in network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 in real-time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Programmabitity</a:t>
            </a:r>
            <a:r>
              <a:rPr lang="en-US" baseline="0" dirty="0" smtClean="0"/>
              <a:t> (fist proposed by SDN)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Thong </a:t>
            </a:r>
            <a:r>
              <a:rPr lang="en-US" baseline="0" dirty="0" err="1" smtClean="0"/>
              <a:t>nhat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protocol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207C4-BF59-5449-A333-7D7045B3F4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38848" y="1295403"/>
            <a:ext cx="7028307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166" y="1524002"/>
            <a:ext cx="703967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165" y="3299014"/>
            <a:ext cx="703967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548-4C40-6849-8804-11473AA9AA2E}" type="datetime1">
              <a:rPr lang="en-AU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1872"/>
            <a:ext cx="4419507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850" y="1787856"/>
            <a:ext cx="4419507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FB9E-955B-6B44-9BA3-1A162C7D1B0B}" type="datetime1">
              <a:rPr lang="en-AU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14835" y="359395"/>
            <a:ext cx="39624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0E7E-17D0-904C-973B-395F5A427C7E}" type="datetime1">
              <a:rPr lang="en-AU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3941" y="368301"/>
            <a:ext cx="1651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5048" y="368301"/>
            <a:ext cx="7247203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D50F-504A-A945-8D5C-07371558455E}" type="datetime1">
              <a:rPr lang="en-AU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6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BBDD-4194-9C4D-9D22-7ABAE7F08ACC}" type="datetime1">
              <a:rPr lang="en-AU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835" y="3352804"/>
            <a:ext cx="911833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835" y="4771032"/>
            <a:ext cx="911833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74CC-3E54-0542-931A-384958C85A16}" type="datetime1">
              <a:rPr lang="en-AU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1895" y="363538"/>
            <a:ext cx="910221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50" y="2403147"/>
            <a:ext cx="872794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050" y="3736008"/>
            <a:ext cx="872794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9973-6F78-DD42-B301-5220A63516A8}" type="datetime1">
              <a:rPr lang="en-AU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48" y="107576"/>
            <a:ext cx="871246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048" y="1600201"/>
            <a:ext cx="416052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994" y="1600201"/>
            <a:ext cx="416052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030-5DCB-2342-BB77-68AF802B7D9A}" type="datetime1">
              <a:rPr lang="en-AU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47" y="107576"/>
            <a:ext cx="871246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047" y="1453225"/>
            <a:ext cx="416052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047" y="2347417"/>
            <a:ext cx="416052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6993" y="1453225"/>
            <a:ext cx="416052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6993" y="2347417"/>
            <a:ext cx="416052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A08A-8071-794D-B66E-533B58E431A6}" type="datetime1">
              <a:rPr lang="en-AU" smtClean="0"/>
              <a:t>3/14/15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1862-1D3E-E841-A1DD-B6865227F921}" type="datetime1">
              <a:rPr lang="en-AU" smtClean="0"/>
              <a:t>3/14/15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2DD2-073A-924A-BA6B-E072BB50380C}" type="datetime1">
              <a:rPr lang="en-AU" smtClean="0"/>
              <a:t>3/14/15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49" y="611872"/>
            <a:ext cx="416052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059" y="368300"/>
            <a:ext cx="416052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849" y="1787856"/>
            <a:ext cx="416052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D0B-A2EA-E74E-90BE-C5969E37CFB5}" type="datetime1">
              <a:rPr lang="en-AU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5048" y="107576"/>
            <a:ext cx="871246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048" y="1600201"/>
            <a:ext cx="871246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8988" y="627567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10AD7BE-A84A-0B45-B3D3-5983EE737450}" type="datetime1">
              <a:rPr lang="en-AU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498" y="6275671"/>
            <a:ext cx="52443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6065" y="6275671"/>
            <a:ext cx="1073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45EF454-D853-E84D-97E4-8EA277B666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00" y="34000"/>
            <a:ext cx="9157115" cy="1845600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4683" y="529301"/>
            <a:ext cx="8513235" cy="24383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94683" y="3413312"/>
            <a:ext cx="8377023" cy="211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300" y="2690074"/>
            <a:ext cx="8195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>
              <a:solidFill>
                <a:srgbClr val="2C7C9F"/>
              </a:solidFill>
            </a:endParaRPr>
          </a:p>
          <a:p>
            <a:pPr algn="ctr"/>
            <a:endParaRPr lang="en-US" sz="2800" dirty="0">
              <a:solidFill>
                <a:srgbClr val="2C7C9F"/>
              </a:solidFill>
            </a:endParaRPr>
          </a:p>
          <a:p>
            <a:pPr algn="ctr"/>
            <a:endParaRPr lang="en-US" sz="2800" dirty="0">
              <a:solidFill>
                <a:srgbClr val="2C7C9F"/>
              </a:solidFill>
            </a:endParaRPr>
          </a:p>
          <a:p>
            <a:pPr algn="ctr"/>
            <a:r>
              <a:rPr lang="en-US" sz="2800" dirty="0" smtClean="0">
                <a:solidFill>
                  <a:srgbClr val="2C7C9F"/>
                </a:solidFill>
              </a:rPr>
              <a:t>March</a:t>
            </a:r>
            <a:r>
              <a:rPr lang="en-US" sz="2800" dirty="0" smtClean="0">
                <a:solidFill>
                  <a:srgbClr val="2C7C9F"/>
                </a:solidFill>
              </a:rPr>
              <a:t> 14</a:t>
            </a:r>
            <a:r>
              <a:rPr lang="en-US" sz="2800" baseline="30000" dirty="0" smtClean="0">
                <a:solidFill>
                  <a:srgbClr val="2C7C9F"/>
                </a:solidFill>
              </a:rPr>
              <a:t>th</a:t>
            </a:r>
            <a:r>
              <a:rPr lang="en-US" sz="2800" dirty="0" smtClean="0">
                <a:solidFill>
                  <a:srgbClr val="2C7C9F"/>
                </a:solidFill>
              </a:rPr>
              <a:t>, 2015 </a:t>
            </a:r>
            <a:endParaRPr lang="en-US" sz="2800" dirty="0">
              <a:solidFill>
                <a:srgbClr val="2C7C9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7849" y="1567712"/>
            <a:ext cx="8712466" cy="1845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NII-FJP</a:t>
            </a:r>
            <a:r>
              <a:rPr lang="en-US" sz="4000" dirty="0" smtClean="0"/>
              <a:t> meeting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877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95300" y="274646"/>
            <a:ext cx="8915400" cy="85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Xuan-Thien Phan</a:t>
            </a:r>
            <a:r>
              <a:rPr lang="en"/>
              <a:t> 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95300" y="1221826"/>
            <a:ext cx="8915400" cy="534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</a:rPr>
              <a:t>-2002-2005: Hue Uni. of Science (Math.)</a:t>
            </a:r>
          </a:p>
          <a:p>
            <a:pPr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</a:rPr>
              <a:t>-2005-2010: B.E, HCMUT</a:t>
            </a:r>
          </a:p>
          <a:p>
            <a:pPr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</a:rPr>
              <a:t>-2010-2012: M.Sc, HCMUT</a:t>
            </a:r>
          </a:p>
          <a:p>
            <a:pPr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</a:rPr>
              <a:t>-2013: intern NII, Yamada lab</a:t>
            </a:r>
          </a:p>
          <a:p>
            <a:pPr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</a:rPr>
              <a:t>-2014-201x: lecturer UIT &amp; </a:t>
            </a:r>
          </a:p>
          <a:p>
            <a:pPr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</a:rPr>
              <a:t> PhD candidate, NII, Fukuda lab (</a:t>
            </a:r>
            <a:r>
              <a:rPr lang="en" sz="2200" dirty="0" smtClean="0">
                <a:solidFill>
                  <a:schemeClr val="tx1"/>
                </a:solidFill>
              </a:rPr>
              <a:t>MEXT)</a:t>
            </a:r>
            <a:endParaRPr lang="en" sz="2200" dirty="0">
              <a:solidFill>
                <a:schemeClr val="tx1"/>
              </a:solidFill>
            </a:endParaRPr>
          </a:p>
          <a:p>
            <a:pPr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</a:rPr>
              <a:t>Research topics:</a:t>
            </a:r>
          </a:p>
          <a:p>
            <a:pPr marL="457200" lvl="0" indent="-3683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200" dirty="0">
                <a:solidFill>
                  <a:schemeClr val="tx1"/>
                </a:solidFill>
              </a:rPr>
              <a:t>wireless/ad-hoc network</a:t>
            </a:r>
          </a:p>
          <a:p>
            <a:pPr marL="457200" lvl="0" indent="-3683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200" dirty="0">
                <a:solidFill>
                  <a:schemeClr val="tx1"/>
                </a:solidFill>
              </a:rPr>
              <a:t>software-defined network</a:t>
            </a:r>
          </a:p>
          <a:p>
            <a:pPr marL="457200" lvl="0" indent="-368300">
              <a:lnSpc>
                <a:spcPct val="130000"/>
              </a:lnSpc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200" dirty="0" smtClean="0">
                <a:solidFill>
                  <a:schemeClr val="tx1"/>
                </a:solidFill>
              </a:rPr>
              <a:t>Anomaly/</a:t>
            </a:r>
            <a:r>
              <a:rPr lang="en-US" sz="2200" dirty="0" err="1" smtClean="0">
                <a:solidFill>
                  <a:schemeClr val="tx1"/>
                </a:solidFill>
              </a:rPr>
              <a:t>i</a:t>
            </a:r>
            <a:r>
              <a:rPr lang="en" sz="2200" dirty="0" smtClean="0">
                <a:solidFill>
                  <a:schemeClr val="tx1"/>
                </a:solidFill>
              </a:rPr>
              <a:t>ntrusion </a:t>
            </a:r>
            <a:r>
              <a:rPr lang="en" sz="2200" dirty="0">
                <a:solidFill>
                  <a:schemeClr val="tx1"/>
                </a:solidFill>
              </a:rPr>
              <a:t>detection</a:t>
            </a:r>
          </a:p>
          <a:p>
            <a:pPr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</a:rPr>
              <a:t>Contact: </a:t>
            </a:r>
            <a:r>
              <a:rPr lang="en-US" sz="2200" dirty="0" err="1" smtClean="0">
                <a:solidFill>
                  <a:schemeClr val="tx1"/>
                </a:solidFill>
              </a:rPr>
              <a:t>thienpx@uit.edu.vn</a:t>
            </a:r>
            <a:r>
              <a:rPr lang="en" sz="2200" dirty="0" smtClean="0">
                <a:solidFill>
                  <a:schemeClr val="tx1"/>
                </a:solidFill>
              </a:rPr>
              <a:t> </a:t>
            </a:r>
            <a:r>
              <a:rPr lang="en" sz="2200" dirty="0">
                <a:solidFill>
                  <a:schemeClr val="tx1"/>
                </a:solidFill>
              </a:rPr>
              <a:t>/ xuanthiencs@gmail.com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</a:rPr>
              <a:t>*** “Together we move forward” ***</a:t>
            </a:r>
          </a:p>
          <a:p>
            <a:pPr lvl="0">
              <a:spcBef>
                <a:spcPts val="0"/>
              </a:spcBef>
              <a:buNone/>
            </a:pPr>
            <a:endParaRPr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54" y="1533807"/>
            <a:ext cx="2547764" cy="310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732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00" y="34000"/>
            <a:ext cx="9157115" cy="1845600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4683" y="529301"/>
            <a:ext cx="8513235" cy="24383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94683" y="3413312"/>
            <a:ext cx="8377023" cy="211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300" y="2690074"/>
            <a:ext cx="8195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>
              <a:solidFill>
                <a:srgbClr val="2C7C9F"/>
              </a:solidFill>
            </a:endParaRPr>
          </a:p>
          <a:p>
            <a:pPr algn="ctr"/>
            <a:endParaRPr lang="en-US" sz="2800" dirty="0">
              <a:solidFill>
                <a:srgbClr val="2C7C9F"/>
              </a:solidFill>
            </a:endParaRPr>
          </a:p>
          <a:p>
            <a:pPr algn="ctr"/>
            <a:r>
              <a:rPr lang="en-US" sz="2800" dirty="0" smtClean="0">
                <a:solidFill>
                  <a:srgbClr val="2C7C9F"/>
                </a:solidFill>
              </a:rPr>
              <a:t>Xuan-</a:t>
            </a:r>
            <a:r>
              <a:rPr lang="en-US" sz="2800" dirty="0">
                <a:solidFill>
                  <a:srgbClr val="2C7C9F"/>
                </a:solidFill>
              </a:rPr>
              <a:t>Thien </a:t>
            </a:r>
            <a:r>
              <a:rPr lang="en-US" sz="2800" dirty="0" smtClean="0">
                <a:solidFill>
                  <a:srgbClr val="2C7C9F"/>
                </a:solidFill>
              </a:rPr>
              <a:t>Phan, Prof. Kensuke Fukuda  </a:t>
            </a:r>
            <a:endParaRPr lang="en-US" sz="2800" dirty="0" smtClean="0">
              <a:solidFill>
                <a:srgbClr val="2C7C9F"/>
              </a:solidFill>
            </a:endParaRPr>
          </a:p>
          <a:p>
            <a:pPr algn="ctr"/>
            <a:r>
              <a:rPr lang="en-US" sz="2800" dirty="0" smtClean="0">
                <a:solidFill>
                  <a:srgbClr val="2C7C9F"/>
                </a:solidFill>
              </a:rPr>
              <a:t>(NII-NECOMA project members) </a:t>
            </a:r>
            <a:endParaRPr lang="en-US" sz="2800" dirty="0">
              <a:solidFill>
                <a:srgbClr val="2C7C9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7849" y="1567712"/>
            <a:ext cx="8712466" cy="1845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Early-stage anomaly detection and mitigation in large-scale networks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938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48" y="107576"/>
            <a:ext cx="8712466" cy="676002"/>
          </a:xfrm>
        </p:spPr>
        <p:txBody>
          <a:bodyPr/>
          <a:lstStyle/>
          <a:p>
            <a:pPr algn="l"/>
            <a:r>
              <a:rPr lang="en-US" sz="3200" dirty="0" smtClean="0"/>
              <a:t>Software-Defined Network (SDN)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173" y="1269938"/>
            <a:ext cx="5231730" cy="394195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Control plane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Data plane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OpenFlow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§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7392" y="6302242"/>
            <a:ext cx="3782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1: SDN architecture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57" y="945698"/>
            <a:ext cx="5779213" cy="51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48" y="107576"/>
            <a:ext cx="8712466" cy="676002"/>
          </a:xfrm>
        </p:spPr>
        <p:txBody>
          <a:bodyPr/>
          <a:lstStyle/>
          <a:p>
            <a:pPr algn="l"/>
            <a:r>
              <a:rPr lang="en-US" sz="3200" dirty="0" smtClean="0"/>
              <a:t>Software-Defined Network (SDN)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173" y="1513118"/>
            <a:ext cx="5231730" cy="3941956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§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32" y="1621197"/>
            <a:ext cx="7779826" cy="418660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7081" y="999739"/>
            <a:ext cx="5231730" cy="394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Network programmability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Centralized control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Flexibility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Real-time control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§"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7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48" y="107576"/>
            <a:ext cx="8712466" cy="676002"/>
          </a:xfrm>
        </p:spPr>
        <p:txBody>
          <a:bodyPr/>
          <a:lstStyle/>
          <a:p>
            <a:pPr algn="l"/>
            <a:r>
              <a:rPr lang="en-US" sz="3200" dirty="0" smtClean="0"/>
              <a:t>SDN</a:t>
            </a:r>
            <a:r>
              <a:rPr lang="en-US" sz="3200" dirty="0"/>
              <a:t> </a:t>
            </a:r>
            <a:r>
              <a:rPr lang="en-US" sz="3200" dirty="0" smtClean="0"/>
              <a:t>members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469" y="1182971"/>
            <a:ext cx="5231730" cy="3941956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§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8" y="1182971"/>
            <a:ext cx="6261100" cy="5092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56148" y="1269938"/>
            <a:ext cx="5231730" cy="3941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Universities Lab: Stanford,…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SDN consortium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NTT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IBM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Juniper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Google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Hp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Intel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…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4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48" y="107576"/>
            <a:ext cx="8712466" cy="946524"/>
          </a:xfrm>
        </p:spPr>
        <p:txBody>
          <a:bodyPr/>
          <a:lstStyle/>
          <a:p>
            <a:pPr algn="l"/>
            <a:r>
              <a:rPr lang="en-US" sz="3600" dirty="0" smtClean="0"/>
              <a:t>Our research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48" y="1351156"/>
            <a:ext cx="8712466" cy="44781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 smtClean="0">
                <a:solidFill>
                  <a:srgbClr val="000000"/>
                </a:solidFill>
              </a:rPr>
              <a:t>Motivation:</a:t>
            </a:r>
          </a:p>
          <a:p>
            <a:pPr algn="just"/>
            <a:r>
              <a:rPr lang="en-US" sz="2000" dirty="0" smtClean="0">
                <a:solidFill>
                  <a:srgbClr val="000000"/>
                </a:solidFill>
              </a:rPr>
              <a:t>Increasing </a:t>
            </a:r>
            <a:r>
              <a:rPr lang="en-US" sz="2000" dirty="0">
                <a:solidFill>
                  <a:srgbClr val="000000"/>
                </a:solidFill>
              </a:rPr>
              <a:t>number of anomalies such </a:t>
            </a:r>
            <a:r>
              <a:rPr lang="en-US" sz="2000" dirty="0" smtClean="0">
                <a:solidFill>
                  <a:srgbClr val="000000"/>
                </a:solidFill>
              </a:rPr>
              <a:t>as misconfiguration and </a:t>
            </a:r>
            <a:r>
              <a:rPr lang="en-US" sz="2000" dirty="0">
                <a:solidFill>
                  <a:srgbClr val="000000"/>
                </a:solidFill>
              </a:rPr>
              <a:t>remote </a:t>
            </a:r>
            <a:r>
              <a:rPr lang="en-US" sz="2000" dirty="0" smtClean="0">
                <a:solidFill>
                  <a:srgbClr val="000000"/>
                </a:solidFill>
              </a:rPr>
              <a:t>attacks.</a:t>
            </a:r>
            <a:endParaRPr lang="en-US" sz="2000" dirty="0">
              <a:solidFill>
                <a:srgbClr val="000000"/>
              </a:solidFill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roblem </a:t>
            </a:r>
            <a:r>
              <a:rPr lang="en-US" sz="2000" dirty="0">
                <a:solidFill>
                  <a:srgbClr val="000000"/>
                </a:solidFill>
              </a:rPr>
              <a:t>for the users and Internet service </a:t>
            </a:r>
            <a:r>
              <a:rPr lang="en-US" sz="2000" dirty="0" smtClean="0">
                <a:solidFill>
                  <a:srgbClr val="000000"/>
                </a:solidFill>
              </a:rPr>
              <a:t>operators: </a:t>
            </a:r>
          </a:p>
          <a:p>
            <a:pPr lvl="1" algn="just">
              <a:buFont typeface="Wingdings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A</a:t>
            </a:r>
            <a:r>
              <a:rPr lang="en-US" sz="1800" dirty="0" smtClean="0">
                <a:solidFill>
                  <a:srgbClr val="000000"/>
                </a:solidFill>
              </a:rPr>
              <a:t>ffect directly the availability of network services</a:t>
            </a:r>
          </a:p>
          <a:p>
            <a:pPr lvl="1" algn="just">
              <a:buFont typeface="Wingdings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revent </a:t>
            </a:r>
            <a:r>
              <a:rPr lang="en-US" sz="1800" dirty="0">
                <a:solidFill>
                  <a:srgbClr val="000000"/>
                </a:solidFill>
              </a:rPr>
              <a:t>legitimate users from accessing the networks resources.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</a:rPr>
              <a:t>Existing </a:t>
            </a:r>
            <a:r>
              <a:rPr lang="en-US" sz="2000" dirty="0">
                <a:solidFill>
                  <a:srgbClr val="000000"/>
                </a:solidFill>
              </a:rPr>
              <a:t>anomaly detection approaches: </a:t>
            </a:r>
          </a:p>
          <a:p>
            <a:pPr lvl="1" algn="just">
              <a:buFont typeface="Wingdings" charset="2"/>
              <a:buChar char="§"/>
            </a:pPr>
            <a:r>
              <a:rPr lang="en-US" sz="1600" dirty="0" smtClean="0">
                <a:solidFill>
                  <a:srgbClr val="000000"/>
                </a:solidFill>
              </a:rPr>
              <a:t>Conventional </a:t>
            </a:r>
            <a:r>
              <a:rPr lang="en-US" sz="1600" dirty="0">
                <a:solidFill>
                  <a:srgbClr val="000000"/>
                </a:solidFill>
              </a:rPr>
              <a:t>network </a:t>
            </a:r>
            <a:r>
              <a:rPr lang="en-US" sz="1600" dirty="0" smtClean="0">
                <a:solidFill>
                  <a:srgbClr val="000000"/>
                </a:solidFill>
              </a:rPr>
              <a:t>architecture</a:t>
            </a:r>
          </a:p>
          <a:p>
            <a:pPr lvl="1" algn="just">
              <a:buFont typeface="Wingdings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Heavy processing to extract information for traffic </a:t>
            </a:r>
            <a:r>
              <a:rPr lang="en-US" sz="1600" dirty="0" smtClean="0">
                <a:solidFill>
                  <a:srgbClr val="000000"/>
                </a:solidFill>
              </a:rPr>
              <a:t>analysis</a:t>
            </a:r>
          </a:p>
          <a:p>
            <a:pPr lvl="1" algn="just">
              <a:buFont typeface="Wingdings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Delay time in detection, </a:t>
            </a:r>
            <a:r>
              <a:rPr lang="en-US" sz="1400" dirty="0" err="1">
                <a:solidFill>
                  <a:srgbClr val="000000"/>
                </a:solidFill>
              </a:rPr>
              <a:t>inflexiblity</a:t>
            </a:r>
            <a:r>
              <a:rPr lang="en-US" sz="1400" dirty="0">
                <a:solidFill>
                  <a:srgbClr val="000000"/>
                </a:solidFill>
              </a:rPr>
              <a:t> in reaction</a:t>
            </a:r>
          </a:p>
          <a:p>
            <a:pPr marL="349250" lvl="1" indent="0" algn="just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lvl="1" algn="just">
              <a:buFont typeface="Wingdings" charset="2"/>
              <a:buChar char="§"/>
            </a:pPr>
            <a:endParaRPr lang="en-US" sz="1600" dirty="0">
              <a:solidFill>
                <a:srgbClr val="000000"/>
              </a:solidFill>
            </a:endParaRPr>
          </a:p>
          <a:p>
            <a:pPr lvl="1" algn="just">
              <a:buFont typeface="Wingdings" charset="2"/>
              <a:buChar char="§"/>
            </a:pPr>
            <a:endParaRPr lang="en-US" sz="1800" dirty="0">
              <a:solidFill>
                <a:srgbClr val="000000"/>
              </a:solidFill>
            </a:endParaRPr>
          </a:p>
          <a:p>
            <a:pPr algn="just"/>
            <a:endParaRPr lang="en-US" dirty="0" smtClean="0">
              <a:solidFill>
                <a:srgbClr val="000000"/>
              </a:solidFill>
            </a:endParaRP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 algn="just"/>
            <a:endParaRPr lang="en-US" dirty="0" smtClean="0">
              <a:solidFill>
                <a:srgbClr val="000000"/>
              </a:solidFill>
            </a:endParaRPr>
          </a:p>
          <a:p>
            <a:pPr lvl="1" algn="just">
              <a:buFont typeface="Wingdings" charset="2"/>
              <a:buChar char="§"/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48" y="285376"/>
            <a:ext cx="8712466" cy="756024"/>
          </a:xfrm>
        </p:spPr>
        <p:txBody>
          <a:bodyPr/>
          <a:lstStyle/>
          <a:p>
            <a:pPr algn="l"/>
            <a:r>
              <a:rPr lang="en-US" sz="3600" dirty="0" smtClean="0"/>
              <a:t>Our research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63" y="1257876"/>
            <a:ext cx="3835400" cy="507931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55008" y="1403579"/>
            <a:ext cx="5992613" cy="394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Network traffic analysis</a:t>
            </a:r>
          </a:p>
          <a:p>
            <a:pPr lvl="1" algn="just"/>
            <a:r>
              <a:rPr lang="en-US" sz="1600" dirty="0" smtClean="0">
                <a:solidFill>
                  <a:schemeClr val="tx1"/>
                </a:solidFill>
              </a:rPr>
              <a:t>Query network traffic statistics</a:t>
            </a:r>
          </a:p>
          <a:p>
            <a:pPr lvl="1" algn="just"/>
            <a:r>
              <a:rPr lang="en-US" sz="1600" dirty="0" smtClean="0">
                <a:solidFill>
                  <a:schemeClr val="tx1"/>
                </a:solidFill>
              </a:rPr>
              <a:t>Analyze the collected information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Anomaly/intrusion detection</a:t>
            </a:r>
          </a:p>
          <a:p>
            <a:pPr lvl="1" algn="just"/>
            <a:r>
              <a:rPr lang="en-US" sz="1600" dirty="0" smtClean="0">
                <a:solidFill>
                  <a:schemeClr val="tx1"/>
                </a:solidFill>
              </a:rPr>
              <a:t>Detection model/algorithm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Attack mitigation</a:t>
            </a:r>
          </a:p>
          <a:p>
            <a:pPr lvl="1" algn="just"/>
            <a:r>
              <a:rPr lang="en-US" sz="1600" dirty="0" smtClean="0">
                <a:solidFill>
                  <a:schemeClr val="tx1"/>
                </a:solidFill>
              </a:rPr>
              <a:t>Control flow traffic behavior </a:t>
            </a:r>
          </a:p>
          <a:p>
            <a:pPr lvl="1" algn="just"/>
            <a:r>
              <a:rPr lang="en-US" sz="1600" dirty="0" smtClean="0">
                <a:solidFill>
                  <a:schemeClr val="tx1"/>
                </a:solidFill>
              </a:rPr>
              <a:t>React against attack traffic</a:t>
            </a:r>
          </a:p>
          <a:p>
            <a:pPr lvl="1" algn="just"/>
            <a:r>
              <a:rPr lang="en-US" sz="1600" dirty="0" smtClean="0">
                <a:solidFill>
                  <a:schemeClr val="tx1"/>
                </a:solidFill>
              </a:rPr>
              <a:t>Recover network service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2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81" y="2120152"/>
            <a:ext cx="8712466" cy="1036734"/>
          </a:xfrm>
        </p:spPr>
        <p:txBody>
          <a:bodyPr/>
          <a:lstStyle/>
          <a:p>
            <a:r>
              <a:rPr lang="en-US" sz="2800" dirty="0" smtClean="0"/>
              <a:t>Thank </a:t>
            </a:r>
            <a:r>
              <a:rPr lang="en-US" sz="2800" dirty="0" smtClean="0"/>
              <a:t>you!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48" y="1386429"/>
            <a:ext cx="8712466" cy="4343400"/>
          </a:xfrm>
        </p:spPr>
        <p:txBody>
          <a:bodyPr>
            <a:normAutofit/>
          </a:bodyPr>
          <a:lstStyle/>
          <a:p>
            <a:pPr lvl="1">
              <a:buClr>
                <a:srgbClr val="D5EDF4">
                  <a:lumMod val="90000"/>
                </a:srgbClr>
              </a:buClr>
              <a:buSzPct val="100000"/>
              <a:buFont typeface="Wingdings" charset="2"/>
              <a:buChar char="²"/>
            </a:pPr>
            <a:endParaRPr lang="en-US" sz="1400" dirty="0" smtClean="0">
              <a:solidFill>
                <a:prstClr val="black"/>
              </a:solidFill>
            </a:endParaRPr>
          </a:p>
          <a:p>
            <a:pPr>
              <a:buClr>
                <a:srgbClr val="D5EDF4">
                  <a:lumMod val="90000"/>
                </a:srgbClr>
              </a:buClr>
              <a:buSzPct val="100000"/>
              <a:buFont typeface="Wingdings" charset="2"/>
              <a:buChar char="²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F454-D853-E84D-97E4-8EA277B66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3840</TotalTime>
  <Words>294</Words>
  <Application>Microsoft Macintosh PowerPoint</Application>
  <PresentationFormat>A4 Paper (210x297 mm)</PresentationFormat>
  <Paragraphs>87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   </vt:lpstr>
      <vt:lpstr>Xuan-Thien Phan </vt:lpstr>
      <vt:lpstr>   </vt:lpstr>
      <vt:lpstr>Software-Defined Network (SDN)</vt:lpstr>
      <vt:lpstr>Software-Defined Network (SDN)</vt:lpstr>
      <vt:lpstr>SDN members</vt:lpstr>
      <vt:lpstr>Our research</vt:lpstr>
      <vt:lpstr>Our research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Phan</dc:creator>
  <cp:lastModifiedBy>Xuan Thien Phan</cp:lastModifiedBy>
  <cp:revision>1552</cp:revision>
  <cp:lastPrinted>2014-03-03T11:29:35Z</cp:lastPrinted>
  <dcterms:created xsi:type="dcterms:W3CDTF">2014-01-08T07:00:33Z</dcterms:created>
  <dcterms:modified xsi:type="dcterms:W3CDTF">2015-03-14T08:25:33Z</dcterms:modified>
</cp:coreProperties>
</file>