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tags/tag3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5.xml" ContentType="application/vnd.openxmlformats-officedocument.drawingml.char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6.xml" ContentType="application/vnd.openxmlformats-officedocument.drawingml.chart+xml"/>
  <Override PartName="/ppt/notesSlides/notesSlide19.xml" ContentType="application/vnd.openxmlformats-officedocument.presentationml.notesSlide+xml"/>
  <Override PartName="/ppt/tags/tag4.xml" ContentType="application/vnd.openxmlformats-officedocument.presentationml.tags+xml"/>
  <Override PartName="/ppt/notesSlides/notesSlide20.xml" ContentType="application/vnd.openxmlformats-officedocument.presentationml.notesSlide+xml"/>
  <Override PartName="/ppt/charts/chart7.xml" ContentType="application/vnd.openxmlformats-officedocument.drawingml.chart+xml"/>
  <Override PartName="/ppt/tags/tag5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notesSlides/notesSlide25.xml" ContentType="application/vnd.openxmlformats-officedocument.presentationml.notesSlide+xml"/>
  <Override PartName="/ppt/tags/tag7.xml" ContentType="application/vnd.openxmlformats-officedocument.presentationml.tags+xml"/>
  <Override PartName="/ppt/notesSlides/notesSlide26.xml" ContentType="application/vnd.openxmlformats-officedocument.presentationml.notesSlide+xml"/>
  <Override PartName="/ppt/charts/chart10.xml" ContentType="application/vnd.openxmlformats-officedocument.drawingml.chart+xml"/>
  <Override PartName="/ppt/tags/tag8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11.xml" ContentType="application/vnd.openxmlformats-officedocument.drawingml.chart+xml"/>
  <Override PartName="/ppt/notesSlides/notesSlide28.xml" ContentType="application/vnd.openxmlformats-officedocument.presentationml.notesSlide+xml"/>
  <Override PartName="/ppt/charts/chart12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9.xml" ContentType="application/vnd.openxmlformats-officedocument.presentationml.tags+xml"/>
  <Override PartName="/ppt/notesSlides/notesSlide31.xml" ContentType="application/vnd.openxmlformats-officedocument.presentationml.notesSlide+xml"/>
  <Override PartName="/ppt/charts/chart13.xml" ContentType="application/vnd.openxmlformats-officedocument.drawingml.chart+xml"/>
  <Override PartName="/ppt/tags/tag10.xml" ContentType="application/vnd.openxmlformats-officedocument.presentationml.tags+xml"/>
  <Override PartName="/ppt/notesSlides/notesSlide32.xml" ContentType="application/vnd.openxmlformats-officedocument.presentationml.notesSlide+xml"/>
  <Override PartName="/ppt/charts/chart14.xml" ContentType="application/vnd.openxmlformats-officedocument.drawingml.chart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style1.xml" ContentType="application/vnd.ms-office.chartstyle+xml"/>
  <Override PartName="/ppt/charts/colors1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4"/>
  </p:notesMasterIdLst>
  <p:handoutMasterIdLst>
    <p:handoutMasterId r:id="rId45"/>
  </p:handoutMasterIdLst>
  <p:sldIdLst>
    <p:sldId id="256" r:id="rId2"/>
    <p:sldId id="257" r:id="rId3"/>
    <p:sldId id="400" r:id="rId4"/>
    <p:sldId id="369" r:id="rId5"/>
    <p:sldId id="339" r:id="rId6"/>
    <p:sldId id="291" r:id="rId7"/>
    <p:sldId id="399" r:id="rId8"/>
    <p:sldId id="340" r:id="rId9"/>
    <p:sldId id="317" r:id="rId10"/>
    <p:sldId id="318" r:id="rId11"/>
    <p:sldId id="412" r:id="rId12"/>
    <p:sldId id="319" r:id="rId13"/>
    <p:sldId id="320" r:id="rId14"/>
    <p:sldId id="347" r:id="rId15"/>
    <p:sldId id="401" r:id="rId16"/>
    <p:sldId id="348" r:id="rId17"/>
    <p:sldId id="370" r:id="rId18"/>
    <p:sldId id="403" r:id="rId19"/>
    <p:sldId id="404" r:id="rId20"/>
    <p:sldId id="405" r:id="rId21"/>
    <p:sldId id="350" r:id="rId22"/>
    <p:sldId id="406" r:id="rId23"/>
    <p:sldId id="351" r:id="rId24"/>
    <p:sldId id="352" r:id="rId25"/>
    <p:sldId id="414" r:id="rId26"/>
    <p:sldId id="353" r:id="rId27"/>
    <p:sldId id="371" r:id="rId28"/>
    <p:sldId id="354" r:id="rId29"/>
    <p:sldId id="408" r:id="rId30"/>
    <p:sldId id="413" r:id="rId31"/>
    <p:sldId id="407" r:id="rId32"/>
    <p:sldId id="367" r:id="rId33"/>
    <p:sldId id="397" r:id="rId34"/>
    <p:sldId id="373" r:id="rId35"/>
    <p:sldId id="391" r:id="rId36"/>
    <p:sldId id="392" r:id="rId37"/>
    <p:sldId id="395" r:id="rId38"/>
    <p:sldId id="387" r:id="rId39"/>
    <p:sldId id="411" r:id="rId40"/>
    <p:sldId id="396" r:id="rId41"/>
    <p:sldId id="338" r:id="rId42"/>
    <p:sldId id="275" r:id="rId43"/>
  </p:sldIdLst>
  <p:sldSz cx="9144000" cy="6858000" type="screen4x3"/>
  <p:notesSz cx="9305925" cy="7019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211">
          <p15:clr>
            <a:srgbClr val="A4A3A4"/>
          </p15:clr>
        </p15:guide>
        <p15:guide id="2" pos="293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shquoc" initials="n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B3E6"/>
    <a:srgbClr val="67B1F1"/>
    <a:srgbClr val="4072CC"/>
    <a:srgbClr val="2377BD"/>
    <a:srgbClr val="72FF56"/>
    <a:srgbClr val="9D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5" autoAdjust="0"/>
    <p:restoredTop sz="82226" autoAdjust="0"/>
  </p:normalViewPr>
  <p:slideViewPr>
    <p:cSldViewPr>
      <p:cViewPr varScale="1">
        <p:scale>
          <a:sx n="90" d="100"/>
          <a:sy n="90" d="100"/>
        </p:scale>
        <p:origin x="-142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238"/>
    </p:cViewPr>
  </p:sorterViewPr>
  <p:notesViewPr>
    <p:cSldViewPr>
      <p:cViewPr varScale="1">
        <p:scale>
          <a:sx n="84" d="100"/>
          <a:sy n="84" d="100"/>
        </p:scale>
        <p:origin x="-3084" y="-72"/>
      </p:cViewPr>
      <p:guideLst>
        <p:guide orient="horz" pos="2211"/>
        <p:guide pos="293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interSettings" Target="printerSettings/printerSettings1.bin"/><Relationship Id="rId47" Type="http://schemas.openxmlformats.org/officeDocument/2006/relationships/commentAuthors" Target="commentAuthors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10%20Preliminary%20evaluation\00%20slide\images\Estimate%20naturalness%20threshold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10%20Preliminary%20evaluation\00%20slide\anonymization%20graph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10%20Preliminary%20evaluation\00%20slide\anonymization%20graph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1%20Writing%20Paper\2014-11-28%20IPSJ%20Security\02%20Evaluation\Evaluation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nshquoc\Dropbox\05%20NII\00%20Research\06%20Intermediate%20Presentation%201\anonymization%20grap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633842066038"/>
          <c:y val="0.241137810207907"/>
          <c:w val="0.769810764395193"/>
          <c:h val="0.6573083566837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Anonymization Level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Sheet1!$A$9:$A$11</c:f>
              <c:strCache>
                <c:ptCount val="3"/>
                <c:pt idx="0">
                  <c:v>Families</c:v>
                </c:pt>
                <c:pt idx="1">
                  <c:v>Friends</c:v>
                </c:pt>
                <c:pt idx="2">
                  <c:v>Public</c:v>
                </c:pt>
              </c:strCache>
            </c:strRef>
          </c:cat>
          <c:val>
            <c:numRef>
              <c:f>Sheet1!$B$9:$B$11</c:f>
              <c:numCache>
                <c:formatCode>General</c:formatCode>
                <c:ptCount val="3"/>
                <c:pt idx="0">
                  <c:v>0.3</c:v>
                </c:pt>
                <c:pt idx="1">
                  <c:v>0.3</c:v>
                </c:pt>
                <c:pt idx="2">
                  <c:v>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17221512"/>
        <c:axId val="2117248824"/>
      </c:barChart>
      <c:catAx>
        <c:axId val="21172215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17248824"/>
        <c:crosses val="autoZero"/>
        <c:auto val="1"/>
        <c:lblAlgn val="ctr"/>
        <c:lblOffset val="100"/>
        <c:noMultiLvlLbl val="0"/>
      </c:catAx>
      <c:valAx>
        <c:axId val="2117248824"/>
        <c:scaling>
          <c:orientation val="minMax"/>
          <c:max val="2.0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err="1" smtClean="0"/>
                  <a:t>Anonymization</a:t>
                </a:r>
                <a:r>
                  <a:rPr lang="en-US" sz="1400" dirty="0" smtClean="0"/>
                  <a:t> </a:t>
                </a:r>
                <a:r>
                  <a:rPr lang="en-US" sz="1400" baseline="0" dirty="0" smtClean="0"/>
                  <a:t>Level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0782316732645162"/>
              <c:y val="0.261630754261362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crossAx val="2117221512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203987142061"/>
          <c:y val="0.401207591006859"/>
          <c:w val="0.768911056061815"/>
          <c:h val="0.535816829674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Sheet1!$A$16:$A$18</c:f>
              <c:strCache>
                <c:ptCount val="3"/>
                <c:pt idx="0">
                  <c:v>Friends</c:v>
                </c:pt>
                <c:pt idx="1">
                  <c:v>Public</c:v>
                </c:pt>
                <c:pt idx="2">
                  <c:v>…</c:v>
                </c:pt>
              </c:strCache>
            </c:strRef>
          </c:cat>
          <c:val>
            <c:numRef>
              <c:f>Sheet1!$B$16:$B$18</c:f>
              <c:numCache>
                <c:formatCode>General</c:formatCode>
                <c:ptCount val="3"/>
                <c:pt idx="0">
                  <c:v>1.32</c:v>
                </c:pt>
                <c:pt idx="1">
                  <c:v>1.74</c:v>
                </c:pt>
                <c:pt idx="2">
                  <c:v>1.980000000000003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3850728"/>
        <c:axId val="-2143847784"/>
      </c:barChart>
      <c:catAx>
        <c:axId val="-214385072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2143847784"/>
        <c:crosses val="autoZero"/>
        <c:auto val="1"/>
        <c:lblAlgn val="ctr"/>
        <c:lblOffset val="100"/>
        <c:noMultiLvlLbl val="0"/>
      </c:catAx>
      <c:valAx>
        <c:axId val="-2143847784"/>
        <c:scaling>
          <c:orientation val="minMax"/>
          <c:max val="2.0"/>
          <c:min val="1.15"/>
        </c:scaling>
        <c:delete val="0"/>
        <c:axPos val="l"/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-2143850728"/>
        <c:crosses val="autoZero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837203987142061"/>
          <c:y val="0.401207591006859"/>
          <c:w val="0.883143265799639"/>
          <c:h val="0.535816829674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Sheet1!$A$16:$A$18</c:f>
              <c:strCache>
                <c:ptCount val="3"/>
                <c:pt idx="0">
                  <c:v>Friends</c:v>
                </c:pt>
                <c:pt idx="1">
                  <c:v>Public</c:v>
                </c:pt>
                <c:pt idx="2">
                  <c:v>…</c:v>
                </c:pt>
              </c:strCache>
            </c:strRef>
          </c:cat>
          <c:val>
            <c:numRef>
              <c:f>Sheet1!$B$16:$B$18</c:f>
              <c:numCache>
                <c:formatCode>General</c:formatCode>
                <c:ptCount val="3"/>
                <c:pt idx="0">
                  <c:v>1.32</c:v>
                </c:pt>
                <c:pt idx="1">
                  <c:v>1.74</c:v>
                </c:pt>
                <c:pt idx="2">
                  <c:v>1.980000000000003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4220584"/>
        <c:axId val="-2144217640"/>
      </c:barChart>
      <c:catAx>
        <c:axId val="-214422058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2144217640"/>
        <c:crosses val="autoZero"/>
        <c:auto val="1"/>
        <c:lblAlgn val="ctr"/>
        <c:lblOffset val="100"/>
        <c:noMultiLvlLbl val="0"/>
      </c:catAx>
      <c:valAx>
        <c:axId val="-2144217640"/>
        <c:scaling>
          <c:orientation val="minMax"/>
          <c:max val="2.0"/>
          <c:min val="1.15"/>
        </c:scaling>
        <c:delete val="0"/>
        <c:axPos val="l"/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-2144220584"/>
        <c:crosses val="autoZero"/>
        <c:crossBetween val="between"/>
        <c:majorUnit val="0.2"/>
      </c:valAx>
    </c:plotArea>
    <c:plotVisOnly val="1"/>
    <c:dispBlanksAs val="gap"/>
    <c:showDLblsOverMax val="0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4872490600837"/>
          <c:y val="0.189704060680311"/>
          <c:w val="0.614016280059587"/>
          <c:h val="0.540524663446101"/>
        </c:manualLayout>
      </c:layout>
      <c:lineChart>
        <c:grouping val="standard"/>
        <c:varyColors val="0"/>
        <c:ser>
          <c:idx val="1"/>
          <c:order val="0"/>
          <c:tx>
            <c:strRef>
              <c:f>Sheet4!$B$1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66"/>
              <c:layout>
                <c:manualLayout>
                  <c:x val="-0.176753135367502"/>
                  <c:y val="-0.111111111111111"/>
                </c:manualLayout>
              </c:layout>
              <c:tx>
                <c:rich>
                  <a:bodyPr/>
                  <a:lstStyle/>
                  <a:p>
                    <a:fld id="{88B6BB3F-A187-4EA7-8E52-C0C5B979410E}" type="CATEGORYNAME">
                      <a:rPr lang="en-US">
                        <a:solidFill>
                          <a:schemeClr val="tx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, </a:t>
                    </a:r>
                    <a:fld id="{53CE923A-3A99-4802-9C6D-E77C2F15AB84}" type="VALUE">
                      <a:rPr lang="en-US" baseline="0"/>
                      <a:pPr/>
                      <a:t>[VALUE]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rgbClr val="0000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numRef>
              <c:f>Sheet4!$A$2:$A$93</c:f>
              <c:numCache>
                <c:formatCode>0.00</c:formatCode>
                <c:ptCount val="92"/>
                <c:pt idx="0">
                  <c:v>4.328310391065234</c:v>
                </c:pt>
                <c:pt idx="1">
                  <c:v>4.328790315196029</c:v>
                </c:pt>
                <c:pt idx="2">
                  <c:v>4.349958252864792</c:v>
                </c:pt>
                <c:pt idx="3">
                  <c:v>4.354562516984771</c:v>
                </c:pt>
                <c:pt idx="4">
                  <c:v>4.402092546792742</c:v>
                </c:pt>
                <c:pt idx="5">
                  <c:v>4.422701787697272</c:v>
                </c:pt>
                <c:pt idx="6">
                  <c:v>4.424776479181199</c:v>
                </c:pt>
                <c:pt idx="7">
                  <c:v>4.435790305480537</c:v>
                </c:pt>
                <c:pt idx="8">
                  <c:v>4.442320214502393</c:v>
                </c:pt>
                <c:pt idx="9">
                  <c:v>4.482115789370507</c:v>
                </c:pt>
                <c:pt idx="10">
                  <c:v>4.488553877347742</c:v>
                </c:pt>
                <c:pt idx="11">
                  <c:v>4.51269991396485</c:v>
                </c:pt>
                <c:pt idx="12">
                  <c:v>4.519069120464916</c:v>
                </c:pt>
                <c:pt idx="13">
                  <c:v>4.519255317365706</c:v>
                </c:pt>
                <c:pt idx="14">
                  <c:v>4.547956390417577</c:v>
                </c:pt>
                <c:pt idx="15">
                  <c:v>4.564836071759035</c:v>
                </c:pt>
                <c:pt idx="16">
                  <c:v>4.608925680091048</c:v>
                </c:pt>
                <c:pt idx="17">
                  <c:v>4.676108217955615</c:v>
                </c:pt>
                <c:pt idx="18">
                  <c:v>4.694254413064507</c:v>
                </c:pt>
                <c:pt idx="19">
                  <c:v>4.700744030238972</c:v>
                </c:pt>
                <c:pt idx="20">
                  <c:v>4.716699873016357</c:v>
                </c:pt>
                <c:pt idx="21">
                  <c:v>4.723800960350686</c:v>
                </c:pt>
                <c:pt idx="22">
                  <c:v>4.75720813528958</c:v>
                </c:pt>
                <c:pt idx="23">
                  <c:v>4.758072114625464</c:v>
                </c:pt>
                <c:pt idx="24">
                  <c:v>4.765002921388022</c:v>
                </c:pt>
                <c:pt idx="25">
                  <c:v>4.7670732147217</c:v>
                </c:pt>
                <c:pt idx="26">
                  <c:v>4.772214564901529</c:v>
                </c:pt>
                <c:pt idx="27">
                  <c:v>4.840006442800043</c:v>
                </c:pt>
                <c:pt idx="28">
                  <c:v>4.846213879355727</c:v>
                </c:pt>
                <c:pt idx="29">
                  <c:v>4.862809389183071</c:v>
                </c:pt>
                <c:pt idx="30">
                  <c:v>4.865731444484401</c:v>
                </c:pt>
                <c:pt idx="31">
                  <c:v>4.882115864887934</c:v>
                </c:pt>
                <c:pt idx="32">
                  <c:v>4.885417566945255</c:v>
                </c:pt>
                <c:pt idx="33">
                  <c:v>4.885825128494472</c:v>
                </c:pt>
                <c:pt idx="34">
                  <c:v>4.889391188307992</c:v>
                </c:pt>
                <c:pt idx="35">
                  <c:v>4.906464167637472</c:v>
                </c:pt>
                <c:pt idx="36">
                  <c:v>4.927745090623522</c:v>
                </c:pt>
                <c:pt idx="37">
                  <c:v>4.936136881203115</c:v>
                </c:pt>
                <c:pt idx="38">
                  <c:v>4.943085370682736</c:v>
                </c:pt>
                <c:pt idx="39">
                  <c:v>4.950926272984241</c:v>
                </c:pt>
                <c:pt idx="40">
                  <c:v>4.959077172755257</c:v>
                </c:pt>
                <c:pt idx="41">
                  <c:v>4.983009681823065</c:v>
                </c:pt>
                <c:pt idx="42">
                  <c:v>5.007980417398365</c:v>
                </c:pt>
                <c:pt idx="43">
                  <c:v>5.025343731640801</c:v>
                </c:pt>
                <c:pt idx="44">
                  <c:v>5.033321060978366</c:v>
                </c:pt>
                <c:pt idx="45">
                  <c:v>5.037853547168535</c:v>
                </c:pt>
                <c:pt idx="46">
                  <c:v>5.073081855837592</c:v>
                </c:pt>
                <c:pt idx="47">
                  <c:v>5.078324994099085</c:v>
                </c:pt>
                <c:pt idx="48">
                  <c:v>5.088422985342472</c:v>
                </c:pt>
                <c:pt idx="49">
                  <c:v>5.131741701957194</c:v>
                </c:pt>
                <c:pt idx="50">
                  <c:v>5.149237883969157</c:v>
                </c:pt>
                <c:pt idx="51">
                  <c:v>5.239293642265407</c:v>
                </c:pt>
                <c:pt idx="52">
                  <c:v>5.271584006777536</c:v>
                </c:pt>
                <c:pt idx="53">
                  <c:v>5.305670631841479</c:v>
                </c:pt>
                <c:pt idx="54">
                  <c:v>5.35888887218102</c:v>
                </c:pt>
                <c:pt idx="55">
                  <c:v>5.455277294694308</c:v>
                </c:pt>
                <c:pt idx="56">
                  <c:v>5.482287396659571</c:v>
                </c:pt>
                <c:pt idx="57">
                  <c:v>5.54185626250883</c:v>
                </c:pt>
                <c:pt idx="58">
                  <c:v>5.553893711639115</c:v>
                </c:pt>
                <c:pt idx="59">
                  <c:v>5.572384751650922</c:v>
                </c:pt>
                <c:pt idx="60">
                  <c:v>5.579103525197214</c:v>
                </c:pt>
                <c:pt idx="61">
                  <c:v>5.60823292473113</c:v>
                </c:pt>
                <c:pt idx="62">
                  <c:v>5.625403827889306</c:v>
                </c:pt>
                <c:pt idx="63">
                  <c:v>5.686361715212367</c:v>
                </c:pt>
                <c:pt idx="64">
                  <c:v>5.753152562233386</c:v>
                </c:pt>
                <c:pt idx="65">
                  <c:v>5.788410069034406</c:v>
                </c:pt>
                <c:pt idx="66">
                  <c:v>5.929433114681537</c:v>
                </c:pt>
                <c:pt idx="67">
                  <c:v>5.957511534839399</c:v>
                </c:pt>
                <c:pt idx="68">
                  <c:v>6.017487140526629</c:v>
                </c:pt>
                <c:pt idx="69">
                  <c:v>6.0431604291389</c:v>
                </c:pt>
                <c:pt idx="70">
                  <c:v>6.11824643284148</c:v>
                </c:pt>
                <c:pt idx="71">
                  <c:v>6.2087303092626</c:v>
                </c:pt>
                <c:pt idx="72">
                  <c:v>6.232005245101893</c:v>
                </c:pt>
                <c:pt idx="73">
                  <c:v>6.26926645293428</c:v>
                </c:pt>
                <c:pt idx="74">
                  <c:v>6.283302616102858</c:v>
                </c:pt>
                <c:pt idx="75">
                  <c:v>6.300672041812414</c:v>
                </c:pt>
                <c:pt idx="76">
                  <c:v>6.360652163711678</c:v>
                </c:pt>
                <c:pt idx="77">
                  <c:v>6.463220188089066</c:v>
                </c:pt>
                <c:pt idx="78">
                  <c:v>6.604792430457192</c:v>
                </c:pt>
                <c:pt idx="79">
                  <c:v>6.629007029829212</c:v>
                </c:pt>
                <c:pt idx="80">
                  <c:v>6.861571146933699</c:v>
                </c:pt>
                <c:pt idx="81">
                  <c:v>7.035703725403758</c:v>
                </c:pt>
                <c:pt idx="82">
                  <c:v>7.08286888262058</c:v>
                </c:pt>
                <c:pt idx="83">
                  <c:v>7.251435608073357</c:v>
                </c:pt>
                <c:pt idx="84">
                  <c:v>7.29430700269343</c:v>
                </c:pt>
                <c:pt idx="85">
                  <c:v>7.479349807079572</c:v>
                </c:pt>
                <c:pt idx="86">
                  <c:v>7.637178773941143</c:v>
                </c:pt>
                <c:pt idx="87">
                  <c:v>7.718775984662143</c:v>
                </c:pt>
                <c:pt idx="88">
                  <c:v>7.881940115150857</c:v>
                </c:pt>
                <c:pt idx="89">
                  <c:v>8.076552648476717</c:v>
                </c:pt>
                <c:pt idx="90">
                  <c:v>9.193058223364143</c:v>
                </c:pt>
                <c:pt idx="91">
                  <c:v>9.193058223364143</c:v>
                </c:pt>
              </c:numCache>
            </c:numRef>
          </c:cat>
          <c:val>
            <c:numRef>
              <c:f>Sheet4!$B$2:$B$93</c:f>
              <c:numCache>
                <c:formatCode>0%</c:formatCode>
                <c:ptCount val="92"/>
                <c:pt idx="0">
                  <c:v>0.591397849462365</c:v>
                </c:pt>
                <c:pt idx="1">
                  <c:v>0.58695652173913</c:v>
                </c:pt>
                <c:pt idx="2">
                  <c:v>0.593406593406593</c:v>
                </c:pt>
                <c:pt idx="3">
                  <c:v>0.6</c:v>
                </c:pt>
                <c:pt idx="4">
                  <c:v>0.595505617977528</c:v>
                </c:pt>
                <c:pt idx="5">
                  <c:v>0.602272727272727</c:v>
                </c:pt>
                <c:pt idx="6">
                  <c:v>0.609195402298851</c:v>
                </c:pt>
                <c:pt idx="7">
                  <c:v>0.616279069767442</c:v>
                </c:pt>
                <c:pt idx="8">
                  <c:v>0.611764705882353</c:v>
                </c:pt>
                <c:pt idx="9">
                  <c:v>0.607142857142857</c:v>
                </c:pt>
                <c:pt idx="10">
                  <c:v>0.602409638554217</c:v>
                </c:pt>
                <c:pt idx="11">
                  <c:v>0.597560975609756</c:v>
                </c:pt>
                <c:pt idx="12">
                  <c:v>0.592592592592593</c:v>
                </c:pt>
                <c:pt idx="13">
                  <c:v>0.5875</c:v>
                </c:pt>
                <c:pt idx="14">
                  <c:v>0.594936708860759</c:v>
                </c:pt>
                <c:pt idx="15">
                  <c:v>0.58974358974359</c:v>
                </c:pt>
                <c:pt idx="16">
                  <c:v>0.584415584415584</c:v>
                </c:pt>
                <c:pt idx="17">
                  <c:v>0.578947368421053</c:v>
                </c:pt>
                <c:pt idx="18">
                  <c:v>0.586666666666667</c:v>
                </c:pt>
                <c:pt idx="19">
                  <c:v>0.594594594594595</c:v>
                </c:pt>
                <c:pt idx="20">
                  <c:v>0.602739726027397</c:v>
                </c:pt>
                <c:pt idx="21">
                  <c:v>0.597222222222222</c:v>
                </c:pt>
                <c:pt idx="22">
                  <c:v>0.605633802816901</c:v>
                </c:pt>
                <c:pt idx="23">
                  <c:v>0.614285714285714</c:v>
                </c:pt>
                <c:pt idx="24">
                  <c:v>0.623188405797101</c:v>
                </c:pt>
                <c:pt idx="25">
                  <c:v>0.632352941176471</c:v>
                </c:pt>
                <c:pt idx="26">
                  <c:v>0.641791044776119</c:v>
                </c:pt>
                <c:pt idx="27">
                  <c:v>0.636363636363636</c:v>
                </c:pt>
                <c:pt idx="28">
                  <c:v>0.630769230769231</c:v>
                </c:pt>
                <c:pt idx="29">
                  <c:v>0.640625</c:v>
                </c:pt>
                <c:pt idx="30">
                  <c:v>0.650793650793651</c:v>
                </c:pt>
                <c:pt idx="31">
                  <c:v>0.645161290322581</c:v>
                </c:pt>
                <c:pt idx="32">
                  <c:v>0.655737704918033</c:v>
                </c:pt>
                <c:pt idx="33">
                  <c:v>0.65</c:v>
                </c:pt>
                <c:pt idx="34">
                  <c:v>0.644067796610169</c:v>
                </c:pt>
                <c:pt idx="35">
                  <c:v>0.637931034482759</c:v>
                </c:pt>
                <c:pt idx="36">
                  <c:v>0.631578947368421</c:v>
                </c:pt>
                <c:pt idx="37">
                  <c:v>0.625</c:v>
                </c:pt>
                <c:pt idx="38">
                  <c:v>0.636363636363636</c:v>
                </c:pt>
                <c:pt idx="39">
                  <c:v>0.62962962962963</c:v>
                </c:pt>
                <c:pt idx="40">
                  <c:v>0.622641509433962</c:v>
                </c:pt>
                <c:pt idx="41">
                  <c:v>0.634615384615385</c:v>
                </c:pt>
                <c:pt idx="42">
                  <c:v>0.627450980392157</c:v>
                </c:pt>
                <c:pt idx="43">
                  <c:v>0.64</c:v>
                </c:pt>
                <c:pt idx="44">
                  <c:v>0.653061224489796</c:v>
                </c:pt>
                <c:pt idx="45">
                  <c:v>0.666666666666667</c:v>
                </c:pt>
                <c:pt idx="46">
                  <c:v>0.659574468085106</c:v>
                </c:pt>
                <c:pt idx="47">
                  <c:v>0.652173913043479</c:v>
                </c:pt>
                <c:pt idx="48">
                  <c:v>0.666666666666667</c:v>
                </c:pt>
                <c:pt idx="49">
                  <c:v>0.659090909090909</c:v>
                </c:pt>
                <c:pt idx="50">
                  <c:v>0.674418604651163</c:v>
                </c:pt>
                <c:pt idx="51">
                  <c:v>0.666666666666667</c:v>
                </c:pt>
                <c:pt idx="52">
                  <c:v>0.658536585365853</c:v>
                </c:pt>
                <c:pt idx="53">
                  <c:v>0.65</c:v>
                </c:pt>
                <c:pt idx="54">
                  <c:v>0.641025641025641</c:v>
                </c:pt>
                <c:pt idx="55">
                  <c:v>0.631578947368421</c:v>
                </c:pt>
                <c:pt idx="56">
                  <c:v>0.648648648648649</c:v>
                </c:pt>
                <c:pt idx="57">
                  <c:v>0.638888888888889</c:v>
                </c:pt>
                <c:pt idx="58">
                  <c:v>0.628571428571429</c:v>
                </c:pt>
                <c:pt idx="59">
                  <c:v>0.61764705882353</c:v>
                </c:pt>
                <c:pt idx="60">
                  <c:v>0.636363636363636</c:v>
                </c:pt>
                <c:pt idx="61">
                  <c:v>0.625</c:v>
                </c:pt>
                <c:pt idx="62">
                  <c:v>0.612903225806451</c:v>
                </c:pt>
                <c:pt idx="63">
                  <c:v>0.633333333333333</c:v>
                </c:pt>
                <c:pt idx="64">
                  <c:v>0.655172413793104</c:v>
                </c:pt>
                <c:pt idx="65">
                  <c:v>0.678571428571429</c:v>
                </c:pt>
                <c:pt idx="66">
                  <c:v>0.703703703703704</c:v>
                </c:pt>
                <c:pt idx="67">
                  <c:v>0.692307692307692</c:v>
                </c:pt>
                <c:pt idx="68">
                  <c:v>0.68</c:v>
                </c:pt>
                <c:pt idx="69">
                  <c:v>0.708333333333333</c:v>
                </c:pt>
                <c:pt idx="70">
                  <c:v>0.695652173913044</c:v>
                </c:pt>
                <c:pt idx="71">
                  <c:v>0.681818181818182</c:v>
                </c:pt>
                <c:pt idx="72">
                  <c:v>0.666666666666667</c:v>
                </c:pt>
                <c:pt idx="73">
                  <c:v>0.65</c:v>
                </c:pt>
                <c:pt idx="74">
                  <c:v>0.631578947368421</c:v>
                </c:pt>
                <c:pt idx="75">
                  <c:v>0.611111111111111</c:v>
                </c:pt>
                <c:pt idx="76">
                  <c:v>0.647058823529412</c:v>
                </c:pt>
                <c:pt idx="77">
                  <c:v>0.625</c:v>
                </c:pt>
                <c:pt idx="78">
                  <c:v>0.666666666666667</c:v>
                </c:pt>
                <c:pt idx="79">
                  <c:v>0.714285714285714</c:v>
                </c:pt>
                <c:pt idx="80">
                  <c:v>0.692307692307692</c:v>
                </c:pt>
                <c:pt idx="81">
                  <c:v>0.666666666666667</c:v>
                </c:pt>
                <c:pt idx="82">
                  <c:v>0.727272727272727</c:v>
                </c:pt>
                <c:pt idx="83">
                  <c:v>0.7</c:v>
                </c:pt>
                <c:pt idx="84">
                  <c:v>0.777777777777778</c:v>
                </c:pt>
                <c:pt idx="85">
                  <c:v>0.75</c:v>
                </c:pt>
                <c:pt idx="86">
                  <c:v>0.857142857142857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939496"/>
        <c:axId val="-2143932808"/>
      </c:lineChart>
      <c:lineChart>
        <c:grouping val="standard"/>
        <c:varyColors val="0"/>
        <c:ser>
          <c:idx val="3"/>
          <c:order val="1"/>
          <c:tx>
            <c:strRef>
              <c:f>Sheet4!$D$1</c:f>
              <c:strCache>
                <c:ptCount val="1"/>
                <c:pt idx="0">
                  <c:v>Average number of fingerprints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dLbls>
            <c:dLbl>
              <c:idx val="64"/>
              <c:layout>
                <c:manualLayout>
                  <c:x val="0.0225225225225225"/>
                  <c:y val="-0.00793650793650794"/>
                </c:manualLayout>
              </c:layout>
              <c:numFmt formatCode="#,##0.0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6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Sheet4!$D$2:$D$93</c:f>
              <c:numCache>
                <c:formatCode>General</c:formatCode>
                <c:ptCount val="92"/>
                <c:pt idx="0">
                  <c:v>461.3034338908157</c:v>
                </c:pt>
                <c:pt idx="1">
                  <c:v>461.1541241612355</c:v>
                </c:pt>
                <c:pt idx="2">
                  <c:v>454.5685435531755</c:v>
                </c:pt>
                <c:pt idx="3">
                  <c:v>453.1361058269599</c:v>
                </c:pt>
                <c:pt idx="4">
                  <c:v>438.5057111691217</c:v>
                </c:pt>
                <c:pt idx="5">
                  <c:v>433.6375201077227</c:v>
                </c:pt>
                <c:pt idx="6">
                  <c:v>433.1474489506138</c:v>
                </c:pt>
                <c:pt idx="7">
                  <c:v>430.5458290757912</c:v>
                </c:pt>
                <c:pt idx="8">
                  <c:v>429.0033731998463</c:v>
                </c:pt>
                <c:pt idx="9">
                  <c:v>419.6031016054852</c:v>
                </c:pt>
                <c:pt idx="10">
                  <c:v>418.0823351450188</c:v>
                </c:pt>
                <c:pt idx="11">
                  <c:v>412.3787034502782</c:v>
                </c:pt>
                <c:pt idx="12">
                  <c:v>410.8742077584934</c:v>
                </c:pt>
                <c:pt idx="13">
                  <c:v>410.830225445302</c:v>
                </c:pt>
                <c:pt idx="14">
                  <c:v>404.0506304116502</c:v>
                </c:pt>
                <c:pt idx="15">
                  <c:v>400.0634135021865</c:v>
                </c:pt>
                <c:pt idx="16">
                  <c:v>393.7225720383668</c:v>
                </c:pt>
                <c:pt idx="17">
                  <c:v>385.5943143708021</c:v>
                </c:pt>
                <c:pt idx="18">
                  <c:v>383.3988487897263</c:v>
                </c:pt>
                <c:pt idx="19">
                  <c:v>382.6136852303466</c:v>
                </c:pt>
                <c:pt idx="20">
                  <c:v>380.6832252399962</c:v>
                </c:pt>
                <c:pt idx="21">
                  <c:v>379.8240813402873</c:v>
                </c:pt>
                <c:pt idx="22">
                  <c:v>373.2306983071944</c:v>
                </c:pt>
                <c:pt idx="23">
                  <c:v>372.9071504900523</c:v>
                </c:pt>
                <c:pt idx="24">
                  <c:v>370.3116631839093</c:v>
                </c:pt>
                <c:pt idx="25">
                  <c:v>369.5363681494866</c:v>
                </c:pt>
                <c:pt idx="26">
                  <c:v>367.6110065595094</c:v>
                </c:pt>
                <c:pt idx="27">
                  <c:v>342.2239247127407</c:v>
                </c:pt>
                <c:pt idx="28">
                  <c:v>339.8993291301592</c:v>
                </c:pt>
                <c:pt idx="29">
                  <c:v>333.6845497297964</c:v>
                </c:pt>
                <c:pt idx="30">
                  <c:v>332.5902821066647</c:v>
                </c:pt>
                <c:pt idx="31">
                  <c:v>326.4545526551348</c:v>
                </c:pt>
                <c:pt idx="32">
                  <c:v>325.2181127900475</c:v>
                </c:pt>
                <c:pt idx="33">
                  <c:v>325.0654868600948</c:v>
                </c:pt>
                <c:pt idx="34">
                  <c:v>323.7300488229328</c:v>
                </c:pt>
                <c:pt idx="35">
                  <c:v>317.3364639711524</c:v>
                </c:pt>
                <c:pt idx="36">
                  <c:v>308.7594644039733</c:v>
                </c:pt>
                <c:pt idx="37">
                  <c:v>304.8916432314863</c:v>
                </c:pt>
                <c:pt idx="38">
                  <c:v>301.6890472573396</c:v>
                </c:pt>
                <c:pt idx="39">
                  <c:v>298.0751334393614</c:v>
                </c:pt>
                <c:pt idx="40">
                  <c:v>294.3183401292641</c:v>
                </c:pt>
                <c:pt idx="41">
                  <c:v>283.2877186659127</c:v>
                </c:pt>
                <c:pt idx="42">
                  <c:v>271.7785730509592</c:v>
                </c:pt>
                <c:pt idx="43">
                  <c:v>263.775728626462</c:v>
                </c:pt>
                <c:pt idx="44">
                  <c:v>260.0989348577082</c:v>
                </c:pt>
                <c:pt idx="45">
                  <c:v>258.0098877247895</c:v>
                </c:pt>
                <c:pt idx="46">
                  <c:v>241.7729717950185</c:v>
                </c:pt>
                <c:pt idx="47">
                  <c:v>239.356381320586</c:v>
                </c:pt>
                <c:pt idx="48">
                  <c:v>234.7021631343339</c:v>
                </c:pt>
                <c:pt idx="49">
                  <c:v>227.4682879113518</c:v>
                </c:pt>
                <c:pt idx="50">
                  <c:v>225.3514658901513</c:v>
                </c:pt>
                <c:pt idx="51">
                  <c:v>214.4558309357903</c:v>
                </c:pt>
                <c:pt idx="52">
                  <c:v>210.4202656123834</c:v>
                </c:pt>
                <c:pt idx="53">
                  <c:v>205.1179017135478</c:v>
                </c:pt>
                <c:pt idx="54">
                  <c:v>196.8395087718412</c:v>
                </c:pt>
                <c:pt idx="55">
                  <c:v>181.3670328605887</c:v>
                </c:pt>
                <c:pt idx="56">
                  <c:v>176.231778906699</c:v>
                </c:pt>
                <c:pt idx="57">
                  <c:v>164.9063402143709</c:v>
                </c:pt>
                <c:pt idx="58">
                  <c:v>162.6177387747857</c:v>
                </c:pt>
                <c:pt idx="59">
                  <c:v>159.1021583280965</c:v>
                </c:pt>
                <c:pt idx="60">
                  <c:v>157.8247618760854</c:v>
                </c:pt>
                <c:pt idx="61">
                  <c:v>152.286579742477</c:v>
                </c:pt>
                <c:pt idx="62">
                  <c:v>149.441566521931</c:v>
                </c:pt>
                <c:pt idx="63">
                  <c:v>140.3104261986417</c:v>
                </c:pt>
                <c:pt idx="64">
                  <c:v>130.3055421181266</c:v>
                </c:pt>
                <c:pt idx="65">
                  <c:v>125.0241707290024</c:v>
                </c:pt>
                <c:pt idx="66">
                  <c:v>104.7112797783797</c:v>
                </c:pt>
                <c:pt idx="67">
                  <c:v>100.667062883214</c:v>
                </c:pt>
                <c:pt idx="68">
                  <c:v>92.02860115871606</c:v>
                </c:pt>
                <c:pt idx="69">
                  <c:v>88.33080238740126</c:v>
                </c:pt>
                <c:pt idx="70">
                  <c:v>77.51594588702979</c:v>
                </c:pt>
                <c:pt idx="71">
                  <c:v>68.26930482517602</c:v>
                </c:pt>
                <c:pt idx="72">
                  <c:v>66.12379633628633</c:v>
                </c:pt>
                <c:pt idx="73">
                  <c:v>62.68901833033803</c:v>
                </c:pt>
                <c:pt idx="74">
                  <c:v>61.39514979134152</c:v>
                </c:pt>
                <c:pt idx="75">
                  <c:v>59.79401754486393</c:v>
                </c:pt>
                <c:pt idx="76">
                  <c:v>58.73556269503955</c:v>
                </c:pt>
                <c:pt idx="77">
                  <c:v>58.2075368679758</c:v>
                </c:pt>
                <c:pt idx="78">
                  <c:v>57.4787151828602</c:v>
                </c:pt>
                <c:pt idx="79">
                  <c:v>57.35405709435705</c:v>
                </c:pt>
                <c:pt idx="80">
                  <c:v>56.15680423680347</c:v>
                </c:pt>
                <c:pt idx="81">
                  <c:v>55.26036015178247</c:v>
                </c:pt>
                <c:pt idx="82">
                  <c:v>55.01755133003534</c:v>
                </c:pt>
                <c:pt idx="83">
                  <c:v>54.14976056226993</c:v>
                </c:pt>
                <c:pt idx="84">
                  <c:v>53.92905626637406</c:v>
                </c:pt>
                <c:pt idx="85">
                  <c:v>52.97644573866526</c:v>
                </c:pt>
                <c:pt idx="86">
                  <c:v>52.16393354231964</c:v>
                </c:pt>
                <c:pt idx="87">
                  <c:v>51.74386661660286</c:v>
                </c:pt>
                <c:pt idx="88">
                  <c:v>50.90388870466173</c:v>
                </c:pt>
                <c:pt idx="89">
                  <c:v>49.90201268637883</c:v>
                </c:pt>
                <c:pt idx="90">
                  <c:v>44.15418061902724</c:v>
                </c:pt>
                <c:pt idx="91">
                  <c:v>44.15418061902724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43919496"/>
        <c:axId val="-2143926280"/>
      </c:lineChart>
      <c:catAx>
        <c:axId val="-2143939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Threshold</a:t>
                </a:r>
              </a:p>
            </c:rich>
          </c:tx>
          <c:layout>
            <c:manualLayout>
              <c:xMode val="edge"/>
              <c:yMode val="edge"/>
              <c:x val="0.406756756756757"/>
              <c:y val="0.90317208145791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932808"/>
        <c:crosses val="autoZero"/>
        <c:auto val="1"/>
        <c:lblAlgn val="ctr"/>
        <c:lblOffset val="100"/>
        <c:noMultiLvlLbl val="0"/>
      </c:catAx>
      <c:valAx>
        <c:axId val="-2143932808"/>
        <c:scaling>
          <c:orientation val="minMax"/>
          <c:max val="1.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Precision (%)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939496"/>
        <c:crosses val="autoZero"/>
        <c:crossBetween val="between"/>
      </c:valAx>
      <c:valAx>
        <c:axId val="-2143926280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Average </a:t>
                </a:r>
                <a:r>
                  <a:rPr lang="en-US" dirty="0" smtClean="0"/>
                  <a:t>number </a:t>
                </a:r>
                <a:r>
                  <a:rPr lang="en-US" dirty="0"/>
                  <a:t>of fingerprints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3919496"/>
        <c:crosses val="max"/>
        <c:crossBetween val="between"/>
      </c:valAx>
      <c:catAx>
        <c:axId val="-2143919496"/>
        <c:scaling>
          <c:orientation val="minMax"/>
        </c:scaling>
        <c:delete val="1"/>
        <c:axPos val="b"/>
        <c:majorTickMark val="out"/>
        <c:minorTickMark val="none"/>
        <c:tickLblPos val="nextTo"/>
        <c:crossAx val="-2143926280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sz="1600">
          <a:solidFill>
            <a:sysClr val="windowText" lastClr="000000"/>
          </a:solidFill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536940308204"/>
          <c:y val="0.20467369974838"/>
          <c:w val="0.869463059691796"/>
          <c:h val="0.68248517102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Sheet1!$A$16:$A$17</c:f>
              <c:strCache>
                <c:ptCount val="2"/>
                <c:pt idx="0">
                  <c:v>Friends</c:v>
                </c:pt>
                <c:pt idx="1">
                  <c:v>Public</c:v>
                </c:pt>
              </c:strCache>
            </c:strRef>
          </c:cat>
          <c:val>
            <c:numRef>
              <c:f>Sheet1!$B$16:$B$17</c:f>
              <c:numCache>
                <c:formatCode>General</c:formatCode>
                <c:ptCount val="2"/>
                <c:pt idx="0">
                  <c:v>1.32</c:v>
                </c:pt>
                <c:pt idx="1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29944264"/>
        <c:axId val="-2129941320"/>
      </c:barChart>
      <c:catAx>
        <c:axId val="-2129944264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129941320"/>
        <c:crosses val="autoZero"/>
        <c:auto val="1"/>
        <c:lblAlgn val="ctr"/>
        <c:lblOffset val="100"/>
        <c:noMultiLvlLbl val="0"/>
      </c:catAx>
      <c:valAx>
        <c:axId val="-2129941320"/>
        <c:scaling>
          <c:orientation val="minMax"/>
          <c:max val="1.5"/>
          <c:min val="1.2"/>
        </c:scaling>
        <c:delete val="0"/>
        <c:axPos val="l"/>
        <c:numFmt formatCode="#,##0.0" sourceLinked="0"/>
        <c:majorTickMark val="out"/>
        <c:minorTickMark val="none"/>
        <c:tickLblPos val="nextTo"/>
        <c:crossAx val="-2129944264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536940308204"/>
          <c:y val="0.20467369974838"/>
          <c:w val="0.869463059691796"/>
          <c:h val="0.682485171024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Sheet1!$A$16:$A$17</c:f>
              <c:strCache>
                <c:ptCount val="2"/>
                <c:pt idx="0">
                  <c:v>Friends</c:v>
                </c:pt>
                <c:pt idx="1">
                  <c:v>Public</c:v>
                </c:pt>
              </c:strCache>
            </c:strRef>
          </c:cat>
          <c:val>
            <c:numRef>
              <c:f>Sheet1!$B$16:$B$17</c:f>
              <c:numCache>
                <c:formatCode>General</c:formatCode>
                <c:ptCount val="2"/>
                <c:pt idx="0">
                  <c:v>1.32</c:v>
                </c:pt>
                <c:pt idx="1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29713176"/>
        <c:axId val="-2129710232"/>
      </c:barChart>
      <c:catAx>
        <c:axId val="-21297131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-2129710232"/>
        <c:crosses val="autoZero"/>
        <c:auto val="1"/>
        <c:lblAlgn val="ctr"/>
        <c:lblOffset val="100"/>
        <c:noMultiLvlLbl val="0"/>
      </c:catAx>
      <c:valAx>
        <c:axId val="-2129710232"/>
        <c:scaling>
          <c:orientation val="minMax"/>
          <c:max val="1.5"/>
          <c:min val="1.2"/>
        </c:scaling>
        <c:delete val="0"/>
        <c:axPos val="l"/>
        <c:numFmt formatCode="#,##0.0" sourceLinked="0"/>
        <c:majorTickMark val="out"/>
        <c:minorTickMark val="none"/>
        <c:tickLblPos val="nextTo"/>
        <c:crossAx val="-2129713176"/>
        <c:crosses val="autoZero"/>
        <c:crossBetween val="between"/>
        <c:majorUnit val="0.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5"/>
    </mc:Choice>
    <mc:Fallback>
      <c:style val="25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261455269898"/>
          <c:y val="0.398622776319629"/>
          <c:w val="0.776043702368532"/>
          <c:h val="0.38722586759988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Anonymization Level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cat>
            <c:strRef>
              <c:f>Sheet1!$A$2:$A$4</c:f>
              <c:strCache>
                <c:ptCount val="3"/>
                <c:pt idx="0">
                  <c:v>Families</c:v>
                </c:pt>
                <c:pt idx="1">
                  <c:v>Friends</c:v>
                </c:pt>
                <c:pt idx="2">
                  <c:v>Public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14267208"/>
        <c:axId val="2114273256"/>
      </c:barChart>
      <c:catAx>
        <c:axId val="2114267208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14273256"/>
        <c:crosses val="autoZero"/>
        <c:auto val="1"/>
        <c:lblAlgn val="ctr"/>
        <c:lblOffset val="100"/>
        <c:noMultiLvlLbl val="0"/>
      </c:catAx>
      <c:valAx>
        <c:axId val="2114273256"/>
        <c:scaling>
          <c:orientation val="minMax"/>
          <c:max val="2.0"/>
          <c:min val="0.0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err="1"/>
                  <a:t>Anonymization</a:t>
                </a:r>
                <a:r>
                  <a:rPr lang="en-US" sz="1400" dirty="0"/>
                  <a:t> Level</a:t>
                </a:r>
              </a:p>
            </c:rich>
          </c:tx>
          <c:layout>
            <c:manualLayout>
              <c:xMode val="edge"/>
              <c:yMode val="edge"/>
              <c:x val="0.00719786909244305"/>
              <c:y val="0.0471549461489728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crossAx val="2114267208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088939788725"/>
          <c:y val="0.139363517060367"/>
          <c:w val="0.768868113803673"/>
          <c:h val="0.72055920093321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Sheet1!$A$16:$A$18</c:f>
              <c:strCache>
                <c:ptCount val="3"/>
                <c:pt idx="0">
                  <c:v>Families</c:v>
                </c:pt>
                <c:pt idx="1">
                  <c:v>Friends</c:v>
                </c:pt>
                <c:pt idx="2">
                  <c:v>Public</c:v>
                </c:pt>
              </c:strCache>
            </c:strRef>
          </c:cat>
          <c:val>
            <c:numRef>
              <c:f>Sheet1!$B$16:$B$18</c:f>
              <c:numCache>
                <c:formatCode>General</c:formatCode>
                <c:ptCount val="3"/>
                <c:pt idx="0">
                  <c:v>0.3</c:v>
                </c:pt>
                <c:pt idx="1">
                  <c:v>0.8</c:v>
                </c:pt>
                <c:pt idx="2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03183416"/>
        <c:axId val="2103167944"/>
      </c:barChart>
      <c:catAx>
        <c:axId val="210318341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03167944"/>
        <c:crosses val="autoZero"/>
        <c:auto val="1"/>
        <c:lblAlgn val="ctr"/>
        <c:lblOffset val="100"/>
        <c:noMultiLvlLbl val="0"/>
      </c:catAx>
      <c:valAx>
        <c:axId val="2103167944"/>
        <c:scaling>
          <c:orientation val="minMax"/>
          <c:max val="2.0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err="1"/>
                  <a:t>Anonymization</a:t>
                </a:r>
                <a:r>
                  <a:rPr lang="en-US" sz="1400" dirty="0"/>
                  <a:t> Level</a:t>
                </a:r>
              </a:p>
            </c:rich>
          </c:tx>
          <c:layout>
            <c:manualLayout>
              <c:xMode val="edge"/>
              <c:yMode val="edge"/>
              <c:x val="0.0966304372241539"/>
              <c:y val="0.222316637503645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crossAx val="2103183416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02088939788725"/>
          <c:y val="0.227326480023331"/>
          <c:w val="0.768868113803673"/>
          <c:h val="0.572411052785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Sheet1!$A$16:$A$18</c:f>
              <c:strCache>
                <c:ptCount val="3"/>
                <c:pt idx="0">
                  <c:v>Families</c:v>
                </c:pt>
                <c:pt idx="1">
                  <c:v>Friends</c:v>
                </c:pt>
                <c:pt idx="2">
                  <c:v>Public</c:v>
                </c:pt>
              </c:strCache>
            </c:strRef>
          </c:cat>
          <c:val>
            <c:numRef>
              <c:f>Sheet1!$B$16:$B$18</c:f>
              <c:numCache>
                <c:formatCode>General</c:formatCode>
                <c:ptCount val="3"/>
                <c:pt idx="0">
                  <c:v>0.3</c:v>
                </c:pt>
                <c:pt idx="1">
                  <c:v>0.8</c:v>
                </c:pt>
                <c:pt idx="2">
                  <c:v>1.5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2103016360"/>
        <c:axId val="2103019304"/>
      </c:barChart>
      <c:catAx>
        <c:axId val="21030163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2103019304"/>
        <c:crosses val="autoZero"/>
        <c:auto val="1"/>
        <c:lblAlgn val="ctr"/>
        <c:lblOffset val="100"/>
        <c:noMultiLvlLbl val="0"/>
      </c:catAx>
      <c:valAx>
        <c:axId val="2103019304"/>
        <c:scaling>
          <c:orientation val="minMax"/>
          <c:max val="2.0"/>
        </c:scaling>
        <c:delete val="1"/>
        <c:axPos val="l"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 dirty="0" err="1"/>
                  <a:t>Anonymization</a:t>
                </a:r>
                <a:r>
                  <a:rPr lang="en-US" sz="1400" dirty="0"/>
                  <a:t> Level</a:t>
                </a:r>
              </a:p>
            </c:rich>
          </c:tx>
          <c:layout>
            <c:manualLayout>
              <c:xMode val="edge"/>
              <c:yMode val="edge"/>
              <c:x val="0.0835418041214399"/>
              <c:y val="0.222316637503645"/>
            </c:manualLayout>
          </c:layout>
          <c:overlay val="0"/>
        </c:title>
        <c:numFmt formatCode="General" sourceLinked="1"/>
        <c:majorTickMark val="out"/>
        <c:minorTickMark val="none"/>
        <c:tickLblPos val="none"/>
        <c:crossAx val="2103016360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Sheet1!$A$16:$A$17</c:f>
              <c:strCache>
                <c:ptCount val="2"/>
                <c:pt idx="0">
                  <c:v>Friends</c:v>
                </c:pt>
                <c:pt idx="1">
                  <c:v>Public</c:v>
                </c:pt>
              </c:strCache>
            </c:strRef>
          </c:cat>
          <c:val>
            <c:numRef>
              <c:f>Sheet1!$B$16:$B$17</c:f>
              <c:numCache>
                <c:formatCode>General</c:formatCode>
                <c:ptCount val="2"/>
                <c:pt idx="0">
                  <c:v>0.3</c:v>
                </c:pt>
                <c:pt idx="1">
                  <c:v>0.8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2008232"/>
        <c:axId val="-2142005288"/>
      </c:barChart>
      <c:catAx>
        <c:axId val="-214200823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2142005288"/>
        <c:crosses val="autoZero"/>
        <c:auto val="1"/>
        <c:lblAlgn val="ctr"/>
        <c:lblOffset val="100"/>
        <c:noMultiLvlLbl val="0"/>
      </c:catAx>
      <c:valAx>
        <c:axId val="-2142005288"/>
        <c:scaling>
          <c:orientation val="minMax"/>
          <c:max val="2.0"/>
        </c:scaling>
        <c:delete val="1"/>
        <c:axPos val="l"/>
        <c:numFmt formatCode="#,##0.0" sourceLinked="0"/>
        <c:majorTickMark val="out"/>
        <c:minorTickMark val="none"/>
        <c:tickLblPos val="none"/>
        <c:crossAx val="-2142008232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29764362594"/>
          <c:y val="0.0626235139725182"/>
          <c:w val="0.319415956327711"/>
          <c:h val="0.880991199629458"/>
        </c:manualLayout>
      </c:layout>
      <c:pieChart>
        <c:varyColors val="1"/>
        <c:ser>
          <c:idx val="0"/>
          <c:order val="0"/>
          <c:dPt>
            <c:idx val="0"/>
            <c:bubble3D val="0"/>
            <c:explosion val="1"/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'Analysis errors'!$I$9:$I$12</c:f>
              <c:strCache>
                <c:ptCount val="4"/>
                <c:pt idx="0">
                  <c:v>Errors by indirect inference</c:v>
                </c:pt>
                <c:pt idx="1">
                  <c:v>Errors by revert inference</c:v>
                </c:pt>
                <c:pt idx="2">
                  <c:v>Errors by tools</c:v>
                </c:pt>
                <c:pt idx="3">
                  <c:v>Errors by others</c:v>
                </c:pt>
              </c:strCache>
            </c:strRef>
          </c:cat>
          <c:val>
            <c:numRef>
              <c:f>'Analysis errors'!$J$9:$J$12</c:f>
              <c:numCache>
                <c:formatCode>0.00%</c:formatCode>
                <c:ptCount val="4"/>
                <c:pt idx="0">
                  <c:v>0.297169811320755</c:v>
                </c:pt>
                <c:pt idx="1">
                  <c:v>0.191037735849057</c:v>
                </c:pt>
                <c:pt idx="2">
                  <c:v>0.254716981132076</c:v>
                </c:pt>
                <c:pt idx="3">
                  <c:v>0.257075471698113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46527391671181"/>
          <c:y val="0.143410143584993"/>
          <c:w val="0.504724291220354"/>
          <c:h val="0.74885498687664"/>
        </c:manualLayout>
      </c:layout>
      <c:overlay val="0"/>
    </c:legend>
    <c:plotVisOnly val="1"/>
    <c:dispBlanksAs val="zero"/>
    <c:showDLblsOverMax val="0"/>
  </c:chart>
  <c:txPr>
    <a:bodyPr/>
    <a:lstStyle/>
    <a:p>
      <a:pPr>
        <a:defRPr sz="20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9042904290429"/>
          <c:y val="0.0370370370370371"/>
          <c:w val="0.941914191419142"/>
          <c:h val="0.833094196558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Sheet1!$A$16:$A$18</c:f>
              <c:strCache>
                <c:ptCount val="3"/>
                <c:pt idx="0">
                  <c:v>Friends</c:v>
                </c:pt>
                <c:pt idx="1">
                  <c:v>Public</c:v>
                </c:pt>
                <c:pt idx="2">
                  <c:v>…</c:v>
                </c:pt>
              </c:strCache>
            </c:strRef>
          </c:cat>
          <c:val>
            <c:numRef>
              <c:f>Sheet1!$B$16:$B$18</c:f>
              <c:numCache>
                <c:formatCode>General</c:formatCode>
                <c:ptCount val="3"/>
                <c:pt idx="0">
                  <c:v>0.3</c:v>
                </c:pt>
                <c:pt idx="1">
                  <c:v>0.8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4951576"/>
        <c:axId val="-2144948632"/>
      </c:barChart>
      <c:catAx>
        <c:axId val="-21449515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2144948632"/>
        <c:crosses val="autoZero"/>
        <c:auto val="1"/>
        <c:lblAlgn val="ctr"/>
        <c:lblOffset val="100"/>
        <c:noMultiLvlLbl val="0"/>
      </c:catAx>
      <c:valAx>
        <c:axId val="-2144948632"/>
        <c:scaling>
          <c:orientation val="minMax"/>
          <c:max val="2.0"/>
        </c:scaling>
        <c:delete val="1"/>
        <c:axPos val="l"/>
        <c:numFmt formatCode="#,##0.0" sourceLinked="0"/>
        <c:majorTickMark val="out"/>
        <c:minorTickMark val="none"/>
        <c:tickLblPos val="none"/>
        <c:crossAx val="-2144951576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9042904290429"/>
          <c:y val="0.0370370370370371"/>
          <c:w val="0.941914191419142"/>
          <c:h val="0.833094196558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Sheet1!$A$16:$A$18</c:f>
              <c:strCache>
                <c:ptCount val="3"/>
                <c:pt idx="0">
                  <c:v>Friends</c:v>
                </c:pt>
                <c:pt idx="1">
                  <c:v>Public</c:v>
                </c:pt>
                <c:pt idx="2">
                  <c:v>…</c:v>
                </c:pt>
              </c:strCache>
            </c:strRef>
          </c:cat>
          <c:val>
            <c:numRef>
              <c:f>Sheet1!$B$16:$B$18</c:f>
              <c:numCache>
                <c:formatCode>General</c:formatCode>
                <c:ptCount val="3"/>
                <c:pt idx="0">
                  <c:v>0.3</c:v>
                </c:pt>
                <c:pt idx="1">
                  <c:v>0.8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4804152"/>
        <c:axId val="-2144801208"/>
      </c:barChart>
      <c:catAx>
        <c:axId val="-214480415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2144801208"/>
        <c:crosses val="autoZero"/>
        <c:auto val="1"/>
        <c:lblAlgn val="ctr"/>
        <c:lblOffset val="100"/>
        <c:noMultiLvlLbl val="0"/>
      </c:catAx>
      <c:valAx>
        <c:axId val="-2144801208"/>
        <c:scaling>
          <c:orientation val="minMax"/>
          <c:max val="2.0"/>
        </c:scaling>
        <c:delete val="1"/>
        <c:axPos val="l"/>
        <c:numFmt formatCode="#,##0.0" sourceLinked="0"/>
        <c:majorTickMark val="out"/>
        <c:minorTickMark val="none"/>
        <c:tickLblPos val="none"/>
        <c:crossAx val="-2144804152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9042904290429"/>
          <c:y val="0.0370370370370371"/>
          <c:w val="0.941914191419142"/>
          <c:h val="0.8330941965587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Sheet1!$B$15</c:f>
              <c:strCache>
                <c:ptCount val="1"/>
                <c:pt idx="0">
                  <c:v>Anonymization Level</c:v>
                </c:pt>
              </c:strCache>
            </c:strRef>
          </c:tx>
          <c:invertIfNegative val="0"/>
          <c:cat>
            <c:strRef>
              <c:f>Sheet1!$A$16:$A$18</c:f>
              <c:strCache>
                <c:ptCount val="3"/>
                <c:pt idx="0">
                  <c:v>Friends</c:v>
                </c:pt>
                <c:pt idx="1">
                  <c:v>Public</c:v>
                </c:pt>
                <c:pt idx="2">
                  <c:v>…</c:v>
                </c:pt>
              </c:strCache>
            </c:strRef>
          </c:cat>
          <c:val>
            <c:numRef>
              <c:f>Sheet1!$B$16:$B$18</c:f>
              <c:numCache>
                <c:formatCode>General</c:formatCode>
                <c:ptCount val="3"/>
                <c:pt idx="0">
                  <c:v>0.3</c:v>
                </c:pt>
                <c:pt idx="1">
                  <c:v>0.8</c:v>
                </c:pt>
                <c:pt idx="2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-2144780456"/>
        <c:axId val="-2144777512"/>
      </c:barChart>
      <c:catAx>
        <c:axId val="-21447804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one"/>
        <c:crossAx val="-2144777512"/>
        <c:crosses val="autoZero"/>
        <c:auto val="1"/>
        <c:lblAlgn val="ctr"/>
        <c:lblOffset val="100"/>
        <c:noMultiLvlLbl val="0"/>
      </c:catAx>
      <c:valAx>
        <c:axId val="-2144777512"/>
        <c:scaling>
          <c:orientation val="minMax"/>
          <c:max val="2.0"/>
        </c:scaling>
        <c:delete val="1"/>
        <c:axPos val="l"/>
        <c:numFmt formatCode="#,##0.0" sourceLinked="0"/>
        <c:majorTickMark val="out"/>
        <c:minorTickMark val="none"/>
        <c:tickLblPos val="none"/>
        <c:crossAx val="-2144780456"/>
        <c:crosses val="autoZero"/>
        <c:crossBetween val="between"/>
        <c:majorUnit val="0.5"/>
      </c:valAx>
    </c:plotArea>
    <c:plotVisOnly val="1"/>
    <c:dispBlanksAs val="gap"/>
    <c:showDLblsOverMax val="0"/>
  </c:char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9DAAA5-AA98-4573-AA54-32BA77B6B0E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EA83627-88B6-4CF8-A08D-45CC4CEC8455}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 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go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to Tokyo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F9D5750-29B3-4F9E-9F60-1776C85652F2}" type="parTrans" cxnId="{50E3D46B-5BF2-4922-AE6A-AF133F0CB2CD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C2B9B5-BC8C-4EED-B4F5-59423A0ED86C}" type="sibTrans" cxnId="{50E3D46B-5BF2-4922-AE6A-AF133F0CB2CD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Original message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70D0D4-43FF-4D1D-AC53-3CF114824335}" type="asst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 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come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to Tokyo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373E2C-2445-4A94-BAA3-40FACFBA0E6D}" type="parTrans" cxnId="{C71E57A2-382B-4A0D-A1F6-D70EA65FC680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6DE990-63EC-425A-B432-60937B23BA16}" type="sibTrans" cxnId="{C71E57A2-382B-4A0D-A1F6-D70EA65FC680}">
      <dgm:prSet/>
      <dgm:spPr/>
      <dgm:t>
        <a:bodyPr/>
        <a:lstStyle/>
        <a:p>
          <a:r>
            <a:rPr lang="en-US" smtClean="0">
              <a:latin typeface="Arial" panose="020B0604020202020204" pitchFamily="34" charset="0"/>
              <a:cs typeface="Arial" panose="020B0604020202020204" pitchFamily="34" charset="0"/>
            </a:rPr>
            <a:t>Fingerprint 1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36BD3F-D1F5-47FA-9D35-2F0C292281AB}" type="asst">
      <dgm:prSet phldrT="[Text]"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I </a:t>
          </a:r>
          <a:r>
            <a:rPr lang="en-US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travel</a:t>
          </a:r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 to Tokyo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0EB084-00AD-4FBB-9F9A-82DF170B1517}" type="parTrans" cxnId="{D86F3048-58A7-458D-860D-1D780B382599}">
      <dgm:prSet/>
      <dgm:spPr/>
      <dgm:t>
        <a:bodyPr/>
        <a:lstStyle/>
        <a:p>
          <a:endParaRPr lang="en-US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282F802-13A5-4063-8790-ADB1FF12B4B6}" type="sibTrans" cxnId="{D86F3048-58A7-458D-860D-1D780B382599}">
      <dgm:prSet/>
      <dgm:spPr/>
      <dgm:t>
        <a:bodyPr/>
        <a:lstStyle/>
        <a:p>
          <a:r>
            <a:rPr lang="en-US" dirty="0" smtClean="0">
              <a:latin typeface="Arial" panose="020B0604020202020204" pitchFamily="34" charset="0"/>
              <a:cs typeface="Arial" panose="020B0604020202020204" pitchFamily="34" charset="0"/>
            </a:rPr>
            <a:t>Fingerprint 2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81387B-E6C1-4738-A3F5-2837FA5EDB6D}" type="pres">
      <dgm:prSet presAssocID="{449DAAA5-AA98-4573-AA54-32BA77B6B0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6B9A64F-773B-461A-9A16-8E9E49267D34}" type="pres">
      <dgm:prSet presAssocID="{1EA83627-88B6-4CF8-A08D-45CC4CEC8455}" presName="hierRoot1" presStyleCnt="0">
        <dgm:presLayoutVars>
          <dgm:hierBranch val="init"/>
        </dgm:presLayoutVars>
      </dgm:prSet>
      <dgm:spPr/>
    </dgm:pt>
    <dgm:pt modelId="{D2590BE9-F41F-478E-957C-0FBC2767F0F4}" type="pres">
      <dgm:prSet presAssocID="{1EA83627-88B6-4CF8-A08D-45CC4CEC8455}" presName="rootComposite1" presStyleCnt="0"/>
      <dgm:spPr/>
    </dgm:pt>
    <dgm:pt modelId="{533107B2-4825-4346-A32A-371130C09FA2}" type="pres">
      <dgm:prSet presAssocID="{1EA83627-88B6-4CF8-A08D-45CC4CEC8455}" presName="rootText1" presStyleLbl="node0" presStyleIdx="0" presStyleCnt="1" custScaleX="150775" custLinFactNeighborX="3683" custLinFactNeighborY="-1216">
        <dgm:presLayoutVars>
          <dgm:chMax/>
          <dgm:chPref val="3"/>
        </dgm:presLayoutVars>
      </dgm:prSet>
      <dgm:spPr/>
      <dgm:t>
        <a:bodyPr/>
        <a:lstStyle/>
        <a:p>
          <a:endParaRPr lang="en-US"/>
        </a:p>
      </dgm:t>
    </dgm:pt>
    <dgm:pt modelId="{1F898E0A-D0F3-4EF9-9AD4-5BC416DB840C}" type="pres">
      <dgm:prSet presAssocID="{1EA83627-88B6-4CF8-A08D-45CC4CEC8455}" presName="titleText1" presStyleLbl="fgAcc0" presStyleIdx="0" presStyleCnt="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F755BF4-BFC3-417B-8FAB-773D40D51A7E}" type="pres">
      <dgm:prSet presAssocID="{1EA83627-88B6-4CF8-A08D-45CC4CEC8455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358C5BC-A638-4998-9FDE-6105F1DBC920}" type="pres">
      <dgm:prSet presAssocID="{1EA83627-88B6-4CF8-A08D-45CC4CEC8455}" presName="hierChild2" presStyleCnt="0"/>
      <dgm:spPr/>
    </dgm:pt>
    <dgm:pt modelId="{72B79600-4179-4158-A5C0-37584F7CFDC6}" type="pres">
      <dgm:prSet presAssocID="{1EA83627-88B6-4CF8-A08D-45CC4CEC8455}" presName="hierChild3" presStyleCnt="0"/>
      <dgm:spPr/>
    </dgm:pt>
    <dgm:pt modelId="{350B958F-F011-44D3-8F55-B2001A5C44F2}" type="pres">
      <dgm:prSet presAssocID="{26373E2C-2445-4A94-BAA3-40FACFBA0E6D}" presName="Name96" presStyleLbl="parChTrans1D2" presStyleIdx="0" presStyleCnt="2"/>
      <dgm:spPr/>
      <dgm:t>
        <a:bodyPr/>
        <a:lstStyle/>
        <a:p>
          <a:endParaRPr lang="en-US"/>
        </a:p>
      </dgm:t>
    </dgm:pt>
    <dgm:pt modelId="{422F51E0-831F-4450-B2F8-30D52962A163}" type="pres">
      <dgm:prSet presAssocID="{D170D0D4-43FF-4D1D-AC53-3CF114824335}" presName="hierRoot3" presStyleCnt="0">
        <dgm:presLayoutVars>
          <dgm:hierBranch val="init"/>
        </dgm:presLayoutVars>
      </dgm:prSet>
      <dgm:spPr/>
    </dgm:pt>
    <dgm:pt modelId="{CEC78B87-C98B-475B-8799-1B097D35A4E9}" type="pres">
      <dgm:prSet presAssocID="{D170D0D4-43FF-4D1D-AC53-3CF114824335}" presName="rootComposite3" presStyleCnt="0"/>
      <dgm:spPr/>
    </dgm:pt>
    <dgm:pt modelId="{75D9BDFC-93B1-4755-926D-71F527BF0078}" type="pres">
      <dgm:prSet presAssocID="{D170D0D4-43FF-4D1D-AC53-3CF114824335}" presName="rootText3" presStyleLbl="asst1" presStyleIdx="0" presStyleCnt="2" custScaleX="15726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D53EE1C-6F1D-400C-8071-FD6FFBAF7E63}" type="pres">
      <dgm:prSet presAssocID="{D170D0D4-43FF-4D1D-AC53-3CF114824335}" presName="titleText3" presStyleLbl="fgAcc2" presStyleIdx="0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508E1A5-5310-49C4-9C15-CA535382BF3A}" type="pres">
      <dgm:prSet presAssocID="{D170D0D4-43FF-4D1D-AC53-3CF114824335}" presName="rootConnector3" presStyleLbl="asst1" presStyleIdx="0" presStyleCnt="2"/>
      <dgm:spPr/>
      <dgm:t>
        <a:bodyPr/>
        <a:lstStyle/>
        <a:p>
          <a:endParaRPr lang="en-US"/>
        </a:p>
      </dgm:t>
    </dgm:pt>
    <dgm:pt modelId="{675637B4-EBBE-4D43-9B3E-F02D965EDFBF}" type="pres">
      <dgm:prSet presAssocID="{D170D0D4-43FF-4D1D-AC53-3CF114824335}" presName="hierChild6" presStyleCnt="0"/>
      <dgm:spPr/>
    </dgm:pt>
    <dgm:pt modelId="{620EF401-50E0-42C7-8B1D-E7C32FC11B41}" type="pres">
      <dgm:prSet presAssocID="{D170D0D4-43FF-4D1D-AC53-3CF114824335}" presName="hierChild7" presStyleCnt="0"/>
      <dgm:spPr/>
    </dgm:pt>
    <dgm:pt modelId="{8B004DF4-7484-4F5E-BE7F-2FE35AE3834F}" type="pres">
      <dgm:prSet presAssocID="{F40EB084-00AD-4FBB-9F9A-82DF170B1517}" presName="Name96" presStyleLbl="parChTrans1D2" presStyleIdx="1" presStyleCnt="2"/>
      <dgm:spPr/>
      <dgm:t>
        <a:bodyPr/>
        <a:lstStyle/>
        <a:p>
          <a:endParaRPr lang="en-US"/>
        </a:p>
      </dgm:t>
    </dgm:pt>
    <dgm:pt modelId="{22662C24-5DAB-41AE-BA69-F138B591D08D}" type="pres">
      <dgm:prSet presAssocID="{0A36BD3F-D1F5-47FA-9D35-2F0C292281AB}" presName="hierRoot3" presStyleCnt="0">
        <dgm:presLayoutVars>
          <dgm:hierBranch val="init"/>
        </dgm:presLayoutVars>
      </dgm:prSet>
      <dgm:spPr/>
    </dgm:pt>
    <dgm:pt modelId="{917EEC3E-CDDF-46B2-BD45-8148362E06B4}" type="pres">
      <dgm:prSet presAssocID="{0A36BD3F-D1F5-47FA-9D35-2F0C292281AB}" presName="rootComposite3" presStyleCnt="0"/>
      <dgm:spPr/>
    </dgm:pt>
    <dgm:pt modelId="{4EC3A06C-1758-4820-9728-8D4B7C9AC5EB}" type="pres">
      <dgm:prSet presAssocID="{0A36BD3F-D1F5-47FA-9D35-2F0C292281AB}" presName="rootText3" presStyleLbl="asst1" presStyleIdx="1" presStyleCnt="2" custScaleX="1671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D20227A-F728-4F8D-81B9-7DF466448252}" type="pres">
      <dgm:prSet presAssocID="{0A36BD3F-D1F5-47FA-9D35-2F0C292281AB}" presName="titleText3" presStyleLbl="fgAcc2" presStyleIdx="1" presStyleCnt="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FF2CFE4-74A7-40BD-9107-078082F525A7}" type="pres">
      <dgm:prSet presAssocID="{0A36BD3F-D1F5-47FA-9D35-2F0C292281AB}" presName="rootConnector3" presStyleLbl="asst1" presStyleIdx="1" presStyleCnt="2"/>
      <dgm:spPr/>
      <dgm:t>
        <a:bodyPr/>
        <a:lstStyle/>
        <a:p>
          <a:endParaRPr lang="en-US"/>
        </a:p>
      </dgm:t>
    </dgm:pt>
    <dgm:pt modelId="{976BC247-C005-497D-A5BF-5FD7329CB0EE}" type="pres">
      <dgm:prSet presAssocID="{0A36BD3F-D1F5-47FA-9D35-2F0C292281AB}" presName="hierChild6" presStyleCnt="0"/>
      <dgm:spPr/>
    </dgm:pt>
    <dgm:pt modelId="{9BDC76EB-0073-48EC-A1C5-84BFCCB95484}" type="pres">
      <dgm:prSet presAssocID="{0A36BD3F-D1F5-47FA-9D35-2F0C292281AB}" presName="hierChild7" presStyleCnt="0"/>
      <dgm:spPr/>
    </dgm:pt>
  </dgm:ptLst>
  <dgm:cxnLst>
    <dgm:cxn modelId="{D416DEA0-B400-43AA-B459-D2BBEB36E466}" type="presOf" srcId="{0A36BD3F-D1F5-47FA-9D35-2F0C292281AB}" destId="{4EC3A06C-1758-4820-9728-8D4B7C9AC5EB}" srcOrd="0" destOrd="0" presId="urn:microsoft.com/office/officeart/2008/layout/NameandTitleOrganizationalChart"/>
    <dgm:cxn modelId="{398365B3-3F40-4532-A1AD-99FBA058A7B1}" type="presOf" srcId="{D26DE990-63EC-425A-B432-60937B23BA16}" destId="{9D53EE1C-6F1D-400C-8071-FD6FFBAF7E63}" srcOrd="0" destOrd="0" presId="urn:microsoft.com/office/officeart/2008/layout/NameandTitleOrganizationalChart"/>
    <dgm:cxn modelId="{EE414B82-4398-4455-94AE-F6956EBBC169}" type="presOf" srcId="{15C2B9B5-BC8C-4EED-B4F5-59423A0ED86C}" destId="{1F898E0A-D0F3-4EF9-9AD4-5BC416DB840C}" srcOrd="0" destOrd="0" presId="urn:microsoft.com/office/officeart/2008/layout/NameandTitleOrganizationalChart"/>
    <dgm:cxn modelId="{E8BEFB6E-A06F-409B-AFD7-154BAA95B433}" type="presOf" srcId="{D170D0D4-43FF-4D1D-AC53-3CF114824335}" destId="{7508E1A5-5310-49C4-9C15-CA535382BF3A}" srcOrd="1" destOrd="0" presId="urn:microsoft.com/office/officeart/2008/layout/NameandTitleOrganizationalChart"/>
    <dgm:cxn modelId="{C71E57A2-382B-4A0D-A1F6-D70EA65FC680}" srcId="{1EA83627-88B6-4CF8-A08D-45CC4CEC8455}" destId="{D170D0D4-43FF-4D1D-AC53-3CF114824335}" srcOrd="0" destOrd="0" parTransId="{26373E2C-2445-4A94-BAA3-40FACFBA0E6D}" sibTransId="{D26DE990-63EC-425A-B432-60937B23BA16}"/>
    <dgm:cxn modelId="{421DF597-7C52-468B-AA3F-DA8095DC70FC}" type="presOf" srcId="{1EA83627-88B6-4CF8-A08D-45CC4CEC8455}" destId="{4F755BF4-BFC3-417B-8FAB-773D40D51A7E}" srcOrd="1" destOrd="0" presId="urn:microsoft.com/office/officeart/2008/layout/NameandTitleOrganizationalChart"/>
    <dgm:cxn modelId="{FAFC6768-56A4-427D-9776-008FB6859D0A}" type="presOf" srcId="{F40EB084-00AD-4FBB-9F9A-82DF170B1517}" destId="{8B004DF4-7484-4F5E-BE7F-2FE35AE3834F}" srcOrd="0" destOrd="0" presId="urn:microsoft.com/office/officeart/2008/layout/NameandTitleOrganizationalChart"/>
    <dgm:cxn modelId="{380EB8B7-DA6C-47C4-9409-AE4674FAC7A1}" type="presOf" srcId="{26373E2C-2445-4A94-BAA3-40FACFBA0E6D}" destId="{350B958F-F011-44D3-8F55-B2001A5C44F2}" srcOrd="0" destOrd="0" presId="urn:microsoft.com/office/officeart/2008/layout/NameandTitleOrganizationalChart"/>
    <dgm:cxn modelId="{D86F3048-58A7-458D-860D-1D780B382599}" srcId="{1EA83627-88B6-4CF8-A08D-45CC4CEC8455}" destId="{0A36BD3F-D1F5-47FA-9D35-2F0C292281AB}" srcOrd="1" destOrd="0" parTransId="{F40EB084-00AD-4FBB-9F9A-82DF170B1517}" sibTransId="{0282F802-13A5-4063-8790-ADB1FF12B4B6}"/>
    <dgm:cxn modelId="{61A6028F-7D9D-4EF0-9CEA-92BFA7E6004F}" type="presOf" srcId="{0A36BD3F-D1F5-47FA-9D35-2F0C292281AB}" destId="{2FF2CFE4-74A7-40BD-9107-078082F525A7}" srcOrd="1" destOrd="0" presId="urn:microsoft.com/office/officeart/2008/layout/NameandTitleOrganizationalChart"/>
    <dgm:cxn modelId="{8F84C0FF-065C-4E4C-B73B-31D9924A5173}" type="presOf" srcId="{449DAAA5-AA98-4573-AA54-32BA77B6B0EC}" destId="{B681387B-E6C1-4738-A3F5-2837FA5EDB6D}" srcOrd="0" destOrd="0" presId="urn:microsoft.com/office/officeart/2008/layout/NameandTitleOrganizationalChart"/>
    <dgm:cxn modelId="{50E3D46B-5BF2-4922-AE6A-AF133F0CB2CD}" srcId="{449DAAA5-AA98-4573-AA54-32BA77B6B0EC}" destId="{1EA83627-88B6-4CF8-A08D-45CC4CEC8455}" srcOrd="0" destOrd="0" parTransId="{1F9D5750-29B3-4F9E-9F60-1776C85652F2}" sibTransId="{15C2B9B5-BC8C-4EED-B4F5-59423A0ED86C}"/>
    <dgm:cxn modelId="{FF4505B2-23DD-4BD2-9F28-8A483F403296}" type="presOf" srcId="{0282F802-13A5-4063-8790-ADB1FF12B4B6}" destId="{DD20227A-F728-4F8D-81B9-7DF466448252}" srcOrd="0" destOrd="0" presId="urn:microsoft.com/office/officeart/2008/layout/NameandTitleOrganizationalChart"/>
    <dgm:cxn modelId="{D96F6822-0810-4638-B943-106D339F30AD}" type="presOf" srcId="{D170D0D4-43FF-4D1D-AC53-3CF114824335}" destId="{75D9BDFC-93B1-4755-926D-71F527BF0078}" srcOrd="0" destOrd="0" presId="urn:microsoft.com/office/officeart/2008/layout/NameandTitleOrganizationalChart"/>
    <dgm:cxn modelId="{32F07B48-AC43-4B23-8431-A74481FB5266}" type="presOf" srcId="{1EA83627-88B6-4CF8-A08D-45CC4CEC8455}" destId="{533107B2-4825-4346-A32A-371130C09FA2}" srcOrd="0" destOrd="0" presId="urn:microsoft.com/office/officeart/2008/layout/NameandTitleOrganizationalChart"/>
    <dgm:cxn modelId="{E0B13086-5EE2-4449-A06F-0DEEA1279B87}" type="presParOf" srcId="{B681387B-E6C1-4738-A3F5-2837FA5EDB6D}" destId="{06B9A64F-773B-461A-9A16-8E9E49267D34}" srcOrd="0" destOrd="0" presId="urn:microsoft.com/office/officeart/2008/layout/NameandTitleOrganizationalChart"/>
    <dgm:cxn modelId="{20F56A79-9C5D-4468-B68C-4289067D690C}" type="presParOf" srcId="{06B9A64F-773B-461A-9A16-8E9E49267D34}" destId="{D2590BE9-F41F-478E-957C-0FBC2767F0F4}" srcOrd="0" destOrd="0" presId="urn:microsoft.com/office/officeart/2008/layout/NameandTitleOrganizationalChart"/>
    <dgm:cxn modelId="{DFF50156-E67A-4B48-90A8-A8B72132B42E}" type="presParOf" srcId="{D2590BE9-F41F-478E-957C-0FBC2767F0F4}" destId="{533107B2-4825-4346-A32A-371130C09FA2}" srcOrd="0" destOrd="0" presId="urn:microsoft.com/office/officeart/2008/layout/NameandTitleOrganizationalChart"/>
    <dgm:cxn modelId="{A3AE970B-31D8-4584-A896-B9132E305915}" type="presParOf" srcId="{D2590BE9-F41F-478E-957C-0FBC2767F0F4}" destId="{1F898E0A-D0F3-4EF9-9AD4-5BC416DB840C}" srcOrd="1" destOrd="0" presId="urn:microsoft.com/office/officeart/2008/layout/NameandTitleOrganizationalChart"/>
    <dgm:cxn modelId="{2AF39763-C00E-45DF-B659-A19417010250}" type="presParOf" srcId="{D2590BE9-F41F-478E-957C-0FBC2767F0F4}" destId="{4F755BF4-BFC3-417B-8FAB-773D40D51A7E}" srcOrd="2" destOrd="0" presId="urn:microsoft.com/office/officeart/2008/layout/NameandTitleOrganizationalChart"/>
    <dgm:cxn modelId="{E4E75E74-0E4B-4311-9FDA-25BEBDE20EF9}" type="presParOf" srcId="{06B9A64F-773B-461A-9A16-8E9E49267D34}" destId="{B358C5BC-A638-4998-9FDE-6105F1DBC920}" srcOrd="1" destOrd="0" presId="urn:microsoft.com/office/officeart/2008/layout/NameandTitleOrganizationalChart"/>
    <dgm:cxn modelId="{38BD225F-7A51-4EB2-91D7-81A898CBF6CE}" type="presParOf" srcId="{06B9A64F-773B-461A-9A16-8E9E49267D34}" destId="{72B79600-4179-4158-A5C0-37584F7CFDC6}" srcOrd="2" destOrd="0" presId="urn:microsoft.com/office/officeart/2008/layout/NameandTitleOrganizationalChart"/>
    <dgm:cxn modelId="{9453CB03-F5BE-49FB-85E3-E790C9721211}" type="presParOf" srcId="{72B79600-4179-4158-A5C0-37584F7CFDC6}" destId="{350B958F-F011-44D3-8F55-B2001A5C44F2}" srcOrd="0" destOrd="0" presId="urn:microsoft.com/office/officeart/2008/layout/NameandTitleOrganizationalChart"/>
    <dgm:cxn modelId="{2C8F204E-29CA-44C6-80A9-05031EC34429}" type="presParOf" srcId="{72B79600-4179-4158-A5C0-37584F7CFDC6}" destId="{422F51E0-831F-4450-B2F8-30D52962A163}" srcOrd="1" destOrd="0" presId="urn:microsoft.com/office/officeart/2008/layout/NameandTitleOrganizationalChart"/>
    <dgm:cxn modelId="{0F2273A2-1A99-4A95-AC94-5BD03C31E7E3}" type="presParOf" srcId="{422F51E0-831F-4450-B2F8-30D52962A163}" destId="{CEC78B87-C98B-475B-8799-1B097D35A4E9}" srcOrd="0" destOrd="0" presId="urn:microsoft.com/office/officeart/2008/layout/NameandTitleOrganizationalChart"/>
    <dgm:cxn modelId="{5592603C-E513-4671-84A7-20B859AC03CC}" type="presParOf" srcId="{CEC78B87-C98B-475B-8799-1B097D35A4E9}" destId="{75D9BDFC-93B1-4755-926D-71F527BF0078}" srcOrd="0" destOrd="0" presId="urn:microsoft.com/office/officeart/2008/layout/NameandTitleOrganizationalChart"/>
    <dgm:cxn modelId="{31EFB0FD-F31A-4404-9DDE-7DC6E95CD5E2}" type="presParOf" srcId="{CEC78B87-C98B-475B-8799-1B097D35A4E9}" destId="{9D53EE1C-6F1D-400C-8071-FD6FFBAF7E63}" srcOrd="1" destOrd="0" presId="urn:microsoft.com/office/officeart/2008/layout/NameandTitleOrganizationalChart"/>
    <dgm:cxn modelId="{A5A51B5D-A5D7-4239-B3CB-5EE9595FD544}" type="presParOf" srcId="{CEC78B87-C98B-475B-8799-1B097D35A4E9}" destId="{7508E1A5-5310-49C4-9C15-CA535382BF3A}" srcOrd="2" destOrd="0" presId="urn:microsoft.com/office/officeart/2008/layout/NameandTitleOrganizationalChart"/>
    <dgm:cxn modelId="{54EE8424-951F-4CA9-A697-DEFFAE53DC86}" type="presParOf" srcId="{422F51E0-831F-4450-B2F8-30D52962A163}" destId="{675637B4-EBBE-4D43-9B3E-F02D965EDFBF}" srcOrd="1" destOrd="0" presId="urn:microsoft.com/office/officeart/2008/layout/NameandTitleOrganizationalChart"/>
    <dgm:cxn modelId="{974E1990-B7FE-4C21-82C1-5A2B09249E12}" type="presParOf" srcId="{422F51E0-831F-4450-B2F8-30D52962A163}" destId="{620EF401-50E0-42C7-8B1D-E7C32FC11B41}" srcOrd="2" destOrd="0" presId="urn:microsoft.com/office/officeart/2008/layout/NameandTitleOrganizationalChart"/>
    <dgm:cxn modelId="{B881A845-0637-4755-8F90-196AA4547BF9}" type="presParOf" srcId="{72B79600-4179-4158-A5C0-37584F7CFDC6}" destId="{8B004DF4-7484-4F5E-BE7F-2FE35AE3834F}" srcOrd="2" destOrd="0" presId="urn:microsoft.com/office/officeart/2008/layout/NameandTitleOrganizationalChart"/>
    <dgm:cxn modelId="{9EF1B443-A438-4021-A8D2-51099A4C5E14}" type="presParOf" srcId="{72B79600-4179-4158-A5C0-37584F7CFDC6}" destId="{22662C24-5DAB-41AE-BA69-F138B591D08D}" srcOrd="3" destOrd="0" presId="urn:microsoft.com/office/officeart/2008/layout/NameandTitleOrganizationalChart"/>
    <dgm:cxn modelId="{FD1CAA41-2927-45F3-BF87-2584BEF66909}" type="presParOf" srcId="{22662C24-5DAB-41AE-BA69-F138B591D08D}" destId="{917EEC3E-CDDF-46B2-BD45-8148362E06B4}" srcOrd="0" destOrd="0" presId="urn:microsoft.com/office/officeart/2008/layout/NameandTitleOrganizationalChart"/>
    <dgm:cxn modelId="{28AD7F52-4D61-44B0-8B8D-913F4A0345BF}" type="presParOf" srcId="{917EEC3E-CDDF-46B2-BD45-8148362E06B4}" destId="{4EC3A06C-1758-4820-9728-8D4B7C9AC5EB}" srcOrd="0" destOrd="0" presId="urn:microsoft.com/office/officeart/2008/layout/NameandTitleOrganizationalChart"/>
    <dgm:cxn modelId="{8E407144-AE80-4DEB-B930-9290E5BDA938}" type="presParOf" srcId="{917EEC3E-CDDF-46B2-BD45-8148362E06B4}" destId="{DD20227A-F728-4F8D-81B9-7DF466448252}" srcOrd="1" destOrd="0" presId="urn:microsoft.com/office/officeart/2008/layout/NameandTitleOrganizationalChart"/>
    <dgm:cxn modelId="{6D6AE58A-D791-450D-A6EF-0A78CF85B31B}" type="presParOf" srcId="{917EEC3E-CDDF-46B2-BD45-8148362E06B4}" destId="{2FF2CFE4-74A7-40BD-9107-078082F525A7}" srcOrd="2" destOrd="0" presId="urn:microsoft.com/office/officeart/2008/layout/NameandTitleOrganizationalChart"/>
    <dgm:cxn modelId="{7A3E944F-59ED-4BFF-8F8F-00AE0C2D80EF}" type="presParOf" srcId="{22662C24-5DAB-41AE-BA69-F138B591D08D}" destId="{976BC247-C005-497D-A5BF-5FD7329CB0EE}" srcOrd="1" destOrd="0" presId="urn:microsoft.com/office/officeart/2008/layout/NameandTitleOrganizationalChart"/>
    <dgm:cxn modelId="{67911E7F-7244-498D-9575-F5E95651E2FA}" type="presParOf" srcId="{22662C24-5DAB-41AE-BA69-F138B591D08D}" destId="{9BDC76EB-0073-48EC-A1C5-84BFCCB95484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04DF4-7484-4F5E-BE7F-2FE35AE3834F}">
      <dsp:nvSpPr>
        <dsp:cNvPr id="0" name=""/>
        <dsp:cNvSpPr/>
      </dsp:nvSpPr>
      <dsp:spPr>
        <a:xfrm>
          <a:off x="1967422" y="565918"/>
          <a:ext cx="91791" cy="611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1088"/>
              </a:lnTo>
              <a:lnTo>
                <a:pt x="91791" y="6110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0B958F-F011-44D3-8F55-B2001A5C44F2}">
      <dsp:nvSpPr>
        <dsp:cNvPr id="0" name=""/>
        <dsp:cNvSpPr/>
      </dsp:nvSpPr>
      <dsp:spPr>
        <a:xfrm>
          <a:off x="1795118" y="565918"/>
          <a:ext cx="172303" cy="611088"/>
        </a:xfrm>
        <a:custGeom>
          <a:avLst/>
          <a:gdLst/>
          <a:ahLst/>
          <a:cxnLst/>
          <a:rect l="0" t="0" r="0" b="0"/>
          <a:pathLst>
            <a:path>
              <a:moveTo>
                <a:pt x="172303" y="0"/>
              </a:moveTo>
              <a:lnTo>
                <a:pt x="172303" y="611088"/>
              </a:lnTo>
              <a:lnTo>
                <a:pt x="0" y="61108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3107B2-4825-4346-A32A-371130C09FA2}">
      <dsp:nvSpPr>
        <dsp:cNvPr id="0" name=""/>
        <dsp:cNvSpPr/>
      </dsp:nvSpPr>
      <dsp:spPr>
        <a:xfrm>
          <a:off x="1143419" y="0"/>
          <a:ext cx="1648005" cy="5659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79857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I </a:t>
          </a:r>
          <a:r>
            <a:rPr lang="en-US" sz="17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go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to Tokyo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43419" y="0"/>
        <a:ext cx="1648005" cy="565918"/>
      </dsp:txXfrm>
    </dsp:sp>
    <dsp:sp modelId="{1F898E0A-D0F3-4EF9-9AD4-5BC416DB840C}">
      <dsp:nvSpPr>
        <dsp:cNvPr id="0" name=""/>
        <dsp:cNvSpPr/>
      </dsp:nvSpPr>
      <dsp:spPr>
        <a:xfrm>
          <a:off x="1599259" y="441312"/>
          <a:ext cx="983720" cy="188639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lvl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Original message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99259" y="441312"/>
        <a:ext cx="983720" cy="188639"/>
      </dsp:txXfrm>
    </dsp:sp>
    <dsp:sp modelId="{75D9BDFC-93B1-4755-926D-71F527BF0078}">
      <dsp:nvSpPr>
        <dsp:cNvPr id="0" name=""/>
        <dsp:cNvSpPr/>
      </dsp:nvSpPr>
      <dsp:spPr>
        <a:xfrm>
          <a:off x="76197" y="894047"/>
          <a:ext cx="1718920" cy="5659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79857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I </a:t>
          </a:r>
          <a:r>
            <a:rPr lang="en-US" sz="17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come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to Tokyo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6197" y="894047"/>
        <a:ext cx="1718920" cy="565918"/>
      </dsp:txXfrm>
    </dsp:sp>
    <dsp:sp modelId="{9D53EE1C-6F1D-400C-8071-FD6FFBAF7E63}">
      <dsp:nvSpPr>
        <dsp:cNvPr id="0" name=""/>
        <dsp:cNvSpPr/>
      </dsp:nvSpPr>
      <dsp:spPr>
        <a:xfrm>
          <a:off x="607751" y="1334206"/>
          <a:ext cx="983720" cy="188639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smtClean="0">
              <a:latin typeface="Arial" panose="020B0604020202020204" pitchFamily="34" charset="0"/>
              <a:cs typeface="Arial" panose="020B0604020202020204" pitchFamily="34" charset="0"/>
            </a:rPr>
            <a:t>Fingerprint 1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7751" y="1334206"/>
        <a:ext cx="983720" cy="188639"/>
      </dsp:txXfrm>
    </dsp:sp>
    <dsp:sp modelId="{4EC3A06C-1758-4820-9728-8D4B7C9AC5EB}">
      <dsp:nvSpPr>
        <dsp:cNvPr id="0" name=""/>
        <dsp:cNvSpPr/>
      </dsp:nvSpPr>
      <dsp:spPr>
        <a:xfrm>
          <a:off x="2059214" y="894047"/>
          <a:ext cx="1826988" cy="5659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79857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I </a:t>
          </a:r>
          <a:r>
            <a:rPr lang="en-US" sz="1700" kern="12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rPr>
            <a:t>travel</a:t>
          </a:r>
          <a:r>
            <a:rPr lang="en-US" sz="1700" kern="1200" dirty="0" smtClean="0">
              <a:latin typeface="Arial" panose="020B0604020202020204" pitchFamily="34" charset="0"/>
              <a:cs typeface="Arial" panose="020B0604020202020204" pitchFamily="34" charset="0"/>
            </a:rPr>
            <a:t> to Tokyo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059214" y="894047"/>
        <a:ext cx="1826988" cy="565918"/>
      </dsp:txXfrm>
    </dsp:sp>
    <dsp:sp modelId="{DD20227A-F728-4F8D-81B9-7DF466448252}">
      <dsp:nvSpPr>
        <dsp:cNvPr id="0" name=""/>
        <dsp:cNvSpPr/>
      </dsp:nvSpPr>
      <dsp:spPr>
        <a:xfrm>
          <a:off x="2644801" y="1334206"/>
          <a:ext cx="983720" cy="188639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latin typeface="Arial" panose="020B0604020202020204" pitchFamily="34" charset="0"/>
              <a:cs typeface="Arial" panose="020B0604020202020204" pitchFamily="34" charset="0"/>
            </a:rPr>
            <a:t>Fingerprint 2</a:t>
          </a:r>
          <a:endParaRPr lang="en-US" sz="12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644801" y="1334206"/>
        <a:ext cx="983720" cy="1886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D12ACE99-007D-4FD4-8504-A85DB3DF7183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61305DEB-2D17-41D8-9697-7553BEC6B1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14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1204" y="0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A19F4AA9-2301-44A6-A48F-3EFC06EE78AA}" type="datetimeFigureOut">
              <a:rPr lang="en-US" smtClean="0"/>
              <a:pPr/>
              <a:t>5/25/15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8775" y="527050"/>
            <a:ext cx="3508375" cy="2632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593" y="3334465"/>
            <a:ext cx="7444740" cy="31589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1204" y="6667711"/>
            <a:ext cx="4032568" cy="3509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6A7EA5FF-CD6E-4789-9EF5-35C9D61F68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2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</a:t>
            </a:r>
            <a:r>
              <a:rPr lang="en-US" baseline="0" dirty="0" smtClean="0"/>
              <a:t> you very much for your introduction.</a:t>
            </a:r>
          </a:p>
          <a:p>
            <a:r>
              <a:rPr lang="en-US" baseline="0" dirty="0" smtClean="0"/>
              <a:t>I’m very happy to be able to present today.</a:t>
            </a:r>
          </a:p>
          <a:p>
            <a:r>
              <a:rPr lang="en-US" baseline="0" dirty="0" smtClean="0"/>
              <a:t>In this slide, I’d like to present about our research on identifying, anonymizing, and detecting disclosure of  private phrases in online social networks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438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objective</a:t>
            </a:r>
            <a:r>
              <a:rPr lang="en-US" baseline="0" dirty="0" smtClean="0"/>
              <a:t> is to anonymize private phrases in messages.</a:t>
            </a:r>
          </a:p>
          <a:p>
            <a:r>
              <a:rPr lang="en-US" baseline="0" dirty="0" smtClean="0"/>
              <a:t>A main approach is proposed by Sanchez for anonymizing by removing minimal candidate phrases to avoid identifying private phrases in messages.</a:t>
            </a:r>
          </a:p>
          <a:p>
            <a:r>
              <a:rPr lang="en-US" baseline="0" dirty="0" smtClean="0"/>
              <a:t>For example, with message “You have symptoms, namely weight loss, insomnia, and headaches. You may have been exposed to HIV”.</a:t>
            </a:r>
          </a:p>
          <a:p>
            <a:r>
              <a:rPr lang="en-US" baseline="0" dirty="0" smtClean="0"/>
              <a:t>To protect private phrase “HIV”, the authors suggest remove minimal candidate phrases (“insomnia” and “HIV”)</a:t>
            </a:r>
          </a:p>
          <a:p>
            <a:r>
              <a:rPr lang="en-US" baseline="0" dirty="0" smtClean="0"/>
              <a:t>However, the drawback of this approach is that anonymous messages are unnatural.</a:t>
            </a:r>
          </a:p>
          <a:p>
            <a:r>
              <a:rPr lang="en-US" baseline="0" dirty="0" smtClean="0"/>
              <a:t>Therefore, we propose a method to anonymize private phrases by generalization, it improves the naturalness of anonymous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objective is to detect disclosure</a:t>
            </a:r>
            <a:r>
              <a:rPr lang="en-US" baseline="0" dirty="0" smtClean="0"/>
              <a:t> of private information in online social networks.</a:t>
            </a:r>
          </a:p>
          <a:p>
            <a:r>
              <a:rPr lang="en-US" b="0" baseline="0" dirty="0" smtClean="0"/>
              <a:t>A main approach of this problem is to use fingerprints for detecting disclosure.</a:t>
            </a:r>
          </a:p>
          <a:p>
            <a:r>
              <a:rPr lang="en-US" baseline="0" dirty="0" smtClean="0"/>
              <a:t>For example, we have a message “I go to Tokyo”, we can create </a:t>
            </a:r>
            <a:r>
              <a:rPr lang="en-US" b="1" baseline="0" dirty="0" smtClean="0"/>
              <a:t>a fingerprint </a:t>
            </a:r>
            <a:r>
              <a:rPr lang="en-US" baseline="0" dirty="0" smtClean="0"/>
              <a:t>“I come to Tokyo” and disclose for one friend Bob.</a:t>
            </a:r>
          </a:p>
          <a:p>
            <a:r>
              <a:rPr lang="en-US" baseline="0" dirty="0" smtClean="0"/>
              <a:t>Another </a:t>
            </a:r>
            <a:r>
              <a:rPr lang="en-US" b="1" baseline="0" dirty="0" smtClean="0"/>
              <a:t>fingerprint </a:t>
            </a:r>
            <a:r>
              <a:rPr lang="en-US" baseline="0" dirty="0" smtClean="0"/>
              <a:t>“I travel to Tokyo” is created for another friend, Smith.</a:t>
            </a:r>
          </a:p>
          <a:p>
            <a:r>
              <a:rPr lang="en-US" baseline="0" dirty="0" smtClean="0"/>
              <a:t>Depending on different fingerprints, if any friends disclose their fingerprints, we can detect the friends who disclose sensitive information of user Adam.</a:t>
            </a:r>
          </a:p>
          <a:p>
            <a:r>
              <a:rPr lang="en-US" baseline="0" dirty="0" smtClean="0"/>
              <a:t>However, disadvantage of this approaches is that it cannot create sufficient fingerprints for all friends of an user.</a:t>
            </a:r>
          </a:p>
          <a:p>
            <a:r>
              <a:rPr lang="en-US" baseline="0" dirty="0" smtClean="0"/>
              <a:t>Therefore, we combine generalization and </a:t>
            </a:r>
            <a:r>
              <a:rPr lang="en-US" baseline="0" dirty="0" err="1" smtClean="0"/>
              <a:t>synonymization</a:t>
            </a:r>
            <a:r>
              <a:rPr lang="en-US" baseline="0" dirty="0" smtClean="0"/>
              <a:t> to create sufficient fingerprints for user’s friends.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05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Next, I’d like to describe</a:t>
            </a:r>
            <a:r>
              <a:rPr lang="en-US" baseline="0" dirty="0" smtClean="0"/>
              <a:t> overview of our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5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system includes three main proposes corresponding with</a:t>
            </a:r>
            <a:r>
              <a:rPr lang="en-US" baseline="0" dirty="0" smtClean="0"/>
              <a:t> three our objectives. The first one is to identify private phrases, the second one is to anonymize private phrases, and the last one is to detect disclosure of private phrases.</a:t>
            </a:r>
          </a:p>
          <a:p>
            <a:r>
              <a:rPr lang="en-US" baseline="0" dirty="0" smtClean="0"/>
              <a:t>In identifying private phrases process. We have a message from an users, after that, the system identify private phrases in the message.</a:t>
            </a:r>
          </a:p>
          <a:p>
            <a:r>
              <a:rPr lang="en-US" baseline="0" dirty="0" smtClean="0"/>
              <a:t>In anonymizing private phrases process: After identify private phrases, the system will create many different fingerprints for all friends of the user. </a:t>
            </a:r>
          </a:p>
          <a:p>
            <a:r>
              <a:rPr lang="en-US" baseline="0" dirty="0" smtClean="0"/>
              <a:t>In detecting disclosure process: if any friends of the user illegally discloses their fingerprints for another person. Our system will detect the person who disclosed sensitive information and send a notification to user about the disclosure.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2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now,</a:t>
            </a:r>
            <a:r>
              <a:rPr lang="en-US" baseline="0" dirty="0" smtClean="0"/>
              <a:t> I would like to describe about first process: identifying private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2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process receives</a:t>
            </a:r>
            <a:r>
              <a:rPr lang="en-US" baseline="0" dirty="0" smtClean="0"/>
              <a:t> a message from user. After that, it will check the message is a private message or a non-private message.</a:t>
            </a:r>
          </a:p>
          <a:p>
            <a:r>
              <a:rPr lang="en-US" baseline="0" dirty="0" smtClean="0"/>
              <a:t>If the message is private message, our system will identify private phrases in the message.</a:t>
            </a:r>
          </a:p>
          <a:p>
            <a:r>
              <a:rPr lang="en-US" baseline="0" dirty="0" smtClean="0"/>
              <a:t>Sensei comments: bi </a:t>
            </a:r>
            <a:r>
              <a:rPr lang="en-US" baseline="0" dirty="0" err="1" smtClean="0"/>
              <a:t>hỏi</a:t>
            </a:r>
            <a:r>
              <a:rPr lang="en-US" baseline="0" dirty="0" smtClean="0"/>
              <a:t> </a:t>
            </a:r>
            <a:r>
              <a:rPr lang="en-US" baseline="0" dirty="0" smtClean="0">
                <a:sym typeface="Wingdings" panose="05000000000000000000" pitchFamily="2" charset="2"/>
              </a:rPr>
              <a:t> not clear (revise again)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07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this is detail</a:t>
            </a:r>
            <a:r>
              <a:rPr lang="en-US" baseline="0" dirty="0" smtClean="0"/>
              <a:t> of identifying private phrases in a message</a:t>
            </a:r>
          </a:p>
          <a:p>
            <a:r>
              <a:rPr lang="en-US" baseline="0" dirty="0" smtClean="0"/>
              <a:t>For example of composed message “Mary comes from Tokyo and studied at MIT”.</a:t>
            </a:r>
          </a:p>
          <a:p>
            <a:r>
              <a:rPr lang="en-US" baseline="0" dirty="0" smtClean="0"/>
              <a:t>In first step, we extract personal phrases in the message.</a:t>
            </a:r>
          </a:p>
          <a:p>
            <a:r>
              <a:rPr lang="en-US" baseline="0" dirty="0" smtClean="0"/>
              <a:t>Personal phrase includes person name, pronouns such as I, he, she.</a:t>
            </a:r>
          </a:p>
          <a:p>
            <a:r>
              <a:rPr lang="en-US" baseline="0" dirty="0" smtClean="0"/>
              <a:t>In this example message, Person name “Many” is extracted.</a:t>
            </a:r>
          </a:p>
          <a:p>
            <a:r>
              <a:rPr lang="en-US" baseline="0" dirty="0" smtClean="0"/>
              <a:t>After that, we extracted candidate phrases in messages, which include locations, organizations….</a:t>
            </a:r>
          </a:p>
          <a:p>
            <a:r>
              <a:rPr lang="en-US" baseline="0" dirty="0" smtClean="0"/>
              <a:t>For example, this message contain two candidate phrases (Tokyo and MIT).</a:t>
            </a:r>
          </a:p>
          <a:p>
            <a:r>
              <a:rPr lang="en-US" baseline="0" dirty="0" smtClean="0"/>
              <a:t>The extracted information is used to checking a private message by a rule in the left.</a:t>
            </a:r>
          </a:p>
          <a:p>
            <a:r>
              <a:rPr lang="en-US" baseline="0" dirty="0" smtClean="0"/>
              <a:t>The message is a private message if it must have at least a phrase which not contains negative words (such as not, never, no).</a:t>
            </a:r>
          </a:p>
          <a:p>
            <a:r>
              <a:rPr lang="en-US" baseline="0" dirty="0" smtClean="0"/>
              <a:t>Moreover, the phrase must not have non-sensitive verbs (such as, emotion verb or perception verbs for example like or love).</a:t>
            </a:r>
          </a:p>
          <a:p>
            <a:r>
              <a:rPr lang="en-US" baseline="0" dirty="0" smtClean="0"/>
              <a:t>The last rule is that the phrase must contain at least one sensitive verbs, they include motion verb or </a:t>
            </a:r>
            <a:r>
              <a:rPr lang="en-US" baseline="0" dirty="0" err="1" smtClean="0"/>
              <a:t>stative</a:t>
            </a:r>
            <a:r>
              <a:rPr lang="en-US" baseline="0" dirty="0" smtClean="0"/>
              <a:t> verbs (such as stay, come, study).</a:t>
            </a:r>
          </a:p>
          <a:p>
            <a:r>
              <a:rPr lang="en-US" baseline="0" dirty="0" smtClean="0"/>
              <a:t>For example, the composed message: “Mary comes from Tokyo and studied at MIT” is considered as a private message.</a:t>
            </a:r>
          </a:p>
          <a:p>
            <a:r>
              <a:rPr lang="en-US" baseline="0" dirty="0" smtClean="0"/>
              <a:t>And the candidate phrases of them is considered as private phrases.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Comments for sensei: why we set this rule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3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evaluate our rule-based method,</a:t>
            </a:r>
            <a:r>
              <a:rPr lang="en-US" baseline="0" dirty="0" smtClean="0"/>
              <a:t> we manually annotate 2817 tweets from 16 million tweets of Tweets2011 dataset.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They include about one thousand private tweets and one and a haft thousand non-private phrases.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Our rule-based method is compare with some machine learning approaches and some heuristics.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The results show that our rule-based approach is the best method for identifying private phrases.</a:t>
            </a:r>
          </a:p>
          <a:p>
            <a:pPr marL="171450" indent="-171450">
              <a:buFontTx/>
              <a:buChar char="-"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51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analyze</a:t>
            </a:r>
            <a:r>
              <a:rPr lang="en-US" baseline="0" dirty="0" smtClean="0"/>
              <a:t> errors of our rule-based methods.</a:t>
            </a:r>
          </a:p>
          <a:p>
            <a:r>
              <a:rPr lang="en-US" baseline="0" dirty="0" smtClean="0"/>
              <a:t>Most errors come from indirect inference, such as example of private message “When you come ATLANTA, I’ll make sure you meet all of them”</a:t>
            </a:r>
          </a:p>
          <a:p>
            <a:r>
              <a:rPr lang="en-US" baseline="0" dirty="0" smtClean="0"/>
              <a:t>This one is a private message and is not detected by our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Content: </a:t>
            </a:r>
            <a:r>
              <a:rPr lang="en-US" baseline="0" dirty="0" err="1" smtClean="0"/>
              <a:t>phat</a:t>
            </a:r>
            <a:r>
              <a:rPr lang="en-US" baseline="0" dirty="0" smtClean="0"/>
              <a:t> am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</a:t>
            </a:r>
            <a:r>
              <a:rPr lang="en-US" baseline="0" dirty="0" smtClean="0"/>
              <a:t> error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3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second objective</a:t>
            </a:r>
            <a:r>
              <a:rPr lang="en-US" baseline="0" dirty="0" smtClean="0"/>
              <a:t> is to anonymize private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would like to divide my presentation into 6 sections corresponding with 6 chapters in my thesis.</a:t>
            </a:r>
          </a:p>
          <a:p>
            <a:r>
              <a:rPr lang="en-US" baseline="0" dirty="0" smtClean="0"/>
              <a:t>In chapter 1, I’m going to </a:t>
            </a:r>
            <a:r>
              <a:rPr lang="en-US" b="1" baseline="0" dirty="0" smtClean="0"/>
              <a:t>introduce </a:t>
            </a:r>
            <a:r>
              <a:rPr lang="en-US" baseline="0" smtClean="0"/>
              <a:t>about privacy issues </a:t>
            </a:r>
            <a:r>
              <a:rPr lang="en-US" baseline="0" dirty="0" smtClean="0"/>
              <a:t>on social networks, and describe three approaches to overcome these problems.</a:t>
            </a:r>
          </a:p>
          <a:p>
            <a:r>
              <a:rPr lang="en-US" baseline="0" dirty="0" smtClean="0"/>
              <a:t>After that, I want to analyze some main </a:t>
            </a:r>
            <a:r>
              <a:rPr lang="en-US" b="1" baseline="0" dirty="0" smtClean="0"/>
              <a:t>related work </a:t>
            </a:r>
            <a:r>
              <a:rPr lang="en-US" baseline="0" dirty="0" smtClean="0"/>
              <a:t>and compare them with our method.</a:t>
            </a:r>
          </a:p>
          <a:p>
            <a:r>
              <a:rPr lang="en-US" baseline="0" dirty="0" smtClean="0"/>
              <a:t>My first approach for </a:t>
            </a:r>
            <a:r>
              <a:rPr lang="en-US" b="1" baseline="0" dirty="0" smtClean="0"/>
              <a:t>identifying </a:t>
            </a:r>
            <a:r>
              <a:rPr lang="en-US" baseline="0" dirty="0" smtClean="0"/>
              <a:t>private phrases is presented in chapter 3.</a:t>
            </a:r>
          </a:p>
          <a:p>
            <a:r>
              <a:rPr lang="en-US" baseline="0" dirty="0" smtClean="0"/>
              <a:t>After that, the private phrases are </a:t>
            </a:r>
            <a:r>
              <a:rPr lang="en-US" b="1" baseline="0" dirty="0" smtClean="0"/>
              <a:t>anonymized </a:t>
            </a:r>
            <a:r>
              <a:rPr lang="en-US" baseline="0" dirty="0" smtClean="0"/>
              <a:t>that is described in chapter 4.</a:t>
            </a:r>
          </a:p>
          <a:p>
            <a:r>
              <a:rPr lang="en-US" baseline="0" dirty="0" smtClean="0"/>
              <a:t>And then, if these private phrases is disclosed by any person. The person who disclose this information is </a:t>
            </a:r>
            <a:r>
              <a:rPr lang="en-US" b="1" baseline="0" dirty="0" smtClean="0"/>
              <a:t>detected </a:t>
            </a:r>
            <a:r>
              <a:rPr lang="en-US" baseline="0" dirty="0" smtClean="0"/>
              <a:t>by chapter 5.</a:t>
            </a:r>
          </a:p>
          <a:p>
            <a:r>
              <a:rPr lang="en-US" baseline="0" dirty="0" smtClean="0"/>
              <a:t>Finally, we </a:t>
            </a:r>
            <a:r>
              <a:rPr lang="en-US" b="1" baseline="0" dirty="0" smtClean="0"/>
              <a:t>summaries </a:t>
            </a:r>
            <a:r>
              <a:rPr lang="en-US" baseline="0" dirty="0" smtClean="0"/>
              <a:t>some main key points and mentions </a:t>
            </a:r>
            <a:r>
              <a:rPr lang="en-US" b="1" baseline="0" dirty="0" smtClean="0"/>
              <a:t>future </a:t>
            </a:r>
            <a:r>
              <a:rPr lang="en-US" baseline="0" dirty="0" smtClean="0"/>
              <a:t>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498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</a:t>
            </a:r>
            <a:r>
              <a:rPr lang="en-US" baseline="0" dirty="0" smtClean="0"/>
              <a:t> identifying private phrases in previous step.</a:t>
            </a:r>
          </a:p>
          <a:p>
            <a:r>
              <a:rPr lang="en-US" baseline="0" dirty="0" smtClean="0"/>
              <a:t>We anonymizes these </a:t>
            </a:r>
            <a:r>
              <a:rPr lang="en-US" u="sng" baseline="0" dirty="0" smtClean="0"/>
              <a:t>private phrases </a:t>
            </a:r>
            <a:r>
              <a:rPr lang="en-US" baseline="0" dirty="0" smtClean="0"/>
              <a:t>based on </a:t>
            </a:r>
            <a:r>
              <a:rPr lang="en-US" b="1" baseline="0" dirty="0" smtClean="0"/>
              <a:t>generalizations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For example, we know that “Tokyo” is a city of “Japan”, therefore, we can use “Japan” to </a:t>
            </a:r>
            <a:r>
              <a:rPr lang="en-US" u="sng" baseline="0" dirty="0" smtClean="0"/>
              <a:t>anonymize private information </a:t>
            </a:r>
            <a:r>
              <a:rPr lang="en-US" baseline="0" dirty="0" smtClean="0"/>
              <a:t>of the phrase “Tokyo and disclose for Colleagues group.</a:t>
            </a:r>
          </a:p>
          <a:p>
            <a:r>
              <a:rPr lang="en-US" baseline="0" dirty="0" smtClean="0"/>
              <a:t>For another example, because MIT is a university of USA, we use USA to anonymize private information of the phrase “MIT” and disclose for Acquaintances group.</a:t>
            </a:r>
          </a:p>
          <a:p>
            <a:r>
              <a:rPr lang="en-US" baseline="0" dirty="0" smtClean="0"/>
              <a:t>And so on for other groups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382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final step cre</a:t>
            </a:r>
            <a:r>
              <a:rPr lang="en-US" baseline="0" dirty="0" smtClean="0"/>
              <a:t>ates </a:t>
            </a:r>
            <a:r>
              <a:rPr lang="en-US" baseline="0" dirty="0" err="1" smtClean="0"/>
              <a:t>synonymizations</a:t>
            </a:r>
            <a:r>
              <a:rPr lang="en-US" baseline="0" dirty="0" smtClean="0"/>
              <a:t> for friends in each group.</a:t>
            </a:r>
          </a:p>
          <a:p>
            <a:r>
              <a:rPr lang="en-US" dirty="0" smtClean="0"/>
              <a:t>For example, the synonym</a:t>
            </a:r>
            <a:r>
              <a:rPr lang="en-US" baseline="0" dirty="0" smtClean="0"/>
              <a:t> “learn” is used to replace “study” and disclosed for Ellen in Colleagues group.</a:t>
            </a:r>
          </a:p>
          <a:p>
            <a:r>
              <a:rPr lang="en-US" baseline="0" dirty="0" smtClean="0"/>
              <a:t>For another example, the synonym M.I.T is used for Bob and so on for other friends in each group.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07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This is detail of anonymizing private phrases process</a:t>
            </a:r>
          </a:p>
          <a:p>
            <a:r>
              <a:rPr lang="en-US" baseline="0" dirty="0" smtClean="0"/>
              <a:t>After detect private message and private phrases in previous process, we create generalization schemes for each private phrase using </a:t>
            </a:r>
            <a:r>
              <a:rPr lang="en-US" baseline="0" dirty="0" err="1" smtClean="0"/>
              <a:t>Wordnet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For example, we know that Tokyo is a city of Honshu region, Honshu is a region of Japan, Japan is a country of Asia. </a:t>
            </a:r>
          </a:p>
          <a:p>
            <a:r>
              <a:rPr lang="en-US" baseline="0" dirty="0" smtClean="0"/>
              <a:t>Therefore, we can create generalization scheme Tokyo, Honshu, Japan, Asia.</a:t>
            </a:r>
          </a:p>
          <a:p>
            <a:r>
              <a:rPr lang="en-US" baseline="0" dirty="0" smtClean="0"/>
              <a:t>And the same for private phrase “MIT”.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2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After creating</a:t>
            </a:r>
            <a:r>
              <a:rPr lang="en-US" u="sng" baseline="0" dirty="0" smtClean="0"/>
              <a:t> generalization schemes</a:t>
            </a:r>
            <a:r>
              <a:rPr lang="en-US" dirty="0" smtClean="0"/>
              <a:t>, we </a:t>
            </a:r>
            <a:r>
              <a:rPr lang="en-US" baseline="0" dirty="0" smtClean="0"/>
              <a:t>propose a </a:t>
            </a:r>
            <a:r>
              <a:rPr lang="en-US" b="1" baseline="0" dirty="0" smtClean="0"/>
              <a:t>Population metric </a:t>
            </a:r>
            <a:r>
              <a:rPr lang="en-US" baseline="0" dirty="0" smtClean="0"/>
              <a:t>to quantify information loss of each generalization.</a:t>
            </a:r>
          </a:p>
          <a:p>
            <a:r>
              <a:rPr lang="en-US" baseline="0" dirty="0" smtClean="0"/>
              <a:t>The </a:t>
            </a:r>
            <a:r>
              <a:rPr lang="en-US" u="sng" baseline="0" dirty="0" smtClean="0"/>
              <a:t>populations of generalizations </a:t>
            </a:r>
            <a:r>
              <a:rPr lang="en-US" baseline="0" dirty="0" smtClean="0"/>
              <a:t>are gotten by using </a:t>
            </a:r>
            <a:r>
              <a:rPr lang="en-US" b="1" baseline="0" dirty="0" err="1" smtClean="0"/>
              <a:t>InfoBox</a:t>
            </a:r>
            <a:r>
              <a:rPr lang="en-US" b="1" baseline="0" dirty="0" smtClean="0"/>
              <a:t> of Wikipedia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slide shows </a:t>
            </a:r>
            <a:r>
              <a:rPr lang="en-US" b="1" baseline="0" dirty="0" smtClean="0"/>
              <a:t>an example </a:t>
            </a:r>
            <a:r>
              <a:rPr lang="en-US" baseline="0" dirty="0" smtClean="0"/>
              <a:t>of </a:t>
            </a:r>
            <a:r>
              <a:rPr lang="en-US" u="sng" baseline="0" dirty="0" smtClean="0"/>
              <a:t>quantifying information loss </a:t>
            </a:r>
            <a:r>
              <a:rPr lang="en-US" baseline="0" dirty="0" smtClean="0"/>
              <a:t>for generalization pair “Tokyo” and “MIT” and </a:t>
            </a:r>
            <a:r>
              <a:rPr lang="en-US" b="1" baseline="0" dirty="0" smtClean="0"/>
              <a:t>results </a:t>
            </a:r>
            <a:r>
              <a:rPr lang="en-US" baseline="0" dirty="0" smtClean="0"/>
              <a:t>of information for other generalization pairs.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09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After creating</a:t>
            </a:r>
            <a:r>
              <a:rPr lang="en-US" u="sng" baseline="0" dirty="0" smtClean="0"/>
              <a:t> generalization schemes</a:t>
            </a:r>
            <a:r>
              <a:rPr lang="en-US" dirty="0" smtClean="0"/>
              <a:t>, we </a:t>
            </a:r>
            <a:r>
              <a:rPr lang="en-US" baseline="0" dirty="0" smtClean="0"/>
              <a:t>propose a </a:t>
            </a:r>
            <a:r>
              <a:rPr lang="en-US" b="1" baseline="0" dirty="0" smtClean="0"/>
              <a:t>Population metric </a:t>
            </a:r>
            <a:r>
              <a:rPr lang="en-US" baseline="0" dirty="0" smtClean="0"/>
              <a:t>to quantify information loss of each generalization.</a:t>
            </a:r>
          </a:p>
          <a:p>
            <a:r>
              <a:rPr lang="en-US" baseline="0" dirty="0" smtClean="0"/>
              <a:t>The </a:t>
            </a:r>
            <a:r>
              <a:rPr lang="en-US" u="sng" baseline="0" dirty="0" smtClean="0"/>
              <a:t>populations of generalizations </a:t>
            </a:r>
            <a:r>
              <a:rPr lang="en-US" baseline="0" dirty="0" smtClean="0"/>
              <a:t>are gotten by using </a:t>
            </a:r>
            <a:r>
              <a:rPr lang="en-US" b="1" baseline="0" dirty="0" err="1" smtClean="0"/>
              <a:t>InfoBox</a:t>
            </a:r>
            <a:r>
              <a:rPr lang="en-US" b="1" baseline="0" dirty="0" smtClean="0"/>
              <a:t> of Wikipedia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slide shows </a:t>
            </a:r>
            <a:r>
              <a:rPr lang="en-US" b="1" baseline="0" dirty="0" smtClean="0"/>
              <a:t>an example </a:t>
            </a:r>
            <a:r>
              <a:rPr lang="en-US" baseline="0" dirty="0" smtClean="0"/>
              <a:t>of </a:t>
            </a:r>
            <a:r>
              <a:rPr lang="en-US" u="sng" baseline="0" dirty="0" smtClean="0"/>
              <a:t>quantifying information loss </a:t>
            </a:r>
            <a:r>
              <a:rPr lang="en-US" baseline="0" dirty="0" smtClean="0"/>
              <a:t>for generalization pair “Tokyo” and “MIT” and </a:t>
            </a:r>
            <a:r>
              <a:rPr lang="en-US" b="1" baseline="0" dirty="0" smtClean="0"/>
              <a:t>results </a:t>
            </a:r>
            <a:r>
              <a:rPr lang="en-US" baseline="0" dirty="0" smtClean="0"/>
              <a:t>of information for other generalization pairs.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94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dirty="0" smtClean="0"/>
              <a:t>After </a:t>
            </a:r>
            <a:r>
              <a:rPr lang="en-US" sz="800" u="sng" dirty="0" smtClean="0"/>
              <a:t>quantifying the information loss</a:t>
            </a:r>
            <a:r>
              <a:rPr lang="en-US" sz="800" dirty="0" smtClean="0"/>
              <a:t>, we </a:t>
            </a:r>
            <a:r>
              <a:rPr lang="en-US" sz="800" b="1" dirty="0" smtClean="0"/>
              <a:t>replace </a:t>
            </a:r>
            <a:r>
              <a:rPr lang="en-US" sz="800" dirty="0" smtClean="0"/>
              <a:t>generalization</a:t>
            </a:r>
            <a:r>
              <a:rPr lang="en-US" sz="800" baseline="0" dirty="0" smtClean="0"/>
              <a:t>s for private phrases in the message.</a:t>
            </a:r>
          </a:p>
          <a:p>
            <a:r>
              <a:rPr lang="en-US" sz="800" baseline="0" dirty="0" smtClean="0"/>
              <a:t>In this step, we check the naturalness of </a:t>
            </a:r>
            <a:r>
              <a:rPr lang="en-US" sz="800" u="sng" baseline="0" dirty="0" smtClean="0"/>
              <a:t>each replacement </a:t>
            </a:r>
            <a:r>
              <a:rPr lang="en-US" sz="800" baseline="0" dirty="0" smtClean="0"/>
              <a:t>by using </a:t>
            </a:r>
            <a:r>
              <a:rPr lang="en-US" sz="800" b="1" baseline="0" dirty="0" smtClean="0"/>
              <a:t>Frequency metric </a:t>
            </a:r>
            <a:r>
              <a:rPr lang="en-US" sz="800" baseline="0" dirty="0" smtClean="0"/>
              <a:t>proposed by Chang.</a:t>
            </a:r>
          </a:p>
          <a:p>
            <a:r>
              <a:rPr lang="en-US" sz="800" baseline="0" dirty="0" smtClean="0"/>
              <a:t>The slide shows an example of </a:t>
            </a:r>
            <a:r>
              <a:rPr lang="en-US" sz="800" b="1" baseline="0" dirty="0" smtClean="0"/>
              <a:t>calculating </a:t>
            </a:r>
            <a:r>
              <a:rPr lang="en-US" sz="800" baseline="0" dirty="0" smtClean="0"/>
              <a:t>the </a:t>
            </a:r>
            <a:r>
              <a:rPr lang="en-US" sz="800" u="sng" baseline="0" dirty="0" smtClean="0"/>
              <a:t>Frequency metric </a:t>
            </a:r>
            <a:r>
              <a:rPr lang="en-US" sz="800" baseline="0" dirty="0" smtClean="0"/>
              <a:t>of the replacement “Honshu”.</a:t>
            </a:r>
          </a:p>
          <a:p>
            <a:r>
              <a:rPr lang="en-US" sz="800" baseline="0" dirty="0" smtClean="0"/>
              <a:t>If </a:t>
            </a:r>
            <a:r>
              <a:rPr lang="en-US" sz="800" u="sng" baseline="0" dirty="0" smtClean="0"/>
              <a:t>the metric does </a:t>
            </a:r>
            <a:r>
              <a:rPr lang="en-US" sz="800" baseline="0" dirty="0" smtClean="0"/>
              <a:t>not overcome a </a:t>
            </a:r>
            <a:r>
              <a:rPr lang="en-US" sz="800" b="1" baseline="0" dirty="0" smtClean="0"/>
              <a:t>threshold alpha</a:t>
            </a:r>
            <a:r>
              <a:rPr lang="en-US" sz="800" baseline="0" dirty="0" smtClean="0"/>
              <a:t>, these replacement is not acceptable. Therefore, we </a:t>
            </a:r>
            <a:r>
              <a:rPr lang="en-US" sz="800" b="1" baseline="0" dirty="0" smtClean="0"/>
              <a:t>remove </a:t>
            </a:r>
            <a:r>
              <a:rPr lang="en-US" sz="800" u="sng" baseline="0" dirty="0" smtClean="0"/>
              <a:t>them </a:t>
            </a:r>
            <a:r>
              <a:rPr lang="en-US" sz="800" baseline="0" dirty="0" smtClean="0"/>
              <a:t>from generalized messages.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426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higher</a:t>
            </a:r>
            <a:r>
              <a:rPr lang="en-US" baseline="0" dirty="0" smtClean="0"/>
              <a:t> value of </a:t>
            </a:r>
            <a:r>
              <a:rPr lang="en-US" baseline="0" dirty="0" err="1" smtClean="0"/>
              <a:t>InfoLoss</a:t>
            </a:r>
            <a:r>
              <a:rPr lang="en-US" baseline="0" dirty="0" smtClean="0"/>
              <a:t>, the more privacy for generalizations.</a:t>
            </a:r>
          </a:p>
          <a:p>
            <a:r>
              <a:rPr lang="en-US" baseline="0" dirty="0" smtClean="0"/>
              <a:t>Therefore, we sort </a:t>
            </a:r>
            <a:r>
              <a:rPr lang="en-US" u="sng" baseline="0" dirty="0" smtClean="0"/>
              <a:t>natural generalization messages </a:t>
            </a:r>
            <a:r>
              <a:rPr lang="en-US" baseline="0" dirty="0" smtClean="0"/>
              <a:t>by </a:t>
            </a:r>
            <a:r>
              <a:rPr lang="en-US" baseline="0" dirty="0" err="1" smtClean="0"/>
              <a:t>InfoLoss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After that, we </a:t>
            </a:r>
            <a:r>
              <a:rPr lang="en-US" b="1" baseline="0" dirty="0" smtClean="0"/>
              <a:t>assign </a:t>
            </a:r>
            <a:r>
              <a:rPr lang="en-US" u="sng" baseline="0" dirty="0" smtClean="0"/>
              <a:t>each generalization </a:t>
            </a:r>
            <a:r>
              <a:rPr lang="en-US" baseline="0" dirty="0" smtClean="0"/>
              <a:t>for each group with appropriate level of </a:t>
            </a:r>
            <a:r>
              <a:rPr lang="en-US" u="sng" baseline="0" dirty="0" smtClean="0"/>
              <a:t>information loss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For example, </a:t>
            </a:r>
            <a:r>
              <a:rPr lang="en-US" u="sng" baseline="0" dirty="0" smtClean="0"/>
              <a:t>generalized message </a:t>
            </a:r>
            <a:r>
              <a:rPr lang="en-US" baseline="0" dirty="0" smtClean="0"/>
              <a:t>“Mary comes from Tokyo and studies at MIT” is </a:t>
            </a:r>
            <a:r>
              <a:rPr lang="en-US" u="sng" baseline="0" dirty="0" smtClean="0"/>
              <a:t>assigned </a:t>
            </a:r>
            <a:r>
              <a:rPr lang="en-US" baseline="0" dirty="0" smtClean="0"/>
              <a:t>for </a:t>
            </a:r>
            <a:r>
              <a:rPr lang="en-US" b="1" baseline="0" dirty="0" smtClean="0"/>
              <a:t>Colleagues group </a:t>
            </a:r>
            <a:r>
              <a:rPr lang="en-US" baseline="0" dirty="0" smtClean="0"/>
              <a:t>and “Mary come from Tokyo and studied at USA” is assigned for </a:t>
            </a:r>
            <a:r>
              <a:rPr lang="en-US" b="1" baseline="0" dirty="0" smtClean="0"/>
              <a:t>Acquaintance group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46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 step is to </a:t>
            </a:r>
            <a:r>
              <a:rPr lang="en-US" b="1" dirty="0" smtClean="0"/>
              <a:t>create</a:t>
            </a:r>
            <a:r>
              <a:rPr lang="en-US" b="1" baseline="0" dirty="0" smtClean="0"/>
              <a:t> fingerprints </a:t>
            </a:r>
            <a:r>
              <a:rPr lang="en-US" baseline="0" dirty="0" smtClean="0"/>
              <a:t>for friends in each group using </a:t>
            </a:r>
            <a:r>
              <a:rPr lang="en-US" b="1" baseline="0" dirty="0" err="1" smtClean="0"/>
              <a:t>synonymizations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For example, with </a:t>
            </a:r>
            <a:r>
              <a:rPr lang="en-US" u="sng" baseline="0" dirty="0" smtClean="0"/>
              <a:t>generalized message </a:t>
            </a:r>
            <a:r>
              <a:rPr lang="en-US" baseline="0" dirty="0" smtClean="0"/>
              <a:t>“Mary comes from Tokyo and studied at MIT” is assigned for Colleagues group, we </a:t>
            </a:r>
            <a:r>
              <a:rPr lang="en-US" b="1" baseline="0" dirty="0" smtClean="0"/>
              <a:t>create </a:t>
            </a:r>
            <a:r>
              <a:rPr lang="en-US" u="sng" baseline="0" dirty="0" smtClean="0"/>
              <a:t>three fingerprints </a:t>
            </a:r>
            <a:r>
              <a:rPr lang="en-US" baseline="0" dirty="0" smtClean="0"/>
              <a:t>with corresponding </a:t>
            </a:r>
            <a:r>
              <a:rPr lang="en-US" u="sng" baseline="0" dirty="0" smtClean="0"/>
              <a:t>three synonyms </a:t>
            </a:r>
            <a:r>
              <a:rPr lang="en-US" baseline="0" dirty="0" smtClean="0"/>
              <a:t>stays, learned, and examined.</a:t>
            </a:r>
          </a:p>
          <a:p>
            <a:r>
              <a:rPr lang="en-US" u="sng" baseline="0" dirty="0" smtClean="0"/>
              <a:t>These replacements </a:t>
            </a:r>
            <a:r>
              <a:rPr lang="en-US" baseline="0" dirty="0" smtClean="0"/>
              <a:t>are </a:t>
            </a:r>
            <a:r>
              <a:rPr lang="en-US" b="1" baseline="0" dirty="0" smtClean="0"/>
              <a:t>checked the naturalness </a:t>
            </a:r>
            <a:r>
              <a:rPr lang="en-US" baseline="0" dirty="0" smtClean="0"/>
              <a:t>in same manner ways with the previous step.</a:t>
            </a:r>
          </a:p>
          <a:p>
            <a:r>
              <a:rPr lang="en-US" u="sng" baseline="0" dirty="0" smtClean="0"/>
              <a:t>The remain fingerprints </a:t>
            </a:r>
            <a:r>
              <a:rPr lang="en-US" baseline="0" dirty="0" smtClean="0"/>
              <a:t>are </a:t>
            </a:r>
            <a:r>
              <a:rPr lang="en-US" b="1" baseline="0" dirty="0" smtClean="0"/>
              <a:t>assigned </a:t>
            </a:r>
            <a:r>
              <a:rPr lang="en-US" baseline="0" dirty="0" smtClean="0"/>
              <a:t>for friends in colleagues group.</a:t>
            </a:r>
          </a:p>
          <a:p>
            <a:r>
              <a:rPr lang="en-US" baseline="0" dirty="0" smtClean="0"/>
              <a:t>For example, message “Mary stays in Tokyo and studied at MIT” is </a:t>
            </a:r>
            <a:r>
              <a:rPr lang="en-US" u="sng" baseline="0" dirty="0" smtClean="0"/>
              <a:t>assigned </a:t>
            </a:r>
            <a:r>
              <a:rPr lang="en-US" baseline="0" dirty="0" smtClean="0"/>
              <a:t>for </a:t>
            </a:r>
            <a:r>
              <a:rPr lang="en-US" b="1" baseline="0" dirty="0" smtClean="0"/>
              <a:t>Ellen </a:t>
            </a:r>
            <a:r>
              <a:rPr lang="en-US" baseline="0" dirty="0" smtClean="0"/>
              <a:t>and synonym “learn” </a:t>
            </a:r>
            <a:r>
              <a:rPr lang="en-US" u="sng" baseline="0" dirty="0" smtClean="0"/>
              <a:t>is assigned </a:t>
            </a:r>
            <a:r>
              <a:rPr lang="en-US" baseline="0" dirty="0" smtClean="0"/>
              <a:t>for </a:t>
            </a:r>
            <a:r>
              <a:rPr lang="en-US" b="1" baseline="0" dirty="0" smtClean="0"/>
              <a:t>Dave</a:t>
            </a:r>
            <a:r>
              <a:rPr lang="en-US" baseline="0" dirty="0" smtClean="0"/>
              <a:t>.</a:t>
            </a:r>
          </a:p>
          <a:p>
            <a:r>
              <a:rPr lang="en-US" u="sng" baseline="0" dirty="0" smtClean="0"/>
              <a:t>The using of synonyms </a:t>
            </a:r>
            <a:r>
              <a:rPr lang="en-US" baseline="0" dirty="0" smtClean="0"/>
              <a:t>make sure that friends in a same group have </a:t>
            </a:r>
            <a:r>
              <a:rPr lang="en-US" b="1" baseline="0" dirty="0" smtClean="0"/>
              <a:t>same level of </a:t>
            </a:r>
            <a:r>
              <a:rPr lang="en-US" b="1" baseline="0" dirty="0" err="1" smtClean="0"/>
              <a:t>anonymizations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30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u="sng" dirty="0" smtClean="0"/>
              <a:t>estimating</a:t>
            </a:r>
            <a:r>
              <a:rPr lang="en-US" u="sng" baseline="0" dirty="0" smtClean="0"/>
              <a:t> threshold \alpha </a:t>
            </a:r>
            <a:r>
              <a:rPr lang="en-US" baseline="0" dirty="0" smtClean="0"/>
              <a:t>for checking the naturalness.</a:t>
            </a:r>
          </a:p>
          <a:p>
            <a:r>
              <a:rPr lang="en-US" baseline="0" dirty="0" smtClean="0"/>
              <a:t>We manually annotate about 1 thousand tweets (about three hundred of them are naturalness messages and the remain ones are unnaturalness)</a:t>
            </a:r>
          </a:p>
          <a:p>
            <a:r>
              <a:rPr lang="en-US" baseline="0" dirty="0" smtClean="0"/>
              <a:t>By using </a:t>
            </a:r>
            <a:r>
              <a:rPr lang="en-US" u="sng" baseline="0" dirty="0" smtClean="0"/>
              <a:t>threshold alpha </a:t>
            </a:r>
            <a:r>
              <a:rPr lang="en-US" baseline="0" dirty="0" smtClean="0"/>
              <a:t>is equal </a:t>
            </a:r>
            <a:r>
              <a:rPr lang="en-US" b="1" baseline="0" dirty="0" smtClean="0"/>
              <a:t>5.93</a:t>
            </a:r>
            <a:r>
              <a:rPr lang="en-US" b="0" baseline="0" dirty="0" smtClean="0"/>
              <a:t>, w</a:t>
            </a:r>
            <a:r>
              <a:rPr lang="en-US" baseline="0" dirty="0" smtClean="0"/>
              <a:t>e can create average about </a:t>
            </a:r>
            <a:r>
              <a:rPr lang="en-US" b="1" baseline="0" dirty="0" smtClean="0"/>
              <a:t>130 fingerprints/messages </a:t>
            </a:r>
            <a:r>
              <a:rPr lang="en-US" baseline="0" dirty="0" smtClean="0"/>
              <a:t>(70% of them are naturalness)</a:t>
            </a:r>
          </a:p>
          <a:p>
            <a:r>
              <a:rPr lang="en-US" u="sng" baseline="0" dirty="0" smtClean="0"/>
              <a:t>It </a:t>
            </a:r>
            <a:r>
              <a:rPr lang="en-US" baseline="0" dirty="0" smtClean="0"/>
              <a:t>shows that our method can create </a:t>
            </a:r>
            <a:r>
              <a:rPr lang="en-US" b="1" baseline="0" dirty="0" smtClean="0"/>
              <a:t>sufficient fingerprints </a:t>
            </a:r>
            <a:r>
              <a:rPr lang="en-US" baseline="0" dirty="0" smtClean="0"/>
              <a:t>for users’ friends because the average number friends of a user on Facebook, the largest online social network, is about 130 friends)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955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limitation of our system is that</a:t>
            </a:r>
            <a:r>
              <a:rPr lang="en-US" baseline="0" dirty="0" smtClean="0"/>
              <a:t> it cannot get populations for some generalizations (such as populations of “student” in the slide).</a:t>
            </a:r>
          </a:p>
          <a:p>
            <a:r>
              <a:rPr lang="en-US" baseline="0" dirty="0" smtClean="0"/>
              <a:t>In this case, we use Precision metric proposed by </a:t>
            </a:r>
            <a:r>
              <a:rPr lang="en-US" baseline="0" dirty="0" err="1" smtClean="0"/>
              <a:t>Samarati</a:t>
            </a:r>
            <a:r>
              <a:rPr lang="en-US" baseline="0" dirty="0" smtClean="0"/>
              <a:t> for quantifying the information loss.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32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There</a:t>
            </a:r>
            <a:r>
              <a:rPr lang="en-US" baseline="0" dirty="0" smtClean="0">
                <a:solidFill>
                  <a:schemeClr val="tx1"/>
                </a:solidFill>
              </a:rPr>
              <a:t> are three kind of sensitive information. They includes: Government information, business information, and private information.</a:t>
            </a:r>
          </a:p>
          <a:p>
            <a:r>
              <a:rPr lang="en-US" baseline="0" dirty="0" smtClean="0">
                <a:solidFill>
                  <a:schemeClr val="tx1"/>
                </a:solidFill>
              </a:rPr>
              <a:t>Government information is the information which belongs to a country (such as government documents, national interests)</a:t>
            </a:r>
          </a:p>
          <a:p>
            <a:r>
              <a:rPr lang="en-US" baseline="0" dirty="0" smtClean="0">
                <a:solidFill>
                  <a:schemeClr val="tx1"/>
                </a:solidFill>
              </a:rPr>
              <a:t>The second type of sensitive information is business information: this is information belonging to a company. For example: trace secrets, marketing plans, financial data.</a:t>
            </a:r>
          </a:p>
          <a:p>
            <a:r>
              <a:rPr lang="en-US" baseline="0" dirty="0" smtClean="0">
                <a:solidFill>
                  <a:schemeClr val="tx1"/>
                </a:solidFill>
              </a:rPr>
              <a:t>In my research, we focus on the last sensitive information (private information).</a:t>
            </a:r>
          </a:p>
          <a:p>
            <a:r>
              <a:rPr lang="en-US" baseline="0" dirty="0" smtClean="0">
                <a:solidFill>
                  <a:schemeClr val="tx1"/>
                </a:solidFill>
              </a:rPr>
              <a:t>This is information belonging to a person.</a:t>
            </a:r>
          </a:p>
          <a:p>
            <a:r>
              <a:rPr lang="en-US" baseline="0" dirty="0" smtClean="0">
                <a:solidFill>
                  <a:schemeClr val="tx1"/>
                </a:solidFill>
              </a:rPr>
              <a:t>For example: credit cards, passwords.</a:t>
            </a:r>
          </a:p>
          <a:p>
            <a:r>
              <a:rPr lang="en-US" baseline="0" dirty="0" smtClean="0">
                <a:solidFill>
                  <a:schemeClr val="tx1"/>
                </a:solidFill>
              </a:rPr>
              <a:t>- They makes negative effects for users if they are disclosed in the internet</a:t>
            </a:r>
          </a:p>
          <a:p>
            <a:r>
              <a:rPr lang="en-US" baseline="0" dirty="0" smtClean="0">
                <a:solidFill>
                  <a:schemeClr val="tx1"/>
                </a:solidFill>
              </a:rPr>
              <a:t>Other example of private information is emails and addresses.</a:t>
            </a:r>
          </a:p>
          <a:p>
            <a:pPr marL="171450" indent="-171450">
              <a:buFontTx/>
              <a:buChar char="-"/>
            </a:pPr>
            <a:r>
              <a:rPr lang="en-US" dirty="0" smtClean="0">
                <a:solidFill>
                  <a:schemeClr val="tx1"/>
                </a:solidFill>
              </a:rPr>
              <a:t>These</a:t>
            </a:r>
            <a:r>
              <a:rPr lang="en-US" baseline="0" dirty="0" smtClean="0">
                <a:solidFill>
                  <a:schemeClr val="tx1"/>
                </a:solidFill>
              </a:rPr>
              <a:t> information are often used by company for making spams, and advertising. It make annoyed to owner persons.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Fortunately,</a:t>
            </a:r>
            <a:r>
              <a:rPr lang="en-US" baseline="0" dirty="0" smtClean="0">
                <a:solidFill>
                  <a:schemeClr val="tx1"/>
                </a:solidFill>
              </a:rPr>
              <a:t>  private information is banned to disclose for third parties or other people by laws in EU, US, and many other countries.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olidFill>
                  <a:schemeClr val="tx1"/>
                </a:solidFill>
              </a:rPr>
              <a:t>However, there are many private information disclosed by users’ friends or themselves.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olidFill>
                  <a:schemeClr val="tx1"/>
                </a:solidFill>
              </a:rPr>
              <a:t>For example, in Facebook, many private information is easily founds</a:t>
            </a:r>
          </a:p>
          <a:p>
            <a:pPr marL="0" indent="0">
              <a:buFontTx/>
              <a:buNone/>
            </a:pPr>
            <a:r>
              <a:rPr lang="en-US" baseline="0" dirty="0" smtClean="0">
                <a:solidFill>
                  <a:schemeClr val="tx1"/>
                </a:solidFill>
              </a:rPr>
              <a:t>Therefore, our objective is to identify, anonymize, and detect disclosure of private information in OSNs.</a:t>
            </a:r>
          </a:p>
          <a:p>
            <a:pPr marL="0" indent="0">
              <a:buFontTx/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My comments: </a:t>
            </a:r>
          </a:p>
          <a:p>
            <a:pPr marL="0" indent="0">
              <a:buFontTx/>
              <a:buNone/>
            </a:pPr>
            <a:r>
              <a:rPr lang="en-US" dirty="0" smtClean="0">
                <a:solidFill>
                  <a:schemeClr val="tx1"/>
                </a:solidFill>
              </a:rPr>
              <a:t>Sensei comments:</a:t>
            </a:r>
            <a:r>
              <a:rPr lang="en-US" baseline="0" dirty="0" smtClean="0">
                <a:solidFill>
                  <a:schemeClr val="tx1"/>
                </a:solidFill>
              </a:rPr>
              <a:t> too much information </a:t>
            </a:r>
            <a:r>
              <a:rPr lang="en-US" baseline="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 need to animations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924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Our last objective</a:t>
            </a:r>
            <a:r>
              <a:rPr lang="en-US" baseline="0" dirty="0" smtClean="0"/>
              <a:t> is detecting disclosure of private phrases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2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process, if any friends</a:t>
            </a:r>
            <a:r>
              <a:rPr lang="en-US" baseline="0" dirty="0" smtClean="0"/>
              <a:t> of users disclose their private messages for other friends. Our system detect the disclosure by 4 steps.</a:t>
            </a:r>
          </a:p>
          <a:p>
            <a:r>
              <a:rPr lang="en-US" baseline="0" dirty="0" smtClean="0"/>
              <a:t>Firstly, we </a:t>
            </a:r>
            <a:r>
              <a:rPr lang="en-US" b="1" baseline="0" dirty="0" smtClean="0"/>
              <a:t>get </a:t>
            </a:r>
            <a:r>
              <a:rPr lang="en-US" u="sng" baseline="0" dirty="0" smtClean="0"/>
              <a:t>candidate messages </a:t>
            </a:r>
            <a:r>
              <a:rPr lang="en-US" baseline="0" dirty="0" smtClean="0"/>
              <a:t>by search engine (such as Google search or Facebook search API).</a:t>
            </a:r>
          </a:p>
          <a:p>
            <a:r>
              <a:rPr lang="en-US" baseline="0" dirty="0" smtClean="0"/>
              <a:t>After that, we </a:t>
            </a:r>
            <a:r>
              <a:rPr lang="en-US" b="1" baseline="0" dirty="0" smtClean="0"/>
              <a:t>check </a:t>
            </a:r>
            <a:r>
              <a:rPr lang="en-US" b="0" u="sng" baseline="0" dirty="0" smtClean="0"/>
              <a:t>the candidate messages </a:t>
            </a:r>
            <a:r>
              <a:rPr lang="en-US" b="0" u="none" baseline="0" dirty="0" smtClean="0"/>
              <a:t>whether they are </a:t>
            </a:r>
            <a:r>
              <a:rPr lang="en-US" baseline="0" dirty="0" smtClean="0"/>
              <a:t>same meaning with the original message by paraphrase detection.</a:t>
            </a:r>
          </a:p>
          <a:p>
            <a:r>
              <a:rPr lang="en-US" baseline="0" dirty="0" smtClean="0"/>
              <a:t>Finally, we </a:t>
            </a:r>
            <a:r>
              <a:rPr lang="en-US" b="1" baseline="0" dirty="0" smtClean="0"/>
              <a:t>find out </a:t>
            </a:r>
            <a:r>
              <a:rPr lang="en-US" baseline="0" dirty="0" smtClean="0"/>
              <a:t>the </a:t>
            </a:r>
            <a:r>
              <a:rPr lang="en-US" u="sng" baseline="0" dirty="0" smtClean="0"/>
              <a:t>disclosed </a:t>
            </a:r>
            <a:r>
              <a:rPr lang="en-US" baseline="0" dirty="0" smtClean="0"/>
              <a:t>group by generalizations and disclosed friends by </a:t>
            </a:r>
            <a:r>
              <a:rPr lang="en-US" baseline="0" dirty="0" err="1" smtClean="0"/>
              <a:t>syonymizations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u="sng" baseline="0" dirty="0" smtClean="0"/>
              <a:t>Sensei comment: </a:t>
            </a:r>
            <a:r>
              <a:rPr lang="en-US" baseline="0" dirty="0" smtClean="0"/>
              <a:t>not consistent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2822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detail</a:t>
            </a:r>
            <a:r>
              <a:rPr lang="en-US" baseline="0" dirty="0" smtClean="0"/>
              <a:t> of detecting disclosure</a:t>
            </a:r>
          </a:p>
          <a:p>
            <a:r>
              <a:rPr lang="en-US" baseline="0" dirty="0" smtClean="0"/>
              <a:t>In the first step, on basis of private phrases in previous process, we create synonyms and generalizations.</a:t>
            </a:r>
          </a:p>
          <a:p>
            <a:r>
              <a:rPr lang="en-US" baseline="0" dirty="0" smtClean="0"/>
              <a:t>These synonyms and generalizations is used as key words for search engine (such as google, Facebook).</a:t>
            </a:r>
          </a:p>
          <a:p>
            <a:r>
              <a:rPr lang="en-US" baseline="0" dirty="0" smtClean="0"/>
              <a:t>The result of search engine is candidate messages for detecting disclosure</a:t>
            </a:r>
          </a:p>
          <a:p>
            <a:endParaRPr lang="en-US" baseline="0" dirty="0" smtClean="0"/>
          </a:p>
          <a:p>
            <a:r>
              <a:rPr lang="en-US" b="1" u="sng" baseline="0" dirty="0" smtClean="0"/>
              <a:t>Sensei comments:</a:t>
            </a:r>
            <a:r>
              <a:rPr lang="en-US" baseline="0" dirty="0" smtClean="0"/>
              <a:t> only keywords? Number found,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243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u="sng" dirty="0" smtClean="0"/>
              <a:t>these</a:t>
            </a:r>
            <a:r>
              <a:rPr lang="en-US" u="sng" baseline="0" dirty="0" smtClean="0"/>
              <a:t> candidate messages </a:t>
            </a:r>
            <a:r>
              <a:rPr lang="en-US" baseline="0" dirty="0" smtClean="0"/>
              <a:t>are gotten in previous steps, we find out </a:t>
            </a:r>
            <a:r>
              <a:rPr lang="en-US" b="1" baseline="0" dirty="0" smtClean="0"/>
              <a:t>the messages </a:t>
            </a:r>
            <a:r>
              <a:rPr lang="en-US" baseline="0" dirty="0" smtClean="0"/>
              <a:t>which are </a:t>
            </a:r>
            <a:r>
              <a:rPr lang="en-US" b="1" baseline="0" dirty="0" smtClean="0"/>
              <a:t>same meaning </a:t>
            </a:r>
            <a:r>
              <a:rPr lang="en-US" baseline="0" dirty="0" smtClean="0"/>
              <a:t>with the original message by </a:t>
            </a:r>
            <a:r>
              <a:rPr lang="en-US" b="1" baseline="0" dirty="0" smtClean="0"/>
              <a:t>paraphrase detecting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In first step of </a:t>
            </a:r>
            <a:r>
              <a:rPr lang="en-US" u="sng" baseline="0" dirty="0" smtClean="0"/>
              <a:t>paraphrase detection</a:t>
            </a:r>
            <a:r>
              <a:rPr lang="en-US" baseline="0" dirty="0" smtClean="0"/>
              <a:t>, we propose </a:t>
            </a:r>
            <a:r>
              <a:rPr lang="en-US" b="1" baseline="0" dirty="0" smtClean="0"/>
              <a:t>a heuristic algorithm </a:t>
            </a:r>
            <a:r>
              <a:rPr lang="en-US" baseline="0" dirty="0" smtClean="0"/>
              <a:t>for finding a matching </a:t>
            </a:r>
            <a:r>
              <a:rPr lang="en-US" baseline="0" smtClean="0"/>
              <a:t>of same phrases </a:t>
            </a:r>
            <a:r>
              <a:rPr lang="en-US" baseline="0" dirty="0" smtClean="0"/>
              <a:t>with longest lengths.</a:t>
            </a:r>
          </a:p>
          <a:p>
            <a:r>
              <a:rPr lang="en-US" baseline="0" dirty="0" smtClean="0"/>
              <a:t>For example, </a:t>
            </a:r>
            <a:r>
              <a:rPr lang="en-US" b="1" baseline="0" dirty="0" smtClean="0"/>
              <a:t>the phrases</a:t>
            </a:r>
            <a:r>
              <a:rPr lang="en-US" baseline="0" dirty="0" smtClean="0"/>
              <a:t>, “Mary” “at MIT” and “and” are matched.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84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next step,</a:t>
            </a:r>
            <a:r>
              <a:rPr lang="en-US" baseline="0" dirty="0" smtClean="0"/>
              <a:t> we find a </a:t>
            </a:r>
            <a:r>
              <a:rPr lang="en-US" b="1" baseline="0" dirty="0" smtClean="0"/>
              <a:t>perfect </a:t>
            </a:r>
            <a:r>
              <a:rPr lang="en-US" b="1" baseline="0" dirty="0" err="1" smtClean="0"/>
              <a:t>maching</a:t>
            </a:r>
            <a:r>
              <a:rPr lang="en-US" b="1" baseline="0" dirty="0" smtClean="0"/>
              <a:t> similar words</a:t>
            </a:r>
            <a:r>
              <a:rPr lang="en-US" baseline="0" dirty="0" smtClean="0"/>
              <a:t> using a well-known matching algorithm.</a:t>
            </a:r>
          </a:p>
          <a:p>
            <a:r>
              <a:rPr lang="en-US" baseline="0" dirty="0" smtClean="0"/>
              <a:t>We use </a:t>
            </a:r>
            <a:r>
              <a:rPr lang="en-US" baseline="0" dirty="0" err="1" smtClean="0"/>
              <a:t>Wordnet</a:t>
            </a:r>
            <a:r>
              <a:rPr lang="en-US" baseline="0" dirty="0" smtClean="0"/>
              <a:t> for </a:t>
            </a:r>
            <a:r>
              <a:rPr lang="en-US" b="1" baseline="0" dirty="0" smtClean="0"/>
              <a:t>calculating </a:t>
            </a:r>
            <a:r>
              <a:rPr lang="en-US" baseline="0" dirty="0" smtClean="0"/>
              <a:t>the </a:t>
            </a:r>
            <a:r>
              <a:rPr lang="en-US" u="sng" baseline="0" dirty="0" smtClean="0"/>
              <a:t>similarity </a:t>
            </a:r>
            <a:r>
              <a:rPr lang="en-US" baseline="0" dirty="0" smtClean="0"/>
              <a:t>of two words.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039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next</a:t>
            </a:r>
            <a:r>
              <a:rPr lang="en-US" baseline="0" dirty="0" smtClean="0"/>
              <a:t> step, we propose a </a:t>
            </a:r>
            <a:r>
              <a:rPr lang="en-US" baseline="0" dirty="0" err="1" smtClean="0"/>
              <a:t>SimMat</a:t>
            </a:r>
            <a:r>
              <a:rPr lang="en-US" baseline="0" dirty="0" smtClean="0"/>
              <a:t> metric for quantifying the similarity of two sentences based on matching words and phrases shown in the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44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also propose</a:t>
            </a:r>
            <a:r>
              <a:rPr lang="en-US" baseline="0" dirty="0" smtClean="0"/>
              <a:t> a brevity penalty metric for quantify the penalty of two sentence having different length.</a:t>
            </a:r>
          </a:p>
          <a:p>
            <a:r>
              <a:rPr lang="en-US" baseline="0" dirty="0" smtClean="0"/>
              <a:t>Our metric is combined with eight machine translation metrics that have best accuracy of paraphrase detection topic.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Check pronunciation word: brevity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494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quantify </a:t>
            </a:r>
            <a:r>
              <a:rPr lang="en-US" baseline="0" dirty="0" smtClean="0"/>
              <a:t>our proposed method on paraphrase detection, we evaluate the method with previous quality work in the best well-known paraphrase corpus created by Microsoft.</a:t>
            </a:r>
          </a:p>
          <a:p>
            <a:r>
              <a:rPr lang="en-US" u="sng" baseline="0" dirty="0" smtClean="0"/>
              <a:t>This corpus </a:t>
            </a:r>
            <a:r>
              <a:rPr lang="en-US" baseline="0" dirty="0" smtClean="0"/>
              <a:t>has about 4 thousand pairs for train and about 1 thousand 7 hundred pairs for test.</a:t>
            </a:r>
          </a:p>
          <a:p>
            <a:r>
              <a:rPr lang="en-US" u="sng" baseline="0" dirty="0" smtClean="0"/>
              <a:t>The result </a:t>
            </a:r>
            <a:r>
              <a:rPr lang="en-US" baseline="0" dirty="0" smtClean="0"/>
              <a:t>shows that our method have the best accuracy (77.7%).</a:t>
            </a:r>
          </a:p>
          <a:p>
            <a:r>
              <a:rPr lang="en-US" u="sng" baseline="0" dirty="0" smtClean="0"/>
              <a:t>It </a:t>
            </a:r>
            <a:r>
              <a:rPr lang="en-US" baseline="0" dirty="0" smtClean="0"/>
              <a:t>is significantly higher than state-of-the-art approaches.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231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</a:t>
            </a:r>
            <a:r>
              <a:rPr lang="en-US" baseline="0" dirty="0" smtClean="0"/>
              <a:t>, I would like to summary my presentation and mentions future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68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presentation, I</a:t>
            </a:r>
            <a:r>
              <a:rPr lang="en-US" baseline="0" dirty="0" smtClean="0"/>
              <a:t> found out problems of private information disclosure in online social network.</a:t>
            </a:r>
          </a:p>
          <a:p>
            <a:r>
              <a:rPr lang="en-US" baseline="0" dirty="0" smtClean="0"/>
              <a:t>After that, we proposed a method for enhancing privacy in OSN messages by automatically identify, anonymize, and detect disclosure of </a:t>
            </a:r>
            <a:r>
              <a:rPr lang="en-US" u="sng" baseline="0" dirty="0" smtClean="0"/>
              <a:t>private phrases </a:t>
            </a:r>
            <a:r>
              <a:rPr lang="en-US" baseline="0" dirty="0" smtClean="0"/>
              <a:t>in these messages.</a:t>
            </a:r>
          </a:p>
          <a:p>
            <a:r>
              <a:rPr lang="en-US" baseline="0" dirty="0" smtClean="0"/>
              <a:t>Future work includes detecting disclosure of private information from many messages (such as past OSN messages, blogs, or webpages)</a:t>
            </a:r>
          </a:p>
          <a:p>
            <a:r>
              <a:rPr lang="en-US" baseline="0" dirty="0" smtClean="0"/>
              <a:t>Moreover, we analyze to improve the semantic of anonymous messages.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14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Besides</a:t>
            </a:r>
            <a:r>
              <a:rPr lang="en-US" baseline="0" dirty="0" smtClean="0"/>
              <a:t> of many private phrases are disclosed in the internet,</a:t>
            </a:r>
          </a:p>
          <a:p>
            <a:r>
              <a:rPr lang="en-US" baseline="0" dirty="0" smtClean="0"/>
              <a:t>Many messages may occur some phrases but they are not the private phrases.</a:t>
            </a:r>
          </a:p>
          <a:p>
            <a:r>
              <a:rPr lang="en-US" baseline="0" dirty="0" smtClean="0"/>
              <a:t>For example, a message: HIV is popular in Africa, HIV is not a private phrase.</a:t>
            </a:r>
          </a:p>
          <a:p>
            <a:r>
              <a:rPr lang="en-US" baseline="0" dirty="0" smtClean="0"/>
              <a:t>Therefore, we propose a classification for checking a message is private or non-private and identify private phrases in private messages.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Comment from sensei: definition of non-private and private messages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some</a:t>
            </a:r>
            <a:r>
              <a:rPr lang="en-US" baseline="0" dirty="0" smtClean="0"/>
              <a:t> main references of our research topic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071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Thank you very much for your attention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91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 objective is to anonymize private phrases.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a user has a private phrase (such as HIV in sentence “Mary got HIV last month”)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case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users do not care about privacy, they can disclose the same (HIV) for their friends. However, “HIV” is very specific and not suitable for many public friends.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other hand, in case users is over care about their privacy, they </a:t>
            </a:r>
            <a:r>
              <a:rPr lang="en-US" sz="1200" b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anononymize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private phrase by generalizations.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example, HIV is anonymized by “health problem” and disclosed for friends.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the “Health problem” is very general and it does not suitable for some “close” friends.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54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Therefore,</a:t>
            </a:r>
            <a:r>
              <a:rPr lang="en-US" baseline="0" dirty="0" smtClean="0"/>
              <a:t> we propose an adaptive anonymizing private phrases by using generalizations.</a:t>
            </a:r>
          </a:p>
          <a:p>
            <a:r>
              <a:rPr lang="en-US" baseline="0" dirty="0" smtClean="0"/>
              <a:t>For example, with the “HIV”, we create “HIV” for families group, “virus infection” for Friends group, and “health problem” for public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60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last objective is to detect disclosure.</a:t>
            </a:r>
          </a:p>
          <a:p>
            <a:r>
              <a:rPr lang="en-US" dirty="0" smtClean="0"/>
              <a:t>If any friends of users </a:t>
            </a:r>
            <a:r>
              <a:rPr lang="en-US" baseline="0" dirty="0" smtClean="0"/>
              <a:t>illegally disclose the private information for another friend.</a:t>
            </a:r>
          </a:p>
          <a:p>
            <a:r>
              <a:rPr lang="en-US" baseline="0" dirty="0" smtClean="0"/>
              <a:t>We propose a method to </a:t>
            </a:r>
            <a:r>
              <a:rPr lang="en-US" b="1" baseline="0" dirty="0" smtClean="0"/>
              <a:t>detect </a:t>
            </a:r>
            <a:r>
              <a:rPr lang="en-US" baseline="0" dirty="0" smtClean="0"/>
              <a:t>the disclosure and </a:t>
            </a:r>
            <a:r>
              <a:rPr lang="en-US" b="1" baseline="0" dirty="0" smtClean="0"/>
              <a:t>send a notification </a:t>
            </a:r>
            <a:r>
              <a:rPr lang="en-US" baseline="0" dirty="0" smtClean="0"/>
              <a:t>about the disclosure for owner user.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96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Now, I’m going to give</a:t>
            </a:r>
            <a:r>
              <a:rPr lang="en-US" baseline="0" dirty="0" smtClean="0"/>
              <a:t> some main </a:t>
            </a:r>
            <a:r>
              <a:rPr lang="en-US" b="1" baseline="0" dirty="0" smtClean="0"/>
              <a:t>related work</a:t>
            </a:r>
            <a:r>
              <a:rPr lang="en-US" baseline="0" dirty="0" smtClean="0"/>
              <a:t> and compare them with our approaches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16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objective is to identify private phrases in online social</a:t>
            </a:r>
            <a:r>
              <a:rPr lang="en-US" baseline="0" dirty="0" smtClean="0"/>
              <a:t> </a:t>
            </a:r>
            <a:r>
              <a:rPr lang="en-US" dirty="0" smtClean="0"/>
              <a:t>networks.</a:t>
            </a:r>
          </a:p>
          <a:p>
            <a:r>
              <a:rPr lang="en-US" dirty="0" smtClean="0"/>
              <a:t>A main</a:t>
            </a:r>
            <a:r>
              <a:rPr lang="en-US" baseline="0" dirty="0" smtClean="0"/>
              <a:t> approach is to compare the messages with private phrases for identifying private phrases by using co-occurrence metric.</a:t>
            </a:r>
          </a:p>
          <a:p>
            <a:r>
              <a:rPr lang="en-US" baseline="0" dirty="0" smtClean="0"/>
              <a:t>For example, with a message, “John have an important meeting at Tokyo”, and a private phrase Tokyo, the phrase “Tokyo” is identified.</a:t>
            </a:r>
          </a:p>
          <a:p>
            <a:r>
              <a:rPr lang="en-US" baseline="0" dirty="0" smtClean="0"/>
              <a:t>However, “Tokyo” in non-private message “Tokyo is a Japanese capital” is also detected.</a:t>
            </a:r>
          </a:p>
          <a:p>
            <a:r>
              <a:rPr lang="en-US" baseline="0" dirty="0" smtClean="0"/>
              <a:t>Therefore, we proposed a rule-based method for identifying private phrases in private messages.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Sensei comments: robust of previous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EA5FF-CD6E-4789-9EF5-35C9D61F688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1BE04A-5FDF-4C3E-B37F-C7C19C2FA9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19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21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1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90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16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9DED-FB9C-4223-80F9-6FB6AC8DF9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477731"/>
          </a:xfrm>
          <a:gradFill flip="none" rotWithShape="1">
            <a:gsLst>
              <a:gs pos="0">
                <a:srgbClr val="67B1F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lIns="365760"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4" name="Content Placeholder 1023"/>
          <p:cNvSpPr>
            <a:spLocks noGrp="1"/>
          </p:cNvSpPr>
          <p:nvPr>
            <p:ph sz="quarter" idx="13"/>
          </p:nvPr>
        </p:nvSpPr>
        <p:spPr>
          <a:xfrm>
            <a:off x="0" y="0"/>
            <a:ext cx="4572000" cy="665226"/>
          </a:xfrm>
        </p:spPr>
        <p:txBody>
          <a:bodyPr tIns="0" rIns="45720" bIns="0" anchor="ctr" anchorCtr="0"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4" name="Content Placeholder 102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4572000" cy="685800"/>
          </a:xfrm>
          <a:solidFill>
            <a:srgbClr val="2377BD"/>
          </a:solidFill>
        </p:spPr>
        <p:txBody>
          <a:bodyPr lIns="182880" rIns="91440" anchor="ctr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73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1C7E8ABB-5C06-45E7-BB24-98C566AB9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477731"/>
          </a:xfrm>
          <a:gradFill flip="none" rotWithShape="1">
            <a:gsLst>
              <a:gs pos="0">
                <a:srgbClr val="67B1F1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lIns="365760">
            <a:noAutofit/>
          </a:bodyPr>
          <a:lstStyle>
            <a:lvl1pPr algn="l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4" name="Content Placeholder 1023"/>
          <p:cNvSpPr>
            <a:spLocks noGrp="1"/>
          </p:cNvSpPr>
          <p:nvPr>
            <p:ph sz="quarter" idx="13"/>
          </p:nvPr>
        </p:nvSpPr>
        <p:spPr>
          <a:xfrm>
            <a:off x="0" y="0"/>
            <a:ext cx="4572000" cy="665226"/>
          </a:xfrm>
        </p:spPr>
        <p:txBody>
          <a:bodyPr tIns="0" rIns="45720" bIns="0" anchor="ctr" anchorCtr="0">
            <a:normAutofit/>
          </a:bodyPr>
          <a:lstStyle>
            <a:lvl1pPr marL="0" indent="0" algn="r">
              <a:buNone/>
              <a:defRPr sz="1400"/>
            </a:lvl1pPr>
          </a:lstStyle>
          <a:p>
            <a:pPr lvl="0"/>
            <a:r>
              <a:rPr lang="en-US" dirty="0" smtClean="0"/>
              <a:t>Click to edit Master text</a:t>
            </a:r>
          </a:p>
        </p:txBody>
      </p:sp>
      <p:sp>
        <p:nvSpPr>
          <p:cNvPr id="34" name="Content Placeholder 102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4572000" cy="685800"/>
          </a:xfrm>
          <a:solidFill>
            <a:srgbClr val="2377BD"/>
          </a:solidFill>
        </p:spPr>
        <p:txBody>
          <a:bodyPr lIns="182880" rIns="91440" anchor="ctr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45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949B-55F7-4937-AD42-2CDA51CC66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198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588" y="19812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4588" y="3505200"/>
            <a:ext cx="7772400" cy="1500187"/>
          </a:xfrm>
        </p:spPr>
        <p:txBody>
          <a:bodyPr anchor="t" anchorCtr="0"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A7C70-9D88-4DC3-9735-937535C533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65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8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58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May 23, 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Intermediate Presentation 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48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May 23,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Intermediate Presentation 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BE73D81-B074-4F98-A99E-E3414E75EF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0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85" r:id="rId3"/>
    <p:sldLayoutId id="214748368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hyperlink" Target="01%20images%5Cowner%20user.jpg" TargetMode="External"/><Relationship Id="rId9" Type="http://schemas.openxmlformats.org/officeDocument/2006/relationships/image" Target="../media/image6.jpeg"/><Relationship Id="rId10" Type="http://schemas.openxmlformats.org/officeDocument/2006/relationships/image" Target="../media/image3.png"/><Relationship Id="rId11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5.png"/><Relationship Id="rId12" Type="http://schemas.openxmlformats.org/officeDocument/2006/relationships/image" Target="../media/image9.jpeg"/><Relationship Id="rId13" Type="http://schemas.openxmlformats.org/officeDocument/2006/relationships/image" Target="../media/image12.png"/><Relationship Id="rId14" Type="http://schemas.openxmlformats.org/officeDocument/2006/relationships/image" Target="../media/image11.png"/><Relationship Id="rId15" Type="http://schemas.openxmlformats.org/officeDocument/2006/relationships/image" Target="../media/image16.png"/><Relationship Id="rId16" Type="http://schemas.openxmlformats.org/officeDocument/2006/relationships/image" Target="../media/image6.jpeg"/><Relationship Id="rId17" Type="http://schemas.openxmlformats.org/officeDocument/2006/relationships/image" Target="../media/image10.png"/><Relationship Id="rId18" Type="http://schemas.openxmlformats.org/officeDocument/2006/relationships/image" Target="../media/image13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3.xml"/><Relationship Id="rId4" Type="http://schemas.openxmlformats.org/officeDocument/2006/relationships/chart" Target="../charts/chart5.xml"/><Relationship Id="rId5" Type="http://schemas.openxmlformats.org/officeDocument/2006/relationships/hyperlink" Target="01%20images%5Cowner%20user.jpg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14.png"/><Relationship Id="rId9" Type="http://schemas.openxmlformats.org/officeDocument/2006/relationships/image" Target="../media/image5.jpeg"/><Relationship Id="rId10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01%20images%5Cowner%20user.jpg" TargetMode="External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hyperlink" Target="01%20images%5Cowner%20user.jpg" TargetMode="External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4" Type="http://schemas.openxmlformats.org/officeDocument/2006/relationships/chart" Target="../charts/chart7.xml"/><Relationship Id="rId5" Type="http://schemas.openxmlformats.org/officeDocument/2006/relationships/image" Target="../media/image17.wmf"/><Relationship Id="rId6" Type="http://schemas.openxmlformats.org/officeDocument/2006/relationships/image" Target="../media/image18.wmf"/><Relationship Id="rId7" Type="http://schemas.openxmlformats.org/officeDocument/2006/relationships/image" Target="../media/image19.wmf"/><Relationship Id="rId8" Type="http://schemas.openxmlformats.org/officeDocument/2006/relationships/image" Target="../media/image20.wmf"/><Relationship Id="rId9" Type="http://schemas.openxmlformats.org/officeDocument/2006/relationships/image" Target="../media/image21.wmf"/><Relationship Id="rId10" Type="http://schemas.openxmlformats.org/officeDocument/2006/relationships/image" Target="../media/image22.wmf"/><Relationship Id="rId11" Type="http://schemas.openxmlformats.org/officeDocument/2006/relationships/image" Target="../media/image23.wmf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4" Type="http://schemas.openxmlformats.org/officeDocument/2006/relationships/chart" Target="../charts/chart8.xml"/><Relationship Id="rId5" Type="http://schemas.openxmlformats.org/officeDocument/2006/relationships/chart" Target="../charts/chart9.xml"/><Relationship Id="rId6" Type="http://schemas.openxmlformats.org/officeDocument/2006/relationships/hyperlink" Target="01%20images%5Cowner%20user.jpg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5.jpeg"/><Relationship Id="rId9" Type="http://schemas.openxmlformats.org/officeDocument/2006/relationships/image" Target="../media/image14.png"/><Relationship Id="rId10" Type="http://schemas.openxmlformats.org/officeDocument/2006/relationships/image" Target="../media/image8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4" Type="http://schemas.openxmlformats.org/officeDocument/2006/relationships/image" Target="../media/image27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4" Type="http://schemas.openxmlformats.org/officeDocument/2006/relationships/chart" Target="../charts/chart10.xml"/><Relationship Id="rId1" Type="http://schemas.openxmlformats.org/officeDocument/2006/relationships/tags" Target="../tags/tag7.xml"/><Relationship Id="rId2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chart" Target="../charts/chart11.xml"/><Relationship Id="rId5" Type="http://schemas.openxmlformats.org/officeDocument/2006/relationships/hyperlink" Target="01%20images%5Cowner%20user.jpg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3.png"/><Relationship Id="rId8" Type="http://schemas.openxmlformats.org/officeDocument/2006/relationships/image" Target="../media/image5.jpeg"/><Relationship Id="rId9" Type="http://schemas.openxmlformats.org/officeDocument/2006/relationships/image" Target="../media/image14.png"/><Relationship Id="rId1" Type="http://schemas.openxmlformats.org/officeDocument/2006/relationships/tags" Target="../tags/tag8.xml"/><Relationship Id="rId2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chart" Target="../charts/char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4" Type="http://schemas.openxmlformats.org/officeDocument/2006/relationships/image" Target="../media/image24.png"/><Relationship Id="rId5" Type="http://schemas.openxmlformats.org/officeDocument/2006/relationships/image" Target="../media/image29.png"/><Relationship Id="rId6" Type="http://schemas.openxmlformats.org/officeDocument/2006/relationships/chart" Target="../charts/chart13.xml"/><Relationship Id="rId7" Type="http://schemas.openxmlformats.org/officeDocument/2006/relationships/hyperlink" Target="01%20images%5Cowner%20user.jpg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5.jpeg"/><Relationship Id="rId10" Type="http://schemas.openxmlformats.org/officeDocument/2006/relationships/image" Target="../media/image15.png"/><Relationship Id="rId11" Type="http://schemas.openxmlformats.org/officeDocument/2006/relationships/image" Target="../media/image8.png"/><Relationship Id="rId1" Type="http://schemas.openxmlformats.org/officeDocument/2006/relationships/tags" Target="../tags/tag9.xml"/><Relationship Id="rId2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hyperlink" Target="01%20images%5Cowner%20user.jpg" TargetMode="External"/><Relationship Id="rId7" Type="http://schemas.openxmlformats.org/officeDocument/2006/relationships/image" Target="../media/image8.png"/><Relationship Id="rId8" Type="http://schemas.openxmlformats.org/officeDocument/2006/relationships/chart" Target="../charts/chart14.xml"/><Relationship Id="rId9" Type="http://schemas.openxmlformats.org/officeDocument/2006/relationships/image" Target="../media/image3.png"/><Relationship Id="rId10" Type="http://schemas.openxmlformats.org/officeDocument/2006/relationships/image" Target="../media/image5.jpeg"/><Relationship Id="rId1" Type="http://schemas.openxmlformats.org/officeDocument/2006/relationships/tags" Target="../tags/tag10.xml"/><Relationship Id="rId2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4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hyperlink" Target="01%20images%5Cowner%20user.jpg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image" Target="../media/image5.jpeg"/><Relationship Id="rId10" Type="http://schemas.openxmlformats.org/officeDocument/2006/relationships/image" Target="../media/image6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4" Type="http://schemas.openxmlformats.org/officeDocument/2006/relationships/hyperlink" Target="01%20images%5Cowner%20user.jpg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jpeg"/><Relationship Id="rId12" Type="http://schemas.openxmlformats.org/officeDocument/2006/relationships/image" Target="../media/image9.jpeg"/><Relationship Id="rId13" Type="http://schemas.openxmlformats.org/officeDocument/2006/relationships/image" Target="../media/image10.png"/><Relationship Id="rId14" Type="http://schemas.openxmlformats.org/officeDocument/2006/relationships/image" Target="../media/image11.png"/><Relationship Id="rId15" Type="http://schemas.openxmlformats.org/officeDocument/2006/relationships/image" Target="../media/image12.png"/><Relationship Id="rId16" Type="http://schemas.openxmlformats.org/officeDocument/2006/relationships/image" Target="../media/image1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<Relationship Id="rId4" Type="http://schemas.openxmlformats.org/officeDocument/2006/relationships/chart" Target="../charts/chart4.xml"/><Relationship Id="rId5" Type="http://schemas.openxmlformats.org/officeDocument/2006/relationships/hyperlink" Target="01%20images%5Cowner%20user.jpg" TargetMode="External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jpeg"/><Relationship Id="rId9" Type="http://schemas.openxmlformats.org/officeDocument/2006/relationships/image" Target="../media/image7.jpeg"/><Relationship Id="rId10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905000"/>
            <a:ext cx="8686800" cy="1470025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  <a:ea typeface="Times"/>
              </a:rPr>
              <a:t>Identifying, Anonymizing, and </a:t>
            </a:r>
            <a:r>
              <a:rPr lang="en-US" sz="4000" b="1" dirty="0">
                <a:solidFill>
                  <a:srgbClr val="0000FF"/>
                </a:solidFill>
                <a:ea typeface="Times"/>
              </a:rPr>
              <a:t>Detecting Disclosure </a:t>
            </a:r>
            <a:r>
              <a:rPr lang="en-US" sz="4000" b="1" dirty="0" smtClean="0">
                <a:solidFill>
                  <a:srgbClr val="0000FF"/>
                </a:solidFill>
                <a:ea typeface="Times"/>
              </a:rPr>
              <a:t>of Private </a:t>
            </a:r>
            <a:r>
              <a:rPr lang="en-US" sz="4000" b="1" dirty="0">
                <a:solidFill>
                  <a:srgbClr val="0000FF"/>
                </a:solidFill>
                <a:ea typeface="Times"/>
              </a:rPr>
              <a:t>Phrases </a:t>
            </a:r>
            <a:r>
              <a:rPr lang="en-US" sz="4000" b="1" dirty="0" smtClean="0">
                <a:solidFill>
                  <a:srgbClr val="0000FF"/>
                </a:solidFill>
                <a:ea typeface="Times"/>
              </a:rPr>
              <a:t>in Online Social </a:t>
            </a:r>
            <a:r>
              <a:rPr lang="en-US" sz="4000" b="1" dirty="0">
                <a:solidFill>
                  <a:srgbClr val="0000FF"/>
                </a:solidFill>
                <a:ea typeface="Times"/>
              </a:rPr>
              <a:t>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3886200"/>
            <a:ext cx="5638800" cy="1447800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2800" i="1" dirty="0" smtClean="0">
                <a:solidFill>
                  <a:schemeClr val="tx1"/>
                </a:solidFill>
              </a:rPr>
              <a:t>Student</a:t>
            </a:r>
            <a:r>
              <a:rPr lang="en-US" sz="2800" dirty="0" smtClean="0">
                <a:solidFill>
                  <a:schemeClr val="tx1"/>
                </a:solidFill>
              </a:rPr>
              <a:t>: 	Nguyen Son Hoang </a:t>
            </a:r>
            <a:r>
              <a:rPr lang="en-US" sz="2800" dirty="0" err="1" smtClean="0">
                <a:solidFill>
                  <a:schemeClr val="tx1"/>
                </a:solidFill>
              </a:rPr>
              <a:t>Quoc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i="1" dirty="0" smtClean="0">
                <a:solidFill>
                  <a:schemeClr val="tx1"/>
                </a:solidFill>
              </a:rPr>
              <a:t>Advisor</a:t>
            </a:r>
            <a:r>
              <a:rPr lang="en-US" sz="2800" dirty="0" smtClean="0">
                <a:solidFill>
                  <a:schemeClr val="tx1"/>
                </a:solidFill>
              </a:rPr>
              <a:t>: 	Professor Isao </a:t>
            </a:r>
            <a:r>
              <a:rPr lang="en-US" sz="2800" dirty="0" err="1" smtClean="0">
                <a:solidFill>
                  <a:schemeClr val="tx1"/>
                </a:solidFill>
              </a:rPr>
              <a:t>Echizen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i="1" dirty="0" smtClean="0">
                <a:solidFill>
                  <a:schemeClr val="tx1"/>
                </a:solidFill>
              </a:rPr>
              <a:t>Sub-advisors</a:t>
            </a:r>
            <a:r>
              <a:rPr lang="en-US" sz="2800" dirty="0" smtClean="0">
                <a:solidFill>
                  <a:schemeClr val="tx1"/>
                </a:solidFill>
              </a:rPr>
              <a:t>:	Professor Noboru </a:t>
            </a:r>
            <a:r>
              <a:rPr lang="en-US" sz="2800" dirty="0" err="1" smtClean="0">
                <a:solidFill>
                  <a:schemeClr val="tx1"/>
                </a:solidFill>
              </a:rPr>
              <a:t>Sonehara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r>
              <a:rPr lang="en-US" sz="2800" dirty="0" smtClean="0">
                <a:solidFill>
                  <a:schemeClr val="tx1"/>
                </a:solidFill>
              </a:rPr>
              <a:t>		Professor Yusuke </a:t>
            </a:r>
            <a:r>
              <a:rPr lang="en-US" sz="2800" dirty="0" err="1" smtClean="0">
                <a:solidFill>
                  <a:schemeClr val="tx1"/>
                </a:solidFill>
              </a:rPr>
              <a:t>Miyao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3692" y="457200"/>
            <a:ext cx="25241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4242" y="457200"/>
            <a:ext cx="26193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689914" y="5715000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800000"/>
                </a:solidFill>
                <a:latin typeface="Arial"/>
                <a:cs typeface="Arial"/>
              </a:rPr>
              <a:t>Preliminary Evaluation</a:t>
            </a:r>
            <a:endParaRPr lang="en-US" sz="2800" dirty="0">
              <a:solidFill>
                <a:srgbClr val="8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666098"/>
      </p:ext>
    </p:extLst>
  </p:cSld>
  <p:clrMapOvr>
    <a:masterClrMapping/>
  </p:clrMapOvr>
  <p:transition xmlns:p14="http://schemas.microsoft.com/office/powerpoint/2010/main" spd="slow" advTm="46730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ontent Placeholder 5"/>
          <p:cNvSpPr>
            <a:spLocks noGrp="1"/>
          </p:cNvSpPr>
          <p:nvPr>
            <p:ph idx="1"/>
          </p:nvPr>
        </p:nvSpPr>
        <p:spPr>
          <a:xfrm>
            <a:off x="-16313" y="1600200"/>
            <a:ext cx="9160313" cy="4525963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Identifying </a:t>
            </a:r>
            <a:r>
              <a:rPr kumimoji="1" lang="en-US" altLang="ja-JP" sz="2400" b="1" dirty="0" smtClean="0">
                <a:solidFill>
                  <a:srgbClr val="0000FF"/>
                </a:solidFill>
              </a:rPr>
              <a:t>candidate phrases </a:t>
            </a:r>
            <a:r>
              <a:rPr kumimoji="1" lang="en-US" altLang="ja-JP" sz="2400" dirty="0" smtClean="0"/>
              <a:t>by comparing messages’ </a:t>
            </a:r>
            <a:r>
              <a:rPr kumimoji="1" lang="en-US" altLang="ja-JP" sz="2400" b="1" dirty="0" smtClean="0"/>
              <a:t>phrases </a:t>
            </a:r>
            <a:r>
              <a:rPr kumimoji="1" lang="en-US" altLang="ja-JP" sz="2400" dirty="0" smtClean="0"/>
              <a:t>with </a:t>
            </a:r>
            <a:r>
              <a:rPr kumimoji="1" lang="en-US" altLang="ja-JP" sz="2400" b="1" dirty="0" smtClean="0"/>
              <a:t>user profiles</a:t>
            </a:r>
            <a:r>
              <a:rPr kumimoji="1" lang="en-US" altLang="ja-JP" sz="2400" dirty="0" smtClean="0"/>
              <a:t> using </a:t>
            </a:r>
            <a:r>
              <a:rPr kumimoji="1" lang="en-US" altLang="ja-JP" sz="2400" b="1" dirty="0" smtClean="0"/>
              <a:t>phrase similarity metric </a:t>
            </a:r>
            <a:r>
              <a:rPr kumimoji="1" lang="en-US" altLang="ja-JP" sz="2400" dirty="0" smtClean="0"/>
              <a:t>[Kataoka,2010]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Identifying private phrases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C1:Introduction	</a:t>
            </a:r>
            <a:r>
              <a:rPr lang="en-US" sz="1400" b="1" dirty="0">
                <a:solidFill>
                  <a:prstClr val="black"/>
                </a:solidFill>
              </a:rPr>
              <a:t>C2:Related work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400" dirty="0" smtClean="0">
                <a:solidFill>
                  <a:prstClr val="black"/>
                </a:solidFill>
              </a:rPr>
              <a:t>C3:Identification </a:t>
            </a:r>
            <a:endParaRPr lang="en-US" sz="1400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C4:Anonymization	C5:Disclosure 	C6:Conclusion</a:t>
            </a: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Identifying private phrases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Anonymizing private phrases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76B3E6"/>
                </a:solidFill>
              </a:rPr>
              <a:t>Detecting disclosure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484" y="6022915"/>
            <a:ext cx="8229600" cy="769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 smtClean="0"/>
              <a:t>* </a:t>
            </a:r>
            <a:r>
              <a:rPr lang="en-US" dirty="0" err="1" smtClean="0"/>
              <a:t>Kataoka</a:t>
            </a:r>
            <a:r>
              <a:rPr lang="en-US" dirty="0"/>
              <a:t>, </a:t>
            </a:r>
            <a:r>
              <a:rPr lang="en-US" dirty="0" err="1"/>
              <a:t>Haruno</a:t>
            </a:r>
            <a:r>
              <a:rPr lang="en-US" dirty="0"/>
              <a:t>, et al. "Disclosure control of natural language information to enable secure and enjoyable communication over the internet." </a:t>
            </a:r>
            <a:r>
              <a:rPr lang="en-US" i="1" dirty="0"/>
              <a:t>Security </a:t>
            </a:r>
            <a:r>
              <a:rPr lang="en-US" i="1" dirty="0" smtClean="0"/>
              <a:t>Protocols</a:t>
            </a:r>
            <a:r>
              <a:rPr lang="en-US" dirty="0" smtClean="0"/>
              <a:t>, </a:t>
            </a:r>
            <a:r>
              <a:rPr lang="en-US" dirty="0"/>
              <a:t>2010</a:t>
            </a:r>
            <a:r>
              <a:rPr lang="en-US" dirty="0" smtClean="0"/>
              <a:t>.</a:t>
            </a:r>
          </a:p>
          <a:p>
            <a:r>
              <a:rPr lang="en-US" dirty="0" smtClean="0"/>
              <a:t>** https</a:t>
            </a:r>
            <a:r>
              <a:rPr lang="en-US" dirty="0"/>
              <a:t>://mixi.jp/</a:t>
            </a:r>
          </a:p>
          <a:p>
            <a:r>
              <a:rPr lang="en-US" dirty="0"/>
              <a:t>*** http://www.japan-guide.com/e/e8252.html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55596" y="5472942"/>
            <a:ext cx="7807404" cy="5007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 rule-based method for only identifying 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private phrases</a:t>
            </a:r>
            <a:endParaRPr kumimoji="1" lang="en-US" altLang="ja-JP" sz="2400" b="1" dirty="0">
              <a:solidFill>
                <a:srgbClr val="0000FF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375345" y="5506459"/>
            <a:ext cx="474702" cy="4219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9891" y="5181600"/>
            <a:ext cx="106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Propose 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616570" y="2875174"/>
            <a:ext cx="5852358" cy="64633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lvl="2"/>
            <a:r>
              <a:rPr lang="en-US" dirty="0"/>
              <a:t>“Yesterday, I met Yoko at </a:t>
            </a:r>
            <a:r>
              <a:rPr lang="en-US" dirty="0" err="1">
                <a:solidFill>
                  <a:srgbClr val="0000FF"/>
                </a:solidFill>
              </a:rPr>
              <a:t>Chofu</a:t>
            </a:r>
            <a:r>
              <a:rPr lang="en-US" dirty="0">
                <a:solidFill>
                  <a:srgbClr val="0000FF"/>
                </a:solidFill>
              </a:rPr>
              <a:t> Station</a:t>
            </a:r>
            <a:r>
              <a:rPr lang="en-US" dirty="0"/>
              <a:t>. She looked tired from doing graduate research, like I have</a:t>
            </a:r>
            <a:r>
              <a:rPr lang="en-US" dirty="0" smtClean="0"/>
              <a:t>.” (**)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48101" y="3844671"/>
            <a:ext cx="5852358" cy="64633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lvl="2"/>
            <a:r>
              <a:rPr lang="en-US" dirty="0"/>
              <a:t>To get to </a:t>
            </a:r>
            <a:r>
              <a:rPr lang="en-US" dirty="0" err="1"/>
              <a:t>Chofu</a:t>
            </a:r>
            <a:r>
              <a:rPr lang="en-US" dirty="0"/>
              <a:t> Airport, take the Keio Railway from Shinjuku to </a:t>
            </a:r>
            <a:r>
              <a:rPr lang="en-US" dirty="0" err="1">
                <a:solidFill>
                  <a:srgbClr val="0000FF"/>
                </a:solidFill>
              </a:rPr>
              <a:t>Chofu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Station. </a:t>
            </a:r>
            <a:r>
              <a:rPr lang="en-US" dirty="0" smtClean="0"/>
              <a:t>(***)</a:t>
            </a:r>
            <a:endParaRPr kumimoji="1" lang="en-US" altLang="ja-JP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118291"/>
              </p:ext>
            </p:extLst>
          </p:nvPr>
        </p:nvGraphicFramePr>
        <p:xfrm>
          <a:off x="7185288" y="3263988"/>
          <a:ext cx="151638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6380"/>
              </a:tblGrid>
              <a:tr h="31524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strike="noStrike" kern="1200" spc="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User profile</a:t>
                      </a:r>
                      <a:endParaRPr lang="en-US" sz="1800" b="1" strike="noStrike" kern="1200" spc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72440">
                <a:tc>
                  <a:txBody>
                    <a:bodyPr/>
                    <a:lstStyle/>
                    <a:p>
                      <a:pPr marL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UEC</a:t>
                      </a:r>
                      <a:endParaRPr lang="en-US" sz="18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>
            <a:off x="3783657" y="3165316"/>
            <a:ext cx="3401631" cy="356189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2031057" y="3844671"/>
            <a:ext cx="5154231" cy="387445"/>
          </a:xfrm>
          <a:prstGeom prst="straightConnector1">
            <a:avLst/>
          </a:prstGeom>
          <a:ln w="38100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0" y="4822611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400" dirty="0">
                <a:sym typeface="Wingdings" pitchFamily="2" charset="2"/>
              </a:rPr>
              <a:t> </a:t>
            </a:r>
            <a:r>
              <a:rPr kumimoji="1" lang="en-US" altLang="ja-JP" sz="2400" dirty="0" smtClean="0">
                <a:sym typeface="Wingdings" panose="05000000000000000000" pitchFamily="2" charset="2"/>
              </a:rPr>
              <a:t> Limitation: </a:t>
            </a:r>
            <a:r>
              <a:rPr kumimoji="1" lang="en-US" altLang="ja-JP" sz="2400" dirty="0" smtClean="0">
                <a:solidFill>
                  <a:sysClr val="windowText" lastClr="000000"/>
                </a:solidFill>
                <a:sym typeface="Wingdings" pitchFamily="2" charset="2"/>
              </a:rPr>
              <a:t>Identify both </a:t>
            </a:r>
            <a:r>
              <a:rPr kumimoji="1" lang="en-US" altLang="ja-JP" sz="2400" dirty="0" smtClean="0">
                <a:solidFill>
                  <a:srgbClr val="FF0000"/>
                </a:solidFill>
                <a:sym typeface="Wingdings" pitchFamily="2" charset="2"/>
              </a:rPr>
              <a:t>private phrases </a:t>
            </a:r>
            <a:r>
              <a:rPr kumimoji="1" lang="en-US" altLang="ja-JP" sz="2400" dirty="0" smtClean="0">
                <a:solidFill>
                  <a:sysClr val="windowText" lastClr="000000"/>
                </a:solidFill>
                <a:sym typeface="Wingdings" pitchFamily="2" charset="2"/>
              </a:rPr>
              <a:t>and </a:t>
            </a:r>
            <a:r>
              <a:rPr kumimoji="1" lang="en-US" altLang="ja-JP" sz="2400" dirty="0" smtClean="0">
                <a:solidFill>
                  <a:srgbClr val="0000FF"/>
                </a:solidFill>
                <a:sym typeface="Wingdings" pitchFamily="2" charset="2"/>
              </a:rPr>
              <a:t>non-private phrases  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3293102" y="2499123"/>
            <a:ext cx="1736098" cy="279496"/>
          </a:xfrm>
          <a:prstGeom prst="wedgeRoundRectCallout">
            <a:avLst>
              <a:gd name="adj1" fmla="val -31073"/>
              <a:gd name="adj2" fmla="val 119829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phrase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ounded Rectangular Callout 17"/>
          <p:cNvSpPr/>
          <p:nvPr/>
        </p:nvSpPr>
        <p:spPr>
          <a:xfrm>
            <a:off x="791349" y="4570879"/>
            <a:ext cx="2302502" cy="279496"/>
          </a:xfrm>
          <a:prstGeom prst="wedgeRoundRectCallout">
            <a:avLst>
              <a:gd name="adj1" fmla="val -15499"/>
              <a:gd name="adj2" fmla="val -115567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Non-private phrase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880487"/>
      </p:ext>
    </p:extLst>
  </p:cSld>
  <p:clrMapOvr>
    <a:masterClrMapping/>
  </p:clrMapOvr>
  <p:transition xmlns:p14="http://schemas.microsoft.com/office/powerpoint/2010/main" spd="slow" advTm="11930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/>
      <p:bldP spid="57" grpId="0"/>
      <p:bldP spid="17" grpId="0" animBg="1"/>
      <p:bldP spid="17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Anonymizing private phrases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570037"/>
            <a:ext cx="8382000" cy="4525963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/>
              <a:t>Removing </a:t>
            </a:r>
            <a:r>
              <a:rPr kumimoji="1" lang="en-US" altLang="ja-JP" sz="2400" b="1" u="sng" dirty="0" smtClean="0">
                <a:solidFill>
                  <a:srgbClr val="0000FF"/>
                </a:solidFill>
              </a:rPr>
              <a:t>minimal</a:t>
            </a:r>
            <a:r>
              <a:rPr kumimoji="1" lang="en-US" altLang="ja-JP" sz="2400" b="1" dirty="0" smtClean="0">
                <a:solidFill>
                  <a:srgbClr val="0000FF"/>
                </a:solidFill>
              </a:rPr>
              <a:t> candidate phrases</a:t>
            </a:r>
            <a:r>
              <a:rPr kumimoji="1" lang="en-US" altLang="ja-JP" sz="2400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sz="2400" dirty="0" smtClean="0"/>
              <a:t>for avoid identifying  </a:t>
            </a:r>
            <a:r>
              <a:rPr kumimoji="1" lang="en-US" altLang="ja-JP" sz="2400" u="sng" dirty="0" smtClean="0">
                <a:solidFill>
                  <a:srgbClr val="FF0000"/>
                </a:solidFill>
              </a:rPr>
              <a:t>private phrases</a:t>
            </a:r>
            <a:r>
              <a:rPr kumimoji="1" lang="en-US" altLang="ja-JP" sz="24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 smtClean="0"/>
              <a:t>[</a:t>
            </a:r>
            <a:r>
              <a:rPr lang="en-US" sz="2400" dirty="0"/>
              <a:t>Sánchez</a:t>
            </a:r>
            <a:r>
              <a:rPr kumimoji="1" lang="en-US" altLang="ja-JP" sz="2400" dirty="0" smtClean="0"/>
              <a:t>, 2013]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C1:Introduction	</a:t>
            </a:r>
            <a:r>
              <a:rPr lang="en-US" sz="1400" b="1" dirty="0">
                <a:solidFill>
                  <a:prstClr val="black"/>
                </a:solidFill>
              </a:rPr>
              <a:t>C2:Related work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400" dirty="0" smtClean="0">
                <a:solidFill>
                  <a:prstClr val="black"/>
                </a:solidFill>
              </a:rPr>
              <a:t>C3:Identification </a:t>
            </a:r>
            <a:endParaRPr lang="en-US" sz="1400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C4:Anonymization	C5:Disclosure 	C6:Conclusion</a:t>
            </a:r>
            <a:endParaRPr lang="en-US" sz="14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Identifying private phrases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Anonymizing private phrases</a:t>
            </a:r>
            <a:br>
              <a:rPr lang="en-US" dirty="0" smtClean="0"/>
            </a:br>
            <a:r>
              <a:rPr lang="en-US" dirty="0" smtClean="0">
                <a:solidFill>
                  <a:srgbClr val="76B3E6"/>
                </a:solidFill>
              </a:rPr>
              <a:t>Detecting disclosure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19200" y="5334000"/>
            <a:ext cx="7319158" cy="9348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</a:t>
            </a:r>
            <a:r>
              <a:rPr kumimoji="1" lang="en-US" altLang="ja-JP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nonymizing private phrases by </a:t>
            </a:r>
            <a:r>
              <a:rPr kumimoji="1" lang="en-US" altLang="ja-JP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generalization</a:t>
            </a:r>
            <a:r>
              <a:rPr kumimoji="1" lang="en-US" altLang="ja-JP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,</a:t>
            </a:r>
            <a:r>
              <a:rPr kumimoji="1" lang="en-US" altLang="ja-JP" sz="2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ja-JP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it </a:t>
            </a:r>
            <a:r>
              <a:rPr kumimoji="1" lang="en-US" altLang="ja-JP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improves the </a:t>
            </a:r>
            <a:r>
              <a:rPr kumimoji="1" lang="en-US" altLang="ja-JP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naturalness</a:t>
            </a:r>
            <a:endParaRPr kumimoji="1" lang="en-US" altLang="ja-JP" sz="2400" b="1" dirty="0">
              <a:solidFill>
                <a:srgbClr val="0000FF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27851" y="5590461"/>
            <a:ext cx="474702" cy="4219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1204" y="5230460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Propose 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99741" y="6400636"/>
            <a:ext cx="5867403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 smtClean="0"/>
              <a:t>Sánchez, David, Montserrat </a:t>
            </a:r>
            <a:r>
              <a:rPr lang="en-US" dirty="0" err="1" smtClean="0"/>
              <a:t>Batet</a:t>
            </a:r>
            <a:r>
              <a:rPr lang="en-US" dirty="0" smtClean="0"/>
              <a:t>, and Alexandre Viejo. "Minimizing the disclosure risk of semantic correlations in document sanitization." </a:t>
            </a:r>
            <a:r>
              <a:rPr lang="en-US" i="1" dirty="0"/>
              <a:t>Information Sciences, </a:t>
            </a:r>
            <a:r>
              <a:rPr lang="en-US" dirty="0"/>
              <a:t>Elsevier</a:t>
            </a:r>
            <a:r>
              <a:rPr lang="en-US" dirty="0" smtClean="0"/>
              <a:t>  (2013): 110-123.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680683" y="4328123"/>
            <a:ext cx="4191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2800" dirty="0">
                <a:sym typeface="Wingdings" pitchFamily="2" charset="2"/>
              </a:rPr>
              <a:t> </a:t>
            </a:r>
            <a:r>
              <a:rPr kumimoji="1" lang="en-US" altLang="ja-JP" sz="2800" dirty="0" smtClean="0">
                <a:sym typeface="Wingdings" panose="05000000000000000000" pitchFamily="2" charset="2"/>
              </a:rPr>
              <a:t> </a:t>
            </a:r>
            <a:r>
              <a:rPr kumimoji="1" lang="en-US" altLang="ja-JP" sz="2800" dirty="0" smtClean="0">
                <a:solidFill>
                  <a:sysClr val="windowText" lastClr="000000"/>
                </a:solidFill>
                <a:sym typeface="Wingdings" pitchFamily="2" charset="2"/>
              </a:rPr>
              <a:t>Anonymous </a:t>
            </a:r>
            <a:r>
              <a:rPr kumimoji="1" lang="en-US" altLang="ja-JP" sz="2800" dirty="0">
                <a:solidFill>
                  <a:sysClr val="windowText" lastClr="000000"/>
                </a:solidFill>
                <a:sym typeface="Wingdings" pitchFamily="2" charset="2"/>
              </a:rPr>
              <a:t>messages </a:t>
            </a:r>
            <a:r>
              <a:rPr kumimoji="1" lang="en-US" altLang="ja-JP" sz="2800" dirty="0" smtClean="0">
                <a:solidFill>
                  <a:sysClr val="windowText" lastClr="000000"/>
                </a:solidFill>
                <a:sym typeface="Wingdings" pitchFamily="2" charset="2"/>
              </a:rPr>
              <a:t>are </a:t>
            </a:r>
            <a:r>
              <a:rPr kumimoji="1" lang="en-US" altLang="ja-JP" sz="2800" dirty="0" smtClean="0">
                <a:solidFill>
                  <a:srgbClr val="FF0000"/>
                </a:solidFill>
                <a:sym typeface="Wingdings" pitchFamily="2" charset="2"/>
              </a:rPr>
              <a:t>un</a:t>
            </a:r>
            <a:r>
              <a:rPr kumimoji="1" lang="en-US" altLang="ja-JP" sz="2800" dirty="0" smtClean="0">
                <a:solidFill>
                  <a:srgbClr val="FF0000"/>
                </a:solidFill>
              </a:rPr>
              <a:t>natural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0842" y="2939851"/>
            <a:ext cx="3261558" cy="1200329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lvl="2"/>
            <a:r>
              <a:rPr kumimoji="1" lang="en-US" altLang="ja-JP" dirty="0"/>
              <a:t>You have symptoms, namely </a:t>
            </a:r>
            <a:r>
              <a:rPr kumimoji="1" lang="en-US" altLang="ja-JP" b="1" dirty="0">
                <a:solidFill>
                  <a:srgbClr val="0000FF"/>
                </a:solidFill>
              </a:rPr>
              <a:t>weight loss</a:t>
            </a:r>
            <a:r>
              <a:rPr kumimoji="1" lang="en-US" altLang="ja-JP" dirty="0">
                <a:solidFill>
                  <a:srgbClr val="0000FF"/>
                </a:solidFill>
              </a:rPr>
              <a:t>, </a:t>
            </a:r>
            <a:r>
              <a:rPr kumimoji="1" lang="en-US" altLang="ja-JP" b="1" u="sng" dirty="0">
                <a:solidFill>
                  <a:srgbClr val="0000FF"/>
                </a:solidFill>
              </a:rPr>
              <a:t>insomnia</a:t>
            </a:r>
            <a:r>
              <a:rPr kumimoji="1" lang="en-US" altLang="ja-JP" dirty="0"/>
              <a:t>, and </a:t>
            </a:r>
            <a:r>
              <a:rPr kumimoji="1" lang="en-US" altLang="ja-JP" b="1" dirty="0">
                <a:solidFill>
                  <a:srgbClr val="0000FF"/>
                </a:solidFill>
              </a:rPr>
              <a:t>headaches</a:t>
            </a:r>
            <a:r>
              <a:rPr kumimoji="1" lang="en-US" altLang="ja-JP" dirty="0"/>
              <a:t>. You may have been exposed to </a:t>
            </a:r>
            <a:r>
              <a:rPr kumimoji="1" lang="en-US" altLang="ja-JP" b="1" u="sng" dirty="0">
                <a:solidFill>
                  <a:srgbClr val="FF0000"/>
                </a:solidFill>
              </a:rPr>
              <a:t>HIV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25242" y="2900526"/>
            <a:ext cx="3261558" cy="1200329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marL="0" lvl="2"/>
            <a:r>
              <a:rPr kumimoji="1" lang="en-US" altLang="ja-JP" dirty="0"/>
              <a:t>You have symptoms, namely </a:t>
            </a:r>
            <a:r>
              <a:rPr kumimoji="1" lang="en-US" altLang="ja-JP" b="1" dirty="0">
                <a:solidFill>
                  <a:srgbClr val="0000FF"/>
                </a:solidFill>
              </a:rPr>
              <a:t>weight loss</a:t>
            </a:r>
            <a:r>
              <a:rPr kumimoji="1" lang="en-US" altLang="ja-JP" dirty="0">
                <a:solidFill>
                  <a:srgbClr val="0000FF"/>
                </a:solidFill>
              </a:rPr>
              <a:t>, </a:t>
            </a:r>
            <a:r>
              <a:rPr kumimoji="1" lang="en-US" altLang="ja-JP" b="1" u="sng" dirty="0">
                <a:ln w="53975">
                  <a:solidFill>
                    <a:srgbClr val="0000FF"/>
                  </a:solidFill>
                </a:ln>
                <a:solidFill>
                  <a:srgbClr val="0000FF"/>
                </a:solidFill>
              </a:rPr>
              <a:t>insomnia</a:t>
            </a:r>
            <a:r>
              <a:rPr kumimoji="1" lang="en-US" altLang="ja-JP" dirty="0">
                <a:solidFill>
                  <a:srgbClr val="0000FF"/>
                </a:solidFill>
              </a:rPr>
              <a:t>, </a:t>
            </a:r>
            <a:r>
              <a:rPr kumimoji="1" lang="en-US" altLang="ja-JP" dirty="0"/>
              <a:t>and </a:t>
            </a:r>
            <a:r>
              <a:rPr kumimoji="1" lang="en-US" altLang="ja-JP" b="1" dirty="0">
                <a:solidFill>
                  <a:srgbClr val="0000FF"/>
                </a:solidFill>
              </a:rPr>
              <a:t>headaches</a:t>
            </a:r>
            <a:r>
              <a:rPr kumimoji="1" lang="en-US" altLang="ja-JP" dirty="0"/>
              <a:t>. You may have been exposed to </a:t>
            </a:r>
            <a:r>
              <a:rPr kumimoji="1" lang="en-US" altLang="ja-JP" b="1" u="sng" dirty="0">
                <a:ln w="66675">
                  <a:solidFill>
                    <a:srgbClr val="FF0000"/>
                  </a:solidFill>
                </a:ln>
              </a:rPr>
              <a:t>HIV</a:t>
            </a:r>
            <a:endParaRPr kumimoji="1" lang="en-US" altLang="ja-JP" dirty="0">
              <a:ln w="66675">
                <a:solidFill>
                  <a:srgbClr val="FF0000"/>
                </a:solidFill>
              </a:ln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114800" y="3429000"/>
            <a:ext cx="1219200" cy="2410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012220" y="3059668"/>
            <a:ext cx="13632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anonymize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17322"/>
      </p:ext>
    </p:extLst>
  </p:cSld>
  <p:clrMapOvr>
    <a:masterClrMapping/>
  </p:clrMapOvr>
  <p:transition xmlns:p14="http://schemas.microsoft.com/office/powerpoint/2010/main" spd="slow" advTm="11930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Detecting disclosure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Using synonyms to create fingerprints [Chang, 2014]</a:t>
            </a:r>
          </a:p>
          <a:p>
            <a:endParaRPr lang="en-US" sz="2800" dirty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C1:Introduction	</a:t>
            </a:r>
            <a:r>
              <a:rPr lang="en-US" sz="1400" b="1" dirty="0">
                <a:solidFill>
                  <a:prstClr val="black"/>
                </a:solidFill>
              </a:rPr>
              <a:t>C2:Related work</a:t>
            </a:r>
            <a:r>
              <a:rPr lang="en-US" sz="1400" dirty="0">
                <a:solidFill>
                  <a:prstClr val="black"/>
                </a:solidFill>
              </a:rPr>
              <a:t>	</a:t>
            </a:r>
            <a:r>
              <a:rPr lang="en-US" sz="1400" dirty="0" smtClean="0">
                <a:solidFill>
                  <a:prstClr val="black"/>
                </a:solidFill>
              </a:rPr>
              <a:t>C3:Identification </a:t>
            </a:r>
            <a:endParaRPr lang="en-US" sz="1400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C4:Anonymization	C5:Disclosure 	C6:Conclusion</a:t>
            </a:r>
            <a:endParaRPr lang="en-US" sz="1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Identifying private phrases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Anonymizing private phrases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Detecting disclosure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85945910"/>
              </p:ext>
            </p:extLst>
          </p:nvPr>
        </p:nvGraphicFramePr>
        <p:xfrm>
          <a:off x="2514600" y="2362200"/>
          <a:ext cx="3962400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990600" y="5364163"/>
            <a:ext cx="8001000" cy="8382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Combine 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generalization</a:t>
            </a:r>
            <a:r>
              <a:rPr kumimoji="1" lang="en-US" altLang="ja-JP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ja-JP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with </a:t>
            </a:r>
            <a:r>
              <a:rPr kumimoji="1" lang="en-US" altLang="ja-JP" sz="28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synonymization</a:t>
            </a:r>
            <a:r>
              <a:rPr kumimoji="1" lang="en-US" altLang="ja-JP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ja-JP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to create </a:t>
            </a:r>
            <a:r>
              <a:rPr kumimoji="1" lang="en-US" altLang="ja-JP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sufficient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</a:t>
            </a:r>
            <a:r>
              <a:rPr kumimoji="1" lang="en-US" altLang="ja-JP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fingerprints</a:t>
            </a:r>
            <a:endParaRPr kumimoji="1"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106" y="5580858"/>
            <a:ext cx="533400" cy="38893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Oval 12">
            <a:hlinkClick r:id="rId8" action="ppaction://hlinkfile"/>
          </p:cNvPr>
          <p:cNvSpPr/>
          <p:nvPr/>
        </p:nvSpPr>
        <p:spPr>
          <a:xfrm>
            <a:off x="5417550" y="2356473"/>
            <a:ext cx="338328" cy="338328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TextBox 13"/>
          <p:cNvSpPr txBox="1"/>
          <p:nvPr/>
        </p:nvSpPr>
        <p:spPr>
          <a:xfrm>
            <a:off x="5306028" y="26948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Adam</a:t>
            </a:r>
            <a:endParaRPr lang="en-US" sz="1200" b="1" dirty="0"/>
          </a:p>
        </p:txBody>
      </p:sp>
      <p:sp>
        <p:nvSpPr>
          <p:cNvPr id="15" name="Oval 14">
            <a:hlinkClick r:id="rId8" action="ppaction://hlinkfile"/>
          </p:cNvPr>
          <p:cNvSpPr/>
          <p:nvPr/>
        </p:nvSpPr>
        <p:spPr>
          <a:xfrm>
            <a:off x="3276600" y="3962400"/>
            <a:ext cx="338328" cy="338328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3210556" y="426110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Bob</a:t>
            </a:r>
            <a:endParaRPr lang="en-US" sz="1200" b="1" dirty="0"/>
          </a:p>
        </p:txBody>
      </p:sp>
      <p:sp>
        <p:nvSpPr>
          <p:cNvPr id="17" name="Oval 16">
            <a:hlinkClick r:id="rId8" action="ppaction://hlinkfile"/>
          </p:cNvPr>
          <p:cNvSpPr/>
          <p:nvPr/>
        </p:nvSpPr>
        <p:spPr>
          <a:xfrm>
            <a:off x="5167664" y="3962400"/>
            <a:ext cx="338328" cy="338328"/>
          </a:xfrm>
          <a:prstGeom prst="ellipse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8" name="TextBox 17"/>
          <p:cNvSpPr txBox="1"/>
          <p:nvPr/>
        </p:nvSpPr>
        <p:spPr>
          <a:xfrm>
            <a:off x="5086588" y="4246049"/>
            <a:ext cx="556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Smith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52397" y="6340711"/>
            <a:ext cx="8229601" cy="4308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dirty="0"/>
              <a:t>Chang, </a:t>
            </a:r>
            <a:r>
              <a:rPr lang="en-US" dirty="0" err="1"/>
              <a:t>Ching</a:t>
            </a:r>
            <a:r>
              <a:rPr lang="en-US" dirty="0"/>
              <a:t>-Yun, and Stephen Clark. "Practical linguistic steganography using contextual synonym substitution and a novel vertex coding method." </a:t>
            </a:r>
            <a:r>
              <a:rPr lang="en-US" i="1" dirty="0"/>
              <a:t>Computational </a:t>
            </a:r>
            <a:r>
              <a:rPr lang="en-US" i="1" dirty="0" smtClean="0"/>
              <a:t>Linguistics, </a:t>
            </a:r>
            <a:r>
              <a:rPr lang="en-US" dirty="0" smtClean="0"/>
              <a:t>MIT Press</a:t>
            </a:r>
            <a:r>
              <a:rPr lang="en-US" dirty="0"/>
              <a:t> 40.2 (2014): 403-448.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-40192" y="5224623"/>
            <a:ext cx="11079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Propose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397" y="4674469"/>
            <a:ext cx="76088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 create 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insufficient</a:t>
            </a:r>
            <a:r>
              <a:rPr 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fingerprints for friends</a:t>
            </a:r>
            <a:endParaRPr lang="en-US" sz="2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480222"/>
      </p:ext>
    </p:extLst>
  </p:cSld>
  <p:clrMapOvr>
    <a:masterClrMapping/>
  </p:clrMapOvr>
  <p:transition xmlns:p14="http://schemas.microsoft.com/office/powerpoint/2010/main" spd="slow" advTm="9119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/>
      <p:bldP spid="18" grpId="0"/>
      <p:bldP spid="20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4588" y="1981200"/>
            <a:ext cx="8343212" cy="1362075"/>
          </a:xfrm>
        </p:spPr>
        <p:txBody>
          <a:bodyPr>
            <a:noAutofit/>
          </a:bodyPr>
          <a:lstStyle/>
          <a:p>
            <a:r>
              <a:rPr lang="en-US" dirty="0" smtClean="0"/>
              <a:t>Overview of proposed system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Identifying private phrases</a:t>
            </a:r>
          </a:p>
          <a:p>
            <a:r>
              <a:rPr lang="en-US" dirty="0"/>
              <a:t>Anonymizing private phrases</a:t>
            </a:r>
          </a:p>
          <a:p>
            <a:r>
              <a:rPr lang="en-US" dirty="0"/>
              <a:t>Detecting disclosure of private </a:t>
            </a:r>
            <a:r>
              <a:rPr lang="en-US" dirty="0" smtClean="0"/>
              <a:t>phrases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02060"/>
      </p:ext>
    </p:extLst>
  </p:cSld>
  <p:clrMapOvr>
    <a:masterClrMapping/>
  </p:clrMapOvr>
  <p:transition xmlns:p14="http://schemas.microsoft.com/office/powerpoint/2010/main" spd="slow" advTm="7004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661734"/>
              </p:ext>
            </p:extLst>
          </p:nvPr>
        </p:nvGraphicFramePr>
        <p:xfrm>
          <a:off x="226235" y="4322402"/>
          <a:ext cx="4380769" cy="2171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</a:t>
            </a:r>
            <a:r>
              <a:rPr lang="en-US" dirty="0" smtClean="0"/>
              <a:t>proposed system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C5:Disclosure 	C6:Conclusion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4572000" cy="685800"/>
          </a:xfrm>
        </p:spPr>
        <p:txBody>
          <a:bodyPr>
            <a:normAutofit/>
          </a:bodyPr>
          <a:lstStyle/>
          <a:p>
            <a:r>
              <a:rPr lang="en-US" dirty="0" smtClean="0"/>
              <a:t>Overview of proposed system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28601" y="3559655"/>
            <a:ext cx="4378403" cy="2885599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9"/>
          <p:cNvCxnSpPr>
            <a:cxnSpLocks noChangeShapeType="1"/>
            <a:stCxn id="58" idx="2"/>
            <a:endCxn id="78" idx="0"/>
          </p:cNvCxnSpPr>
          <p:nvPr/>
        </p:nvCxnSpPr>
        <p:spPr bwMode="auto">
          <a:xfrm>
            <a:off x="2808951" y="2480657"/>
            <a:ext cx="0" cy="156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743" y="6445256"/>
            <a:ext cx="4378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Anonymizing private phrases (Chapter 4)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Straight Arrow Connector 19"/>
          <p:cNvCxnSpPr>
            <a:cxnSpLocks noChangeShapeType="1"/>
            <a:stCxn id="96" idx="2"/>
            <a:endCxn id="70" idx="0"/>
          </p:cNvCxnSpPr>
          <p:nvPr/>
        </p:nvCxnSpPr>
        <p:spPr bwMode="auto">
          <a:xfrm flipH="1">
            <a:off x="737406" y="3843317"/>
            <a:ext cx="2071545" cy="50008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19"/>
          <p:cNvCxnSpPr>
            <a:cxnSpLocks noChangeShapeType="1"/>
            <a:stCxn id="96" idx="2"/>
            <a:endCxn id="66" idx="0"/>
          </p:cNvCxnSpPr>
          <p:nvPr/>
        </p:nvCxnSpPr>
        <p:spPr bwMode="auto">
          <a:xfrm flipH="1">
            <a:off x="1922960" y="3843317"/>
            <a:ext cx="885991" cy="759639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19"/>
          <p:cNvCxnSpPr>
            <a:cxnSpLocks noChangeShapeType="1"/>
            <a:stCxn id="96" idx="2"/>
            <a:endCxn id="63" idx="0"/>
          </p:cNvCxnSpPr>
          <p:nvPr/>
        </p:nvCxnSpPr>
        <p:spPr bwMode="auto">
          <a:xfrm flipH="1">
            <a:off x="2789054" y="3843317"/>
            <a:ext cx="19897" cy="900074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19"/>
          <p:cNvCxnSpPr>
            <a:cxnSpLocks noChangeShapeType="1"/>
            <a:stCxn id="96" idx="2"/>
            <a:endCxn id="69" idx="0"/>
          </p:cNvCxnSpPr>
          <p:nvPr/>
        </p:nvCxnSpPr>
        <p:spPr bwMode="auto">
          <a:xfrm>
            <a:off x="2808951" y="3843317"/>
            <a:ext cx="858303" cy="225763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hlinkClick r:id="rId5" action="ppaction://hlinkfile"/>
          </p:cNvPr>
          <p:cNvSpPr/>
          <p:nvPr/>
        </p:nvSpPr>
        <p:spPr>
          <a:xfrm>
            <a:off x="606900" y="5671472"/>
            <a:ext cx="338328" cy="338328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Oval 40">
            <a:hlinkClick r:id="rId5" action="ppaction://hlinkfile"/>
          </p:cNvPr>
          <p:cNvSpPr/>
          <p:nvPr/>
        </p:nvSpPr>
        <p:spPr>
          <a:xfrm>
            <a:off x="1753795" y="5671472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2" name="Oval 41">
            <a:hlinkClick r:id="rId5" action="ppaction://hlinkfile"/>
          </p:cNvPr>
          <p:cNvSpPr/>
          <p:nvPr/>
        </p:nvSpPr>
        <p:spPr>
          <a:xfrm>
            <a:off x="2619890" y="5283962"/>
            <a:ext cx="338328" cy="338328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3" name="Oval 42">
            <a:hlinkClick r:id="rId5" action="ppaction://hlinkfile"/>
          </p:cNvPr>
          <p:cNvSpPr/>
          <p:nvPr/>
        </p:nvSpPr>
        <p:spPr>
          <a:xfrm>
            <a:off x="3498090" y="5283962"/>
            <a:ext cx="338328" cy="338328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4528559" y="5941414"/>
            <a:ext cx="10640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illegal leak</a:t>
            </a:r>
          </a:p>
        </p:txBody>
      </p:sp>
      <p:cxnSp>
        <p:nvCxnSpPr>
          <p:cNvPr id="48" name="Straight Arrow Connector 5"/>
          <p:cNvCxnSpPr>
            <a:cxnSpLocks noChangeShapeType="1"/>
            <a:stCxn id="71" idx="3"/>
            <a:endCxn id="49" idx="2"/>
          </p:cNvCxnSpPr>
          <p:nvPr/>
        </p:nvCxnSpPr>
        <p:spPr bwMode="auto">
          <a:xfrm flipV="1">
            <a:off x="5791200" y="5805134"/>
            <a:ext cx="254000" cy="1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" name="Oval 48">
            <a:hlinkClick r:id="rId5" action="ppaction://hlinkfile"/>
          </p:cNvPr>
          <p:cNvSpPr/>
          <p:nvPr/>
        </p:nvSpPr>
        <p:spPr>
          <a:xfrm>
            <a:off x="6045200" y="5635970"/>
            <a:ext cx="338328" cy="338328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52" name="Straight Arrow Connector 21"/>
          <p:cNvCxnSpPr>
            <a:cxnSpLocks noChangeShapeType="1"/>
            <a:stCxn id="68" idx="0"/>
            <a:endCxn id="26" idx="6"/>
          </p:cNvCxnSpPr>
          <p:nvPr/>
        </p:nvCxnSpPr>
        <p:spPr bwMode="auto">
          <a:xfrm rot="16200000" flipV="1">
            <a:off x="4793684" y="-541038"/>
            <a:ext cx="1833351" cy="5528302"/>
          </a:xfrm>
          <a:prstGeom prst="bent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TextBox 52"/>
          <p:cNvSpPr txBox="1"/>
          <p:nvPr/>
        </p:nvSpPr>
        <p:spPr>
          <a:xfrm>
            <a:off x="6269009" y="1200454"/>
            <a:ext cx="1877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Notify disclosure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57" name="Straight Arrow Connector 56"/>
          <p:cNvCxnSpPr>
            <a:stCxn id="68" idx="1"/>
            <a:endCxn id="73" idx="3"/>
          </p:cNvCxnSpPr>
          <p:nvPr/>
        </p:nvCxnSpPr>
        <p:spPr>
          <a:xfrm flipH="1" flipV="1">
            <a:off x="6875662" y="3431530"/>
            <a:ext cx="1301842" cy="5264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hlinkClick r:id="rId5" action="ppaction://hlinkfile"/>
          </p:cNvPr>
          <p:cNvSpPr/>
          <p:nvPr/>
        </p:nvSpPr>
        <p:spPr>
          <a:xfrm>
            <a:off x="6045200" y="2079986"/>
            <a:ext cx="338328" cy="338328"/>
          </a:xfrm>
          <a:prstGeom prst="ellipse">
            <a:avLst/>
          </a:prstGeom>
          <a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65" name="Straight Arrow Connector 5"/>
          <p:cNvCxnSpPr>
            <a:cxnSpLocks noChangeShapeType="1"/>
            <a:stCxn id="49" idx="0"/>
            <a:endCxn id="64" idx="4"/>
          </p:cNvCxnSpPr>
          <p:nvPr/>
        </p:nvCxnSpPr>
        <p:spPr bwMode="auto">
          <a:xfrm flipV="1">
            <a:off x="6214364" y="2418314"/>
            <a:ext cx="0" cy="321765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7" name="Picture 2" descr="http://www.artilient.com/wp-content/uploads/2013/09/Secure-Email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683" y="4953000"/>
            <a:ext cx="535585" cy="53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7" descr="http://images.dofoto.net/fotoui/2015/110820154610331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504" y="3139788"/>
            <a:ext cx="594011" cy="59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" name="Group 109"/>
          <p:cNvGrpSpPr/>
          <p:nvPr/>
        </p:nvGrpSpPr>
        <p:grpSpPr>
          <a:xfrm>
            <a:off x="4343400" y="5647972"/>
            <a:ext cx="1447800" cy="314325"/>
            <a:chOff x="4572000" y="5172075"/>
            <a:chExt cx="1447800" cy="314325"/>
          </a:xfrm>
        </p:grpSpPr>
        <p:pic>
          <p:nvPicPr>
            <p:cNvPr id="71" name="Picture 5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5172075"/>
              <a:ext cx="1447800" cy="31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" name="Rectangle 71"/>
            <p:cNvSpPr/>
            <p:nvPr/>
          </p:nvSpPr>
          <p:spPr>
            <a:xfrm>
              <a:off x="4673600" y="5194300"/>
              <a:ext cx="1234312" cy="21544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Private channel</a:t>
              </a:r>
            </a:p>
          </p:txBody>
        </p:sp>
      </p:grpSp>
      <p:cxnSp>
        <p:nvCxnSpPr>
          <p:cNvPr id="74" name="Straight Arrow Connector 5"/>
          <p:cNvCxnSpPr>
            <a:cxnSpLocks noChangeShapeType="1"/>
            <a:stCxn id="40" idx="6"/>
            <a:endCxn id="71" idx="1"/>
          </p:cNvCxnSpPr>
          <p:nvPr/>
        </p:nvCxnSpPr>
        <p:spPr bwMode="auto">
          <a:xfrm flipV="1">
            <a:off x="945228" y="5805135"/>
            <a:ext cx="3398172" cy="35501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Rounded Rectangle 77"/>
          <p:cNvSpPr/>
          <p:nvPr/>
        </p:nvSpPr>
        <p:spPr>
          <a:xfrm>
            <a:off x="1600200" y="2636969"/>
            <a:ext cx="2417502" cy="4872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</a:t>
            </a:r>
            <a:r>
              <a:rPr lang="en-US" altLang="ja-JP" sz="16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and studied at </a:t>
            </a:r>
            <a:r>
              <a:rPr lang="en-US" altLang="ja-JP" sz="16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2655704" y="4743391"/>
            <a:ext cx="266700" cy="301109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pc="-15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spc="-15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048000" y="4069080"/>
            <a:ext cx="1238508" cy="1089660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Mary comes from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Japan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and studied 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</a:rPr>
              <a:t>in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</a:rPr>
              <a:t>USA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01041" y="4343400"/>
            <a:ext cx="1072729" cy="1326356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</a:t>
            </a:r>
            <a:r>
              <a:rPr lang="en-US" altLang="ja-JP" sz="16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lives in</a:t>
            </a:r>
            <a:r>
              <a:rPr lang="en-US" altLang="ja-JP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studied at 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486400" y="2672060"/>
            <a:ext cx="1389262" cy="15189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was a student at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and </a:t>
            </a:r>
            <a:r>
              <a:rPr lang="en-US" altLang="ja-JP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lives in </a:t>
            </a:r>
            <a:r>
              <a:rPr lang="en-US" altLang="ja-JP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1295400" y="4602956"/>
            <a:ext cx="1255119" cy="1089660"/>
          </a:xfrm>
          <a:prstGeom prst="round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ea typeface="HGSoeiPresenceEB" pitchFamily="17" charset="-128"/>
                <a:cs typeface="Arial" pitchFamily="34" charset="0"/>
              </a:rPr>
              <a:t>Mary 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ea typeface="HGSoeiPresenceEB" pitchFamily="17" charset="-128"/>
                <a:cs typeface="Arial" pitchFamily="34" charset="0"/>
              </a:rPr>
              <a:t>comes from </a:t>
            </a:r>
            <a:r>
              <a:rPr lang="en-US" altLang="ja-JP" sz="16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ea typeface="HGSoeiPresenceEB" pitchFamily="17" charset="-128"/>
                <a:cs typeface="Arial" pitchFamily="34" charset="0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Arial" pitchFamily="34" charset="0"/>
                <a:ea typeface="HGSoeiPresenceEB" pitchFamily="17" charset="-128"/>
                <a:cs typeface="Arial" pitchFamily="34" charset="0"/>
              </a:rPr>
              <a:t>and </a:t>
            </a:r>
            <a:r>
              <a:rPr lang="en-US" altLang="ja-JP" sz="1600" dirty="0" smtClean="0">
                <a:solidFill>
                  <a:srgbClr val="0000FF"/>
                </a:solidFill>
                <a:latin typeface="Arial" pitchFamily="34" charset="0"/>
                <a:ea typeface="HGSoeiPresenceEB" pitchFamily="17" charset="-128"/>
                <a:cs typeface="Arial" pitchFamily="34" charset="0"/>
              </a:rPr>
              <a:t>learned</a:t>
            </a:r>
            <a:r>
              <a:rPr lang="en-US" altLang="ja-JP" sz="1600" dirty="0" smtClean="0">
                <a:solidFill>
                  <a:schemeClr val="tx1"/>
                </a:solidFill>
                <a:latin typeface="Arial" pitchFamily="34" charset="0"/>
                <a:ea typeface="HGSoeiPresenceEB" pitchFamily="17" charset="-128"/>
                <a:cs typeface="Arial" pitchFamily="34" charset="0"/>
              </a:rPr>
              <a:t> at </a:t>
            </a:r>
            <a:r>
              <a:rPr lang="en-US" altLang="ja-JP" sz="16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84" name="Straight Connector 44"/>
          <p:cNvCxnSpPr>
            <a:stCxn id="62" idx="2"/>
            <a:endCxn id="40" idx="6"/>
          </p:cNvCxnSpPr>
          <p:nvPr/>
        </p:nvCxnSpPr>
        <p:spPr>
          <a:xfrm rot="10800000" flipV="1">
            <a:off x="945229" y="1321054"/>
            <a:ext cx="5038499" cy="4519582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rgbClr val="FF0000"/>
            </a:solidFill>
            <a:prstDash val="dash"/>
            <a:round/>
            <a:headEnd type="stealth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6" name="Picture 23" descr="http://iconverticons.com/img/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667" y="3441378"/>
            <a:ext cx="366568" cy="40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Straight Arrow Connector 19"/>
          <p:cNvCxnSpPr>
            <a:cxnSpLocks noChangeShapeType="1"/>
            <a:stCxn id="78" idx="2"/>
            <a:endCxn id="96" idx="0"/>
          </p:cNvCxnSpPr>
          <p:nvPr/>
        </p:nvCxnSpPr>
        <p:spPr bwMode="auto">
          <a:xfrm>
            <a:off x="2808951" y="3124200"/>
            <a:ext cx="0" cy="317178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837675" y="5394162"/>
            <a:ext cx="230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Detecting disclosure of private phrases (Chapter 5)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681237" y="6045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Colleagues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25989" y="5867400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Acquaintances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7101169" y="1938528"/>
            <a:ext cx="1845248" cy="344513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528265" y="1137273"/>
            <a:ext cx="561372" cy="615327"/>
            <a:chOff x="2540275" y="1600200"/>
            <a:chExt cx="561372" cy="615327"/>
          </a:xfrm>
        </p:grpSpPr>
        <p:sp>
          <p:nvSpPr>
            <p:cNvPr id="26" name="Oval 25">
              <a:hlinkClick r:id="rId5" action="ppaction://hlinkfile"/>
            </p:cNvPr>
            <p:cNvSpPr/>
            <p:nvPr/>
          </p:nvSpPr>
          <p:spPr>
            <a:xfrm>
              <a:off x="2619890" y="1600200"/>
              <a:ext cx="338328" cy="338328"/>
            </a:xfrm>
            <a:prstGeom prst="ellipse">
              <a:avLst/>
            </a:prstGeom>
            <a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5" name="TextBox 74"/>
            <p:cNvSpPr txBox="1"/>
            <p:nvPr/>
          </p:nvSpPr>
          <p:spPr>
            <a:xfrm>
              <a:off x="2540275" y="1938528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 smtClean="0"/>
                <a:t>Adam</a:t>
              </a:r>
              <a:endParaRPr lang="en-US" sz="1200" b="1" dirty="0"/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2656566" y="1582551"/>
            <a:ext cx="23754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itchFamily="34" charset="0"/>
              </a:rPr>
              <a:t>Compose message</a:t>
            </a:r>
          </a:p>
        </p:txBody>
      </p:sp>
      <p:sp>
        <p:nvSpPr>
          <p:cNvPr id="62" name="Oval 61">
            <a:hlinkClick r:id="rId5" action="ppaction://hlinkfile"/>
          </p:cNvPr>
          <p:cNvSpPr/>
          <p:nvPr/>
        </p:nvSpPr>
        <p:spPr>
          <a:xfrm>
            <a:off x="5983727" y="1151890"/>
            <a:ext cx="338328" cy="338328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6" name="TextBox 75"/>
          <p:cNvSpPr txBox="1"/>
          <p:nvPr/>
        </p:nvSpPr>
        <p:spPr>
          <a:xfrm>
            <a:off x="238204" y="3522242"/>
            <a:ext cx="237541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Create anonymous fingerprints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032531" y="2743200"/>
            <a:ext cx="1223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Detect disclosure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638800" y="4729236"/>
            <a:ext cx="1645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channels</a:t>
            </a:r>
            <a:endParaRPr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Picture 4" descr="http://www.rainyfrog.com/wp-content/uploads/2014/04/Facebook-Icon-1021x1024.png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19" y="4289658"/>
            <a:ext cx="500200" cy="50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http://png-3.findicons.com/files/icons/1786/oxygen_refit/128/applications_internet.png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415" y="4289658"/>
            <a:ext cx="525832" cy="52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ounded Rectangle 57"/>
          <p:cNvSpPr/>
          <p:nvPr/>
        </p:nvSpPr>
        <p:spPr>
          <a:xfrm>
            <a:off x="1600200" y="1993426"/>
            <a:ext cx="2417502" cy="48723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Tokyo and studied at MIT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447800" y="2544117"/>
            <a:ext cx="2681355" cy="657799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1109" y="2276909"/>
            <a:ext cx="1490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Identifying private phrases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(Chapter 3)</a:t>
            </a:r>
            <a:endParaRPr lang="en-US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3" name="Straight Arrow Connector 19"/>
          <p:cNvCxnSpPr>
            <a:cxnSpLocks noChangeShapeType="1"/>
            <a:stCxn id="75" idx="2"/>
            <a:endCxn id="58" idx="0"/>
          </p:cNvCxnSpPr>
          <p:nvPr/>
        </p:nvCxnSpPr>
        <p:spPr bwMode="auto">
          <a:xfrm>
            <a:off x="2808951" y="1752600"/>
            <a:ext cx="0" cy="2408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9A24B481-5F84-4C17-BC52-B6E705A4AA0A}" type="slidenum">
              <a:rPr lang="en-US" smtClean="0"/>
              <a:t>14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004253"/>
      </p:ext>
    </p:extLst>
  </p:cSld>
  <p:clrMapOvr>
    <a:masterClrMapping/>
  </p:clrMapOvr>
  <p:transition xmlns:p14="http://schemas.microsoft.com/office/powerpoint/2010/main" spd="slow" advTm="65022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1" grpId="0">
        <p:bldAsOne/>
      </p:bldGraphic>
      <p:bldP spid="45" grpId="0"/>
      <p:bldP spid="53" grpId="0"/>
      <p:bldP spid="78" grpId="0" animBg="1"/>
      <p:bldP spid="63" grpId="0" animBg="1"/>
      <p:bldP spid="69" grpId="0" animBg="1"/>
      <p:bldP spid="70" grpId="0" animBg="1"/>
      <p:bldP spid="73" grpId="0" animBg="1"/>
      <p:bldP spid="66" grpId="0" animBg="1"/>
      <p:bldP spid="120" grpId="0"/>
      <p:bldP spid="121" grpId="0"/>
      <p:bldP spid="100" grpId="0"/>
      <p:bldP spid="76" grpId="0"/>
      <p:bldP spid="77" grpId="0"/>
      <p:bldP spid="79" grpId="0"/>
      <p:bldP spid="5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Chapter 3: </a:t>
            </a:r>
            <a:br>
              <a:rPr lang="en-US" dirty="0" smtClean="0"/>
            </a:br>
            <a:r>
              <a:rPr lang="en-US" dirty="0" smtClean="0"/>
              <a:t>Identifying private phrases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 of identifying private </a:t>
            </a:r>
            <a:r>
              <a:rPr lang="en-US" dirty="0" smtClean="0"/>
              <a:t>phrases</a:t>
            </a:r>
          </a:p>
          <a:p>
            <a:r>
              <a:rPr lang="en-US" dirty="0" smtClean="0"/>
              <a:t>Detail </a:t>
            </a:r>
            <a:r>
              <a:rPr lang="en-US" dirty="0"/>
              <a:t>of identifying private </a:t>
            </a:r>
            <a:r>
              <a:rPr lang="en-US" dirty="0" smtClean="0"/>
              <a:t>phrases</a:t>
            </a:r>
          </a:p>
          <a:p>
            <a:r>
              <a:rPr lang="en-US" dirty="0" smtClean="0"/>
              <a:t>Evaluation </a:t>
            </a:r>
            <a:r>
              <a:rPr lang="en-US" dirty="0"/>
              <a:t>of identifying private </a:t>
            </a:r>
            <a:r>
              <a:rPr lang="en-US" dirty="0" smtClean="0"/>
              <a:t>phrases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2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identifying private phrases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544638" algn="l"/>
                <a:tab pos="3027363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b="1" dirty="0" smtClean="0">
                <a:solidFill>
                  <a:prstClr val="black"/>
                </a:solidFill>
              </a:rPr>
              <a:t>C3:Identification </a:t>
            </a:r>
            <a:endParaRPr lang="en-US" b="1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544638" algn="l"/>
                <a:tab pos="3027363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C5:Disclosure 	C6:Conclusion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4572000" cy="685800"/>
          </a:xfrm>
        </p:spPr>
        <p:txBody>
          <a:bodyPr>
            <a:noAutofit/>
          </a:bodyPr>
          <a:lstStyle/>
          <a:p>
            <a:r>
              <a:rPr lang="en-US" dirty="0" smtClean="0"/>
              <a:t>Overview of identifying private phrases</a:t>
            </a:r>
            <a:r>
              <a:rPr lang="en-US" sz="1400" dirty="0">
                <a:solidFill>
                  <a:srgbClr val="76B3E6"/>
                </a:solidFill>
              </a:rPr>
              <a:t/>
            </a:r>
            <a:br>
              <a:rPr lang="en-US" sz="1400" dirty="0">
                <a:solidFill>
                  <a:srgbClr val="76B3E6"/>
                </a:solidFill>
              </a:rPr>
            </a:br>
            <a:r>
              <a:rPr lang="en-US" dirty="0" smtClean="0">
                <a:solidFill>
                  <a:srgbClr val="76B3E6"/>
                </a:solidFill>
              </a:rPr>
              <a:t>Detail of identifying private phrases</a:t>
            </a:r>
            <a:br>
              <a:rPr lang="en-US" dirty="0" smtClean="0">
                <a:solidFill>
                  <a:srgbClr val="76B3E6"/>
                </a:solidFill>
              </a:rPr>
            </a:br>
            <a:r>
              <a:rPr lang="en-US" dirty="0" smtClean="0">
                <a:solidFill>
                  <a:srgbClr val="76B3E6"/>
                </a:solidFill>
              </a:rPr>
              <a:t>Evaluation of identifying private phrases</a:t>
            </a:r>
            <a:endParaRPr lang="en-US" sz="1400" dirty="0"/>
          </a:p>
        </p:txBody>
      </p:sp>
      <p:cxnSp>
        <p:nvCxnSpPr>
          <p:cNvPr id="8" name="Straight Arrow Connector 7"/>
          <p:cNvCxnSpPr>
            <a:stCxn id="22" idx="2"/>
            <a:endCxn id="13" idx="0"/>
          </p:cNvCxnSpPr>
          <p:nvPr/>
        </p:nvCxnSpPr>
        <p:spPr>
          <a:xfrm>
            <a:off x="4600517" y="3404178"/>
            <a:ext cx="0" cy="572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3547933" y="3976253"/>
            <a:ext cx="2105168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Tokyo and studied at MIT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19831" y="312717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Adam</a:t>
            </a:r>
            <a:endParaRPr lang="en-US" sz="1200" b="1" dirty="0"/>
          </a:p>
        </p:txBody>
      </p:sp>
      <p:sp>
        <p:nvSpPr>
          <p:cNvPr id="23" name="Oval 22">
            <a:hlinkClick r:id="rId3" action="ppaction://hlinkfile"/>
          </p:cNvPr>
          <p:cNvSpPr/>
          <p:nvPr/>
        </p:nvSpPr>
        <p:spPr>
          <a:xfrm>
            <a:off x="4431353" y="2798236"/>
            <a:ext cx="338328" cy="338328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4648200" y="4504424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Check private message </a:t>
            </a:r>
            <a:endParaRPr lang="en-US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8200" y="3505550"/>
            <a:ext cx="23754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Compose message</a:t>
            </a:r>
          </a:p>
        </p:txBody>
      </p:sp>
      <p:cxnSp>
        <p:nvCxnSpPr>
          <p:cNvPr id="27" name="Straight Arrow Connector 26"/>
          <p:cNvCxnSpPr>
            <a:stCxn id="13" idx="2"/>
            <a:endCxn id="24" idx="0"/>
          </p:cNvCxnSpPr>
          <p:nvPr/>
        </p:nvCxnSpPr>
        <p:spPr>
          <a:xfrm>
            <a:off x="4600517" y="4403052"/>
            <a:ext cx="0" cy="572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7247"/>
              </p:ext>
            </p:extLst>
          </p:nvPr>
        </p:nvGraphicFramePr>
        <p:xfrm>
          <a:off x="4892446" y="1371600"/>
          <a:ext cx="3794354" cy="12852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4354"/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strike="noStrike" kern="1200" spc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Private messages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Mary</a:t>
                      </a:r>
                      <a:r>
                        <a:rPr lang="en-US" dirty="0" smtClean="0"/>
                        <a:t> got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HIV</a:t>
                      </a:r>
                      <a:r>
                        <a:rPr lang="en-US" dirty="0" smtClean="0"/>
                        <a:t> last month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smtClean="0"/>
                        <a:t>John</a:t>
                      </a:r>
                      <a:r>
                        <a:rPr lang="en-US" dirty="0" smtClean="0"/>
                        <a:t> have an important meeting at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Tokyo </a:t>
                      </a:r>
                      <a:r>
                        <a:rPr lang="en-US" dirty="0" smtClean="0"/>
                        <a:t>tomorrow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24611"/>
              </p:ext>
            </p:extLst>
          </p:nvPr>
        </p:nvGraphicFramePr>
        <p:xfrm>
          <a:off x="247398" y="1371600"/>
          <a:ext cx="4221277" cy="12740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21277"/>
              </a:tblGrid>
              <a:tr h="380834">
                <a:tc>
                  <a:txBody>
                    <a:bodyPr/>
                    <a:lstStyle/>
                    <a:p>
                      <a:pPr algn="ctr"/>
                      <a:r>
                        <a:rPr lang="en-US" sz="1800" b="1" strike="noStrike" spc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Non-private messages</a:t>
                      </a:r>
                      <a:endParaRPr lang="en-US" sz="1800" b="1" strike="noStrik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893230">
                <a:tc>
                  <a:txBody>
                    <a:bodyPr/>
                    <a:lstStyle/>
                    <a:p>
                      <a:pPr marL="285750" lvl="1" indent="-28575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</a:rPr>
                        <a:t>Tokyo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 is the Japanese capital</a:t>
                      </a:r>
                    </a:p>
                    <a:p>
                      <a:pPr marL="285750" lvl="1" indent="-28575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rgbClr val="0000FF"/>
                          </a:solidFill>
                        </a:rPr>
                        <a:t>MIT</a:t>
                      </a:r>
                      <a:r>
                        <a:rPr lang="en-US" sz="1800" kern="1200" dirty="0" smtClean="0">
                          <a:solidFill>
                            <a:schemeClr val="tx1"/>
                          </a:solidFill>
                        </a:rPr>
                        <a:t> stands for Massachusetts Institute of Technology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873259" y="6018123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Private</a:t>
            </a:r>
            <a:r>
              <a:rPr lang="en-US" sz="1600" dirty="0" smtClean="0"/>
              <a:t> phrases</a:t>
            </a:r>
            <a:endParaRPr lang="en-US" sz="1600" dirty="0"/>
          </a:p>
        </p:txBody>
      </p:sp>
      <p:sp>
        <p:nvSpPr>
          <p:cNvPr id="24" name="Rounded Rectangle 23"/>
          <p:cNvSpPr/>
          <p:nvPr/>
        </p:nvSpPr>
        <p:spPr>
          <a:xfrm>
            <a:off x="3547933" y="4975127"/>
            <a:ext cx="2105168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comes from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and studied at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25" name="Straight Arrow Connector 24"/>
          <p:cNvCxnSpPr>
            <a:stCxn id="24" idx="2"/>
            <a:endCxn id="28" idx="0"/>
          </p:cNvCxnSpPr>
          <p:nvPr/>
        </p:nvCxnSpPr>
        <p:spPr>
          <a:xfrm>
            <a:off x="4600517" y="5401926"/>
            <a:ext cx="0" cy="572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3547933" y="5974001"/>
            <a:ext cx="2105168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{</a:t>
            </a:r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}, {</a:t>
            </a:r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836038" y="4990002"/>
            <a:ext cx="1560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Private</a:t>
            </a:r>
            <a:r>
              <a:rPr lang="en-US" sz="1600" dirty="0" smtClean="0"/>
              <a:t> message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648200" y="5503297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 phrases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87072"/>
      </p:ext>
    </p:extLst>
  </p:cSld>
  <p:clrMapOvr>
    <a:masterClrMapping/>
  </p:clrMapOvr>
  <p:transition xmlns:p14="http://schemas.microsoft.com/office/powerpoint/2010/main" spd="slow" advTm="2915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4" grpId="0" animBg="1"/>
      <p:bldP spid="28" grpId="0" animBg="1"/>
      <p:bldP spid="2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3375" algn="l"/>
                <a:tab pos="29686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b="1" dirty="0" smtClean="0">
                <a:solidFill>
                  <a:prstClr val="black"/>
                </a:solidFill>
              </a:rPr>
              <a:t>C3:Identification </a:t>
            </a:r>
            <a:endParaRPr lang="en-US" b="1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3375" algn="l"/>
                <a:tab pos="29686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C5:Disclosure 	C6:Conclusion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identifying private phrases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/>
              <a:t>Detail of </a:t>
            </a:r>
            <a:r>
              <a:rPr lang="en-US" dirty="0" smtClean="0"/>
              <a:t>identifying private phrases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>
                <a:solidFill>
                  <a:srgbClr val="76B3E6"/>
                </a:solidFill>
              </a:rPr>
              <a:t>Evaluation of </a:t>
            </a:r>
            <a:r>
              <a:rPr lang="en-US" dirty="0" smtClean="0">
                <a:solidFill>
                  <a:srgbClr val="76B3E6"/>
                </a:solidFill>
              </a:rPr>
              <a:t>identifying private phrases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2918906" y="2017977"/>
            <a:ext cx="2126901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Tokyo and studied at MIT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41369" y="1556122"/>
            <a:ext cx="20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Composed message</a:t>
            </a:r>
            <a:endParaRPr lang="en-US" b="1" dirty="0"/>
          </a:p>
        </p:txBody>
      </p:sp>
      <p:sp>
        <p:nvSpPr>
          <p:cNvPr id="49" name="Rounded Rectangle 48"/>
          <p:cNvSpPr/>
          <p:nvPr/>
        </p:nvSpPr>
        <p:spPr>
          <a:xfrm>
            <a:off x="5605634" y="2017977"/>
            <a:ext cx="1420165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{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}, {</a:t>
            </a:r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75820" y="1965999"/>
            <a:ext cx="70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Extract</a:t>
            </a:r>
            <a:endParaRPr lang="en-US" sz="1400" b="1" dirty="0"/>
          </a:p>
        </p:txBody>
      </p:sp>
      <p:cxnSp>
        <p:nvCxnSpPr>
          <p:cNvPr id="51" name="Straight Arrow Connector 50"/>
          <p:cNvCxnSpPr>
            <a:stCxn id="47" idx="3"/>
            <a:endCxn id="49" idx="1"/>
          </p:cNvCxnSpPr>
          <p:nvPr/>
        </p:nvCxnSpPr>
        <p:spPr>
          <a:xfrm>
            <a:off x="5045807" y="2231377"/>
            <a:ext cx="55982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283615" y="5941923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Private</a:t>
            </a:r>
            <a:r>
              <a:rPr lang="en-US" sz="1600" dirty="0" smtClean="0"/>
              <a:t> phrases</a:t>
            </a:r>
            <a:endParaRPr lang="en-US" sz="1600" dirty="0"/>
          </a:p>
        </p:txBody>
      </p:sp>
      <p:sp>
        <p:nvSpPr>
          <p:cNvPr id="53" name="Rounded Rectangle 52"/>
          <p:cNvSpPr/>
          <p:nvPr/>
        </p:nvSpPr>
        <p:spPr>
          <a:xfrm>
            <a:off x="1603325" y="2017977"/>
            <a:ext cx="762687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/>
          <p:cNvCxnSpPr>
            <a:stCxn id="47" idx="1"/>
            <a:endCxn id="53" idx="3"/>
          </p:cNvCxnSpPr>
          <p:nvPr/>
        </p:nvCxnSpPr>
        <p:spPr>
          <a:xfrm flipH="1">
            <a:off x="2366012" y="2231377"/>
            <a:ext cx="55289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2292558" y="1976229"/>
            <a:ext cx="70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/>
              <a:t>Extract</a:t>
            </a:r>
            <a:endParaRPr lang="en-US" sz="14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-76200" y="1978330"/>
            <a:ext cx="1752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</a:rPr>
              <a:t>Personal </a:t>
            </a:r>
            <a:r>
              <a:rPr lang="en-US" sz="1400" b="1" dirty="0" smtClean="0"/>
              <a:t>phrases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1400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sz="1400" baseline="-25000" dirty="0" smtClean="0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b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1400" b="1" dirty="0" smtClean="0"/>
              <a:t>{names, I, he…}</a:t>
            </a:r>
            <a:endParaRPr lang="en-US" sz="1400" b="1" dirty="0"/>
          </a:p>
        </p:txBody>
      </p:sp>
      <p:cxnSp>
        <p:nvCxnSpPr>
          <p:cNvPr id="58" name="Straight Arrow Connector 57"/>
          <p:cNvCxnSpPr>
            <a:stCxn id="47" idx="2"/>
            <a:endCxn id="6" idx="0"/>
          </p:cNvCxnSpPr>
          <p:nvPr/>
        </p:nvCxnSpPr>
        <p:spPr>
          <a:xfrm flipH="1">
            <a:off x="3982356" y="2444776"/>
            <a:ext cx="1" cy="2984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2"/>
            <a:endCxn id="6" idx="6"/>
          </p:cNvCxnSpPr>
          <p:nvPr/>
        </p:nvCxnSpPr>
        <p:spPr>
          <a:xfrm flipH="1">
            <a:off x="4198262" y="2444776"/>
            <a:ext cx="2117455" cy="514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3" idx="2"/>
            <a:endCxn id="6" idx="2"/>
          </p:cNvCxnSpPr>
          <p:nvPr/>
        </p:nvCxnSpPr>
        <p:spPr>
          <a:xfrm>
            <a:off x="1984669" y="2444776"/>
            <a:ext cx="1781781" cy="514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ounded Rectangle 67"/>
              <p:cNvSpPr/>
              <p:nvPr/>
            </p:nvSpPr>
            <p:spPr>
              <a:xfrm>
                <a:off x="72528" y="3147776"/>
                <a:ext cx="3790197" cy="1671461"/>
              </a:xfrm>
              <a:prstGeom prst="round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>
                  <a:defRPr/>
                </a:pPr>
                <a:r>
                  <a:rPr lang="en-US" sz="2000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HGSoeiPresenceEB" pitchFamily="17" charset="-128"/>
                    <a:cs typeface="Arial" panose="020B0604020202020204" pitchFamily="34" charset="0"/>
                    <a:sym typeface="Symbol" panose="05050102010706020507" pitchFamily="18" charset="2"/>
                  </a:rPr>
                  <a:t> a phrase 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[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p</a:t>
                </a:r>
                <a:r>
                  <a:rPr lang="en-US" sz="2000" baseline="-2500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i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, </a:t>
                </a:r>
                <a:r>
                  <a:rPr lang="en-US" sz="2000" dirty="0" err="1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d</a:t>
                </a:r>
                <a:r>
                  <a:rPr lang="en-US" sz="2000" baseline="-25000" dirty="0" err="1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j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] </a:t>
                </a:r>
                <a:b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</a:b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{</a:t>
                </a:r>
                <a:r>
                  <a:rPr lang="en-US" sz="2000" dirty="0" smtClean="0">
                    <a:solidFill>
                      <a:srgbClr val="0000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Mary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 comes from </a:t>
                </a:r>
                <a:r>
                  <a:rPr lang="en-US" sz="2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Tokyo</a:t>
                </a:r>
                <a:r>
                  <a:rPr lang="en-US" sz="200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}</a:t>
                </a:r>
              </a:p>
              <a:p>
                <a:pPr>
                  <a:defRPr/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∄</m:t>
                              </m:r>
                              <m:r>
                                <m:rPr>
                                  <m:nor/>
                                </m:rPr>
                                <a:rPr lang="en-US" sz="2000" b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negWords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  [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∄</m:t>
                              </m:r>
                              <m:r>
                                <m:rPr>
                                  <m:nor/>
                                </m:r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nonS</m:t>
                              </m:r>
                              <m:r>
                                <m:rPr>
                                  <m:nor/>
                                </m:r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enVerbs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  [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]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</m:t>
                              </m:r>
                              <m:r>
                                <m:rPr>
                                  <m:nor/>
                                </m:r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senVerbs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  [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j</m:t>
                              </m:r>
                              <m:r>
                                <m:rPr>
                                  <m:nor/>
                                </m:rPr>
                                <a:rPr lang="en-US" sz="2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  <a:sym typeface="Symbol" panose="05050102010706020507" pitchFamily="18" charset="2"/>
                                </a:rPr>
                                <m:t>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68" name="Rounded 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8" y="3147776"/>
                <a:ext cx="3790197" cy="1671461"/>
              </a:xfrm>
              <a:prstGeom prst="roundRect">
                <a:avLst/>
              </a:prstGeom>
              <a:blipFill rotWithShape="0">
                <a:blip r:embed="rId3"/>
                <a:stretch>
                  <a:fillRect t="-5735" b="-1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ounded Rectangle 69"/>
          <p:cNvSpPr/>
          <p:nvPr/>
        </p:nvSpPr>
        <p:spPr>
          <a:xfrm>
            <a:off x="4350930" y="3200400"/>
            <a:ext cx="4575453" cy="133244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1320800" algn="l"/>
              </a:tabLst>
              <a:defRPr/>
            </a:pPr>
            <a:r>
              <a:rPr lang="en-US" sz="1600" i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negWords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 	= {not, never, no}</a:t>
            </a:r>
          </a:p>
          <a:p>
            <a:pPr>
              <a:tabLst>
                <a:tab pos="1320800" algn="l"/>
              </a:tabLst>
              <a:defRPr/>
            </a:pPr>
            <a:r>
              <a:rPr lang="en-US" sz="1600" i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nonSenVerbs</a:t>
            </a:r>
            <a:r>
              <a:rPr lang="en-US" sz="1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={emotion, perception verbs…}                  </a:t>
            </a:r>
          </a:p>
          <a:p>
            <a:pPr>
              <a:tabLst>
                <a:tab pos="1320800" algn="l"/>
              </a:tabLst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                    	={like, love….}</a:t>
            </a:r>
          </a:p>
          <a:p>
            <a:pPr>
              <a:tabLst>
                <a:tab pos="1320800" algn="l"/>
              </a:tabLst>
              <a:defRPr/>
            </a:pPr>
            <a:r>
              <a:rPr lang="en-US" sz="1600" i="1" dirty="0" err="1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senVerbs</a:t>
            </a:r>
            <a:r>
              <a:rPr lang="en-US" sz="1600" dirty="0" smtClean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={motion, </a:t>
            </a:r>
            <a:r>
              <a:rPr lang="en-US" sz="1600" dirty="0" err="1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stative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 verbs}=</a:t>
            </a:r>
          </a:p>
          <a:p>
            <a:pPr>
              <a:tabLst>
                <a:tab pos="1320800" algn="l"/>
              </a:tabLst>
              <a:defRPr/>
            </a:pP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                	={come,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stay, study</a:t>
            </a:r>
            <a:r>
              <a:rPr lang="en-US" sz="16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  <a:sym typeface="Symbol" panose="05050102010706020507" pitchFamily="18" charset="2"/>
              </a:rPr>
              <a:t>….}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2929772" y="4953000"/>
            <a:ext cx="2105168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comes from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and studied at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75" name="Straight Arrow Connector 74"/>
          <p:cNvCxnSpPr>
            <a:stCxn id="6" idx="4"/>
            <a:endCxn id="74" idx="0"/>
          </p:cNvCxnSpPr>
          <p:nvPr/>
        </p:nvCxnSpPr>
        <p:spPr>
          <a:xfrm>
            <a:off x="3982356" y="3175012"/>
            <a:ext cx="0" cy="1777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83" idx="0"/>
          </p:cNvCxnSpPr>
          <p:nvPr/>
        </p:nvCxnSpPr>
        <p:spPr>
          <a:xfrm>
            <a:off x="3982356" y="5379799"/>
            <a:ext cx="0" cy="5180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12180" y="2785225"/>
            <a:ext cx="298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The rule of a private message</a:t>
            </a:r>
            <a:endParaRPr lang="en-US" b="1" dirty="0"/>
          </a:p>
        </p:txBody>
      </p:sp>
      <p:sp>
        <p:nvSpPr>
          <p:cNvPr id="83" name="Rounded Rectangle 82"/>
          <p:cNvSpPr/>
          <p:nvPr/>
        </p:nvSpPr>
        <p:spPr>
          <a:xfrm>
            <a:off x="2929772" y="5897801"/>
            <a:ext cx="2105168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{</a:t>
            </a:r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}, {</a:t>
            </a:r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246394" y="4997122"/>
            <a:ext cx="1560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Private</a:t>
            </a:r>
            <a:r>
              <a:rPr lang="en-US" sz="1600" dirty="0" smtClean="0"/>
              <a:t> message</a:t>
            </a:r>
            <a:endParaRPr lang="en-US" sz="1600" dirty="0"/>
          </a:p>
        </p:txBody>
      </p:sp>
      <p:sp>
        <p:nvSpPr>
          <p:cNvPr id="85" name="TextBox 84"/>
          <p:cNvSpPr txBox="1"/>
          <p:nvPr/>
        </p:nvSpPr>
        <p:spPr>
          <a:xfrm>
            <a:off x="6961888" y="1944534"/>
            <a:ext cx="2258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Candidate </a:t>
            </a:r>
            <a:r>
              <a:rPr lang="en-US" sz="1400" b="1" dirty="0" smtClean="0"/>
              <a:t>phrases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{</a:t>
            </a:r>
            <a:r>
              <a:rPr lang="en-US" sz="14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US" sz="1400" baseline="-25000" dirty="0" err="1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j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algn="ctr"/>
            <a:r>
              <a:rPr lang="en-US" sz="1400" b="1" dirty="0" smtClean="0"/>
              <a:t>{locations, organizations,…}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766450" y="2743200"/>
            <a:ext cx="431812" cy="4318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317893" y="2865334"/>
            <a:ext cx="37392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Checking a private message by a rule 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21562" y="6400800"/>
            <a:ext cx="8153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Hoang-</a:t>
            </a:r>
            <a:r>
              <a:rPr lang="en-US" sz="1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Nguyen-Son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Minh-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Tran,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Hiroshi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Yoshiura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Noboru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Sonehara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Isao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Echizen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“A Rule-Based Approach for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Location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Leaks of Short Text Messages”,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PTDCS 2015,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 pages, Springer (accepted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85127"/>
              </p:ext>
            </p:extLst>
          </p:nvPr>
        </p:nvGraphicFramePr>
        <p:xfrm>
          <a:off x="5523309" y="4564218"/>
          <a:ext cx="3260954" cy="9377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09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spc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Private messages</a:t>
                      </a:r>
                      <a:endParaRPr lang="en-US" sz="1600" b="1" strike="noStrike" spc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lvl="1" indent="-5715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</a:rPr>
                        <a:t>Mary</a:t>
                      </a:r>
                      <a:r>
                        <a:rPr lang="en-US" sz="1600" kern="1200" dirty="0" smtClean="0"/>
                        <a:t> got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</a:rPr>
                        <a:t>HIV</a:t>
                      </a:r>
                      <a:r>
                        <a:rPr lang="en-US" sz="1600" kern="1200" dirty="0" smtClean="0"/>
                        <a:t> last month</a:t>
                      </a:r>
                    </a:p>
                    <a:p>
                      <a:pPr marL="57150" lvl="1" indent="-5715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sz="1600" kern="1200" dirty="0" smtClean="0">
                          <a:solidFill>
                            <a:srgbClr val="0000FF"/>
                          </a:solidFill>
                        </a:rPr>
                        <a:t>John</a:t>
                      </a:r>
                      <a:r>
                        <a:rPr lang="en-US" sz="1600" kern="1200" dirty="0" smtClean="0"/>
                        <a:t> have an meeting at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</a:rPr>
                        <a:t>Tokyo</a:t>
                      </a:r>
                      <a:endParaRPr lang="en-US" sz="1600" kern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8741"/>
              </p:ext>
            </p:extLst>
          </p:nvPr>
        </p:nvGraphicFramePr>
        <p:xfrm>
          <a:off x="5523309" y="5511143"/>
          <a:ext cx="3260954" cy="902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0954"/>
              </a:tblGrid>
              <a:tr h="245639"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spc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Non-private messages</a:t>
                      </a:r>
                      <a:endParaRPr lang="en-US" sz="1600" b="1" strike="noStrike" spc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57150" lvl="1" indent="-5715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</a:rPr>
                        <a:t>Tokyo </a:t>
                      </a:r>
                      <a:r>
                        <a:rPr lang="en-US" sz="1600" kern="1200" dirty="0" smtClean="0"/>
                        <a:t>is the Japanese capital</a:t>
                      </a:r>
                    </a:p>
                    <a:p>
                      <a:pPr marL="57150" lvl="1" indent="-57150" algn="l" defTabSz="44450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15000"/>
                        </a:spcAft>
                        <a:buChar char="••"/>
                      </a:pPr>
                      <a:r>
                        <a:rPr lang="en-US" sz="1600" dirty="0" smtClean="0">
                          <a:solidFill>
                            <a:srgbClr val="0000FF"/>
                          </a:solidFill>
                        </a:rPr>
                        <a:t>I</a:t>
                      </a:r>
                      <a:r>
                        <a:rPr lang="en-US" sz="1600" dirty="0" smtClean="0"/>
                        <a:t> like </a:t>
                      </a:r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Tokyo</a:t>
                      </a:r>
                      <a:endParaRPr lang="en-US" sz="1600" kern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 of identifying private phrases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1412422" y="5426868"/>
            <a:ext cx="2569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Identify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private phrases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6" name="Straight Arrow Connector 35"/>
          <p:cNvCxnSpPr>
            <a:stCxn id="37" idx="2"/>
            <a:endCxn id="47" idx="0"/>
          </p:cNvCxnSpPr>
          <p:nvPr/>
        </p:nvCxnSpPr>
        <p:spPr>
          <a:xfrm>
            <a:off x="3975195" y="1667926"/>
            <a:ext cx="7162" cy="35005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694509" y="1390927"/>
            <a:ext cx="561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Adam</a:t>
            </a:r>
            <a:endParaRPr lang="en-US" sz="1200" b="1" dirty="0"/>
          </a:p>
        </p:txBody>
      </p:sp>
      <p:sp>
        <p:nvSpPr>
          <p:cNvPr id="40" name="Oval 39">
            <a:hlinkClick r:id="rId4" action="ppaction://hlinkfile"/>
          </p:cNvPr>
          <p:cNvSpPr/>
          <p:nvPr/>
        </p:nvSpPr>
        <p:spPr>
          <a:xfrm>
            <a:off x="3806031" y="1061984"/>
            <a:ext cx="338328" cy="338328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0294A48D-81BB-4CC7-9871-1F41BA9354E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26696"/>
      </p:ext>
    </p:extLst>
  </p:cSld>
  <p:clrMapOvr>
    <a:masterClrMapping/>
  </p:clrMapOvr>
  <p:transition xmlns:p14="http://schemas.microsoft.com/office/powerpoint/2010/main" spd="slow" advTm="29156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2" grpId="0"/>
      <p:bldP spid="53" grpId="0" animBg="1"/>
      <p:bldP spid="55" grpId="0"/>
      <p:bldP spid="56" grpId="0"/>
      <p:bldP spid="68" grpId="0" animBg="1"/>
      <p:bldP spid="70" grpId="0" animBg="1"/>
      <p:bldP spid="74" grpId="0" animBg="1"/>
      <p:bldP spid="80" grpId="0"/>
      <p:bldP spid="83" grpId="0" animBg="1"/>
      <p:bldP spid="84" grpId="0"/>
      <p:bldP spid="85" grpId="0"/>
      <p:bldP spid="6" grpId="0" animBg="1"/>
      <p:bldP spid="30" grpId="0"/>
      <p:bldP spid="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our rule-based method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3375" algn="l"/>
                <a:tab pos="29686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b="1" dirty="0">
                <a:solidFill>
                  <a:prstClr val="black"/>
                </a:solidFill>
              </a:rPr>
              <a:t>C3:Identification </a:t>
            </a:r>
          </a:p>
          <a:p>
            <a:pPr lvl="0" algn="l">
              <a:spcBef>
                <a:spcPts val="600"/>
              </a:spcBef>
              <a:tabLst>
                <a:tab pos="1603375" algn="l"/>
                <a:tab pos="29686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C5:Disclosure 	C6:Conclusion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identifying private phrases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>
                <a:solidFill>
                  <a:srgbClr val="76B3E6"/>
                </a:solidFill>
              </a:rPr>
              <a:t>Detail of </a:t>
            </a:r>
            <a:r>
              <a:rPr lang="en-US" dirty="0" smtClean="0">
                <a:solidFill>
                  <a:srgbClr val="76B3E6"/>
                </a:solidFill>
              </a:rPr>
              <a:t>identifying private phrases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/>
              <a:t>Evaluation of </a:t>
            </a:r>
            <a:r>
              <a:rPr lang="en-US" dirty="0" smtClean="0"/>
              <a:t>identifying private phrases</a:t>
            </a:r>
            <a:endParaRPr lang="en-US" sz="14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457200" y="3322392"/>
          <a:ext cx="8083232" cy="251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9800"/>
                <a:gridCol w="4231640"/>
                <a:gridCol w="164179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US" sz="2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Machine learning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SVM + words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features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79.30%</a:t>
                      </a:r>
                    </a:p>
                  </a:txBody>
                  <a:tcPr anchor="ctr"/>
                </a:tc>
              </a:tr>
              <a:tr h="346509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Machine learning </a:t>
                      </a:r>
                      <a:br>
                        <a:rPr lang="en-US" sz="2000" b="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+ heuristic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SVM + words between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features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74.51%</a:t>
                      </a:r>
                    </a:p>
                  </a:txBody>
                  <a:tcPr anchor="ctr"/>
                </a:tc>
              </a:tr>
              <a:tr h="346509">
                <a:tc vMerge="1"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SVM + kind of word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features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80.87%</a:t>
                      </a:r>
                    </a:p>
                  </a:txBody>
                  <a:tcPr anchor="ctr"/>
                </a:tc>
              </a:tr>
              <a:tr h="346509">
                <a:tc vMerge="1">
                  <a:txBody>
                    <a:bodyPr/>
                    <a:lstStyle/>
                    <a:p>
                      <a:pPr algn="l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SVM + kind of words between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features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 pitchFamily="34" charset="0"/>
                          <a:cs typeface="Arial" pitchFamily="34" charset="0"/>
                        </a:rPr>
                        <a:t>81.97%</a:t>
                      </a:r>
                    </a:p>
                  </a:txBody>
                  <a:tcPr anchor="ctr"/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Rule-based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Our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method (**)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>
                          <a:latin typeface="Arial" pitchFamily="34" charset="0"/>
                          <a:cs typeface="Arial" pitchFamily="34" charset="0"/>
                        </a:rPr>
                        <a:t>84.95%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52400" y="1524000"/>
            <a:ext cx="8744285" cy="13849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Manually annotate </a:t>
            </a:r>
            <a:r>
              <a:rPr lang="en-US" sz="2800" dirty="0" smtClean="0">
                <a:solidFill>
                  <a:schemeClr val="tx1"/>
                </a:solidFill>
              </a:rPr>
              <a:t>2817 tweets (Tweets2011 dataset (*)) 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1150 private tweets</a:t>
            </a:r>
          </a:p>
          <a:p>
            <a:pPr marL="342900" indent="-342900">
              <a:buFontTx/>
              <a:buChar char="-"/>
            </a:pPr>
            <a:r>
              <a:rPr lang="en-US" sz="2800" dirty="0" smtClean="0">
                <a:solidFill>
                  <a:schemeClr val="tx1"/>
                </a:solidFill>
              </a:rPr>
              <a:t>1667 non-private tweets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2400" y="6075144"/>
            <a:ext cx="8153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Ounis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Iadh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et al. "Overview of the trec-2011 microblog track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.“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TREC 2011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** 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Hoang-</a:t>
            </a:r>
            <a:r>
              <a:rPr lang="en-US" sz="1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Nguyen-Son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Minh-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Tran,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Hiroshi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Yoshiura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Noboru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Sonehara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Isao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Echizen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“A Rule-Based Approach for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Location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Leaks of Short Text Messages”,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PTDCS 2015,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 pages,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Springer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(accepted)</a:t>
            </a:r>
          </a:p>
        </p:txBody>
      </p:sp>
    </p:spTree>
    <p:extLst>
      <p:ext uri="{BB962C8B-B14F-4D97-AF65-F5344CB8AC3E}">
        <p14:creationId xmlns:p14="http://schemas.microsoft.com/office/powerpoint/2010/main" val="4184192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</a:t>
            </a:r>
            <a:r>
              <a:rPr lang="en-US" dirty="0" smtClean="0"/>
              <a:t>errors of identifying private phrases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424 </a:t>
            </a:r>
            <a:r>
              <a:rPr lang="en-US" sz="2800" dirty="0" smtClean="0">
                <a:solidFill>
                  <a:srgbClr val="FF0000"/>
                </a:solidFill>
              </a:rPr>
              <a:t>errors</a:t>
            </a:r>
            <a:r>
              <a:rPr lang="en-US" sz="2800" dirty="0" smtClean="0"/>
              <a:t> (15.05%) are categorized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Example: (Errors by indirect inference)</a:t>
            </a:r>
          </a:p>
          <a:p>
            <a:pPr marL="742950" lvl="2" indent="-342900"/>
            <a:r>
              <a:rPr lang="en-US" sz="2000" dirty="0"/>
              <a:t>When you come </a:t>
            </a:r>
            <a:r>
              <a:rPr lang="en-US" sz="2000" dirty="0">
                <a:solidFill>
                  <a:srgbClr val="FF0000"/>
                </a:solidFill>
              </a:rPr>
              <a:t>ATLANTA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’ll make sure you meet all of them</a:t>
            </a:r>
            <a:r>
              <a:rPr lang="en-US" sz="2000" dirty="0" smtClean="0"/>
              <a:t>.</a:t>
            </a:r>
            <a:endParaRPr lang="en-US" sz="2000" b="1" dirty="0" smtClean="0"/>
          </a:p>
          <a:p>
            <a:pPr marL="1200150" lvl="3" indent="-342900"/>
            <a:r>
              <a:rPr lang="en-US" sz="1800" b="1" dirty="0" smtClean="0"/>
              <a:t>Private message</a:t>
            </a:r>
          </a:p>
          <a:p>
            <a:endParaRPr lang="en-US" sz="28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3375" algn="l"/>
                <a:tab pos="29686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b="1" dirty="0">
                <a:solidFill>
                  <a:prstClr val="black"/>
                </a:solidFill>
              </a:rPr>
              <a:t>C3:Identification </a:t>
            </a:r>
          </a:p>
          <a:p>
            <a:pPr lvl="0" algn="l">
              <a:spcBef>
                <a:spcPts val="600"/>
              </a:spcBef>
              <a:tabLst>
                <a:tab pos="1603375" algn="l"/>
                <a:tab pos="29686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C5:Disclosure 	C6:Conclusion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identifying private phrases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>
                <a:solidFill>
                  <a:srgbClr val="76B3E6"/>
                </a:solidFill>
              </a:rPr>
              <a:t>Detail of </a:t>
            </a:r>
            <a:r>
              <a:rPr lang="en-US" dirty="0" smtClean="0">
                <a:solidFill>
                  <a:srgbClr val="76B3E6"/>
                </a:solidFill>
              </a:rPr>
              <a:t>identifying private phrases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/>
              <a:t>Evaluation of </a:t>
            </a:r>
            <a:r>
              <a:rPr lang="en-US" dirty="0" smtClean="0"/>
              <a:t>identifying private phrases</a:t>
            </a:r>
            <a:endParaRPr lang="en-US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/>
          </p:nvPr>
        </p:nvGraphicFramePr>
        <p:xfrm>
          <a:off x="474232" y="2057400"/>
          <a:ext cx="7145767" cy="259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6200" y="6365875"/>
            <a:ext cx="81534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Hoang-</a:t>
            </a:r>
            <a:r>
              <a:rPr lang="en-US" sz="1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Nguyen-Son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Minh-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Tran,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Hiroshi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Yoshiura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Noboru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Sonehara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Isao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Echizen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“A Rule-Based Approach for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Detecting Location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Leaks of Short Text Messages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”,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PTDCS 2015,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 pages, Springer (accepted)</a:t>
            </a:r>
          </a:p>
        </p:txBody>
      </p:sp>
    </p:spTree>
    <p:extLst>
      <p:ext uri="{BB962C8B-B14F-4D97-AF65-F5344CB8AC3E}">
        <p14:creationId xmlns:p14="http://schemas.microsoft.com/office/powerpoint/2010/main" val="231527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Chapter 1: Introduction</a:t>
            </a:r>
          </a:p>
          <a:p>
            <a:r>
              <a:rPr lang="en-US" sz="2800" dirty="0" smtClean="0"/>
              <a:t>Chapter 2: Related work</a:t>
            </a:r>
          </a:p>
          <a:p>
            <a:r>
              <a:rPr lang="en-US" sz="2800" dirty="0" smtClean="0"/>
              <a:t>Chapter 3: Identifying private phrases</a:t>
            </a:r>
          </a:p>
          <a:p>
            <a:r>
              <a:rPr lang="en-US" sz="2800" dirty="0" smtClean="0"/>
              <a:t>Chapter 4: Anonymizing private phrases</a:t>
            </a:r>
          </a:p>
          <a:p>
            <a:r>
              <a:rPr lang="en-US" sz="2800" dirty="0" smtClean="0"/>
              <a:t>Chapter 5: Detecting disclosure of private phrases</a:t>
            </a:r>
          </a:p>
          <a:p>
            <a:r>
              <a:rPr lang="en-US" sz="2800" dirty="0" smtClean="0"/>
              <a:t>Chapter 6: Conclusion and future work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 tIns="0" rIns="45720">
            <a:noAutofit/>
          </a:bodyPr>
          <a:lstStyle/>
          <a:p>
            <a:pPr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 smtClean="0"/>
              <a:t>C1:Introduction	C2:Related work	C3:Identification </a:t>
            </a:r>
          </a:p>
          <a:p>
            <a:pPr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/>
              <a:t>C</a:t>
            </a:r>
            <a:r>
              <a:rPr lang="en-US" sz="1400" dirty="0" smtClean="0"/>
              <a:t>4:Anonymization	C5:Disclosure 	C6:Conclusion</a:t>
            </a:r>
            <a:endParaRPr lang="en-US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99756"/>
      </p:ext>
    </p:extLst>
  </p:cSld>
  <p:clrMapOvr>
    <a:masterClrMapping/>
  </p:clrMapOvr>
  <p:transition xmlns:p14="http://schemas.microsoft.com/office/powerpoint/2010/main" spd="slow" advTm="83623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500" dirty="0" smtClean="0"/>
              <a:t>Chapter 4: </a:t>
            </a:r>
            <a:br>
              <a:rPr lang="en-US" sz="3500" dirty="0" smtClean="0"/>
            </a:br>
            <a:r>
              <a:rPr lang="en-US" sz="3500" dirty="0" smtClean="0"/>
              <a:t>anonymizing private phrases</a:t>
            </a:r>
            <a:endParaRPr lang="en-US" sz="35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Overview of anonymizing private phrases (2 </a:t>
            </a:r>
            <a:r>
              <a:rPr lang="en-US" dirty="0" smtClean="0"/>
              <a:t>steps)</a:t>
            </a:r>
          </a:p>
          <a:p>
            <a:r>
              <a:rPr lang="en-US" dirty="0" smtClean="0"/>
              <a:t>Detail </a:t>
            </a:r>
            <a:r>
              <a:rPr lang="en-US" dirty="0"/>
              <a:t>of anonymizing private phrases (2 </a:t>
            </a:r>
            <a:r>
              <a:rPr lang="en-US" dirty="0" smtClean="0"/>
              <a:t>steps)</a:t>
            </a:r>
          </a:p>
          <a:p>
            <a:r>
              <a:rPr lang="en-US" dirty="0" smtClean="0"/>
              <a:t>Evaluation </a:t>
            </a:r>
            <a:r>
              <a:rPr lang="en-US" dirty="0"/>
              <a:t>of anonymizing private </a:t>
            </a:r>
            <a:r>
              <a:rPr lang="en-US" dirty="0" smtClean="0"/>
              <a:t>phrases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88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999560"/>
              </p:ext>
            </p:extLst>
          </p:nvPr>
        </p:nvGraphicFramePr>
        <p:xfrm>
          <a:off x="685800" y="1641082"/>
          <a:ext cx="70490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</a:t>
            </a:r>
            <a:r>
              <a:rPr lang="en-US" dirty="0"/>
              <a:t>Create generalizations for groups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b="1" dirty="0">
                <a:solidFill>
                  <a:prstClr val="black"/>
                </a:solidFill>
              </a:rPr>
              <a:t>C4:Anonymization</a:t>
            </a:r>
            <a:r>
              <a:rPr lang="en-US" dirty="0">
                <a:solidFill>
                  <a:prstClr val="black"/>
                </a:solidFill>
              </a:rPr>
              <a:t>	C5:Disclosure 	C6:Conclusion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>
                <a:solidFill>
                  <a:srgbClr val="76B3E6"/>
                </a:solidFill>
              </a:rPr>
              <a:t>Detail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>
                <a:solidFill>
                  <a:srgbClr val="76B3E6"/>
                </a:solidFill>
              </a:rPr>
              <a:t>Evaluation of anonymizing private phrases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091259" y="1214283"/>
            <a:ext cx="2193960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and studied at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70" idx="0"/>
          </p:cNvCxnSpPr>
          <p:nvPr/>
        </p:nvCxnSpPr>
        <p:spPr>
          <a:xfrm flipH="1">
            <a:off x="2031532" y="1641082"/>
            <a:ext cx="2156707" cy="1596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2"/>
            <a:endCxn id="73" idx="0"/>
          </p:cNvCxnSpPr>
          <p:nvPr/>
        </p:nvCxnSpPr>
        <p:spPr>
          <a:xfrm>
            <a:off x="4188239" y="1641082"/>
            <a:ext cx="1" cy="1018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2048877" y="171185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1. Create generalizations for groups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9" name="Straight Arrow Connector 68"/>
          <p:cNvCxnSpPr>
            <a:stCxn id="63" idx="2"/>
            <a:endCxn id="74" idx="0"/>
          </p:cNvCxnSpPr>
          <p:nvPr/>
        </p:nvCxnSpPr>
        <p:spPr>
          <a:xfrm>
            <a:off x="4188239" y="1641082"/>
            <a:ext cx="2184077" cy="83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943614" y="3237759"/>
            <a:ext cx="2175835" cy="4422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</a:t>
            </a: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Japan</a:t>
            </a:r>
            <a:r>
              <a:rPr lang="en-US" altLang="ja-JP" sz="14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studied at </a:t>
            </a:r>
            <a:r>
              <a:rPr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105054" y="2659474"/>
            <a:ext cx="2166371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</a:t>
            </a:r>
            <a:r>
              <a:rPr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studied at </a:t>
            </a: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USA</a:t>
            </a:r>
            <a:endParaRPr lang="en-US" sz="1400" dirty="0">
              <a:solidFill>
                <a:srgbClr val="0000FF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897309" y="2475800"/>
            <a:ext cx="950013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Arial" pitchFamily="34" charset="0"/>
                <a:ea typeface="HGSoeiPresenceEB" pitchFamily="17" charset="-128"/>
                <a:cs typeface="Arial" pitchFamily="34" charset="0"/>
              </a:rPr>
              <a:t>…</a:t>
            </a:r>
            <a:endParaRPr lang="en-US" altLang="ja-JP" sz="1400" b="1" dirty="0">
              <a:solidFill>
                <a:srgbClr val="FF0000"/>
              </a:solidFill>
              <a:latin typeface="Arial" pitchFamily="34" charset="0"/>
              <a:ea typeface="HGSoeiPresenceEB" pitchFamily="17" charset="-128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62117" y="367488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Colleagues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39288" y="3391073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Acquaintances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64566" y="3238673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3402" y="342888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0" name="Picture 7" descr="C:\Users\Kamiyama\Pictures\Microsoft クリップ オーガナイザ\j0222324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62892" y="1833782"/>
            <a:ext cx="387967" cy="40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8" descr="C:\Users\Kamiyama\Pictures\Microsoft クリップ オーガナイザ\bl01002_.wm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27969" y="1413620"/>
            <a:ext cx="286758" cy="40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6" name="Picture 9" descr="C:\Users\Kamiyama\Pictures\Microsoft クリップ オーガナイザ\j0446268.wm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09736" y="2057400"/>
            <a:ext cx="442404" cy="36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テキスト ボックス 36"/>
          <p:cNvSpPr txBox="1">
            <a:spLocks noChangeArrowheads="1"/>
          </p:cNvSpPr>
          <p:nvPr/>
        </p:nvSpPr>
        <p:spPr bwMode="auto">
          <a:xfrm>
            <a:off x="1295400" y="2176790"/>
            <a:ext cx="607859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100" b="1" dirty="0" smtClean="0">
                <a:latin typeface="Arial" pitchFamily="34" charset="0"/>
                <a:cs typeface="Arial" pitchFamily="34" charset="0"/>
              </a:rPr>
              <a:t>Osaka</a:t>
            </a:r>
            <a:endParaRPr lang="ja-JP" altLang="en-US" sz="11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テキスト ボックス 37"/>
          <p:cNvSpPr txBox="1">
            <a:spLocks noChangeArrowheads="1"/>
          </p:cNvSpPr>
          <p:nvPr/>
        </p:nvSpPr>
        <p:spPr bwMode="auto">
          <a:xfrm>
            <a:off x="626555" y="2366781"/>
            <a:ext cx="6206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latin typeface="Arial" pitchFamily="34" charset="0"/>
                <a:cs typeface="Arial" pitchFamily="34" charset="0"/>
              </a:rPr>
              <a:t>Kyoto</a:t>
            </a:r>
            <a:endParaRPr lang="ja-JP" altLang="en-US" sz="1200" b="1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8" name="Picture 12" descr="C:\Users\Kamiyama\Pictures\Microsoft クリップ オーガナイザ\j0281220.wm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996" y="1826102"/>
            <a:ext cx="416336" cy="427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" name="テキスト ボックス 35"/>
          <p:cNvSpPr txBox="1">
            <a:spLocks noChangeArrowheads="1"/>
          </p:cNvSpPr>
          <p:nvPr/>
        </p:nvSpPr>
        <p:spPr bwMode="auto">
          <a:xfrm>
            <a:off x="65175" y="2206037"/>
            <a:ext cx="56938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latin typeface="Arial" pitchFamily="34" charset="0"/>
                <a:cs typeface="Arial" pitchFamily="34" charset="0"/>
              </a:rPr>
              <a:t>Kobe</a:t>
            </a:r>
            <a:endParaRPr lang="ja-JP" altLang="en-US" sz="12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110" name="テキスト ボックス 35"/>
          <p:cNvSpPr txBox="1">
            <a:spLocks noChangeArrowheads="1"/>
          </p:cNvSpPr>
          <p:nvPr/>
        </p:nvSpPr>
        <p:spPr bwMode="auto">
          <a:xfrm>
            <a:off x="592052" y="1704201"/>
            <a:ext cx="62690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Tokyo</a:t>
            </a:r>
            <a:endParaRPr lang="ja-JP" alt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1" name="円/楕円 11"/>
          <p:cNvSpPr/>
          <p:nvPr/>
        </p:nvSpPr>
        <p:spPr>
          <a:xfrm>
            <a:off x="-70333" y="1299531"/>
            <a:ext cx="2228895" cy="1359944"/>
          </a:xfrm>
          <a:prstGeom prst="ellipse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1331249" y="1113376"/>
            <a:ext cx="8120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GB" altLang="ja-JP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Japan</a:t>
            </a:r>
            <a:endParaRPr 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158562" y="210397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grpSp>
        <p:nvGrpSpPr>
          <p:cNvPr id="113" name="Group 49"/>
          <p:cNvGrpSpPr/>
          <p:nvPr/>
        </p:nvGrpSpPr>
        <p:grpSpPr>
          <a:xfrm>
            <a:off x="6676088" y="1180065"/>
            <a:ext cx="2523288" cy="1633026"/>
            <a:chOff x="6096000" y="1948374"/>
            <a:chExt cx="2523288" cy="1633026"/>
          </a:xfrm>
        </p:grpSpPr>
        <p:grpSp>
          <p:nvGrpSpPr>
            <p:cNvPr id="114" name="Group 107"/>
            <p:cNvGrpSpPr/>
            <p:nvPr/>
          </p:nvGrpSpPr>
          <p:grpSpPr>
            <a:xfrm>
              <a:off x="7619999" y="2209800"/>
              <a:ext cx="480392" cy="678030"/>
              <a:chOff x="2431929" y="4000336"/>
              <a:chExt cx="657967" cy="946404"/>
            </a:xfrm>
          </p:grpSpPr>
          <p:pic>
            <p:nvPicPr>
              <p:cNvPr id="124" name="Picture 11" descr="C:\Users\Kamiyama\Pictures\Microsoft クリップ オーガナイザ\j0361182.wmf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446958" y="4000336"/>
                <a:ext cx="642938" cy="6429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5" name="テキスト ボックス 32"/>
              <p:cNvSpPr txBox="1">
                <a:spLocks noChangeArrowheads="1"/>
              </p:cNvSpPr>
              <p:nvPr/>
            </p:nvSpPr>
            <p:spPr bwMode="auto">
              <a:xfrm>
                <a:off x="2431929" y="4560101"/>
                <a:ext cx="617387" cy="386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MIT</a:t>
                </a:r>
                <a:endParaRPr lang="ja-JP" altLang="en-US" sz="12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5" name="Group 108"/>
            <p:cNvGrpSpPr/>
            <p:nvPr/>
          </p:nvGrpSpPr>
          <p:grpSpPr>
            <a:xfrm>
              <a:off x="7048085" y="2819400"/>
              <a:ext cx="571916" cy="695536"/>
              <a:chOff x="1303958" y="3987636"/>
              <a:chExt cx="783322" cy="970839"/>
            </a:xfrm>
          </p:grpSpPr>
          <p:pic>
            <p:nvPicPr>
              <p:cNvPr id="122" name="Picture 8" descr="C:\Users\Kamiyama\Pictures\Microsoft クリップ オーガナイザ\j0304629.wmf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303958" y="3987636"/>
                <a:ext cx="732104" cy="680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3" name="テキスト ボックス 33"/>
              <p:cNvSpPr txBox="1">
                <a:spLocks noChangeArrowheads="1"/>
              </p:cNvSpPr>
              <p:nvPr/>
            </p:nvSpPr>
            <p:spPr bwMode="auto">
              <a:xfrm>
                <a:off x="1355723" y="4571836"/>
                <a:ext cx="731557" cy="386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latin typeface="Arial" pitchFamily="34" charset="0"/>
                    <a:cs typeface="Arial" pitchFamily="34" charset="0"/>
                  </a:rPr>
                  <a:t>CMU</a:t>
                </a:r>
                <a:endParaRPr lang="ja-JP" altLang="en-US" sz="12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6" name="Group 109"/>
            <p:cNvGrpSpPr/>
            <p:nvPr/>
          </p:nvGrpSpPr>
          <p:grpSpPr>
            <a:xfrm>
              <a:off x="6324600" y="2286000"/>
              <a:ext cx="817853" cy="734199"/>
              <a:chOff x="5267124" y="4839880"/>
              <a:chExt cx="1120168" cy="1024805"/>
            </a:xfrm>
          </p:grpSpPr>
          <p:pic>
            <p:nvPicPr>
              <p:cNvPr id="120" name="Picture 12" descr="C:\Users\Kamiyama\Pictures\Microsoft クリップ オーガナイザ\j0304561.wmf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5580228" y="4839880"/>
                <a:ext cx="641350" cy="642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21" name="テキスト ボックス 34"/>
              <p:cNvSpPr txBox="1">
                <a:spLocks noChangeArrowheads="1"/>
              </p:cNvSpPr>
              <p:nvPr/>
            </p:nvSpPr>
            <p:spPr bwMode="auto">
              <a:xfrm>
                <a:off x="5267124" y="5478046"/>
                <a:ext cx="1120168" cy="3866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latin typeface="Arial" pitchFamily="34" charset="0"/>
                    <a:cs typeface="Arial" pitchFamily="34" charset="0"/>
                  </a:rPr>
                  <a:t>Stanford</a:t>
                </a:r>
                <a:endParaRPr lang="ja-JP" altLang="en-US" sz="1200" b="1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7" name="円/楕円 28"/>
            <p:cNvSpPr/>
            <p:nvPr/>
          </p:nvSpPr>
          <p:spPr>
            <a:xfrm>
              <a:off x="6096000" y="1981200"/>
              <a:ext cx="2325750" cy="1600200"/>
            </a:xfrm>
            <a:prstGeom prst="ellipse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ja-JP" altLang="en-US" sz="16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8001000" y="28956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807258" y="1948374"/>
              <a:ext cx="81203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GB" sz="1600" b="1" dirty="0" smtClean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rPr>
                <a:t>USA</a:t>
              </a:r>
              <a:endParaRPr lang="en-US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2010708"/>
      </p:ext>
    </p:extLst>
  </p:cSld>
  <p:clrMapOvr>
    <a:masterClrMapping/>
  </p:clrMapOvr>
  <p:transition xmlns:p14="http://schemas.microsoft.com/office/powerpoint/2010/main" spd="slow" advTm="5293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6" grpId="0"/>
      <p:bldP spid="7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Chart 9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7077455"/>
              </p:ext>
            </p:extLst>
          </p:nvPr>
        </p:nvGraphicFramePr>
        <p:xfrm>
          <a:off x="735057" y="4003903"/>
          <a:ext cx="70490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1" name="Chart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6999560"/>
              </p:ext>
            </p:extLst>
          </p:nvPr>
        </p:nvGraphicFramePr>
        <p:xfrm>
          <a:off x="685800" y="1641082"/>
          <a:ext cx="704900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fingerprints for friends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b="1" dirty="0">
                <a:solidFill>
                  <a:prstClr val="black"/>
                </a:solidFill>
              </a:rPr>
              <a:t>C4:Anonymization</a:t>
            </a:r>
            <a:r>
              <a:rPr lang="en-US" dirty="0">
                <a:solidFill>
                  <a:prstClr val="black"/>
                </a:solidFill>
              </a:rPr>
              <a:t>	C5:Disclosure 	C6:Conclusion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>
                <a:solidFill>
                  <a:srgbClr val="76B3E6"/>
                </a:solidFill>
              </a:rPr>
              <a:t>Detail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>
                <a:solidFill>
                  <a:srgbClr val="76B3E6"/>
                </a:solidFill>
              </a:rPr>
              <a:t>Evaluation of anonymizing </a:t>
            </a:r>
            <a:r>
              <a:rPr lang="en-US" dirty="0" smtClean="0">
                <a:solidFill>
                  <a:srgbClr val="76B3E6"/>
                </a:solidFill>
              </a:rPr>
              <a:t>private </a:t>
            </a:r>
            <a:r>
              <a:rPr lang="en-US" dirty="0">
                <a:solidFill>
                  <a:srgbClr val="76B3E6"/>
                </a:solidFill>
              </a:rPr>
              <a:t>phrases</a:t>
            </a:r>
            <a:endParaRPr lang="en-US" dirty="0"/>
          </a:p>
        </p:txBody>
      </p:sp>
      <p:sp>
        <p:nvSpPr>
          <p:cNvPr id="47" name="Rounded Rectangle 46"/>
          <p:cNvSpPr/>
          <p:nvPr/>
        </p:nvSpPr>
        <p:spPr>
          <a:xfrm>
            <a:off x="829848" y="4442271"/>
            <a:ext cx="1100701" cy="953453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sz="1400" dirty="0">
                <a:latin typeface="Arial" pitchFamily="34" charset="0"/>
                <a:ea typeface="HGSoeiPresenceEB" pitchFamily="17" charset="-128"/>
                <a:cs typeface="Arial" pitchFamily="34" charset="0"/>
              </a:rPr>
              <a:t>Mary comes from Japan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14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sz="1400" dirty="0">
                <a:solidFill>
                  <a:srgbClr val="FF0000"/>
                </a:solidFill>
                <a:latin typeface="Arial" pitchFamily="34" charset="0"/>
                <a:ea typeface="HGSoeiPresenceEB" pitchFamily="17" charset="-128"/>
                <a:cs typeface="Arial" pitchFamily="34" charset="0"/>
              </a:rPr>
              <a:t>learned</a:t>
            </a:r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14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at </a:t>
            </a:r>
            <a:r>
              <a:rPr lang="en-US" altLang="ja-JP" sz="14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4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003150" y="4419600"/>
            <a:ext cx="1121050" cy="953453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sz="1400" dirty="0">
                <a:latin typeface="Arial" pitchFamily="34" charset="0"/>
                <a:ea typeface="HGSoeiPresenceEB" pitchFamily="17" charset="-128"/>
                <a:cs typeface="Arial" pitchFamily="34" charset="0"/>
              </a:rPr>
              <a:t>Mary comes from Japan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14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studied at </a:t>
            </a:r>
            <a:r>
              <a:rPr lang="en-US" altLang="ja-JP" sz="1400" b="1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M.I.T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381114" y="4648200"/>
            <a:ext cx="476431" cy="306467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4557225" y="4648200"/>
            <a:ext cx="476431" cy="306467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72" name="Oval 71">
            <a:hlinkClick r:id="rId6" action="ppaction://hlinkfile"/>
          </p:cNvPr>
          <p:cNvSpPr/>
          <p:nvPr/>
        </p:nvSpPr>
        <p:spPr>
          <a:xfrm>
            <a:off x="2386939" y="5419170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7" name="Oval 76">
            <a:hlinkClick r:id="rId6" action="ppaction://hlinkfile"/>
          </p:cNvPr>
          <p:cNvSpPr/>
          <p:nvPr/>
        </p:nvSpPr>
        <p:spPr>
          <a:xfrm>
            <a:off x="3471672" y="4963303"/>
            <a:ext cx="338328" cy="338328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8" name="Oval 77">
            <a:hlinkClick r:id="rId6" action="ppaction://hlinkfile"/>
          </p:cNvPr>
          <p:cNvSpPr/>
          <p:nvPr/>
        </p:nvSpPr>
        <p:spPr>
          <a:xfrm>
            <a:off x="4614672" y="4963303"/>
            <a:ext cx="338328" cy="338328"/>
          </a:xfrm>
          <a:prstGeom prst="ellipse">
            <a:avLst/>
          </a:prstGeom>
          <a:blipFill>
            <a:blip r:embed="rId8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4" name="TextBox 83"/>
          <p:cNvSpPr txBox="1"/>
          <p:nvPr/>
        </p:nvSpPr>
        <p:spPr>
          <a:xfrm>
            <a:off x="6213902" y="57150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93618" y="3942814"/>
            <a:ext cx="6545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2. Create fingerprints for friends by </a:t>
            </a:r>
            <a:r>
              <a:rPr lang="en-US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synonymizations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6" name="Straight Arrow Connector 85"/>
          <p:cNvCxnSpPr>
            <a:stCxn id="74" idx="2"/>
            <a:endCxn id="87" idx="0"/>
          </p:cNvCxnSpPr>
          <p:nvPr/>
        </p:nvCxnSpPr>
        <p:spPr>
          <a:xfrm flipH="1">
            <a:off x="5877016" y="2902599"/>
            <a:ext cx="495300" cy="1517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5638800" y="4419600"/>
            <a:ext cx="476431" cy="306467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6629400" y="4419600"/>
            <a:ext cx="476431" cy="306467"/>
          </a:xfrm>
          <a:prstGeom prst="roundRect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89" name="Straight Arrow Connector 88"/>
          <p:cNvCxnSpPr>
            <a:stCxn id="74" idx="2"/>
            <a:endCxn id="88" idx="0"/>
          </p:cNvCxnSpPr>
          <p:nvPr/>
        </p:nvCxnSpPr>
        <p:spPr>
          <a:xfrm>
            <a:off x="6372316" y="2902599"/>
            <a:ext cx="495300" cy="1517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Oval 91">
            <a:hlinkClick r:id="rId6" action="ppaction://hlinkfile"/>
          </p:cNvPr>
          <p:cNvSpPr/>
          <p:nvPr/>
        </p:nvSpPr>
        <p:spPr>
          <a:xfrm>
            <a:off x="5715000" y="4757472"/>
            <a:ext cx="338328" cy="338328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3" name="Oval 92">
            <a:hlinkClick r:id="rId6" action="ppaction://hlinkfile"/>
          </p:cNvPr>
          <p:cNvSpPr/>
          <p:nvPr/>
        </p:nvSpPr>
        <p:spPr>
          <a:xfrm>
            <a:off x="6705600" y="4757472"/>
            <a:ext cx="338328" cy="338328"/>
          </a:xfrm>
          <a:prstGeom prst="ellipse">
            <a:avLst/>
          </a:prstGeom>
          <a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7" name="TextBox 56"/>
          <p:cNvSpPr txBox="1"/>
          <p:nvPr/>
        </p:nvSpPr>
        <p:spPr>
          <a:xfrm>
            <a:off x="2337133" y="5765049"/>
            <a:ext cx="4379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Bob</a:t>
            </a:r>
            <a:endParaRPr lang="en-US" sz="1200" b="1" dirty="0"/>
          </a:p>
        </p:txBody>
      </p:sp>
      <p:sp>
        <p:nvSpPr>
          <p:cNvPr id="63" name="Rounded Rectangle 62"/>
          <p:cNvSpPr/>
          <p:nvPr/>
        </p:nvSpPr>
        <p:spPr>
          <a:xfrm>
            <a:off x="3091259" y="1214283"/>
            <a:ext cx="2193960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Tokyo and studied at MIT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64" name="Straight Arrow Connector 63"/>
          <p:cNvCxnSpPr>
            <a:stCxn id="63" idx="2"/>
            <a:endCxn id="70" idx="0"/>
          </p:cNvCxnSpPr>
          <p:nvPr/>
        </p:nvCxnSpPr>
        <p:spPr>
          <a:xfrm flipH="1">
            <a:off x="2031532" y="1641082"/>
            <a:ext cx="2156707" cy="15966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2"/>
            <a:endCxn id="73" idx="0"/>
          </p:cNvCxnSpPr>
          <p:nvPr/>
        </p:nvCxnSpPr>
        <p:spPr>
          <a:xfrm>
            <a:off x="4188239" y="1641082"/>
            <a:ext cx="1" cy="10183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3" idx="2"/>
            <a:endCxn id="74" idx="0"/>
          </p:cNvCxnSpPr>
          <p:nvPr/>
        </p:nvCxnSpPr>
        <p:spPr>
          <a:xfrm>
            <a:off x="4188239" y="1641082"/>
            <a:ext cx="2184077" cy="83471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/>
          <p:cNvSpPr/>
          <p:nvPr/>
        </p:nvSpPr>
        <p:spPr>
          <a:xfrm>
            <a:off x="943614" y="3237759"/>
            <a:ext cx="2175835" cy="4422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Japan</a:t>
            </a:r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studied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at </a:t>
            </a:r>
            <a:r>
              <a:rPr lang="en-US" altLang="ja-JP" sz="1400" b="1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105054" y="2659474"/>
            <a:ext cx="2166371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Tokyo 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studied at USA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5897309" y="2475800"/>
            <a:ext cx="950013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Arial" pitchFamily="34" charset="0"/>
                <a:ea typeface="HGSoeiPresenceEB" pitchFamily="17" charset="-128"/>
                <a:cs typeface="Arial" pitchFamily="34" charset="0"/>
              </a:rPr>
              <a:t>…</a:t>
            </a:r>
            <a:endParaRPr lang="en-US" altLang="ja-JP" sz="1400" b="1" dirty="0">
              <a:solidFill>
                <a:srgbClr val="FF0000"/>
              </a:solidFill>
              <a:latin typeface="Arial" pitchFamily="34" charset="0"/>
              <a:ea typeface="HGSoeiPresenceEB" pitchFamily="17" charset="-128"/>
              <a:cs typeface="Arial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62117" y="3674889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Colleagues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339288" y="3391073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Acquaintances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164566" y="3238673"/>
            <a:ext cx="41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43402" y="3428885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280698" y="6033066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Colleagues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470805" y="5779160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Acquaintances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437540" y="5766078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" pitchFamily="34" charset="0"/>
                <a:cs typeface="Arial" pitchFamily="34" charset="0"/>
              </a:rPr>
              <a:t>…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Oval 102">
            <a:hlinkClick r:id="rId6" action="ppaction://hlinkfile"/>
          </p:cNvPr>
          <p:cNvSpPr/>
          <p:nvPr/>
        </p:nvSpPr>
        <p:spPr>
          <a:xfrm>
            <a:off x="1254336" y="5419170"/>
            <a:ext cx="338328" cy="338328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04" name="TextBox 103"/>
          <p:cNvSpPr txBox="1"/>
          <p:nvPr/>
        </p:nvSpPr>
        <p:spPr>
          <a:xfrm>
            <a:off x="1174874" y="5765049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Ellen</a:t>
            </a:r>
            <a:endParaRPr lang="en-US" sz="1200" b="1" dirty="0"/>
          </a:p>
        </p:txBody>
      </p:sp>
      <p:cxnSp>
        <p:nvCxnSpPr>
          <p:cNvPr id="49" name="Straight Arrow Connector 48"/>
          <p:cNvCxnSpPr>
            <a:stCxn id="70" idx="2"/>
            <a:endCxn id="47" idx="0"/>
          </p:cNvCxnSpPr>
          <p:nvPr/>
        </p:nvCxnSpPr>
        <p:spPr>
          <a:xfrm flipH="1">
            <a:off x="1380199" y="3680022"/>
            <a:ext cx="651333" cy="7622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70" idx="2"/>
            <a:endCxn id="48" idx="0"/>
          </p:cNvCxnSpPr>
          <p:nvPr/>
        </p:nvCxnSpPr>
        <p:spPr>
          <a:xfrm>
            <a:off x="2031532" y="3680022"/>
            <a:ext cx="532143" cy="73957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3" idx="2"/>
            <a:endCxn id="60" idx="0"/>
          </p:cNvCxnSpPr>
          <p:nvPr/>
        </p:nvCxnSpPr>
        <p:spPr>
          <a:xfrm flipH="1">
            <a:off x="3619330" y="3086273"/>
            <a:ext cx="568910" cy="1561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73" idx="2"/>
            <a:endCxn id="62" idx="0"/>
          </p:cNvCxnSpPr>
          <p:nvPr/>
        </p:nvCxnSpPr>
        <p:spPr>
          <a:xfrm>
            <a:off x="4188240" y="3086273"/>
            <a:ext cx="607201" cy="156192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Group 86"/>
          <p:cNvGrpSpPr/>
          <p:nvPr/>
        </p:nvGrpSpPr>
        <p:grpSpPr>
          <a:xfrm>
            <a:off x="401933" y="1849736"/>
            <a:ext cx="1542159" cy="770131"/>
            <a:chOff x="2295229" y="2811974"/>
            <a:chExt cx="2377886" cy="921965"/>
          </a:xfrm>
        </p:grpSpPr>
        <p:grpSp>
          <p:nvGrpSpPr>
            <p:cNvPr id="46" name="Group 87"/>
            <p:cNvGrpSpPr/>
            <p:nvPr/>
          </p:nvGrpSpPr>
          <p:grpSpPr>
            <a:xfrm>
              <a:off x="2295229" y="2811974"/>
              <a:ext cx="2010559" cy="921965"/>
              <a:chOff x="1977453" y="2835651"/>
              <a:chExt cx="2010559" cy="921965"/>
            </a:xfrm>
          </p:grpSpPr>
          <p:sp>
            <p:nvSpPr>
              <p:cNvPr id="56" name="テキスト ボックス 36"/>
              <p:cNvSpPr txBox="1">
                <a:spLocks noChangeArrowheads="1"/>
              </p:cNvSpPr>
              <p:nvPr/>
            </p:nvSpPr>
            <p:spPr bwMode="auto">
              <a:xfrm>
                <a:off x="3149610" y="3426005"/>
                <a:ext cx="838402" cy="3316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200" b="1">
                    <a:latin typeface="Arial" pitchFamily="34" charset="0"/>
                    <a:cs typeface="Arial" pitchFamily="34" charset="0"/>
                  </a:defRPr>
                </a:lvl1pPr>
              </a:lstStyle>
              <a:p>
                <a:r>
                  <a:rPr lang="en-US" altLang="ja-JP" dirty="0"/>
                  <a:t>work</a:t>
                </a:r>
                <a:endParaRPr lang="ja-JP" altLang="en-US" dirty="0"/>
              </a:p>
            </p:txBody>
          </p:sp>
          <p:sp>
            <p:nvSpPr>
              <p:cNvPr id="65" name="テキスト ボックス 35"/>
              <p:cNvSpPr txBox="1">
                <a:spLocks noChangeArrowheads="1"/>
              </p:cNvSpPr>
              <p:nvPr/>
            </p:nvSpPr>
            <p:spPr bwMode="auto">
              <a:xfrm>
                <a:off x="1977453" y="3323042"/>
                <a:ext cx="850761" cy="33161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>
                  <a:defRPr sz="1200" b="1">
                    <a:latin typeface="Arial" pitchFamily="34" charset="0"/>
                    <a:cs typeface="Arial" pitchFamily="34" charset="0"/>
                  </a:defRPr>
                </a:lvl1pPr>
              </a:lstStyle>
              <a:p>
                <a:r>
                  <a:rPr lang="en-US" altLang="ja-JP" dirty="0">
                    <a:solidFill>
                      <a:srgbClr val="FF0000"/>
                    </a:solidFill>
                  </a:rPr>
                  <a:t>learn</a:t>
                </a:r>
                <a:endParaRPr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テキスト ボックス 35"/>
              <p:cNvSpPr txBox="1">
                <a:spLocks noChangeArrowheads="1"/>
              </p:cNvSpPr>
              <p:nvPr/>
            </p:nvSpPr>
            <p:spPr bwMode="auto">
              <a:xfrm>
                <a:off x="2472090" y="2835651"/>
                <a:ext cx="917496" cy="33161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sz="12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study</a:t>
                </a:r>
                <a:endParaRPr lang="ja-JP" altLang="en-US" sz="1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>
              <a:off x="4151092" y="2812734"/>
              <a:ext cx="522023" cy="33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</p:grpSp>
      <p:sp>
        <p:nvSpPr>
          <p:cNvPr id="83" name="Rectangle 82"/>
          <p:cNvSpPr/>
          <p:nvPr/>
        </p:nvSpPr>
        <p:spPr>
          <a:xfrm>
            <a:off x="96804" y="1315200"/>
            <a:ext cx="2290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GB" altLang="ja-JP" sz="1600" dirty="0" smtClean="0">
                <a:latin typeface="Arial" pitchFamily="34" charset="0"/>
                <a:cs typeface="Arial" pitchFamily="34" charset="0"/>
              </a:rPr>
              <a:t>Synonyms of </a:t>
            </a:r>
            <a:r>
              <a:rPr kumimoji="1" lang="en-GB" altLang="ja-JP" sz="16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study</a:t>
            </a:r>
            <a:endParaRPr lang="en-US" sz="1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テキスト ボックス 35"/>
          <p:cNvSpPr txBox="1">
            <a:spLocks noChangeArrowheads="1"/>
          </p:cNvSpPr>
          <p:nvPr/>
        </p:nvSpPr>
        <p:spPr bwMode="auto">
          <a:xfrm>
            <a:off x="7298608" y="1607736"/>
            <a:ext cx="537327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>
                <a:solidFill>
                  <a:srgbClr val="FF0000"/>
                </a:solidFill>
              </a:rPr>
              <a:t>M.I.T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98" name="テキスト ボックス 35"/>
          <p:cNvSpPr txBox="1">
            <a:spLocks noChangeArrowheads="1"/>
          </p:cNvSpPr>
          <p:nvPr/>
        </p:nvSpPr>
        <p:spPr bwMode="auto">
          <a:xfrm>
            <a:off x="7972519" y="1605350"/>
            <a:ext cx="450764" cy="2769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12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 dirty="0"/>
              <a:t>MIT</a:t>
            </a:r>
            <a:endParaRPr lang="ja-JP" altLang="en-US" dirty="0"/>
          </a:p>
        </p:txBody>
      </p:sp>
      <p:sp>
        <p:nvSpPr>
          <p:cNvPr id="95" name="TextBox 94"/>
          <p:cNvSpPr txBox="1"/>
          <p:nvPr/>
        </p:nvSpPr>
        <p:spPr>
          <a:xfrm>
            <a:off x="8564714" y="1626228"/>
            <a:ext cx="338554" cy="276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7051688" y="1948352"/>
            <a:ext cx="1790875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latin typeface="Arial" pitchFamily="34" charset="0"/>
                <a:cs typeface="Arial" pitchFamily="34" charset="0"/>
              </a:rPr>
              <a:t>Massachusetts 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Institute</a:t>
            </a:r>
            <a:br>
              <a:rPr lang="en-US" sz="1200" dirty="0" smtClean="0">
                <a:latin typeface="Arial" pitchFamily="34" charset="0"/>
                <a:cs typeface="Arial" pitchFamily="34" charset="0"/>
              </a:rPr>
            </a:br>
            <a:r>
              <a:rPr lang="en-US" sz="1200" dirty="0" smtClean="0">
                <a:latin typeface="Arial" pitchFamily="34" charset="0"/>
                <a:cs typeface="Arial" pitchFamily="34" charset="0"/>
              </a:rPr>
              <a:t>of </a:t>
            </a:r>
            <a:r>
              <a:rPr lang="en-US" sz="1200" dirty="0">
                <a:latin typeface="Arial" pitchFamily="34" charset="0"/>
                <a:cs typeface="Arial" pitchFamily="34" charset="0"/>
              </a:rPr>
              <a:t>Technology</a:t>
            </a:r>
          </a:p>
        </p:txBody>
      </p:sp>
      <p:sp>
        <p:nvSpPr>
          <p:cNvPr id="8" name="Oval 7"/>
          <p:cNvSpPr/>
          <p:nvPr/>
        </p:nvSpPr>
        <p:spPr>
          <a:xfrm>
            <a:off x="228600" y="1676467"/>
            <a:ext cx="1802931" cy="1226132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6761783" y="1385598"/>
            <a:ext cx="2382217" cy="130530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6830740" y="1095834"/>
            <a:ext cx="22901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GB" altLang="ja-JP" sz="1600" dirty="0" smtClean="0">
                <a:latin typeface="Arial" pitchFamily="34" charset="0"/>
                <a:cs typeface="Arial" pitchFamily="34" charset="0"/>
              </a:rPr>
              <a:t>Synonyms of </a:t>
            </a:r>
            <a:r>
              <a:rPr kumimoji="1" lang="en-GB" altLang="ja-JP" sz="1600" b="1" dirty="0" smtClean="0">
                <a:latin typeface="Arial" pitchFamily="34" charset="0"/>
                <a:cs typeface="Arial" pitchFamily="34" charset="0"/>
              </a:rPr>
              <a:t>MIT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48877" y="1711858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Arial" pitchFamily="34" charset="0"/>
                <a:cs typeface="Arial" pitchFamily="34" charset="0"/>
              </a:rPr>
              <a:t>Step 1. Create generalizations for groups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380353"/>
      </p:ext>
    </p:extLst>
  </p:cSld>
  <p:clrMapOvr>
    <a:masterClrMapping/>
  </p:clrMapOvr>
  <p:transition xmlns:p14="http://schemas.microsoft.com/office/powerpoint/2010/main" spd="slow" advTm="52931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0" grpId="0" animBg="1"/>
      <p:bldP spid="62" grpId="0" animBg="1"/>
      <p:bldP spid="87" grpId="0" animBg="1"/>
      <p:bldP spid="88" grpId="0" animBg="1"/>
      <p:bldP spid="76" grpId="0"/>
      <p:bldP spid="79" grpId="0"/>
      <p:bldP spid="97" grpId="0" animBg="1"/>
      <p:bldP spid="98" grpId="0" animBg="1"/>
      <p:bldP spid="95" grpId="0"/>
      <p:bldP spid="7" grpId="0" animBg="1"/>
      <p:bldP spid="106" grpId="0" animBg="1"/>
      <p:bldP spid="10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90600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</a:t>
            </a:r>
            <a:r>
              <a:rPr lang="en-US" dirty="0"/>
              <a:t>Create generalizations for groups (</a:t>
            </a:r>
            <a:r>
              <a:rPr lang="en-US" dirty="0" smtClean="0"/>
              <a:t>1/5)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Create generalization schemas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b="1" dirty="0">
                <a:solidFill>
                  <a:prstClr val="black"/>
                </a:solidFill>
              </a:rPr>
              <a:t>C4:Anonymization</a:t>
            </a:r>
            <a:r>
              <a:rPr lang="en-US" dirty="0">
                <a:solidFill>
                  <a:prstClr val="black"/>
                </a:solidFill>
              </a:rPr>
              <a:t>	C5:Disclosure 	C6:Conclusion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anonymizing private phrases (2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anonymizing private phrases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201192" y="3658435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United States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201192" y="4255931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New England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201192" y="4877935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Massachusetts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01192" y="5486703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Cambridge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201192" y="6106175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MIT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5944142" y="4560731"/>
            <a:ext cx="0" cy="31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944142" y="5182735"/>
            <a:ext cx="0" cy="30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944142" y="5791503"/>
            <a:ext cx="0" cy="31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5944142" y="3963235"/>
            <a:ext cx="0" cy="292696"/>
          </a:xfrm>
          <a:prstGeom prst="straightConnector1">
            <a:avLst/>
          </a:prstGeom>
          <a:ln cap="sq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TextBox 23"/>
          <p:cNvSpPr txBox="1"/>
          <p:nvPr/>
        </p:nvSpPr>
        <p:spPr>
          <a:xfrm>
            <a:off x="5418998" y="6550223"/>
            <a:ext cx="1050288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University</a:t>
            </a:r>
            <a:endParaRPr lang="en-US" sz="14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743606" y="4232016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Asia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743606" y="4854020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Japan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3743606" y="5462788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Honshu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3743606" y="6082260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Tokyo</a:t>
            </a:r>
            <a:endParaRPr lang="en-US" sz="1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4238906" y="4536816"/>
            <a:ext cx="0" cy="31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238906" y="5158820"/>
            <a:ext cx="0" cy="30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238906" y="5767588"/>
            <a:ext cx="0" cy="31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4" name="TextBox 43"/>
          <p:cNvSpPr txBox="1"/>
          <p:nvPr/>
        </p:nvSpPr>
        <p:spPr>
          <a:xfrm>
            <a:off x="3728744" y="6494786"/>
            <a:ext cx="1071127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Prefecture</a:t>
            </a:r>
          </a:p>
        </p:txBody>
      </p:sp>
      <p:sp>
        <p:nvSpPr>
          <p:cNvPr id="43" name="Rounded Rectangular Callout 42"/>
          <p:cNvSpPr/>
          <p:nvPr/>
        </p:nvSpPr>
        <p:spPr>
          <a:xfrm>
            <a:off x="900684" y="4498237"/>
            <a:ext cx="2297176" cy="675796"/>
          </a:xfrm>
          <a:prstGeom prst="wedgeRoundRectCallout">
            <a:avLst>
              <a:gd name="adj1" fmla="val 94459"/>
              <a:gd name="adj2" fmla="val -1452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Get generalizations by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33400" y="6350913"/>
            <a:ext cx="28956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* http</a:t>
            </a:r>
            <a:r>
              <a:rPr lang="en-US" sz="1600" dirty="0"/>
              <a:t>://wordnet.princeton.edu/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5105400" y="3455805"/>
            <a:ext cx="1711403" cy="306289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581400" y="3939319"/>
            <a:ext cx="1188013" cy="253147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/>
          <p:cNvCxnSpPr>
            <a:stCxn id="47" idx="0"/>
          </p:cNvCxnSpPr>
          <p:nvPr/>
        </p:nvCxnSpPr>
        <p:spPr>
          <a:xfrm flipH="1" flipV="1">
            <a:off x="5543260" y="3109123"/>
            <a:ext cx="417842" cy="34668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48" idx="0"/>
          </p:cNvCxnSpPr>
          <p:nvPr/>
        </p:nvCxnSpPr>
        <p:spPr>
          <a:xfrm flipV="1">
            <a:off x="4175407" y="3109123"/>
            <a:ext cx="754563" cy="83019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502451" y="2852624"/>
            <a:ext cx="1485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Private</a:t>
            </a:r>
            <a:r>
              <a:rPr lang="en-US" sz="1600" dirty="0" smtClean="0"/>
              <a:t> phrases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4148608" y="2122702"/>
            <a:ext cx="2105168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comes from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and studied at </a:t>
            </a:r>
            <a:r>
              <a:rPr lang="en-US" altLang="ja-JP" sz="14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sz="1400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35" name="Straight Arrow Connector 34"/>
          <p:cNvCxnSpPr>
            <a:stCxn id="34" idx="2"/>
            <a:endCxn id="46" idx="0"/>
          </p:cNvCxnSpPr>
          <p:nvPr/>
        </p:nvCxnSpPr>
        <p:spPr>
          <a:xfrm>
            <a:off x="5201192" y="2549501"/>
            <a:ext cx="0" cy="2590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4148608" y="2808502"/>
            <a:ext cx="2105168" cy="4267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{</a:t>
            </a:r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}, {</a:t>
            </a:r>
            <a:r>
              <a:rPr lang="en-US" altLang="ja-JP" sz="14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465230" y="2166824"/>
            <a:ext cx="1560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Private</a:t>
            </a:r>
            <a:r>
              <a:rPr lang="en-US" sz="1600" dirty="0" smtClean="0"/>
              <a:t> message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7986139"/>
      </p:ext>
    </p:extLst>
  </p:cSld>
  <p:clrMapOvr>
    <a:masterClrMapping/>
  </p:clrMapOvr>
  <p:transition xmlns:p14="http://schemas.microsoft.com/office/powerpoint/2010/main" spd="slow" advTm="45895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24" grpId="0" animBg="1"/>
      <p:bldP spid="36" grpId="0" animBg="1"/>
      <p:bldP spid="37" grpId="0" animBg="1"/>
      <p:bldP spid="38" grpId="0" animBg="1"/>
      <p:bldP spid="39" grpId="0" animBg="1"/>
      <p:bldP spid="44" grpId="0" animBg="1"/>
      <p:bldP spid="43" grpId="0" animBg="1"/>
      <p:bldP spid="45" grpId="0" animBg="1"/>
      <p:bldP spid="47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066800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</a:t>
            </a:r>
            <a:r>
              <a:rPr lang="en-US" dirty="0"/>
              <a:t>Create generalizations for groups (</a:t>
            </a:r>
            <a:r>
              <a:rPr lang="en-US" dirty="0" smtClean="0"/>
              <a:t>2/5)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Create candidate generalizations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anonymizing private phrases (2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anonymizing private phrases</a:t>
            </a:r>
            <a:endParaRPr lang="en-US" dirty="0"/>
          </a:p>
        </p:txBody>
      </p:sp>
      <p:sp>
        <p:nvSpPr>
          <p:cNvPr id="43" name="Content Placeholder 3"/>
          <p:cNvSpPr txBox="1">
            <a:spLocks/>
          </p:cNvSpPr>
          <p:nvPr/>
        </p:nvSpPr>
        <p:spPr>
          <a:xfrm>
            <a:off x="0" y="0"/>
            <a:ext cx="4572000" cy="665226"/>
          </a:xfrm>
          <a:prstGeom prst="rect">
            <a:avLst/>
          </a:prstGeom>
        </p:spPr>
        <p:txBody>
          <a:bodyPr vert="horz" lIns="91440" tIns="0" rIns="182880" bIns="0" rtlCol="0" anchor="ctr" anchorCtr="0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C1:Introduction	C2:Related work	</a:t>
            </a:r>
            <a:r>
              <a:rPr lang="en-US" sz="1400" dirty="0" smtClean="0">
                <a:solidFill>
                  <a:prstClr val="black"/>
                </a:solidFill>
              </a:rPr>
              <a:t>C3:Identification </a:t>
            </a:r>
            <a:endParaRPr lang="en-US" sz="1400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b="1" dirty="0">
                <a:solidFill>
                  <a:prstClr val="black"/>
                </a:solidFill>
              </a:rPr>
              <a:t>C4:Anonymization</a:t>
            </a:r>
            <a:r>
              <a:rPr lang="en-US" sz="1400" dirty="0">
                <a:solidFill>
                  <a:prstClr val="black"/>
                </a:solidFill>
              </a:rPr>
              <a:t>	C5:Disclosure 	C6:Conclusion</a:t>
            </a:r>
            <a:endParaRPr lang="en-US" sz="1400" dirty="0"/>
          </a:p>
        </p:txBody>
      </p:sp>
      <p:sp>
        <p:nvSpPr>
          <p:cNvPr id="5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3BE73D81-B074-4F98-A99E-E3414E75EF5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041989" y="2183830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United States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2041989" y="2781326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New England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2041989" y="3403330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Massachusetts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2041989" y="4012098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Cambridge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2041989" y="4631570"/>
            <a:ext cx="1428208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MIT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2784939" y="3086126"/>
            <a:ext cx="0" cy="31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2784939" y="3708130"/>
            <a:ext cx="0" cy="30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2784939" y="4316898"/>
            <a:ext cx="0" cy="31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2784939" y="2488630"/>
            <a:ext cx="0" cy="292696"/>
          </a:xfrm>
          <a:prstGeom prst="straightConnector1">
            <a:avLst/>
          </a:prstGeom>
          <a:ln cap="sq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69" name="TextBox 68"/>
          <p:cNvSpPr txBox="1"/>
          <p:nvPr/>
        </p:nvSpPr>
        <p:spPr>
          <a:xfrm>
            <a:off x="2259795" y="5075618"/>
            <a:ext cx="1050288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 smtClean="0">
                <a:latin typeface="Arial" pitchFamily="34" charset="0"/>
                <a:cs typeface="Arial" pitchFamily="34" charset="0"/>
              </a:rPr>
              <a:t>University</a:t>
            </a:r>
            <a:endParaRPr lang="en-US" sz="14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584403" y="2757411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Asia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84403" y="3379415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Japan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584403" y="3988183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itchFamily="34" charset="0"/>
                <a:cs typeface="Arial" pitchFamily="34" charset="0"/>
              </a:rPr>
              <a:t>Honshu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84403" y="4607655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Tokyo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V="1">
            <a:off x="1079703" y="3062211"/>
            <a:ext cx="0" cy="3172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1079703" y="3684215"/>
            <a:ext cx="0" cy="3039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1079703" y="4292983"/>
            <a:ext cx="0" cy="31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TextBox 76"/>
          <p:cNvSpPr txBox="1"/>
          <p:nvPr/>
        </p:nvSpPr>
        <p:spPr>
          <a:xfrm>
            <a:off x="569541" y="5020181"/>
            <a:ext cx="1071127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Arial" pitchFamily="34" charset="0"/>
                <a:cs typeface="Arial" pitchFamily="34" charset="0"/>
              </a:rPr>
              <a:t>Prefecture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1946197" y="1981200"/>
            <a:ext cx="1711403" cy="306289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22197" y="2464714"/>
            <a:ext cx="1188013" cy="253147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2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611589"/>
              </p:ext>
            </p:extLst>
          </p:nvPr>
        </p:nvGraphicFramePr>
        <p:xfrm>
          <a:off x="6206268" y="1944978"/>
          <a:ext cx="2680017" cy="30512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0017"/>
              </a:tblGrid>
              <a:tr h="1527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Candidate Generalization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</a:t>
                      </a:r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kern="12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</a:t>
                      </a:r>
                      <a:endParaRPr lang="en-US" sz="1600" kern="12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Tokyo, Cambridge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Tokyo, Massachusetts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Tokyo, New England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Tokyo, United States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Honshu, MIT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Asia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United State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3" name="Down Arrow 82"/>
          <p:cNvSpPr/>
          <p:nvPr/>
        </p:nvSpPr>
        <p:spPr>
          <a:xfrm rot="16200000">
            <a:off x="4652534" y="2360143"/>
            <a:ext cx="533400" cy="1905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963129" y="2367692"/>
            <a:ext cx="17979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Create </a:t>
            </a:r>
            <a:r>
              <a:rPr lang="en-US" b="1" dirty="0" smtClean="0"/>
              <a:t>candidate</a:t>
            </a:r>
            <a:br>
              <a:rPr lang="en-US" b="1" dirty="0" smtClean="0"/>
            </a:br>
            <a:r>
              <a:rPr lang="en-US" b="1" dirty="0" smtClean="0"/>
              <a:t>generalizations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87" name="Content Placeholder 6"/>
          <p:cNvSpPr txBox="1">
            <a:spLocks/>
          </p:cNvSpPr>
          <p:nvPr/>
        </p:nvSpPr>
        <p:spPr>
          <a:xfrm>
            <a:off x="89558" y="5379659"/>
            <a:ext cx="9007979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Generalizing makes loss the information</a:t>
            </a:r>
          </a:p>
          <a:p>
            <a:pPr marL="0" indent="0">
              <a:buNone/>
            </a:pPr>
            <a:r>
              <a:rPr lang="en-US" sz="2000" dirty="0" smtClean="0">
                <a:sym typeface="Wingdings" panose="05000000000000000000" pitchFamily="2" charset="2"/>
              </a:rPr>
              <a:t> </a:t>
            </a:r>
            <a:r>
              <a:rPr lang="en-US" sz="2000" dirty="0" smtClean="0"/>
              <a:t>Information </a:t>
            </a:r>
            <a:r>
              <a:rPr lang="en-US" sz="2000" dirty="0"/>
              <a:t>loss (</a:t>
            </a:r>
            <a:r>
              <a:rPr lang="en-US" sz="2000" b="1" i="1" dirty="0" err="1"/>
              <a:t>InfoLoss</a:t>
            </a:r>
            <a:r>
              <a:rPr lang="en-US" sz="2000" dirty="0"/>
              <a:t>) metric quantifies the </a:t>
            </a:r>
            <a:r>
              <a:rPr lang="en-US" sz="2000" dirty="0" smtClean="0"/>
              <a:t>loss</a:t>
            </a:r>
          </a:p>
          <a:p>
            <a:r>
              <a:rPr lang="en-US" sz="2000" dirty="0" smtClean="0"/>
              <a:t>The higher level of generalization, the greater the value of the </a:t>
            </a:r>
            <a:r>
              <a:rPr lang="en-US" sz="2000" b="1" i="1" dirty="0" err="1" smtClean="0"/>
              <a:t>InfoLoss</a:t>
            </a:r>
            <a:endParaRPr lang="en-US" sz="2000" b="1" i="1" dirty="0" smtClean="0"/>
          </a:p>
          <a:p>
            <a:pPr lvl="1"/>
            <a:r>
              <a:rPr lang="en-US" sz="1600" dirty="0" smtClean="0"/>
              <a:t>Ex: </a:t>
            </a:r>
            <a:r>
              <a:rPr lang="en-US" sz="1600" b="1" i="1" dirty="0" err="1" smtClean="0"/>
              <a:t>InfoLoss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0000FF"/>
                </a:solidFill>
              </a:rPr>
              <a:t>Asia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0000FF"/>
                </a:solidFill>
              </a:rPr>
              <a:t>United Stated</a:t>
            </a:r>
            <a:r>
              <a:rPr lang="en-US" sz="1600" dirty="0" smtClean="0"/>
              <a:t>) &gt; </a:t>
            </a:r>
            <a:r>
              <a:rPr lang="en-US" sz="1600" b="1" i="1" dirty="0" err="1" smtClean="0"/>
              <a:t>InfoLoss</a:t>
            </a:r>
            <a:r>
              <a:rPr lang="en-US" sz="1600" dirty="0" smtClean="0"/>
              <a:t>(</a:t>
            </a:r>
            <a:r>
              <a:rPr lang="en-US" sz="1600" dirty="0" smtClean="0">
                <a:solidFill>
                  <a:srgbClr val="FF0000"/>
                </a:solidFill>
              </a:rPr>
              <a:t>Tokyo</a:t>
            </a:r>
            <a:r>
              <a:rPr lang="en-US" sz="1600" dirty="0" smtClean="0"/>
              <a:t>, </a:t>
            </a:r>
            <a:r>
              <a:rPr lang="en-US" sz="1600" dirty="0" smtClean="0">
                <a:solidFill>
                  <a:srgbClr val="FF0000"/>
                </a:solidFill>
              </a:rPr>
              <a:t>MIT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1152449"/>
      </p:ext>
    </p:extLst>
  </p:cSld>
  <p:clrMapOvr>
    <a:masterClrMapping/>
  </p:clrMapOvr>
  <p:transition xmlns:p14="http://schemas.microsoft.com/office/powerpoint/2010/main" spd="slow" advTm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3710837" y="2011680"/>
                <a:ext cx="5324633" cy="6172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7584" tIns="227584" rIns="227584" bIns="227584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𝐼𝑛𝑓𝑜𝐿𝑜𝑠𝑠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𝑷𝒐𝒑𝒖𝒍𝒂𝒕𝒊𝒐𝒏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r>
                                    <a:rPr lang="en-US" b="0" i="1" baseline="-2500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837" y="2011680"/>
                <a:ext cx="5324633" cy="617220"/>
              </a:xfrm>
              <a:prstGeom prst="rect">
                <a:avLst/>
              </a:prstGeom>
              <a:blipFill rotWithShape="0">
                <a:blip r:embed="rId3"/>
                <a:stretch>
                  <a:fillRect t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1066800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</a:t>
            </a:r>
            <a:r>
              <a:rPr lang="en-US" dirty="0"/>
              <a:t>Create generalizations for groups </a:t>
            </a:r>
            <a:r>
              <a:rPr lang="en-US" dirty="0" smtClean="0"/>
              <a:t>(3/5)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Quantify information loss of generalizations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anonymizing private phrases (2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anonymizing private phrases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905000" y="2086514"/>
            <a:ext cx="15240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United States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05000" y="2741232"/>
            <a:ext cx="15240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New England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05000" y="3398927"/>
            <a:ext cx="15240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Massachusetts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05000" y="4067714"/>
            <a:ext cx="15240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Cambridge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05000" y="4708196"/>
            <a:ext cx="1524000" cy="301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MIT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>
            <a:stCxn id="8" idx="0"/>
            <a:endCxn id="41" idx="2"/>
          </p:cNvCxnSpPr>
          <p:nvPr/>
        </p:nvCxnSpPr>
        <p:spPr>
          <a:xfrm flipV="1">
            <a:off x="2667000" y="3258803"/>
            <a:ext cx="1" cy="140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Straight Arrow Connector 11"/>
          <p:cNvCxnSpPr>
            <a:stCxn id="9" idx="0"/>
            <a:endCxn id="40" idx="2"/>
          </p:cNvCxnSpPr>
          <p:nvPr/>
        </p:nvCxnSpPr>
        <p:spPr>
          <a:xfrm flipV="1">
            <a:off x="2667000" y="3898038"/>
            <a:ext cx="1" cy="1696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10" idx="0"/>
            <a:endCxn id="39" idx="2"/>
          </p:cNvCxnSpPr>
          <p:nvPr/>
        </p:nvCxnSpPr>
        <p:spPr>
          <a:xfrm flipV="1">
            <a:off x="2667000" y="4535808"/>
            <a:ext cx="1" cy="1723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7" idx="0"/>
            <a:endCxn id="42" idx="2"/>
          </p:cNvCxnSpPr>
          <p:nvPr/>
        </p:nvCxnSpPr>
        <p:spPr>
          <a:xfrm flipV="1">
            <a:off x="2667000" y="2575980"/>
            <a:ext cx="1" cy="165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Rounded Rectangle 15"/>
          <p:cNvSpPr/>
          <p:nvPr/>
        </p:nvSpPr>
        <p:spPr>
          <a:xfrm>
            <a:off x="457200" y="2727804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Asia</a:t>
            </a:r>
            <a:endParaRPr lang="en-US" sz="1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57200" y="3382074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Japan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57200" y="4067042"/>
            <a:ext cx="990600" cy="30175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Honshu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7200" y="4708196"/>
            <a:ext cx="990600" cy="301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Tokyo</a:t>
            </a:r>
            <a:endParaRPr lang="en-US" sz="1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7" idx="0"/>
            <a:endCxn id="47" idx="2"/>
          </p:cNvCxnSpPr>
          <p:nvPr/>
        </p:nvCxnSpPr>
        <p:spPr>
          <a:xfrm flipV="1">
            <a:off x="952500" y="3217270"/>
            <a:ext cx="1" cy="1648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Straight Arrow Connector 20"/>
          <p:cNvCxnSpPr>
            <a:stCxn id="18" idx="0"/>
            <a:endCxn id="46" idx="2"/>
          </p:cNvCxnSpPr>
          <p:nvPr/>
        </p:nvCxnSpPr>
        <p:spPr>
          <a:xfrm flipV="1">
            <a:off x="952500" y="3860285"/>
            <a:ext cx="1" cy="206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/>
          <p:cNvCxnSpPr>
            <a:stCxn id="19" idx="0"/>
            <a:endCxn id="45" idx="2"/>
          </p:cNvCxnSpPr>
          <p:nvPr/>
        </p:nvCxnSpPr>
        <p:spPr>
          <a:xfrm flipV="1">
            <a:off x="952500" y="4556508"/>
            <a:ext cx="1" cy="151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" name="TextBox 24"/>
          <p:cNvSpPr txBox="1"/>
          <p:nvPr/>
        </p:nvSpPr>
        <p:spPr>
          <a:xfrm>
            <a:off x="3875514" y="2705929"/>
            <a:ext cx="499527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i="1" dirty="0" err="1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</a:t>
            </a:r>
            <a:r>
              <a:rPr lang="en-US" sz="2000" i="1" baseline="-25000" dirty="0" err="1">
                <a:solidFill>
                  <a:srgbClr val="FF0000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r>
              <a:rPr lang="en-US" sz="2000" i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: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The highest  generalization of a generalization </a:t>
            </a:r>
            <a:r>
              <a:rPr lang="en-US" sz="2000" i="1" dirty="0" err="1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g</a:t>
            </a:r>
            <a:r>
              <a:rPr lang="en-US" sz="2000" i="1" baseline="-25000" dirty="0" err="1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</a:t>
            </a:r>
            <a:endParaRPr lang="en-US" sz="2000" i="1" baseline="-25000" dirty="0">
              <a:solidFill>
                <a:srgbClr val="0000FF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139802"/>
              </p:ext>
            </p:extLst>
          </p:nvPr>
        </p:nvGraphicFramePr>
        <p:xfrm>
          <a:off x="4723907" y="4643668"/>
          <a:ext cx="3298493" cy="158816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963"/>
                <a:gridCol w="1058530"/>
              </a:tblGrid>
              <a:tr h="152795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Generalization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InfoLoss</a:t>
                      </a:r>
                      <a:endParaRPr lang="en-US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600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Tokyo, MIT</a:t>
                      </a:r>
                      <a:endParaRPr lang="en-US" sz="1600" kern="1200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1.22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Tokyo, Cambridge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1.33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Tokyo, Massachusetts</a:t>
                      </a:r>
                      <a:endParaRPr lang="en-US" sz="16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1.54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….</a:t>
                      </a:r>
                      <a:endParaRPr kumimoji="0" 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346336" y="4990805"/>
            <a:ext cx="6413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11,301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390482" y="4351142"/>
            <a:ext cx="55303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105,162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326362" y="3713372"/>
            <a:ext cx="68127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6,646,000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83883" y="3074137"/>
            <a:ext cx="76623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14,444,865</a:t>
            </a:r>
          </a:p>
        </p:txBody>
      </p:sp>
      <p:sp>
        <p:nvSpPr>
          <p:cNvPr id="42" name="Rectangle 41"/>
          <p:cNvSpPr/>
          <p:nvPr/>
        </p:nvSpPr>
        <p:spPr>
          <a:xfrm>
            <a:off x="2241403" y="2391314"/>
            <a:ext cx="85119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317,672,000</a:t>
            </a:r>
          </a:p>
        </p:txBody>
      </p:sp>
      <p:sp>
        <p:nvSpPr>
          <p:cNvPr id="44" name="Rectangle 43"/>
          <p:cNvSpPr/>
          <p:nvPr/>
        </p:nvSpPr>
        <p:spPr>
          <a:xfrm>
            <a:off x="569383" y="5003441"/>
            <a:ext cx="76623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13,230,000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26903" y="4371842"/>
            <a:ext cx="85119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103,000,000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6903" y="3675619"/>
            <a:ext cx="85119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127,600,000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62783" y="3032604"/>
            <a:ext cx="97943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4,299,000,000</a:t>
            </a:r>
          </a:p>
        </p:txBody>
      </p:sp>
      <p:sp>
        <p:nvSpPr>
          <p:cNvPr id="61" name="Rounded Rectangular Callout 60"/>
          <p:cNvSpPr/>
          <p:nvPr/>
        </p:nvSpPr>
        <p:spPr>
          <a:xfrm>
            <a:off x="0" y="5420204"/>
            <a:ext cx="2752567" cy="675796"/>
          </a:xfrm>
          <a:prstGeom prst="wedgeRoundRectCallout">
            <a:avLst>
              <a:gd name="adj1" fmla="val -17522"/>
              <a:gd name="adj2" fmla="val -8781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US" sz="2000" b="1" i="1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population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InfoBox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Wikipedia</a:t>
            </a:r>
          </a:p>
        </p:txBody>
      </p:sp>
      <p:cxnSp>
        <p:nvCxnSpPr>
          <p:cNvPr id="52" name="Straight Connector 51"/>
          <p:cNvCxnSpPr>
            <a:stCxn id="7" idx="1"/>
            <a:endCxn id="19" idx="3"/>
          </p:cNvCxnSpPr>
          <p:nvPr/>
        </p:nvCxnSpPr>
        <p:spPr>
          <a:xfrm flipH="1">
            <a:off x="1447800" y="2892108"/>
            <a:ext cx="457200" cy="1966964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8" idx="1"/>
            <a:endCxn id="19" idx="3"/>
          </p:cNvCxnSpPr>
          <p:nvPr/>
        </p:nvCxnSpPr>
        <p:spPr>
          <a:xfrm flipH="1">
            <a:off x="1447800" y="3549803"/>
            <a:ext cx="457200" cy="1309269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0" idx="1"/>
            <a:endCxn id="19" idx="3"/>
          </p:cNvCxnSpPr>
          <p:nvPr/>
        </p:nvCxnSpPr>
        <p:spPr>
          <a:xfrm flipH="1">
            <a:off x="1447800" y="4859072"/>
            <a:ext cx="457200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9" idx="1"/>
            <a:endCxn id="19" idx="3"/>
          </p:cNvCxnSpPr>
          <p:nvPr/>
        </p:nvCxnSpPr>
        <p:spPr>
          <a:xfrm flipH="1">
            <a:off x="1447800" y="4218590"/>
            <a:ext cx="457200" cy="64048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442218" y="2298981"/>
            <a:ext cx="415499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…</a:t>
            </a:r>
            <a:endParaRPr lang="en-US" i="1" baseline="-25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84" name="Straight Connector 83"/>
          <p:cNvCxnSpPr>
            <a:stCxn id="6" idx="1"/>
            <a:endCxn id="19" idx="3"/>
          </p:cNvCxnSpPr>
          <p:nvPr/>
        </p:nvCxnSpPr>
        <p:spPr>
          <a:xfrm flipH="1">
            <a:off x="1447800" y="2237390"/>
            <a:ext cx="457200" cy="2621682"/>
          </a:xfrm>
          <a:prstGeom prst="line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ontent Placeholder 3"/>
          <p:cNvSpPr txBox="1">
            <a:spLocks/>
          </p:cNvSpPr>
          <p:nvPr/>
        </p:nvSpPr>
        <p:spPr>
          <a:xfrm>
            <a:off x="0" y="0"/>
            <a:ext cx="4572000" cy="665226"/>
          </a:xfrm>
          <a:prstGeom prst="rect">
            <a:avLst/>
          </a:prstGeom>
        </p:spPr>
        <p:txBody>
          <a:bodyPr vert="horz" lIns="91440" tIns="0" rIns="182880" bIns="0" rtlCol="0" anchor="ctr" anchorCtr="0">
            <a:normAutofit lnSpcReduction="10000"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C1:Introduction	C2:Related work	</a:t>
            </a:r>
            <a:r>
              <a:rPr lang="en-US" sz="1400" dirty="0" smtClean="0">
                <a:solidFill>
                  <a:prstClr val="black"/>
                </a:solidFill>
              </a:rPr>
              <a:t>C3:Identification </a:t>
            </a:r>
            <a:endParaRPr lang="en-US" sz="1400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b="1" dirty="0">
                <a:solidFill>
                  <a:prstClr val="black"/>
                </a:solidFill>
              </a:rPr>
              <a:t>C4:Anonymization</a:t>
            </a:r>
            <a:r>
              <a:rPr lang="en-US" sz="1400" dirty="0">
                <a:solidFill>
                  <a:prstClr val="black"/>
                </a:solidFill>
              </a:rPr>
              <a:t>	C5:Disclosure 	C6:Conclusion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0" y="6324600"/>
            <a:ext cx="8686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Hoang-</a:t>
            </a:r>
            <a:r>
              <a:rPr lang="en-US" sz="1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Nguyen-Son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Minh-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Triet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Tran, Tien-Dung Tran, Hiroshi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Yoshiura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Noboru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Sonehara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and Isao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Echizen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“Automatic Anonymous Fingerprinting of Text Posted on Social Networking Services”, 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IEICE </a:t>
            </a:r>
            <a:r>
              <a:rPr lang="fr-FR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Inf.&amp; </a:t>
            </a:r>
            <a:r>
              <a:rPr lang="fr-FR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pp.78-88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/>
              <p:nvPr/>
            </p:nvSpPr>
            <p:spPr>
              <a:xfrm>
                <a:off x="3679470" y="3183068"/>
                <a:ext cx="5387366" cy="138357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7584" tIns="227584" rIns="227584" bIns="227584" numCol="1" spcCol="1270" anchor="ctr" anchorCtr="0">
                <a:noAutofit/>
              </a:bodyPr>
              <a:lstStyle/>
              <a:p>
                <a:pPr lvl="0" algn="ctr" defTabSz="1422400">
                  <a:spcBef>
                    <a:spcPct val="0"/>
                  </a:spcBef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𝐼𝑛𝑓𝑜𝐿𝑜𝑠𝑠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Tokyo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MIT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𝑷𝒐𝒑𝒖𝒍𝒂𝒕𝒊𝒐𝒏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Tokyo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𝑷𝒐𝒑𝒖𝒍𝒂𝒕𝒊𝒐𝒏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MIT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13,230,000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4,299,000,000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11,301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317,672,000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70" y="3183068"/>
                <a:ext cx="5387366" cy="13835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3BE73D81-B074-4F98-A99E-E3414E75EF5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87873"/>
      </p:ext>
    </p:extLst>
  </p:cSld>
  <p:clrMapOvr>
    <a:masterClrMapping/>
  </p:clrMapOvr>
  <p:transition xmlns:p14="http://schemas.microsoft.com/office/powerpoint/2010/main" spd="slow" advTm="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2" grpId="0"/>
      <p:bldP spid="39" grpId="0"/>
      <p:bldP spid="40" grpId="0"/>
      <p:bldP spid="41" grpId="0"/>
      <p:bldP spid="42" grpId="0"/>
      <p:bldP spid="44" grpId="0"/>
      <p:bldP spid="45" grpId="0"/>
      <p:bldP spid="46" grpId="0"/>
      <p:bldP spid="47" grpId="0"/>
      <p:bldP spid="61" grpId="0" animBg="1"/>
      <p:bldP spid="63" grpId="0" animBg="1"/>
      <p:bldP spid="48" grpId="0" animBg="1"/>
      <p:bldP spid="5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85799"/>
            <a:ext cx="9144000" cy="1019533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</a:t>
            </a:r>
            <a:r>
              <a:rPr lang="en-US" dirty="0"/>
              <a:t>Create generalizations for groups </a:t>
            </a:r>
            <a:r>
              <a:rPr lang="en-US" dirty="0" smtClean="0"/>
              <a:t>(4/5)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Check naturalness of anonymous messages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b="1" dirty="0">
                <a:solidFill>
                  <a:prstClr val="black"/>
                </a:solidFill>
              </a:rPr>
              <a:t>C4:Anonymization</a:t>
            </a:r>
            <a:r>
              <a:rPr lang="en-US" dirty="0">
                <a:solidFill>
                  <a:prstClr val="black"/>
                </a:solidFill>
              </a:rPr>
              <a:t>	C5:Disclosure 	C6:Conclusion</a:t>
            </a:r>
            <a:endParaRPr lang="en-US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48359"/>
              </p:ext>
            </p:extLst>
          </p:nvPr>
        </p:nvGraphicFramePr>
        <p:xfrm>
          <a:off x="228600" y="1942034"/>
          <a:ext cx="6296978" cy="1154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305"/>
                <a:gridCol w="968693"/>
                <a:gridCol w="3776980"/>
              </a:tblGrid>
              <a:tr h="152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Generalization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InfoLoss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 message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Tokyo, MIT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Mary comes from </a:t>
                      </a:r>
                      <a:r>
                        <a:rPr lang="en-US" altLang="ja-JP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 and studied at </a:t>
                      </a:r>
                      <a:r>
                        <a:rPr lang="en-US" altLang="ja-JP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67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39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Honshu, 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Mary comes from </a:t>
                      </a:r>
                      <a:r>
                        <a:rPr lang="en-US" sz="1400" b="0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and studied at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</a:t>
                      </a:r>
                      <a:endParaRPr lang="en-US" sz="1400" b="1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472500"/>
              </p:ext>
            </p:extLst>
          </p:nvPr>
        </p:nvGraphicFramePr>
        <p:xfrm>
          <a:off x="228600" y="3276038"/>
          <a:ext cx="3088640" cy="17525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2743"/>
                <a:gridCol w="2045017"/>
                <a:gridCol w="690880"/>
              </a:tblGrid>
              <a:tr h="152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n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Subphrase</a:t>
                      </a: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s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Fr(s)</a:t>
                      </a:r>
                      <a:endParaRPr lang="en-US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from </a:t>
                      </a:r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</a:t>
                      </a:r>
                    </a:p>
                    <a:p>
                      <a:pPr algn="ctr"/>
                      <a:r>
                        <a:rPr lang="en-US" sz="1400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</a:t>
                      </a:r>
                      <a:r>
                        <a:rPr lang="en-US" sz="1400" kern="12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</a:t>
                      </a:r>
                      <a:endParaRPr lang="en-US" sz="1400" kern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1250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5581</a:t>
                      </a:r>
                    </a:p>
                  </a:txBody>
                  <a:tcPr anchor="ctr"/>
                </a:tc>
              </a:tr>
              <a:tr h="139393">
                <a:tc>
                  <a:txBody>
                    <a:bodyPr/>
                    <a:lstStyle/>
                    <a:p>
                      <a:pPr algn="ctr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am from </a:t>
                      </a:r>
                      <a:r>
                        <a:rPr lang="en-US" sz="1400" kern="1200" noProof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from </a:t>
                      </a:r>
                      <a:r>
                        <a:rPr lang="en-US" sz="1400" kern="1200" noProof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</a:t>
                      </a:r>
                      <a:r>
                        <a:rPr lang="en-US" sz="1400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noProof="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</a:t>
                      </a:r>
                      <a:r>
                        <a:rPr lang="en-US" sz="1400" kern="1200" baseline="0" noProof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and studied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</a:tr>
              <a:tr h="139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Content Placeholder 4"/>
          <p:cNvSpPr txBox="1">
            <a:spLocks/>
          </p:cNvSpPr>
          <p:nvPr/>
        </p:nvSpPr>
        <p:spPr>
          <a:xfrm>
            <a:off x="4572000" y="0"/>
            <a:ext cx="4572000" cy="685800"/>
          </a:xfrm>
          <a:prstGeom prst="rect">
            <a:avLst/>
          </a:prstGeom>
          <a:solidFill>
            <a:srgbClr val="2377BD"/>
          </a:solidFill>
        </p:spPr>
        <p:txBody>
          <a:bodyPr vert="horz" lIns="182880" tIns="45720" rIns="91440" bIns="45720" rtlCol="0" anchor="ctr" anchorCtr="0">
            <a:normAutofit fontScale="925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76B3E6"/>
                </a:solidFill>
              </a:rPr>
              <a:t>Overview</a:t>
            </a:r>
            <a:br>
              <a:rPr lang="en-US" dirty="0" smtClean="0">
                <a:solidFill>
                  <a:srgbClr val="76B3E6"/>
                </a:solidFill>
              </a:rPr>
            </a:br>
            <a:r>
              <a:rPr lang="en-US" dirty="0" smtClean="0"/>
              <a:t>anonymizing private phrases (2 steps)</a:t>
            </a:r>
            <a:br>
              <a:rPr lang="en-US" dirty="0" smtClean="0"/>
            </a:br>
            <a:r>
              <a:rPr lang="en-US" dirty="0" smtClean="0">
                <a:solidFill>
                  <a:srgbClr val="76B3E6"/>
                </a:solidFill>
              </a:rPr>
              <a:t>Detecting disclosure (5 steps)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anonymizing private phrases (2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anonymizing private phrases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248400" y="3301335"/>
                <a:ext cx="2685601" cy="152952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defRPr/>
                </a:pP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Fre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(“</a:t>
                </a:r>
                <a:r>
                  <a:rPr lang="en-US" dirty="0" smtClean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Honshu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 xmlns="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ln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⁡(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𝐹𝑟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𝑠𝑢𝑏𝑝h𝑟𝑎𝑠𝑒𝑠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0" algn="ctr">
                  <a:defRPr/>
                </a:pPr>
                <a14:m>
                  <m:oMath xmlns:m="http://schemas.openxmlformats.org/officeDocument/2006/math" xmlns="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1250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5581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⁡(97)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</a:p>
              <a:p>
                <a:pPr lvl="0" algn="ctr">
                  <a:defRPr/>
                </a:pPr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1.45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&lt; </a:t>
                </a:r>
                <a:r>
                  <a:rPr 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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=</a:t>
                </a:r>
                <a:r>
                  <a:rPr lang="en-US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  <a:sym typeface="Symbol" panose="05050102010706020507" pitchFamily="18" charset="2"/>
                  </a:rPr>
                  <a:t>5.93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301335"/>
                <a:ext cx="2685601" cy="1529521"/>
              </a:xfrm>
              <a:prstGeom prst="rect">
                <a:avLst/>
              </a:prstGeom>
              <a:blipFill rotWithShape="0">
                <a:blip r:embed="rId4"/>
                <a:stretch>
                  <a:fillRect t="-2381" r="-3160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750758"/>
              </p:ext>
            </p:extLst>
          </p:nvPr>
        </p:nvGraphicFramePr>
        <p:xfrm>
          <a:off x="228600" y="5208413"/>
          <a:ext cx="6296978" cy="1154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1305"/>
                <a:gridCol w="968693"/>
                <a:gridCol w="3776980"/>
              </a:tblGrid>
              <a:tr h="152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Generalization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InfoLoss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 message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Tokyo, MIT</a:t>
                      </a:r>
                      <a:endParaRPr lang="en-US" sz="14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Mary comes from </a:t>
                      </a:r>
                      <a:r>
                        <a:rPr lang="en-US" altLang="ja-JP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 and studied at </a:t>
                      </a:r>
                      <a:r>
                        <a:rPr lang="en-US" altLang="ja-JP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676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393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Honshu, </a:t>
                      </a:r>
                      <a:r>
                        <a:rPr kumimoji="0" lang="en-US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Mary comes from </a:t>
                      </a:r>
                      <a:r>
                        <a:rPr lang="en-US" sz="1400" b="0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Honshu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ja-JP" sz="14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and studied at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</a:t>
                      </a:r>
                      <a:endParaRPr lang="en-US" sz="1400" b="1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21" name="Straight Connector 20"/>
          <p:cNvCxnSpPr/>
          <p:nvPr/>
        </p:nvCxnSpPr>
        <p:spPr>
          <a:xfrm>
            <a:off x="2819400" y="6219498"/>
            <a:ext cx="3581400" cy="67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32"/>
          <p:cNvSpPr/>
          <p:nvPr/>
        </p:nvSpPr>
        <p:spPr>
          <a:xfrm>
            <a:off x="6675266" y="5939135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Arial" pitchFamily="34" charset="0"/>
                <a:ea typeface="Zapf Dingbats"/>
                <a:cs typeface="Arial" pitchFamily="34" charset="0"/>
                <a:sym typeface="Wingdings"/>
              </a:rPr>
              <a:t></a:t>
            </a:r>
            <a:endParaRPr lang="ja-JP" altLang="en-US" sz="2400" dirty="0">
              <a:latin typeface="Arial" pitchFamily="34" charset="0"/>
              <a:ea typeface="Zapf Dingbats"/>
              <a:cs typeface="Arial" pitchFamily="34" charset="0"/>
            </a:endParaRPr>
          </a:p>
        </p:txBody>
      </p:sp>
      <p:sp>
        <p:nvSpPr>
          <p:cNvPr id="25" name="Rectangle 32"/>
          <p:cNvSpPr/>
          <p:nvPr/>
        </p:nvSpPr>
        <p:spPr>
          <a:xfrm>
            <a:off x="6659880" y="5477470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Arial" pitchFamily="34" charset="0"/>
                <a:ea typeface="Zapf Dingbats"/>
                <a:cs typeface="Arial" pitchFamily="34" charset="0"/>
                <a:sym typeface="Wingdings"/>
              </a:rPr>
              <a:t></a:t>
            </a:r>
            <a:endParaRPr lang="ja-JP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2019300" y="6219498"/>
            <a:ext cx="4953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11480" y="6219498"/>
            <a:ext cx="1066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ular Callout 17"/>
          <p:cNvSpPr/>
          <p:nvPr/>
        </p:nvSpPr>
        <p:spPr>
          <a:xfrm>
            <a:off x="3758742" y="3301335"/>
            <a:ext cx="2209800" cy="889665"/>
          </a:xfrm>
          <a:prstGeom prst="wedgeRoundRectCallout">
            <a:avLst>
              <a:gd name="adj1" fmla="val -68820"/>
              <a:gd name="adj2" fmla="val -4019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Check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naturalness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 the replacement (“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Honshu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”)</a:t>
            </a:r>
            <a:endParaRPr lang="en-US" baseline="-25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9" name="Rounded Rectangular Callout 18"/>
          <p:cNvSpPr/>
          <p:nvPr/>
        </p:nvSpPr>
        <p:spPr>
          <a:xfrm>
            <a:off x="6267391" y="4907725"/>
            <a:ext cx="2096336" cy="268663"/>
          </a:xfrm>
          <a:prstGeom prst="wedgeRoundRectCallout">
            <a:avLst>
              <a:gd name="adj1" fmla="val 18144"/>
              <a:gd name="adj2" fmla="val -99724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Estimate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=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  <a:sym typeface="Symbol" panose="05050102010706020507" pitchFamily="18" charset="2"/>
              </a:rPr>
              <a:t>5.93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6674498" y="1803890"/>
            <a:ext cx="2469502" cy="1328378"/>
          </a:xfrm>
          <a:prstGeom prst="wedgeRoundRectCallout">
            <a:avLst>
              <a:gd name="adj1" fmla="val -55688"/>
              <a:gd name="adj2" fmla="val -2505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Check </a:t>
            </a: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naturalness of the replacements based on their contexts</a:t>
            </a:r>
            <a:endParaRPr lang="en-US" baseline="-25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6400800"/>
            <a:ext cx="807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Chang, </a:t>
            </a:r>
            <a:r>
              <a:rPr lang="en-US" sz="1200" dirty="0" err="1"/>
              <a:t>Ching</a:t>
            </a:r>
            <a:r>
              <a:rPr lang="en-US" sz="1200" dirty="0"/>
              <a:t>-Yun, and Stephen Clark. "Practical linguistic steganography using contextual synonym substitution and a novel vertex coding method." </a:t>
            </a:r>
            <a:r>
              <a:rPr lang="en-US" sz="1200" i="1" dirty="0"/>
              <a:t>Computational Linguistics</a:t>
            </a:r>
            <a:r>
              <a:rPr lang="en-US" sz="1200" dirty="0"/>
              <a:t> , MIT Press </a:t>
            </a:r>
            <a:r>
              <a:rPr lang="en-US" sz="1200" dirty="0" smtClean="0"/>
              <a:t>(</a:t>
            </a:r>
            <a:r>
              <a:rPr lang="en-US" sz="1200" dirty="0"/>
              <a:t>2014): 403-448.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056540"/>
      </p:ext>
    </p:extLst>
  </p:cSld>
  <p:clrMapOvr>
    <a:masterClrMapping/>
  </p:clrMapOvr>
  <p:transition xmlns:p14="http://schemas.microsoft.com/office/powerpoint/2010/main" spd="slow" advTm="9356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5" grpId="0"/>
      <p:bldP spid="18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Chart 6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4011901"/>
              </p:ext>
            </p:extLst>
          </p:nvPr>
        </p:nvGraphicFramePr>
        <p:xfrm>
          <a:off x="533400" y="4343400"/>
          <a:ext cx="9144000" cy="2012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1: </a:t>
            </a:r>
            <a:r>
              <a:rPr lang="en-US" dirty="0"/>
              <a:t>Create generalizations for </a:t>
            </a:r>
            <a:r>
              <a:rPr lang="en-US"/>
              <a:t>groups </a:t>
            </a:r>
            <a:r>
              <a:rPr lang="en-US" smtClean="0"/>
              <a:t>(5/5)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anonymizing private phrases (2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anonymizing private phrases</a:t>
            </a:r>
            <a:endParaRPr lang="en-US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948194"/>
              </p:ext>
            </p:extLst>
          </p:nvPr>
        </p:nvGraphicFramePr>
        <p:xfrm>
          <a:off x="207010" y="1719982"/>
          <a:ext cx="8784590" cy="18664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4505"/>
                <a:gridCol w="990600"/>
                <a:gridCol w="4439285"/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Generalizations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1" kern="1200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InfoLoss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/>
                      </a:r>
                      <a:b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600" b="1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 message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Group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n-US" sz="600" b="1" kern="12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n-US" sz="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Tokyo, </a:t>
                      </a:r>
                      <a:r>
                        <a:rPr lang="en-US" sz="1600" b="0" baseline="0" dirty="0" smtClean="0">
                          <a:solidFill>
                            <a:srgbClr val="0000FF"/>
                          </a:solidFill>
                        </a:rPr>
                        <a:t>MIT</a:t>
                      </a:r>
                      <a:endParaRPr lang="en-US" sz="16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1.22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Mary comes from </a:t>
                      </a:r>
                      <a:r>
                        <a:rPr lang="en-US" sz="1600" b="0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 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and studied at </a:t>
                      </a:r>
                      <a:r>
                        <a:rPr lang="en-US" sz="1600" b="0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</a:t>
                      </a:r>
                      <a:endParaRPr lang="en-US" sz="1600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n-US" sz="600" b="1" kern="12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n-US" sz="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rgbClr val="0000FF"/>
                          </a:solidFill>
                        </a:rPr>
                        <a:t>Japan, USA</a:t>
                      </a:r>
                      <a:endParaRPr lang="en-US" sz="1600" b="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600" b="1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1.74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Mary comes from </a:t>
                      </a:r>
                      <a:r>
                        <a:rPr lang="en-US" sz="1600" b="0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Japan </a:t>
                      </a:r>
                      <a:r>
                        <a:rPr lang="en-US" altLang="ja-JP" sz="16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and studied at </a:t>
                      </a:r>
                      <a:r>
                        <a:rPr lang="en-US" altLang="ja-JP" sz="1600" b="0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USA</a:t>
                      </a:r>
                      <a:endParaRPr lang="en-US" sz="1600" kern="1200" noProof="0" dirty="0" smtClean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6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b="1" kern="1200" dirty="0" smtClean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n-US" sz="600" b="1" kern="1200" dirty="0" smtClean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lang="en-US" sz="6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…</a:t>
                      </a:r>
                      <a:endParaRPr kumimoji="0" lang="en-US" sz="6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9" name="Rectangle 32"/>
          <p:cNvSpPr/>
          <p:nvPr/>
        </p:nvSpPr>
        <p:spPr>
          <a:xfrm>
            <a:off x="7128196" y="2959655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Arial" pitchFamily="34" charset="0"/>
                <a:ea typeface="Zapf Dingbats"/>
                <a:cs typeface="Arial" pitchFamily="34" charset="0"/>
                <a:sym typeface="Wingdings"/>
              </a:rPr>
              <a:t></a:t>
            </a:r>
            <a:endParaRPr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ectangle 32"/>
          <p:cNvSpPr/>
          <p:nvPr/>
        </p:nvSpPr>
        <p:spPr>
          <a:xfrm>
            <a:off x="7128196" y="2413919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Arial" pitchFamily="34" charset="0"/>
                <a:ea typeface="Zapf Dingbats"/>
                <a:cs typeface="Arial" pitchFamily="34" charset="0"/>
                <a:sym typeface="Wingdings"/>
              </a:rPr>
              <a:t></a:t>
            </a:r>
            <a:endParaRPr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1414965" y="5493454"/>
            <a:ext cx="2154531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 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studied at </a:t>
            </a:r>
            <a:r>
              <a:rPr 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endParaRPr lang="en-US" sz="1400" b="1" dirty="0">
              <a:solidFill>
                <a:srgbClr val="0000FF"/>
              </a:solidFill>
              <a:latin typeface="Arial" pitchFamily="34" charset="0"/>
              <a:ea typeface="HGSoeiPresenceEB" pitchFamily="17" charset="-128"/>
              <a:cs typeface="Arial" pitchFamily="34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723048" y="4982138"/>
            <a:ext cx="2144351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comes from </a:t>
            </a:r>
            <a:r>
              <a:rPr lang="en-US" sz="1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Japan </a:t>
            </a:r>
            <a:r>
              <a:rPr lang="en-US" altLang="ja-JP" sz="1400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studied at </a:t>
            </a:r>
            <a:r>
              <a:rPr lang="en-US" altLang="ja-JP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6009047" y="4642409"/>
            <a:ext cx="2296752" cy="4267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Arial" pitchFamily="34" charset="0"/>
                <a:ea typeface="HGSoeiPresenceEB" pitchFamily="17" charset="-128"/>
                <a:cs typeface="Arial" pitchFamily="34" charset="0"/>
              </a:rPr>
              <a:t>…</a:t>
            </a:r>
            <a:endParaRPr lang="en-US" altLang="ja-JP" sz="1400" b="1" dirty="0">
              <a:solidFill>
                <a:srgbClr val="FF0000"/>
              </a:solidFill>
              <a:latin typeface="Arial" pitchFamily="34" charset="0"/>
              <a:ea typeface="HGSoeiPresenceEB" pitchFamily="17" charset="-128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835795" y="5940284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Colleagues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106677" y="5570952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Acquaintances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949674" y="54328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04800" y="4628307"/>
            <a:ext cx="569387" cy="150297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1100" b="1" dirty="0" err="1" smtClean="0">
                <a:latin typeface="Arial" pitchFamily="34" charset="0"/>
                <a:cs typeface="Arial" pitchFamily="34" charset="0"/>
              </a:rPr>
              <a:t>Anonymization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 Level</a:t>
            </a:r>
            <a:br>
              <a:rPr lang="en-US" sz="1100" b="1" dirty="0" smtClean="0">
                <a:latin typeface="Arial" pitchFamily="34" charset="0"/>
                <a:cs typeface="Arial" pitchFamily="34" charset="0"/>
              </a:rPr>
            </a:b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1400" b="1" i="1" dirty="0" err="1">
                <a:latin typeface="Cambria Math" panose="02040503050406030204" pitchFamily="18" charset="0"/>
                <a:ea typeface="Cambria Math" panose="02040503050406030204" pitchFamily="18" charset="0"/>
                <a:cs typeface="Arial" panose="020B0604020202020204" pitchFamily="34" charset="0"/>
              </a:rPr>
              <a:t>InfoLoss</a:t>
            </a:r>
            <a:r>
              <a:rPr lang="en-US" sz="1100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sz="11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b="1" dirty="0">
                <a:solidFill>
                  <a:prstClr val="black"/>
                </a:solidFill>
              </a:rPr>
              <a:t>C4:Anonymization</a:t>
            </a:r>
            <a:r>
              <a:rPr lang="en-US" dirty="0">
                <a:solidFill>
                  <a:prstClr val="black"/>
                </a:solidFill>
              </a:rPr>
              <a:t>	C5:Disclosure 	C6:Conclusion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59700" y="3016714"/>
            <a:ext cx="15279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Acquaintances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20000" y="2505395"/>
            <a:ext cx="12073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Colleagues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AF3D9542-2691-411A-85CA-E095210353E6}" type="slidenum">
              <a:rPr lang="en-US" smtClean="0"/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419444"/>
      </p:ext>
    </p:extLst>
  </p:cSld>
  <p:clrMapOvr>
    <a:masterClrMapping/>
  </p:clrMapOvr>
  <p:transition xmlns:p14="http://schemas.microsoft.com/office/powerpoint/2010/main" spd="slow" advTm="93569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56" grpId="0" animBg="1"/>
      <p:bldP spid="57" grpId="0" animBg="1"/>
      <p:bldP spid="58" grpId="0" animBg="1"/>
      <p:bldP spid="25" grpId="0"/>
      <p:bldP spid="26" grpId="1"/>
      <p:bldP spid="32" grpId="0"/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411920"/>
              </p:ext>
            </p:extLst>
          </p:nvPr>
        </p:nvGraphicFramePr>
        <p:xfrm>
          <a:off x="685799" y="5198149"/>
          <a:ext cx="6705601" cy="1577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2: </a:t>
            </a:r>
            <a:r>
              <a:rPr lang="en-US" dirty="0"/>
              <a:t>Create fingerprints for friends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anonymizing private phrases (2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anonymizing private phrases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014822"/>
              </p:ext>
            </p:extLst>
          </p:nvPr>
        </p:nvGraphicFramePr>
        <p:xfrm>
          <a:off x="584110" y="1386840"/>
          <a:ext cx="7516876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0022"/>
                <a:gridCol w="4203192"/>
                <a:gridCol w="1613662"/>
              </a:tblGrid>
              <a:tr h="152795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Generalizations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Generalized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m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essages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Group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6509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tx1"/>
                          </a:solidFill>
                        </a:rPr>
                        <a:t>Tokyo, MIT</a:t>
                      </a: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Mary </a:t>
                      </a:r>
                      <a:r>
                        <a:rPr kumimoji="0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comes </a:t>
                      </a:r>
                      <a:r>
                        <a:rPr kumimoji="0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from 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Tokyo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and </a:t>
                      </a:r>
                      <a:r>
                        <a:rPr kumimoji="0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studied </a:t>
                      </a:r>
                      <a:r>
                        <a:rPr kumimoji="0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HGSoeiPresenceEB" pitchFamily="17" charset="-128"/>
                          <a:cs typeface="Arial" panose="020B0604020202020204" pitchFamily="34" charset="0"/>
                        </a:rPr>
                        <a:t>at </a:t>
                      </a:r>
                      <a:r>
                        <a:rPr kumimoji="0" lang="en-US" altLang="ja-JP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MIT</a:t>
                      </a:r>
                      <a:endParaRPr kumimoji="0" 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Colleagues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40662"/>
              </p:ext>
            </p:extLst>
          </p:nvPr>
        </p:nvGraphicFramePr>
        <p:xfrm>
          <a:off x="609600" y="2743200"/>
          <a:ext cx="7848600" cy="205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53000"/>
                <a:gridCol w="1371600"/>
                <a:gridCol w="1524000"/>
              </a:tblGrid>
              <a:tr h="41148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Fingerprints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8288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Friend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8288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Synonym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18288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Mary </a:t>
                      </a:r>
                      <a:r>
                        <a:rPr lang="en-US" altLang="ja-JP" sz="1800" b="0" kern="1200" noProof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stays</a:t>
                      </a:r>
                      <a:r>
                        <a:rPr lang="en-US" altLang="ja-JP" sz="1800" b="0" kern="1200" baseline="0" noProof="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ja-JP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altLang="ja-JP" sz="1800" b="0" kern="1200" noProof="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Tokyo </a:t>
                      </a:r>
                      <a:r>
                        <a:rPr lang="en-US" altLang="ja-JP" sz="1800" b="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studied at MIT</a:t>
                      </a:r>
                      <a:endParaRPr lang="en-US" sz="1800" b="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/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stay</a:t>
                      </a:r>
                      <a:endParaRPr lang="en-US" sz="18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 smtClean="0"/>
                        <a:t>Mary come from </a:t>
                      </a:r>
                      <a:r>
                        <a:rPr lang="en-US" b="0" dirty="0" smtClean="0"/>
                        <a:t>Tokyo </a:t>
                      </a:r>
                      <a:r>
                        <a:rPr lang="en-US" altLang="ja-JP" b="0" dirty="0" smtClean="0"/>
                        <a:t>and </a:t>
                      </a:r>
                      <a:r>
                        <a:rPr lang="en-US" altLang="ja-JP" b="0" dirty="0" smtClean="0">
                          <a:solidFill>
                            <a:srgbClr val="0000FF"/>
                          </a:solidFill>
                        </a:rPr>
                        <a:t>learned </a:t>
                      </a:r>
                      <a:r>
                        <a:rPr lang="en-US" altLang="ja-JP" b="0" dirty="0" smtClean="0"/>
                        <a:t>at MIT</a:t>
                      </a:r>
                      <a:endParaRPr lang="en-US" b="0" dirty="0" smtClean="0"/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rgbClr val="0000FF"/>
                          </a:solidFill>
                        </a:rPr>
                        <a:t>learn</a:t>
                      </a:r>
                    </a:p>
                  </a:txBody>
                  <a:tcPr marL="182880" anchor="ctr"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b="0" dirty="0" smtClean="0"/>
                        <a:t>Mary come from </a:t>
                      </a: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Tokyo </a:t>
                      </a:r>
                      <a:r>
                        <a:rPr lang="en-US" altLang="ja-JP" b="0" dirty="0" smtClean="0"/>
                        <a:t>and </a:t>
                      </a:r>
                      <a:r>
                        <a:rPr lang="en-US" altLang="ja-JP" b="0" dirty="0" smtClean="0">
                          <a:solidFill>
                            <a:srgbClr val="0000FF"/>
                          </a:solidFill>
                        </a:rPr>
                        <a:t>examined</a:t>
                      </a:r>
                      <a:r>
                        <a:rPr lang="en-US" altLang="ja-JP" b="0" baseline="0" dirty="0" smtClean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ja-JP" b="0" dirty="0" smtClean="0"/>
                        <a:t>at </a:t>
                      </a:r>
                      <a:r>
                        <a:rPr lang="en-US" altLang="ja-JP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MIT</a:t>
                      </a:r>
                      <a:endParaRPr lang="en-US" sz="1800" b="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examine</a:t>
                      </a:r>
                      <a:endParaRPr lang="en-US" sz="1800" b="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/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82880" anchor="ctr"/>
                </a:tc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3569055" y="2271060"/>
            <a:ext cx="533400" cy="3959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177058" y="5095985"/>
            <a:ext cx="951041" cy="95345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Mary </a:t>
            </a:r>
            <a:r>
              <a:rPr lang="en-US" altLang="ja-JP" sz="1400" dirty="0" smtClean="0">
                <a:solidFill>
                  <a:srgbClr val="0000FF"/>
                </a:solidFill>
              </a:rPr>
              <a:t>stays</a:t>
            </a:r>
            <a:r>
              <a:rPr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in</a:t>
            </a:r>
            <a:r>
              <a:rPr lang="en-US" altLang="ja-JP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Tokyo </a:t>
            </a:r>
            <a:r>
              <a:rPr lang="en-US" altLang="ja-JP" sz="1400" dirty="0">
                <a:solidFill>
                  <a:schemeClr val="tx1"/>
                </a:solidFill>
              </a:rPr>
              <a:t>and studied at </a:t>
            </a:r>
            <a:r>
              <a:rPr lang="en-US" altLang="ja-JP" sz="1400" dirty="0" smtClean="0">
                <a:solidFill>
                  <a:schemeClr val="tx1"/>
                </a:solidFill>
              </a:rPr>
              <a:t>MIT</a:t>
            </a:r>
            <a:endParaRPr lang="en-US" altLang="ja-JP" sz="1400" dirty="0">
              <a:solidFill>
                <a:schemeClr val="tx1"/>
              </a:solidFill>
              <a:latin typeface="Arial" pitchFamily="34" charset="0"/>
              <a:ea typeface="HGSoeiPresenceEB" pitchFamily="17" charset="-128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43858" y="5058838"/>
            <a:ext cx="1033919" cy="95345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/>
              <a:t>Mary come from </a:t>
            </a:r>
            <a:r>
              <a:rPr lang="en-US" sz="1400" dirty="0">
                <a:solidFill>
                  <a:schemeClr val="tx1"/>
                </a:solidFill>
              </a:rPr>
              <a:t>Tokyo </a:t>
            </a:r>
            <a:r>
              <a:rPr lang="en-US" altLang="ja-JP" sz="1400" dirty="0"/>
              <a:t>and </a:t>
            </a:r>
            <a:r>
              <a:rPr lang="en-US" altLang="ja-JP" sz="1400" dirty="0">
                <a:solidFill>
                  <a:srgbClr val="0000FF"/>
                </a:solidFill>
              </a:rPr>
              <a:t>learned </a:t>
            </a:r>
            <a:r>
              <a:rPr lang="en-US" altLang="ja-JP" sz="1400" dirty="0"/>
              <a:t>at </a:t>
            </a:r>
            <a:r>
              <a:rPr lang="en-US" altLang="ja-JP" sz="1400" dirty="0">
                <a:solidFill>
                  <a:schemeClr val="tx1"/>
                </a:solidFill>
              </a:rPr>
              <a:t>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625663" y="5284234"/>
            <a:ext cx="476431" cy="30646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520832" y="5284234"/>
            <a:ext cx="476431" cy="30646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22" name="Oval 21">
            <a:hlinkClick r:id="rId5" action="ppaction://hlinkfile"/>
          </p:cNvPr>
          <p:cNvSpPr/>
          <p:nvPr/>
        </p:nvSpPr>
        <p:spPr>
          <a:xfrm>
            <a:off x="1558413" y="6097325"/>
            <a:ext cx="338328" cy="338328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4" name="Oval 23">
            <a:hlinkClick r:id="rId5" action="ppaction://hlinkfile"/>
          </p:cNvPr>
          <p:cNvSpPr/>
          <p:nvPr/>
        </p:nvSpPr>
        <p:spPr>
          <a:xfrm>
            <a:off x="2551125" y="6097325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5" name="Oval 24">
            <a:hlinkClick r:id="rId5" action="ppaction://hlinkfile"/>
          </p:cNvPr>
          <p:cNvSpPr/>
          <p:nvPr/>
        </p:nvSpPr>
        <p:spPr>
          <a:xfrm>
            <a:off x="3694714" y="5675537"/>
            <a:ext cx="338328" cy="338328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6" name="Oval 25">
            <a:hlinkClick r:id="rId5" action="ppaction://hlinkfile"/>
          </p:cNvPr>
          <p:cNvSpPr/>
          <p:nvPr/>
        </p:nvSpPr>
        <p:spPr>
          <a:xfrm>
            <a:off x="4589883" y="5675537"/>
            <a:ext cx="338328" cy="338328"/>
          </a:xfrm>
          <a:prstGeom prst="ellipse">
            <a:avLst/>
          </a:prstGeom>
          <a:blipFill>
            <a:blip r:embed="rId8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TextBox 27"/>
          <p:cNvSpPr txBox="1"/>
          <p:nvPr/>
        </p:nvSpPr>
        <p:spPr>
          <a:xfrm>
            <a:off x="7938073" y="5344001"/>
            <a:ext cx="954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Friends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28938" y="5025006"/>
            <a:ext cx="476431" cy="30646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610169" y="5025006"/>
            <a:ext cx="476431" cy="30646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32" name="Oval 31">
            <a:hlinkClick r:id="rId5" action="ppaction://hlinkfile"/>
          </p:cNvPr>
          <p:cNvSpPr/>
          <p:nvPr/>
        </p:nvSpPr>
        <p:spPr>
          <a:xfrm>
            <a:off x="5897989" y="5376672"/>
            <a:ext cx="338328" cy="338328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Oval 32">
            <a:hlinkClick r:id="rId5" action="ppaction://hlinkfile"/>
          </p:cNvPr>
          <p:cNvSpPr/>
          <p:nvPr/>
        </p:nvSpPr>
        <p:spPr>
          <a:xfrm>
            <a:off x="6679220" y="5376672"/>
            <a:ext cx="338328" cy="338328"/>
          </a:xfrm>
          <a:prstGeom prst="ellipse">
            <a:avLst/>
          </a:prstGeom>
          <a:blipFill>
            <a:blip r:embed="rId9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9" name="Rectangle 38"/>
          <p:cNvSpPr/>
          <p:nvPr/>
        </p:nvSpPr>
        <p:spPr>
          <a:xfrm>
            <a:off x="304800" y="5254456"/>
            <a:ext cx="523220" cy="150297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Anonymization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b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InfoLoss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1556771" y="6400800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Colleagues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429000" y="6260068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Acquaintances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19800" y="603146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…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7232441" y="4899071"/>
            <a:ext cx="1887881" cy="1161901"/>
          </a:xfrm>
          <a:prstGeom prst="wedgeRoundRectCallout">
            <a:avLst>
              <a:gd name="adj1" fmla="val -274003"/>
              <a:gd name="adj2" fmla="val 70980"/>
              <a:gd name="adj3" fmla="val 16667"/>
            </a:avLst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Same level of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anonymizations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for friends in same group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Oval 42">
            <a:hlinkClick r:id="rId5" action="ppaction://hlinkfile"/>
          </p:cNvPr>
          <p:cNvSpPr/>
          <p:nvPr/>
        </p:nvSpPr>
        <p:spPr>
          <a:xfrm>
            <a:off x="6439955" y="3187831"/>
            <a:ext cx="338328" cy="338328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Oval 43">
            <a:hlinkClick r:id="rId5" action="ppaction://hlinkfile"/>
          </p:cNvPr>
          <p:cNvSpPr/>
          <p:nvPr/>
        </p:nvSpPr>
        <p:spPr>
          <a:xfrm>
            <a:off x="6439955" y="3601488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l">
              <a:tabLst>
                <a:tab pos="2452688" algn="r"/>
                <a:tab pos="4292600" algn="r"/>
              </a:tabLst>
            </a:pPr>
            <a:r>
              <a:rPr lang="en-US" dirty="0"/>
              <a:t>	Introduction</a:t>
            </a:r>
            <a:r>
              <a:rPr lang="en-US" b="1" dirty="0"/>
              <a:t>	</a:t>
            </a:r>
            <a:r>
              <a:rPr lang="en-US" dirty="0"/>
              <a:t>Related work</a:t>
            </a:r>
          </a:p>
          <a:p>
            <a:pPr algn="l">
              <a:tabLst>
                <a:tab pos="2452688" algn="r"/>
                <a:tab pos="4292600" algn="r"/>
              </a:tabLst>
            </a:pPr>
            <a:r>
              <a:rPr lang="en-US" b="1" dirty="0"/>
              <a:t>Method</a:t>
            </a:r>
            <a:r>
              <a:rPr lang="en-US" dirty="0"/>
              <a:t> 	Evaluation	Conclusion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9233" y="3605958"/>
            <a:ext cx="66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Dave</a:t>
            </a:r>
            <a:endParaRPr lang="en-US" dirty="0"/>
          </a:p>
        </p:txBody>
      </p:sp>
      <p:sp>
        <p:nvSpPr>
          <p:cNvPr id="46" name="Rectangle 32"/>
          <p:cNvSpPr/>
          <p:nvPr/>
        </p:nvSpPr>
        <p:spPr>
          <a:xfrm>
            <a:off x="5156951" y="3162959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Arial" pitchFamily="34" charset="0"/>
                <a:ea typeface="Zapf Dingbats"/>
                <a:cs typeface="Arial" pitchFamily="34" charset="0"/>
                <a:sym typeface="Wingdings"/>
              </a:rPr>
              <a:t></a:t>
            </a:r>
            <a:endParaRPr lang="ja-JP" alt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828020" y="4191000"/>
            <a:ext cx="42011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186060" y="4191000"/>
            <a:ext cx="108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5696280" y="4191000"/>
            <a:ext cx="10800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32"/>
          <p:cNvSpPr/>
          <p:nvPr/>
        </p:nvSpPr>
        <p:spPr>
          <a:xfrm>
            <a:off x="5156951" y="3975290"/>
            <a:ext cx="3802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>
                <a:latin typeface="Arial" pitchFamily="34" charset="0"/>
                <a:ea typeface="Zapf Dingbats"/>
                <a:cs typeface="Arial" pitchFamily="34" charset="0"/>
                <a:sym typeface="Wingdings"/>
              </a:rPr>
              <a:t></a:t>
            </a:r>
            <a:endParaRPr lang="ja-JP" altLang="en-US" sz="2400" dirty="0">
              <a:latin typeface="Arial" pitchFamily="34" charset="0"/>
              <a:ea typeface="Zapf Dingbats"/>
              <a:cs typeface="Arial" pitchFamily="34" charset="0"/>
            </a:endParaRPr>
          </a:p>
        </p:txBody>
      </p:sp>
      <p:sp>
        <p:nvSpPr>
          <p:cNvPr id="51" name="Rectangle 32"/>
          <p:cNvSpPr/>
          <p:nvPr/>
        </p:nvSpPr>
        <p:spPr>
          <a:xfrm>
            <a:off x="5156951" y="3555959"/>
            <a:ext cx="426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 smtClean="0">
                <a:latin typeface="Arial" pitchFamily="34" charset="0"/>
                <a:ea typeface="Zapf Dingbats"/>
                <a:cs typeface="Arial" pitchFamily="34" charset="0"/>
                <a:sym typeface="Wingdings"/>
              </a:rPr>
              <a:t></a:t>
            </a:r>
            <a:endParaRPr lang="ja-JP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64695" y="2195406"/>
            <a:ext cx="3823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Create </a:t>
            </a:r>
            <a:r>
              <a:rPr lang="en-US" dirty="0" smtClean="0"/>
              <a:t>fingerprints by </a:t>
            </a:r>
            <a:r>
              <a:rPr lang="en-US" dirty="0" err="1" smtClean="0">
                <a:solidFill>
                  <a:srgbClr val="0000FF"/>
                </a:solidFill>
              </a:rPr>
              <a:t>synonymizations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666959" y="3159614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Ellen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9991691"/>
      </p:ext>
    </p:extLst>
  </p:cSld>
  <p:clrMapOvr>
    <a:masterClrMapping/>
  </p:clrMapOvr>
  <p:transition xmlns:p14="http://schemas.microsoft.com/office/powerpoint/2010/main" spd="slow" advTm="63023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30" grpId="0" animBg="1"/>
      <p:bldP spid="31" grpId="0" animBg="1"/>
      <p:bldP spid="37" grpId="0" animBg="1"/>
      <p:bldP spid="9" grpId="0"/>
      <p:bldP spid="46" grpId="0"/>
      <p:bldP spid="50" grpId="0"/>
      <p:bldP spid="51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t>29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threshold </a:t>
            </a:r>
            <a:r>
              <a:rPr kumimoji="1" lang="en-US" dirty="0">
                <a:solidFill>
                  <a:prstClr val="black"/>
                </a:solidFill>
                <a:sym typeface="Symbol" panose="05050102010706020507" pitchFamily="18" charset="2"/>
              </a:rPr>
              <a:t></a:t>
            </a:r>
            <a:r>
              <a:rPr lang="en-US" dirty="0" smtClean="0">
                <a:sym typeface="Symbol"/>
              </a:rPr>
              <a:t> for naturalness (**)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b="1" dirty="0">
                <a:solidFill>
                  <a:prstClr val="black"/>
                </a:solidFill>
              </a:rPr>
              <a:t>C4:Anonymization</a:t>
            </a:r>
            <a:r>
              <a:rPr lang="en-US" dirty="0">
                <a:solidFill>
                  <a:prstClr val="black"/>
                </a:solidFill>
              </a:rPr>
              <a:t>	C5:Disclosure 	C6:Conclusion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>
                <a:solidFill>
                  <a:srgbClr val="76B3E6"/>
                </a:solidFill>
              </a:rPr>
              <a:t>Detail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/>
              <a:t>Evaluation of anonymizing </a:t>
            </a:r>
            <a:r>
              <a:rPr lang="en-US" dirty="0" smtClean="0"/>
              <a:t>private </a:t>
            </a:r>
            <a:r>
              <a:rPr lang="en-US" dirty="0"/>
              <a:t>phrases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538464" y="1407447"/>
            <a:ext cx="4876800" cy="3385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6200" y="1171181"/>
            <a:ext cx="9067799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Manually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annotate </a:t>
            </a:r>
            <a:r>
              <a:rPr lang="en-US" sz="22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1113 </a:t>
            </a:r>
            <a:r>
              <a:rPr lang="en-US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tweets </a:t>
            </a: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(325 </a:t>
            </a:r>
            <a:r>
              <a:rPr lang="en-US" sz="2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naturalness,788 unnaturalness)</a:t>
            </a:r>
            <a:endParaRPr lang="en-US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158385"/>
              </p:ext>
            </p:extLst>
          </p:nvPr>
        </p:nvGraphicFramePr>
        <p:xfrm>
          <a:off x="1828800" y="1523642"/>
          <a:ext cx="5638800" cy="308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ontent Placeholder 6"/>
          <p:cNvSpPr txBox="1">
            <a:spLocks/>
          </p:cNvSpPr>
          <p:nvPr/>
        </p:nvSpPr>
        <p:spPr>
          <a:xfrm>
            <a:off x="84051" y="4603767"/>
            <a:ext cx="9007979" cy="1752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Average </a:t>
            </a:r>
            <a:r>
              <a:rPr lang="en-US" sz="2400" dirty="0">
                <a:solidFill>
                  <a:srgbClr val="FF0000"/>
                </a:solidFill>
              </a:rPr>
              <a:t>130</a:t>
            </a:r>
            <a:r>
              <a:rPr lang="en-US" sz="2400" dirty="0"/>
              <a:t> friends/user(*) in Facebook, the largest </a:t>
            </a:r>
            <a:r>
              <a:rPr lang="en-US" sz="2400" dirty="0" smtClean="0"/>
              <a:t>OSN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 </a:t>
            </a:r>
            <a:r>
              <a:rPr lang="en-US" sz="2400" dirty="0" smtClean="0"/>
              <a:t>Choose threshold </a:t>
            </a:r>
            <a:r>
              <a:rPr lang="en-US" sz="2400" dirty="0" smtClean="0">
                <a:sym typeface="Symbol" panose="05050102010706020507" pitchFamily="18" charset="2"/>
              </a:rPr>
              <a:t> </a:t>
            </a:r>
            <a:r>
              <a:rPr lang="en-US" sz="2400" dirty="0" smtClean="0"/>
              <a:t>= 5.93</a:t>
            </a:r>
          </a:p>
          <a:p>
            <a:pPr lvl="1"/>
            <a:r>
              <a:rPr lang="en-US" sz="2000" dirty="0" smtClean="0"/>
              <a:t>Create average </a:t>
            </a:r>
            <a:r>
              <a:rPr lang="en-US" sz="2000" dirty="0" smtClean="0">
                <a:solidFill>
                  <a:srgbClr val="FF0000"/>
                </a:solidFill>
              </a:rPr>
              <a:t>130.31</a:t>
            </a:r>
            <a:r>
              <a:rPr lang="en-US" sz="2000" dirty="0" smtClean="0"/>
              <a:t> fingerprints/message (</a:t>
            </a:r>
            <a:r>
              <a:rPr lang="en-US" sz="2000" dirty="0" smtClean="0">
                <a:solidFill>
                  <a:srgbClr val="0000FF"/>
                </a:solidFill>
              </a:rPr>
              <a:t>70</a:t>
            </a:r>
            <a:r>
              <a:rPr lang="en-US" sz="2000" dirty="0">
                <a:solidFill>
                  <a:srgbClr val="0000FF"/>
                </a:solidFill>
              </a:rPr>
              <a:t>%</a:t>
            </a:r>
            <a:r>
              <a:rPr lang="en-US" sz="2000" dirty="0"/>
              <a:t> </a:t>
            </a:r>
            <a:r>
              <a:rPr lang="en-US" sz="2000" dirty="0" smtClean="0"/>
              <a:t>are natural)</a:t>
            </a:r>
          </a:p>
          <a:p>
            <a:pPr lvl="2"/>
            <a:r>
              <a:rPr lang="en-US" sz="1800" dirty="0"/>
              <a:t>Create </a:t>
            </a:r>
            <a:r>
              <a:rPr lang="en-US" sz="1800" dirty="0" smtClean="0">
                <a:solidFill>
                  <a:srgbClr val="FF0000"/>
                </a:solidFill>
              </a:rPr>
              <a:t>sufficient</a:t>
            </a:r>
            <a:r>
              <a:rPr lang="en-US" sz="1800" dirty="0" smtClean="0"/>
              <a:t> fingerprints for users’ friends</a:t>
            </a:r>
            <a:endParaRPr lang="en-US" sz="1800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7113173" y="4288185"/>
            <a:ext cx="1981201" cy="381216"/>
          </a:xfrm>
          <a:prstGeom prst="wedgeRoundRectCallout">
            <a:avLst>
              <a:gd name="adj1" fmla="val -139217"/>
              <a:gd name="adj2" fmla="val -35222"/>
              <a:gd name="adj3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Threshold </a:t>
            </a:r>
            <a:r>
              <a:rPr lang="en-US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=5.93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6645" y="6211669"/>
            <a:ext cx="87263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Brain, Statistic. "Facebook statistics." 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Retrieved form http://www. statisticbrain.com/</a:t>
            </a:r>
            <a:r>
              <a:rPr lang="en-US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-statistics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 (2015).</a:t>
            </a:r>
          </a:p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** 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Hoang-</a:t>
            </a:r>
            <a:r>
              <a:rPr lang="en-US" sz="1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Nguyen-Son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Minh-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Triet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Tran, Tien-Dung Tran, Hiroshi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Yoshiura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Noboru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Sonehara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Isao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Echizen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“Automatic Anonymous Fingerprinting of Text Posted on Social Networking Services”, 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IEICE Trans. Inf.&amp; </a:t>
            </a:r>
            <a:r>
              <a:rPr lang="fr-FR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pp.78-88, 2015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44"/>
          <p:cNvCxnSpPr/>
          <p:nvPr/>
        </p:nvCxnSpPr>
        <p:spPr>
          <a:xfrm flipV="1">
            <a:off x="1883688" y="3276600"/>
            <a:ext cx="3526512" cy="1429507"/>
          </a:xfrm>
          <a:prstGeom prst="curvedConnector3">
            <a:avLst>
              <a:gd name="adj1" fmla="val -9782"/>
            </a:avLst>
          </a:prstGeom>
          <a:noFill/>
          <a:ln w="25400" algn="ctr">
            <a:solidFill>
              <a:schemeClr val="tx1"/>
            </a:solidFill>
            <a:prstDash val="dash"/>
            <a:round/>
            <a:headEnd type="stealth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/>
          <p:nvPr/>
        </p:nvCxnSpPr>
        <p:spPr>
          <a:xfrm>
            <a:off x="5334000" y="1746001"/>
            <a:ext cx="0" cy="276929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5256607" y="3355766"/>
            <a:ext cx="154785" cy="1492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55415" y="2568667"/>
            <a:ext cx="154785" cy="1492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9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532"/>
    </mc:Choice>
    <mc:Fallback xmlns="">
      <p:transition spd="slow" advTm="81532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1" grpId="0" animBg="1"/>
      <p:bldP spid="21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1: introduction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Privacy issues of private information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Proposed </a:t>
            </a:r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4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b="1" dirty="0">
                <a:solidFill>
                  <a:prstClr val="black"/>
                </a:solidFill>
              </a:rPr>
              <a:t>C4:Anonymization</a:t>
            </a:r>
            <a:r>
              <a:rPr lang="en-US" dirty="0">
                <a:solidFill>
                  <a:prstClr val="black"/>
                </a:solidFill>
              </a:rPr>
              <a:t>	C5:Disclosure 	C6:Conclusion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>
                <a:solidFill>
                  <a:srgbClr val="76B3E6"/>
                </a:solidFill>
              </a:rPr>
              <a:t>Detail of </a:t>
            </a:r>
            <a:r>
              <a:rPr lang="en-US" dirty="0" smtClean="0">
                <a:solidFill>
                  <a:srgbClr val="76B3E6"/>
                </a:solidFill>
              </a:rPr>
              <a:t>anonymizing private phrases (2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/>
              <a:t>Evaluation of anonymizing private phrases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714999" y="2066544"/>
            <a:ext cx="1679798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638799" y="2558534"/>
            <a:ext cx="1832199" cy="21906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professional person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714999" y="3091932"/>
            <a:ext cx="1679798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educator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4999" y="3625333"/>
            <a:ext cx="1679798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academician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714999" y="4190998"/>
            <a:ext cx="1679798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student</a:t>
            </a:r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6554898" y="2777595"/>
            <a:ext cx="1" cy="314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Straight Arrow Connector 12"/>
          <p:cNvCxnSpPr>
            <a:stCxn id="10" idx="0"/>
            <a:endCxn id="9" idx="2"/>
          </p:cNvCxnSpPr>
          <p:nvPr/>
        </p:nvCxnSpPr>
        <p:spPr>
          <a:xfrm flipV="1">
            <a:off x="6554898" y="3311388"/>
            <a:ext cx="0" cy="313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Straight Arrow Connector 13"/>
          <p:cNvCxnSpPr>
            <a:stCxn id="11" idx="0"/>
            <a:endCxn id="10" idx="2"/>
          </p:cNvCxnSpPr>
          <p:nvPr/>
        </p:nvCxnSpPr>
        <p:spPr>
          <a:xfrm flipV="1">
            <a:off x="6554898" y="3844789"/>
            <a:ext cx="0" cy="346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5" name="Straight Arrow Connector 14"/>
          <p:cNvCxnSpPr>
            <a:stCxn id="7" idx="0"/>
            <a:endCxn id="27" idx="2"/>
          </p:cNvCxnSpPr>
          <p:nvPr/>
        </p:nvCxnSpPr>
        <p:spPr>
          <a:xfrm flipV="1">
            <a:off x="6554898" y="1752600"/>
            <a:ext cx="0" cy="313944"/>
          </a:xfrm>
          <a:prstGeom prst="straightConnector1">
            <a:avLst/>
          </a:prstGeom>
          <a:ln cap="sq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" name="TextBox 15"/>
          <p:cNvSpPr txBox="1"/>
          <p:nvPr/>
        </p:nvSpPr>
        <p:spPr>
          <a:xfrm>
            <a:off x="6303868" y="4677139"/>
            <a:ext cx="502061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endParaRPr lang="en-US" sz="1400" b="1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945302" y="4667759"/>
            <a:ext cx="928460" cy="3077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endParaRPr lang="en-US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562601" y="1484675"/>
            <a:ext cx="2057400" cy="315908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726625" y="2112292"/>
            <a:ext cx="1341175" cy="253147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5714999" y="1533144"/>
            <a:ext cx="1679798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itchFamily="34" charset="0"/>
              </a:rPr>
              <a:t>person</a:t>
            </a:r>
          </a:p>
        </p:txBody>
      </p:sp>
      <p:cxnSp>
        <p:nvCxnSpPr>
          <p:cNvPr id="28" name="Straight Arrow Connector 27"/>
          <p:cNvCxnSpPr>
            <a:stCxn id="8" idx="0"/>
            <a:endCxn id="7" idx="2"/>
          </p:cNvCxnSpPr>
          <p:nvPr/>
        </p:nvCxnSpPr>
        <p:spPr>
          <a:xfrm flipH="1" flipV="1">
            <a:off x="6554898" y="2286000"/>
            <a:ext cx="1" cy="272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9" name="Rounded Rectangle 28"/>
          <p:cNvSpPr/>
          <p:nvPr/>
        </p:nvSpPr>
        <p:spPr>
          <a:xfrm>
            <a:off x="7883162" y="2558534"/>
            <a:ext cx="987552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Asia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883162" y="3091932"/>
            <a:ext cx="987552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Japan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7883162" y="3625333"/>
            <a:ext cx="987552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cs typeface="Arial" pitchFamily="34" charset="0"/>
              </a:rPr>
              <a:t>Honshu</a:t>
            </a: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883162" y="4190998"/>
            <a:ext cx="987552" cy="21945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FF"/>
                </a:solidFill>
                <a:latin typeface="Arial" panose="020B0604020202020204" pitchFamily="34" charset="0"/>
                <a:cs typeface="Arial" pitchFamily="34" charset="0"/>
              </a:rPr>
              <a:t>Tokyo</a:t>
            </a:r>
          </a:p>
        </p:txBody>
      </p:sp>
      <p:cxnSp>
        <p:nvCxnSpPr>
          <p:cNvPr id="33" name="Straight Arrow Connector 32"/>
          <p:cNvCxnSpPr>
            <a:stCxn id="30" idx="0"/>
            <a:endCxn id="39" idx="2"/>
          </p:cNvCxnSpPr>
          <p:nvPr/>
        </p:nvCxnSpPr>
        <p:spPr>
          <a:xfrm flipV="1">
            <a:off x="8376938" y="2962261"/>
            <a:ext cx="1525" cy="1296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Straight Arrow Connector 33"/>
          <p:cNvCxnSpPr>
            <a:stCxn id="31" idx="0"/>
            <a:endCxn id="38" idx="2"/>
          </p:cNvCxnSpPr>
          <p:nvPr/>
        </p:nvCxnSpPr>
        <p:spPr>
          <a:xfrm flipV="1">
            <a:off x="8376938" y="3505200"/>
            <a:ext cx="1525" cy="120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/>
          <p:cNvCxnSpPr>
            <a:stCxn id="32" idx="0"/>
            <a:endCxn id="37" idx="2"/>
          </p:cNvCxnSpPr>
          <p:nvPr/>
        </p:nvCxnSpPr>
        <p:spPr>
          <a:xfrm flipV="1">
            <a:off x="8376938" y="4038600"/>
            <a:ext cx="1525" cy="152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6" name="Rectangle 35"/>
          <p:cNvSpPr/>
          <p:nvPr/>
        </p:nvSpPr>
        <p:spPr>
          <a:xfrm>
            <a:off x="7995345" y="4399696"/>
            <a:ext cx="76623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13,230,000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952865" y="3853934"/>
            <a:ext cx="85119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103,000,000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52865" y="3320534"/>
            <a:ext cx="85119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127,600,000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88745" y="2777595"/>
            <a:ext cx="97943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4,299,000,000</a:t>
            </a:r>
          </a:p>
        </p:txBody>
      </p:sp>
      <p:cxnSp>
        <p:nvCxnSpPr>
          <p:cNvPr id="76" name="Straight Arrow Connector 75"/>
          <p:cNvCxnSpPr/>
          <p:nvPr/>
        </p:nvCxnSpPr>
        <p:spPr>
          <a:xfrm flipV="1">
            <a:off x="5149126" y="1533144"/>
            <a:ext cx="0" cy="3288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4343400" y="1058097"/>
            <a:ext cx="14590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Level of </a:t>
            </a:r>
            <a:b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105400" y="4109134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5105400" y="3581172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105400" y="3047771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105400" y="2514373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105400" y="2022383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105400" y="1488983"/>
            <a:ext cx="381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3124201" y="1753862"/>
            <a:ext cx="1600200" cy="914400"/>
          </a:xfrm>
          <a:prstGeom prst="wedgeRoundRectCallout">
            <a:avLst>
              <a:gd name="adj1" fmla="val 160011"/>
              <a:gd name="adj2" fmla="val 20850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have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population information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0" y="3942834"/>
            <a:ext cx="50449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i-th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</a:p>
          <a:p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highest degree of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generaliation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US" sz="20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0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sz="2000" i="1" baseline="-25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level of generalization of </a:t>
            </a:r>
            <a:r>
              <a:rPr lang="en-US" sz="2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200" y="6490738"/>
            <a:ext cx="8300738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200" dirty="0" smtClean="0"/>
              <a:t>* </a:t>
            </a:r>
            <a:r>
              <a:rPr lang="en-US" sz="1200" dirty="0" err="1" smtClean="0"/>
              <a:t>Samarati</a:t>
            </a:r>
            <a:r>
              <a:rPr lang="en-US" sz="1200" dirty="0" smtClean="0"/>
              <a:t> </a:t>
            </a:r>
            <a:r>
              <a:rPr lang="en-US" sz="1200" dirty="0" err="1"/>
              <a:t>Pierangela</a:t>
            </a:r>
            <a:r>
              <a:rPr lang="en-US" sz="1200" dirty="0"/>
              <a:t>, and </a:t>
            </a:r>
            <a:r>
              <a:rPr lang="en-US" sz="1200" dirty="0" err="1"/>
              <a:t>Latanya</a:t>
            </a:r>
            <a:r>
              <a:rPr lang="en-US" sz="1200" dirty="0"/>
              <a:t> Sweeney. "Generalizing data to provide anonymity when disclosing information." </a:t>
            </a:r>
            <a:r>
              <a:rPr lang="en-US" sz="1200" i="1" dirty="0"/>
              <a:t>PODS</a:t>
            </a:r>
            <a:r>
              <a:rPr lang="en-US" sz="1200" dirty="0"/>
              <a:t>. </a:t>
            </a:r>
            <a:r>
              <a:rPr lang="en-US" sz="1200" dirty="0" smtClean="0"/>
              <a:t> 1998</a:t>
            </a:r>
            <a:r>
              <a:rPr lang="en-US" sz="1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-87189" y="3098988"/>
                <a:ext cx="5324633" cy="61722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7584" tIns="227584" rIns="227584" bIns="227584" numCol="1" spcCol="1270" anchor="ctr" anchorCtr="0">
                <a:noAutofit/>
              </a:bodyPr>
              <a:lstStyle/>
              <a:p>
                <a:pPr lvl="0" algn="ctr" defTabSz="14224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𝐼𝑛𝑓𝑜𝐿𝑜𝑠𝑠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𝑷𝒓𝒆𝒄𝒊𝒔𝒊𝒐𝒏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𝑔𝑖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𝐺𝑖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189" y="3098988"/>
                <a:ext cx="5324633" cy="617220"/>
              </a:xfrm>
              <a:prstGeom prst="rect">
                <a:avLst/>
              </a:prstGeom>
              <a:blipFill rotWithShape="0">
                <a:blip r:embed="rId3"/>
                <a:stretch>
                  <a:fillRect t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-348586" y="5074489"/>
                <a:ext cx="9435436" cy="1383572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27584" tIns="227584" rIns="227584" bIns="227584" numCol="1" spcCol="1270" anchor="ctr" anchorCtr="0">
                <a:noAutofit/>
              </a:bodyPr>
              <a:lstStyle/>
              <a:p>
                <a:pPr lvl="0" algn="ctr" defTabSz="1422400">
                  <a:spcBef>
                    <a:spcPct val="0"/>
                  </a:spcBef>
                </a:pPr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𝐼𝑛𝑓𝑜𝐿𝑜𝑠𝑠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student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Tokyo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𝑷𝒓𝒆𝒄𝒊𝒔𝒊𝒐𝒏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student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𝑷𝒐𝒑𝒖𝒍𝒂𝒕𝒊𝒐𝒏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Tokyo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13,230,000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4,299,000,000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𝟕𝟒</m:t>
                      </m:r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8586" y="5074489"/>
                <a:ext cx="9435436" cy="13835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35754"/>
      </p:ext>
    </p:extLst>
  </p:cSld>
  <p:clrMapOvr>
    <a:masterClrMapping/>
  </p:clrMapOvr>
  <p:transition xmlns:p14="http://schemas.microsoft.com/office/powerpoint/2010/main" advTm="50498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44" grpId="0" animBg="1"/>
      <p:bldP spid="45" grpId="0"/>
      <p:bldP spid="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5:</a:t>
            </a:r>
            <a:br>
              <a:rPr lang="en-US" dirty="0" smtClean="0"/>
            </a:br>
            <a:r>
              <a:rPr lang="en-US" dirty="0" smtClean="0"/>
              <a:t>detecting disclosure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Overview of detecting disclosure (3 </a:t>
            </a:r>
            <a:r>
              <a:rPr lang="en-US" dirty="0" smtClean="0"/>
              <a:t>steps)</a:t>
            </a:r>
          </a:p>
          <a:p>
            <a:r>
              <a:rPr lang="en-US" dirty="0" smtClean="0"/>
              <a:t>Detail </a:t>
            </a:r>
            <a:r>
              <a:rPr lang="en-US" dirty="0"/>
              <a:t>of detecting disclosure (3 </a:t>
            </a:r>
            <a:r>
              <a:rPr lang="en-US" dirty="0" smtClean="0"/>
              <a:t>steps)</a:t>
            </a:r>
          </a:p>
          <a:p>
            <a:r>
              <a:rPr lang="en-US" dirty="0" smtClean="0"/>
              <a:t>Evaluation </a:t>
            </a:r>
            <a:r>
              <a:rPr lang="en-US" dirty="0"/>
              <a:t>of detecting disclosure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502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2999982" y="1562818"/>
            <a:ext cx="1022306" cy="95345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Mary 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stays </a:t>
            </a:r>
            <a:r>
              <a:rPr lang="en-US" altLang="ja-JP" sz="1400" b="1" dirty="0">
                <a:solidFill>
                  <a:schemeClr val="tx1"/>
                </a:solidFill>
              </a:rPr>
              <a:t>in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Tokyo </a:t>
            </a:r>
            <a:r>
              <a:rPr lang="en-US" altLang="ja-JP" sz="1400" b="1" dirty="0">
                <a:solidFill>
                  <a:schemeClr val="tx1"/>
                </a:solidFill>
              </a:rPr>
              <a:t>and studied at 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MIT</a:t>
            </a:r>
            <a:endParaRPr lang="en-US" altLang="ja-JP" sz="1400" b="1" dirty="0">
              <a:solidFill>
                <a:schemeClr val="tx1"/>
              </a:solidFill>
              <a:latin typeface="Arial" pitchFamily="34" charset="0"/>
              <a:ea typeface="HGSoeiPresenceEB" pitchFamily="17" charset="-128"/>
              <a:cs typeface="Arial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375866" y="5065504"/>
            <a:ext cx="274947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3:Check same </a:t>
            </a:r>
            <a:b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meaning with fingerprints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Detecting disclosure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Overview of detecting disclosure (3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>
                <a:solidFill>
                  <a:srgbClr val="76B3E6"/>
                </a:solidFill>
              </a:rPr>
              <a:t>Detail of detecting disclosure (3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>
                <a:solidFill>
                  <a:srgbClr val="76B3E6"/>
                </a:solidFill>
              </a:rPr>
              <a:t>Evaluation </a:t>
            </a:r>
            <a:r>
              <a:rPr lang="en-US" dirty="0">
                <a:solidFill>
                  <a:srgbClr val="76B3E6"/>
                </a:solidFill>
              </a:rPr>
              <a:t>of detecting </a:t>
            </a:r>
            <a:r>
              <a:rPr lang="en-US" dirty="0" smtClean="0">
                <a:solidFill>
                  <a:srgbClr val="76B3E6"/>
                </a:solidFill>
              </a:rPr>
              <a:t>disclosure</a:t>
            </a:r>
            <a:endParaRPr lang="en-US" dirty="0"/>
          </a:p>
        </p:txBody>
      </p:sp>
      <p:sp>
        <p:nvSpPr>
          <p:cNvPr id="45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</a:t>
            </a:r>
            <a:r>
              <a:rPr lang="en-US" b="1" dirty="0">
                <a:solidFill>
                  <a:prstClr val="black"/>
                </a:solidFill>
              </a:rPr>
              <a:t>C5:Disclosure</a:t>
            </a:r>
            <a:r>
              <a:rPr lang="en-US" dirty="0">
                <a:solidFill>
                  <a:prstClr val="black"/>
                </a:solidFill>
              </a:rPr>
              <a:t> 	C6:Conclusion</a:t>
            </a:r>
            <a:endParaRPr lang="en-US" dirty="0"/>
          </a:p>
        </p:txBody>
      </p:sp>
      <p:cxnSp>
        <p:nvCxnSpPr>
          <p:cNvPr id="74" name="Straight Arrow Connector 73"/>
          <p:cNvCxnSpPr>
            <a:stCxn id="81" idx="1"/>
            <a:endCxn id="38" idx="3"/>
          </p:cNvCxnSpPr>
          <p:nvPr/>
        </p:nvCxnSpPr>
        <p:spPr>
          <a:xfrm flipH="1">
            <a:off x="2997715" y="5364972"/>
            <a:ext cx="356872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6566437" y="4830300"/>
            <a:ext cx="1731937" cy="10693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was a student at </a:t>
            </a:r>
            <a:r>
              <a:rPr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lives in </a:t>
            </a:r>
            <a:r>
              <a:rPr lang="en-US" altLang="ja-JP" dirty="0" err="1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586686" y="3575553"/>
            <a:ext cx="3531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2: Get candidate messages</a:t>
            </a:r>
            <a:b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using search engine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698174" y="4136878"/>
            <a:ext cx="1320640" cy="571424"/>
            <a:chOff x="680805" y="1184105"/>
            <a:chExt cx="1563100" cy="676333"/>
          </a:xfrm>
        </p:grpSpPr>
        <p:pic>
          <p:nvPicPr>
            <p:cNvPr id="39" name="Picture 2" descr="http://icdn2.digitaltrends.com/image/google-default-970x0.png?ver=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805" y="1184105"/>
              <a:ext cx="847151" cy="565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http://blog.legalsolutions.thomsonreuters.com/wp-content/uploads/2011/09/Facebook-Magnifying-glass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9097" y="1225630"/>
              <a:ext cx="634808" cy="634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2" name="Straight Arrow Connector 81"/>
          <p:cNvCxnSpPr>
            <a:stCxn id="87" idx="2"/>
            <a:endCxn id="78" idx="0"/>
          </p:cNvCxnSpPr>
          <p:nvPr/>
        </p:nvCxnSpPr>
        <p:spPr>
          <a:xfrm>
            <a:off x="4750602" y="5711835"/>
            <a:ext cx="4584" cy="4204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ular Callout 31"/>
          <p:cNvSpPr/>
          <p:nvPr/>
        </p:nvSpPr>
        <p:spPr>
          <a:xfrm>
            <a:off x="5254958" y="6160088"/>
            <a:ext cx="2586216" cy="383419"/>
          </a:xfrm>
          <a:prstGeom prst="wedgeRoundRectCallout">
            <a:avLst>
              <a:gd name="adj1" fmla="val -62114"/>
              <a:gd name="adj2" fmla="val 570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Disclosed person</a:t>
            </a:r>
          </a:p>
        </p:txBody>
      </p:sp>
      <p:cxnSp>
        <p:nvCxnSpPr>
          <p:cNvPr id="34" name="Straight Arrow Connector 33"/>
          <p:cNvCxnSpPr>
            <a:stCxn id="38" idx="0"/>
            <a:endCxn id="43" idx="1"/>
          </p:cNvCxnSpPr>
          <p:nvPr/>
        </p:nvCxnSpPr>
        <p:spPr>
          <a:xfrm rot="5400000" flipH="1" flipV="1">
            <a:off x="2017318" y="3807174"/>
            <a:ext cx="1080005" cy="12368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9216" y="3581400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1: Extract keywords </a:t>
            </a:r>
            <a:b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(synonyms, generalizations)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80062" y="4965607"/>
            <a:ext cx="2117653" cy="7987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stays in Tokyo and studied at MIT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35842" y="5764337"/>
            <a:ext cx="231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ingerprinted message</a:t>
            </a:r>
            <a:endParaRPr lang="en-US" dirty="0"/>
          </a:p>
        </p:txBody>
      </p:sp>
      <p:sp>
        <p:nvSpPr>
          <p:cNvPr id="43" name="Rounded Rectangle 42"/>
          <p:cNvSpPr/>
          <p:nvPr/>
        </p:nvSpPr>
        <p:spPr>
          <a:xfrm>
            <a:off x="3175752" y="3641502"/>
            <a:ext cx="2374263" cy="4881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{</a:t>
            </a:r>
            <a:r>
              <a:rPr lang="en-US" altLang="ja-JP" dirty="0" err="1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}, {</a:t>
            </a:r>
            <a:r>
              <a:rPr lang="en-US" altLang="ja-JP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}, {USA}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84" name="Straight Arrow Connector 83"/>
          <p:cNvCxnSpPr>
            <a:stCxn id="43" idx="3"/>
            <a:endCxn id="81" idx="0"/>
          </p:cNvCxnSpPr>
          <p:nvPr/>
        </p:nvCxnSpPr>
        <p:spPr>
          <a:xfrm>
            <a:off x="5550015" y="3885602"/>
            <a:ext cx="1882391" cy="94469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4" name="Chart 6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6438387"/>
              </p:ext>
            </p:extLst>
          </p:nvPr>
        </p:nvGraphicFramePr>
        <p:xfrm>
          <a:off x="2652892" y="2480403"/>
          <a:ext cx="3899240" cy="1041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5" name="Rounded Rectangle 64"/>
          <p:cNvSpPr/>
          <p:nvPr/>
        </p:nvSpPr>
        <p:spPr>
          <a:xfrm>
            <a:off x="4099755" y="1562818"/>
            <a:ext cx="1033919" cy="95345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Mary come from </a:t>
            </a:r>
            <a:r>
              <a:rPr lang="en-US" sz="1400" dirty="0">
                <a:solidFill>
                  <a:schemeClr val="tx1"/>
                </a:solidFill>
              </a:rPr>
              <a:t>Tokyo </a:t>
            </a:r>
            <a:r>
              <a:rPr lang="en-US" altLang="ja-JP" sz="1400" dirty="0">
                <a:solidFill>
                  <a:schemeClr val="tx1"/>
                </a:solidFill>
              </a:rPr>
              <a:t>and learned at 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252291" y="2092879"/>
            <a:ext cx="476431" cy="30646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5938091" y="2092879"/>
            <a:ext cx="476431" cy="30646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69" name="Oval 68">
            <a:hlinkClick r:id="rId7" action="ppaction://hlinkfile"/>
          </p:cNvPr>
          <p:cNvSpPr/>
          <p:nvPr/>
        </p:nvSpPr>
        <p:spPr>
          <a:xfrm>
            <a:off x="4351840" y="2496236"/>
            <a:ext cx="338328" cy="338328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Oval 69">
            <a:hlinkClick r:id="rId7" action="ppaction://hlinkfile"/>
          </p:cNvPr>
          <p:cNvSpPr/>
          <p:nvPr/>
        </p:nvSpPr>
        <p:spPr>
          <a:xfrm>
            <a:off x="5321342" y="2395268"/>
            <a:ext cx="338328" cy="338328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1" name="Oval 70">
            <a:hlinkClick r:id="rId7" action="ppaction://hlinkfile"/>
          </p:cNvPr>
          <p:cNvSpPr/>
          <p:nvPr/>
        </p:nvSpPr>
        <p:spPr>
          <a:xfrm>
            <a:off x="6007142" y="2395268"/>
            <a:ext cx="338328" cy="338328"/>
          </a:xfrm>
          <a:prstGeom prst="ellipse">
            <a:avLst/>
          </a:prstGeom>
          <a:blipFill>
            <a:blip r:embed="rId9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Rectangle 71"/>
          <p:cNvSpPr/>
          <p:nvPr/>
        </p:nvSpPr>
        <p:spPr>
          <a:xfrm>
            <a:off x="2527421" y="1849824"/>
            <a:ext cx="353943" cy="150297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Anonymization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100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368880" y="3057472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Colleagues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76161" y="3074891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Acquaintances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2551292" y="1480915"/>
            <a:ext cx="4041415" cy="193774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163804" y="2826436"/>
            <a:ext cx="663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Dave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3256698" y="2808717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Ellen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4459761" y="6512066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Ellen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1546640" y="6394432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Ellen</a:t>
            </a:r>
            <a:endParaRPr lang="en-US" dirty="0"/>
          </a:p>
        </p:txBody>
      </p:sp>
      <p:cxnSp>
        <p:nvCxnSpPr>
          <p:cNvPr id="91" name="Straight Connector 44"/>
          <p:cNvCxnSpPr>
            <a:stCxn id="78" idx="2"/>
            <a:endCxn id="44" idx="6"/>
          </p:cNvCxnSpPr>
          <p:nvPr/>
        </p:nvCxnSpPr>
        <p:spPr>
          <a:xfrm flipH="1" flipV="1">
            <a:off x="2039771" y="6225268"/>
            <a:ext cx="2546251" cy="76200"/>
          </a:xfrm>
          <a:prstGeom prst="straightConnector1">
            <a:avLst/>
          </a:prstGeom>
          <a:noFill/>
          <a:ln w="25400" algn="ctr">
            <a:solidFill>
              <a:srgbClr val="FF0000"/>
            </a:solidFill>
            <a:prstDash val="dash"/>
            <a:round/>
            <a:headEnd type="stealth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Rectangle 92"/>
          <p:cNvSpPr/>
          <p:nvPr/>
        </p:nvSpPr>
        <p:spPr>
          <a:xfrm>
            <a:off x="3456671" y="1134500"/>
            <a:ext cx="2409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ingerprinted messages</a:t>
            </a:r>
            <a:endParaRPr lang="en-US" dirty="0"/>
          </a:p>
        </p:txBody>
      </p:sp>
      <p:cxnSp>
        <p:nvCxnSpPr>
          <p:cNvPr id="95" name="Straight Connector 44"/>
          <p:cNvCxnSpPr>
            <a:stCxn id="38" idx="1"/>
            <a:endCxn id="79" idx="0"/>
          </p:cNvCxnSpPr>
          <p:nvPr/>
        </p:nvCxnSpPr>
        <p:spPr>
          <a:xfrm rot="10800000" flipH="1">
            <a:off x="880061" y="1562818"/>
            <a:ext cx="2631073" cy="3802154"/>
          </a:xfrm>
          <a:prstGeom prst="curvedConnector4">
            <a:avLst>
              <a:gd name="adj1" fmla="val -22479"/>
              <a:gd name="adj2" fmla="val 106012"/>
            </a:avLst>
          </a:prstGeom>
          <a:noFill/>
          <a:ln w="25400" algn="ctr">
            <a:solidFill>
              <a:schemeClr val="tx1"/>
            </a:solidFill>
            <a:prstDash val="dash"/>
            <a:round/>
            <a:headEnd type="stealth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Rounded Rectangle 96"/>
          <p:cNvSpPr/>
          <p:nvPr/>
        </p:nvSpPr>
        <p:spPr>
          <a:xfrm>
            <a:off x="6962993" y="1067783"/>
            <a:ext cx="1731937" cy="106934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was a student at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lives in </a:t>
            </a:r>
            <a:r>
              <a:rPr lang="en-US" altLang="ja-JP" dirty="0" err="1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98" name="Oval 97">
            <a:hlinkClick r:id="rId7" action="ppaction://hlinkfile"/>
          </p:cNvPr>
          <p:cNvSpPr/>
          <p:nvPr/>
        </p:nvSpPr>
        <p:spPr>
          <a:xfrm>
            <a:off x="7615997" y="2171152"/>
            <a:ext cx="338328" cy="338328"/>
          </a:xfrm>
          <a:prstGeom prst="ellipse">
            <a:avLst/>
          </a:prstGeom>
          <a:blipFill>
            <a:blip r:embed="rId10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99" name="Straight Connector 44"/>
          <p:cNvCxnSpPr>
            <a:stCxn id="68" idx="5"/>
            <a:endCxn id="98" idx="3"/>
          </p:cNvCxnSpPr>
          <p:nvPr/>
        </p:nvCxnSpPr>
        <p:spPr>
          <a:xfrm rot="5400000" flipH="1" flipV="1">
            <a:off x="5526192" y="679193"/>
            <a:ext cx="358612" cy="3920092"/>
          </a:xfrm>
          <a:prstGeom prst="curvedConnector3">
            <a:avLst>
              <a:gd name="adj1" fmla="val -77562"/>
            </a:avLst>
          </a:prstGeom>
          <a:noFill/>
          <a:ln w="25400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6931220" y="2778353"/>
            <a:ext cx="16056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1400" dirty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illegal </a:t>
            </a:r>
            <a:r>
              <a:rPr lang="en-US" sz="1400" dirty="0" smtClean="0">
                <a:solidFill>
                  <a:srgbClr val="C00000"/>
                </a:solidFill>
                <a:latin typeface="Arial" panose="020B0604020202020204" pitchFamily="34" charset="0"/>
                <a:cs typeface="Arial" pitchFamily="34" charset="0"/>
              </a:rPr>
              <a:t>disclose</a:t>
            </a:r>
            <a:endParaRPr lang="en-US" sz="1400" dirty="0">
              <a:solidFill>
                <a:srgbClr val="C00000"/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cxnSp>
        <p:nvCxnSpPr>
          <p:cNvPr id="101" name="Straight Connector 44"/>
          <p:cNvCxnSpPr>
            <a:stCxn id="81" idx="3"/>
            <a:endCxn id="97" idx="3"/>
          </p:cNvCxnSpPr>
          <p:nvPr/>
        </p:nvCxnSpPr>
        <p:spPr>
          <a:xfrm flipV="1">
            <a:off x="8298374" y="1602455"/>
            <a:ext cx="396556" cy="3762517"/>
          </a:xfrm>
          <a:prstGeom prst="curvedConnector3">
            <a:avLst>
              <a:gd name="adj1" fmla="val 157646"/>
            </a:avLst>
          </a:prstGeom>
          <a:noFill/>
          <a:ln w="25400" algn="ctr">
            <a:solidFill>
              <a:schemeClr val="tx1"/>
            </a:solidFill>
            <a:prstDash val="dash"/>
            <a:round/>
            <a:headEnd type="stealth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8" name="Oval 77">
            <a:hlinkClick r:id="rId7" action="ppaction://hlinkfile"/>
          </p:cNvPr>
          <p:cNvSpPr/>
          <p:nvPr/>
        </p:nvSpPr>
        <p:spPr>
          <a:xfrm>
            <a:off x="4586022" y="6132304"/>
            <a:ext cx="338328" cy="338328"/>
          </a:xfrm>
          <a:prstGeom prst="ellipse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4" name="Oval 43">
            <a:hlinkClick r:id="rId7" action="ppaction://hlinkfile"/>
          </p:cNvPr>
          <p:cNvSpPr/>
          <p:nvPr/>
        </p:nvSpPr>
        <p:spPr>
          <a:xfrm>
            <a:off x="1701443" y="6056104"/>
            <a:ext cx="338328" cy="338328"/>
          </a:xfrm>
          <a:prstGeom prst="ellipse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Oval 67">
            <a:hlinkClick r:id="rId7" action="ppaction://hlinkfile"/>
          </p:cNvPr>
          <p:cNvSpPr/>
          <p:nvPr/>
        </p:nvSpPr>
        <p:spPr>
          <a:xfrm>
            <a:off x="3456671" y="2529764"/>
            <a:ext cx="338328" cy="338328"/>
          </a:xfrm>
          <a:prstGeom prst="ellipse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custDataLst>
      <p:tags r:id="rId1"/>
    </p:custDataLst>
    <p:extLst>
      <p:ext uri="{BB962C8B-B14F-4D97-AF65-F5344CB8AC3E}">
        <p14:creationId xmlns:p14="http://schemas.microsoft.com/office/powerpoint/2010/main" val="745378328"/>
      </p:ext>
    </p:extLst>
  </p:cSld>
  <p:clrMapOvr>
    <a:masterClrMapping/>
  </p:clrMapOvr>
  <p:transition xmlns:p14="http://schemas.microsoft.com/office/powerpoint/2010/main" spd="slow" advTm="10698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8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6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8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2000" fill="hold"/>
                                        <p:tgtEl>
                                          <p:spTgt spid="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2" dur="2000" fill="hold"/>
                                        <p:tgtEl>
                                          <p:spTgt spid="8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1" grpId="0" animBg="1"/>
      <p:bldP spid="85" grpId="0"/>
      <p:bldP spid="32" grpId="0" animBg="1"/>
      <p:bldP spid="35" grpId="0"/>
      <p:bldP spid="38" grpId="0" animBg="1"/>
      <p:bldP spid="41" grpId="0"/>
      <p:bldP spid="43" grpId="0" animBg="1"/>
      <p:bldP spid="83" grpId="0"/>
      <p:bldP spid="86" grpId="0"/>
      <p:bldP spid="86" grpId="1"/>
      <p:bldP spid="88" grpId="0"/>
      <p:bldP spid="88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19"/>
          <p:cNvCxnSpPr>
            <a:cxnSpLocks noChangeShapeType="1"/>
          </p:cNvCxnSpPr>
          <p:nvPr/>
        </p:nvCxnSpPr>
        <p:spPr bwMode="auto">
          <a:xfrm>
            <a:off x="4254052" y="3244176"/>
            <a:ext cx="1" cy="197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19"/>
          <p:cNvCxnSpPr>
            <a:cxnSpLocks noChangeShapeType="1"/>
          </p:cNvCxnSpPr>
          <p:nvPr/>
        </p:nvCxnSpPr>
        <p:spPr bwMode="auto">
          <a:xfrm>
            <a:off x="608294" y="3244176"/>
            <a:ext cx="1" cy="197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19"/>
          <p:cNvCxnSpPr>
            <a:cxnSpLocks noChangeShapeType="1"/>
          </p:cNvCxnSpPr>
          <p:nvPr/>
        </p:nvCxnSpPr>
        <p:spPr bwMode="auto">
          <a:xfrm>
            <a:off x="1893360" y="3244176"/>
            <a:ext cx="1" cy="197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9"/>
          <p:cNvCxnSpPr>
            <a:cxnSpLocks noChangeShapeType="1"/>
            <a:stCxn id="70" idx="2"/>
          </p:cNvCxnSpPr>
          <p:nvPr/>
        </p:nvCxnSpPr>
        <p:spPr bwMode="auto">
          <a:xfrm>
            <a:off x="3178426" y="3239377"/>
            <a:ext cx="1" cy="1979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Step </a:t>
            </a:r>
            <a:r>
              <a:rPr lang="en-US" dirty="0" smtClean="0"/>
              <a:t>1&amp;2: </a:t>
            </a:r>
            <a:r>
              <a:rPr lang="en-US" dirty="0"/>
              <a:t>Get </a:t>
            </a:r>
            <a:r>
              <a:rPr lang="en-US" dirty="0" smtClean="0"/>
              <a:t>candidate </a:t>
            </a:r>
            <a:r>
              <a:rPr lang="en-US" dirty="0"/>
              <a:t>messages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detecting disclosure (3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detecting disclosure (3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detecting disclosure</a:t>
            </a:r>
            <a:endParaRPr lang="en-US" dirty="0"/>
          </a:p>
        </p:txBody>
      </p:sp>
      <p:sp>
        <p:nvSpPr>
          <p:cNvPr id="45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</a:t>
            </a:r>
            <a:r>
              <a:rPr lang="en-US" b="1" dirty="0">
                <a:solidFill>
                  <a:prstClr val="black"/>
                </a:solidFill>
              </a:rPr>
              <a:t>C5:Disclosure</a:t>
            </a:r>
            <a:r>
              <a:rPr lang="en-US" dirty="0">
                <a:solidFill>
                  <a:prstClr val="black"/>
                </a:solidFill>
              </a:rPr>
              <a:t> 	C6:Conclusion</a:t>
            </a:r>
            <a:endParaRPr lang="en-US" dirty="0"/>
          </a:p>
        </p:txBody>
      </p:sp>
      <p:sp>
        <p:nvSpPr>
          <p:cNvPr id="65" name="Rounded Rectangle 64"/>
          <p:cNvSpPr/>
          <p:nvPr/>
        </p:nvSpPr>
        <p:spPr>
          <a:xfrm>
            <a:off x="172091" y="2943146"/>
            <a:ext cx="881167" cy="2962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21964" y="2611067"/>
            <a:ext cx="93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Synonym</a:t>
            </a:r>
            <a:endParaRPr lang="en-US" sz="14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406730" y="2943146"/>
            <a:ext cx="881167" cy="2962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</a:p>
        </p:txBody>
      </p:sp>
      <p:sp>
        <p:nvSpPr>
          <p:cNvPr id="69" name="Rectangle 68"/>
          <p:cNvSpPr/>
          <p:nvPr/>
        </p:nvSpPr>
        <p:spPr>
          <a:xfrm>
            <a:off x="1381480" y="2611067"/>
            <a:ext cx="9316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Synonym</a:t>
            </a:r>
            <a:endParaRPr lang="en-US" sz="14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2737842" y="2943146"/>
            <a:ext cx="881167" cy="29623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USA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84164" y="2611067"/>
            <a:ext cx="13885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Generalization </a:t>
            </a:r>
            <a:endParaRPr lang="en-US" sz="14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172092" y="3699373"/>
            <a:ext cx="4289894" cy="98979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0" name="Picture 2" descr="http://icdn2.digitaltrends.com/image/google-default-970x0.png?ver=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49" y="3742194"/>
            <a:ext cx="1194733" cy="7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http://www.elirose.com/wp-content/uploads/2013/06/Screen-shot-2013-06-21-at-8.08.51-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561" y="3808989"/>
            <a:ext cx="2212496" cy="843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" name="Straight Arrow Connector 19"/>
          <p:cNvCxnSpPr>
            <a:cxnSpLocks noChangeShapeType="1"/>
            <a:stCxn id="40" idx="2"/>
            <a:endCxn id="67" idx="0"/>
          </p:cNvCxnSpPr>
          <p:nvPr/>
        </p:nvCxnSpPr>
        <p:spPr bwMode="auto">
          <a:xfrm flipH="1">
            <a:off x="587797" y="2214914"/>
            <a:ext cx="1730931" cy="396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9"/>
          <p:cNvCxnSpPr>
            <a:cxnSpLocks noChangeShapeType="1"/>
            <a:stCxn id="40" idx="2"/>
            <a:endCxn id="69" idx="0"/>
          </p:cNvCxnSpPr>
          <p:nvPr/>
        </p:nvCxnSpPr>
        <p:spPr bwMode="auto">
          <a:xfrm flipH="1">
            <a:off x="1847313" y="2214914"/>
            <a:ext cx="471415" cy="396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9"/>
          <p:cNvCxnSpPr>
            <a:cxnSpLocks noChangeShapeType="1"/>
            <a:stCxn id="40" idx="2"/>
            <a:endCxn id="71" idx="0"/>
          </p:cNvCxnSpPr>
          <p:nvPr/>
        </p:nvCxnSpPr>
        <p:spPr bwMode="auto">
          <a:xfrm>
            <a:off x="2318728" y="2214914"/>
            <a:ext cx="859697" cy="396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Rounded Rectangle 113"/>
          <p:cNvSpPr/>
          <p:nvPr/>
        </p:nvSpPr>
        <p:spPr>
          <a:xfrm>
            <a:off x="4040936" y="2938347"/>
            <a:ext cx="421049" cy="30582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115" name="Straight Arrow Connector 19"/>
          <p:cNvCxnSpPr>
            <a:cxnSpLocks noChangeShapeType="1"/>
            <a:stCxn id="40" idx="2"/>
            <a:endCxn id="41" idx="0"/>
          </p:cNvCxnSpPr>
          <p:nvPr/>
        </p:nvCxnSpPr>
        <p:spPr bwMode="auto">
          <a:xfrm>
            <a:off x="2318728" y="2214914"/>
            <a:ext cx="1964535" cy="39615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ounded Rectangle 118"/>
          <p:cNvSpPr/>
          <p:nvPr/>
        </p:nvSpPr>
        <p:spPr>
          <a:xfrm>
            <a:off x="103920" y="5185920"/>
            <a:ext cx="5316705" cy="117043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was a student at 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 </a:t>
            </a: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lives in </a:t>
            </a:r>
            <a:r>
              <a:rPr lang="en-US" altLang="ja-JP" b="1" dirty="0" err="1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altLang="ja-JP" b="1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have an meeting at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Japanese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capital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Japan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129" name="Rounded Rectangular Callout 128"/>
          <p:cNvSpPr/>
          <p:nvPr/>
        </p:nvSpPr>
        <p:spPr>
          <a:xfrm>
            <a:off x="5975214" y="5587033"/>
            <a:ext cx="2381893" cy="383419"/>
          </a:xfrm>
          <a:prstGeom prst="wedgeRoundRectCallout">
            <a:avLst>
              <a:gd name="adj1" fmla="val -72462"/>
              <a:gd name="adj2" fmla="val 11522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Candidate messages</a:t>
            </a:r>
            <a:endParaRPr lang="en-US" baseline="-25000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9" name="Rounded Rectangular Callout 138"/>
          <p:cNvSpPr/>
          <p:nvPr/>
        </p:nvSpPr>
        <p:spPr>
          <a:xfrm>
            <a:off x="4998384" y="3646859"/>
            <a:ext cx="3696465" cy="914400"/>
          </a:xfrm>
          <a:prstGeom prst="wedgeRoundRectCallout">
            <a:avLst>
              <a:gd name="adj1" fmla="val -68687"/>
              <a:gd name="adj2" fmla="val 30235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2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Get candidate messages </a:t>
            </a:r>
            <a:b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by 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search engines 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Google, Facebook…)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101162" y="2611067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4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sz="14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72091" y="1881551"/>
            <a:ext cx="4293273" cy="3333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stays in 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and studied at </a:t>
            </a:r>
            <a:r>
              <a:rPr lang="en-US" altLang="ja-JP" b="1" dirty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</a:p>
        </p:txBody>
      </p:sp>
      <p:sp>
        <p:nvSpPr>
          <p:cNvPr id="42" name="Oval 41">
            <a:hlinkClick r:id="rId6" action="ppaction://hlinkfile"/>
          </p:cNvPr>
          <p:cNvSpPr/>
          <p:nvPr/>
        </p:nvSpPr>
        <p:spPr>
          <a:xfrm>
            <a:off x="2145836" y="1214082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52" name="Chart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2034055"/>
              </p:ext>
            </p:extLst>
          </p:nvPr>
        </p:nvGraphicFramePr>
        <p:xfrm>
          <a:off x="5002271" y="1890329"/>
          <a:ext cx="3899240" cy="14335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53" name="Rounded Rectangle 52"/>
          <p:cNvSpPr/>
          <p:nvPr/>
        </p:nvSpPr>
        <p:spPr>
          <a:xfrm>
            <a:off x="6449134" y="1362380"/>
            <a:ext cx="1033919" cy="95345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Mary come from </a:t>
            </a:r>
            <a:r>
              <a:rPr lang="en-US" sz="1400" dirty="0">
                <a:solidFill>
                  <a:schemeClr val="tx1"/>
                </a:solidFill>
              </a:rPr>
              <a:t>Tokyo </a:t>
            </a:r>
            <a:r>
              <a:rPr lang="en-US" altLang="ja-JP" sz="1400" dirty="0">
                <a:solidFill>
                  <a:schemeClr val="tx1"/>
                </a:solidFill>
              </a:rPr>
              <a:t>and learned at MIT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601670" y="1651903"/>
            <a:ext cx="476431" cy="30646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8287470" y="1651903"/>
            <a:ext cx="476431" cy="306467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>
              <a:defRPr/>
            </a:pPr>
            <a:r>
              <a:rPr lang="en-US" altLang="ja-JP" dirty="0" smtClean="0">
                <a:solidFill>
                  <a:schemeClr val="tx1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…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sp>
        <p:nvSpPr>
          <p:cNvPr id="56" name="Oval 55">
            <a:hlinkClick r:id="rId6" action="ppaction://hlinkfile"/>
          </p:cNvPr>
          <p:cNvSpPr/>
          <p:nvPr/>
        </p:nvSpPr>
        <p:spPr>
          <a:xfrm>
            <a:off x="5806050" y="2361514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7" name="Oval 56">
            <a:hlinkClick r:id="rId6" action="ppaction://hlinkfile"/>
          </p:cNvPr>
          <p:cNvSpPr/>
          <p:nvPr/>
        </p:nvSpPr>
        <p:spPr>
          <a:xfrm>
            <a:off x="6701219" y="2374554"/>
            <a:ext cx="338328" cy="338328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8" name="Oval 57">
            <a:hlinkClick r:id="rId6" action="ppaction://hlinkfile"/>
          </p:cNvPr>
          <p:cNvSpPr/>
          <p:nvPr/>
        </p:nvSpPr>
        <p:spPr>
          <a:xfrm>
            <a:off x="7670721" y="2043206"/>
            <a:ext cx="338328" cy="338328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Oval 58">
            <a:hlinkClick r:id="rId6" action="ppaction://hlinkfile"/>
          </p:cNvPr>
          <p:cNvSpPr/>
          <p:nvPr/>
        </p:nvSpPr>
        <p:spPr>
          <a:xfrm>
            <a:off x="8356521" y="2043206"/>
            <a:ext cx="338328" cy="338328"/>
          </a:xfrm>
          <a:prstGeom prst="ellipse">
            <a:avLst/>
          </a:prstGeom>
          <a:blipFill>
            <a:blip r:embed="rId10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0" name="Rectangle 59"/>
          <p:cNvSpPr/>
          <p:nvPr/>
        </p:nvSpPr>
        <p:spPr>
          <a:xfrm>
            <a:off x="4876800" y="1497762"/>
            <a:ext cx="353943" cy="1502976"/>
          </a:xfrm>
          <a:prstGeom prst="rect">
            <a:avLst/>
          </a:prstGeom>
        </p:spPr>
        <p:txBody>
          <a:bodyPr vert="vert270" wrap="none">
            <a:spAutoFit/>
          </a:bodyPr>
          <a:lstStyle/>
          <a:p>
            <a:pPr algn="ctr"/>
            <a:r>
              <a:rPr lang="en-US" sz="11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Anonymization</a:t>
            </a:r>
            <a:r>
              <a:rPr lang="en-US" sz="11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Level</a:t>
            </a:r>
            <a:endParaRPr lang="en-US" sz="11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22649" y="2758563"/>
            <a:ext cx="133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Colleagues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55905" y="2644825"/>
            <a:ext cx="169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Acquaintances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900671" y="1198042"/>
            <a:ext cx="4041415" cy="207940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420625" y="1412814"/>
            <a:ext cx="951041" cy="95345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Mary </a:t>
            </a:r>
            <a:r>
              <a:rPr lang="en-US" altLang="ja-JP" sz="1400" dirty="0" smtClean="0">
                <a:solidFill>
                  <a:schemeClr val="tx1"/>
                </a:solidFill>
              </a:rPr>
              <a:t>stays </a:t>
            </a:r>
            <a:r>
              <a:rPr lang="en-US" altLang="ja-JP" sz="1400" dirty="0">
                <a:solidFill>
                  <a:schemeClr val="tx1"/>
                </a:solidFill>
              </a:rPr>
              <a:t>in</a:t>
            </a:r>
            <a:r>
              <a:rPr lang="en-US" altLang="ja-JP" sz="1400" dirty="0" smtClean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Tokyo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altLang="ja-JP" sz="1400" dirty="0">
                <a:solidFill>
                  <a:schemeClr val="tx1"/>
                </a:solidFill>
              </a:rPr>
              <a:t>and studied at </a:t>
            </a:r>
            <a:r>
              <a:rPr lang="en-US" altLang="ja-JP" sz="1400" b="1" dirty="0" smtClean="0">
                <a:solidFill>
                  <a:schemeClr val="tx1"/>
                </a:solidFill>
              </a:rPr>
              <a:t>MIT</a:t>
            </a:r>
            <a:endParaRPr lang="en-US" altLang="ja-JP" sz="1400" b="1" dirty="0">
              <a:solidFill>
                <a:schemeClr val="tx1"/>
              </a:solidFill>
              <a:latin typeface="Arial" pitchFamily="34" charset="0"/>
              <a:ea typeface="HGSoeiPresenceEB" pitchFamily="17" charset="-128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40664" y="1564611"/>
            <a:ext cx="231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ingerprinted message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1012" y="2189272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Step 1: Extract keywords for search engines</a:t>
            </a:r>
            <a:endParaRPr lang="en-US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6" name="Straight Connector 44"/>
          <p:cNvCxnSpPr>
            <a:stCxn id="40" idx="3"/>
            <a:endCxn id="66" idx="1"/>
          </p:cNvCxnSpPr>
          <p:nvPr/>
        </p:nvCxnSpPr>
        <p:spPr>
          <a:xfrm flipV="1">
            <a:off x="4465364" y="1889541"/>
            <a:ext cx="955261" cy="158692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chemeClr val="tx1"/>
            </a:solidFill>
            <a:prstDash val="dash"/>
            <a:round/>
            <a:headEnd type="stealth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2954726271"/>
      </p:ext>
    </p:extLst>
  </p:cSld>
  <p:clrMapOvr>
    <a:masterClrMapping/>
  </p:clrMapOvr>
  <p:transition xmlns:p14="http://schemas.microsoft.com/office/powerpoint/2010/main" spd="slow" advTm="10698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19" grpId="0" animBg="1"/>
      <p:bldP spid="129" grpId="0" animBg="1"/>
      <p:bldP spid="13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53153"/>
          </a:xfrm>
        </p:spPr>
        <p:txBody>
          <a:bodyPr/>
          <a:lstStyle/>
          <a:p>
            <a:r>
              <a:rPr lang="en-US" dirty="0" smtClean="0"/>
              <a:t>Step 3: Detect paraphrases </a:t>
            </a:r>
            <a:r>
              <a:rPr lang="en-US" dirty="0"/>
              <a:t>(</a:t>
            </a:r>
            <a:r>
              <a:rPr lang="en-US" dirty="0" smtClean="0"/>
              <a:t>1/4)</a:t>
            </a:r>
            <a:br>
              <a:rPr lang="en-US" dirty="0" smtClean="0"/>
            </a:br>
            <a:r>
              <a:rPr lang="en-US" dirty="0" smtClean="0"/>
              <a:t>Match longest phrases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</a:t>
            </a:r>
            <a:r>
              <a:rPr lang="en-US" b="1" dirty="0">
                <a:solidFill>
                  <a:prstClr val="black"/>
                </a:solidFill>
              </a:rPr>
              <a:t>C5:Disclosure</a:t>
            </a:r>
            <a:r>
              <a:rPr lang="en-US" dirty="0">
                <a:solidFill>
                  <a:prstClr val="black"/>
                </a:solidFill>
              </a:rPr>
              <a:t> 	C6:Conclusion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detecting disclosure (3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detecting disclosure (3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detecting disclosure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776478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909888" algn="ctr"/>
                <a:tab pos="3546475" algn="ctr"/>
                <a:tab pos="4059238" algn="ctr"/>
                <a:tab pos="4683125" algn="ctr"/>
                <a:tab pos="5430838" algn="ctr"/>
                <a:tab pos="5943600" algn="ctr"/>
                <a:tab pos="6567488" algn="ctr"/>
                <a:tab pos="7259638" algn="ctr"/>
                <a:tab pos="7827963" algn="ctr"/>
                <a:tab pos="8464550" algn="ctr"/>
              </a:tabLst>
              <a:defRPr/>
            </a:pPr>
            <a:r>
              <a:rPr lang="en-US" altLang="ja-JP" sz="2000" b="1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Candidate </a:t>
            </a:r>
            <a:r>
              <a:rPr lang="en-US" altLang="ja-JP" sz="2000" b="1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message: 	Mary 	was 	a 	student 	at 	MIT 	and 	lives 	in 	</a:t>
            </a:r>
            <a:r>
              <a:rPr lang="en-US" altLang="ja-JP" sz="2000" b="1" dirty="0" err="1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altLang="ja-JP" sz="2000" b="1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909888" algn="ctr"/>
                <a:tab pos="3546475" algn="ctr"/>
                <a:tab pos="4059238" algn="ctr"/>
                <a:tab pos="4683125" algn="ctr"/>
                <a:tab pos="5430838" algn="ctr"/>
                <a:tab pos="5943600" algn="ctr"/>
                <a:tab pos="6567488" algn="ctr"/>
                <a:tab pos="7259638" algn="ctr"/>
                <a:tab pos="7827963" algn="ctr"/>
                <a:tab pos="8464550" algn="ctr"/>
              </a:tabLst>
              <a:defRPr/>
            </a:pP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Lemma: 	</a:t>
            </a:r>
            <a:r>
              <a:rPr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be 	a 	student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at 	MIT 	and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live 	</a:t>
            </a:r>
            <a:r>
              <a:rPr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err="1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3367088" algn="ctr"/>
                <a:tab pos="4281488" algn="ctr"/>
                <a:tab pos="5029200" algn="ctr"/>
                <a:tab pos="5721350" algn="ctr"/>
                <a:tab pos="6567488" algn="ctr"/>
                <a:tab pos="7426325" algn="ctr"/>
                <a:tab pos="8118475" algn="ctr"/>
                <a:tab pos="8742363" algn="ctr"/>
              </a:tabLst>
              <a:defRPr/>
            </a:pPr>
            <a:r>
              <a:rPr lang="de-DE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Lemma: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stay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Tokyo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study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at 	MIT</a:t>
            </a:r>
          </a:p>
          <a:p>
            <a:pPr>
              <a:tabLst>
                <a:tab pos="3367088" algn="ctr"/>
                <a:tab pos="4281488" algn="ctr"/>
                <a:tab pos="5029200" algn="ctr"/>
                <a:tab pos="5721350" algn="ctr"/>
                <a:tab pos="6567488" algn="ctr"/>
                <a:tab pos="7426325" algn="ctr"/>
                <a:tab pos="8118475" algn="ctr"/>
                <a:tab pos="8742363" algn="ctr"/>
              </a:tabLst>
              <a:defRPr/>
            </a:pPr>
            <a:r>
              <a:rPr lang="en-US" altLang="ja-JP" sz="2000" b="1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Fingerprinted message: </a:t>
            </a:r>
            <a:r>
              <a:rPr lang="en-US" altLang="ja-JP" sz="2000" b="1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Mary 	</a:t>
            </a:r>
            <a:r>
              <a:rPr lang="en-US" altLang="ja-JP" sz="2000" b="1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stays</a:t>
            </a:r>
            <a:r>
              <a:rPr lang="en-US" altLang="ja-JP" sz="2000" b="1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b="1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 </a:t>
            </a:r>
            <a:r>
              <a:rPr lang="en-US" altLang="ja-JP" sz="2000" b="1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Tokyo 	and 	studied 	at 	</a:t>
            </a:r>
            <a:r>
              <a:rPr lang="en-US" altLang="ja-JP" sz="2000" b="1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altLang="ja-JP" sz="2000" b="1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457950" y="3442428"/>
            <a:ext cx="44196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2220" y="4658418"/>
            <a:ext cx="67818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37198" y="3442428"/>
            <a:ext cx="639402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69772" y="4658418"/>
            <a:ext cx="740228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410200" y="3442428"/>
            <a:ext cx="92202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84273" y="4658418"/>
            <a:ext cx="1159727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944042" y="3442428"/>
            <a:ext cx="576398" cy="1215990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678930" y="3442428"/>
            <a:ext cx="26670" cy="1215990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6200" y="6324600"/>
            <a:ext cx="807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Hoang-</a:t>
            </a:r>
            <a:r>
              <a:rPr lang="en-US" sz="1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Nguyen-Son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“Paraphrase Detection on Basis of Full Phrases and Similarity Words Matching”, 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EMNLP 2015,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9 pages, ACL</a:t>
            </a:r>
            <a:r>
              <a:rPr lang="en-U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(under review)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364037" y="3641667"/>
            <a:ext cx="2114550" cy="680218"/>
          </a:xfrm>
          <a:prstGeom prst="wedgeRoundRectCallout">
            <a:avLst>
              <a:gd name="adj1" fmla="val 73441"/>
              <a:gd name="adj2" fmla="val -1743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Our proposed heuristic algorithm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5791200" y="3442427"/>
            <a:ext cx="2743200" cy="1215991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953000" y="4658418"/>
            <a:ext cx="4572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696200" y="3437405"/>
            <a:ext cx="4572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123497" y="3437405"/>
            <a:ext cx="2743200" cy="1221013"/>
          </a:xfrm>
          <a:prstGeom prst="line">
            <a:avLst/>
          </a:prstGeom>
          <a:ln>
            <a:solidFill>
              <a:srgbClr val="0000FF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91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53153"/>
          </a:xfrm>
        </p:spPr>
        <p:txBody>
          <a:bodyPr/>
          <a:lstStyle/>
          <a:p>
            <a:r>
              <a:rPr lang="en-US" dirty="0" smtClean="0"/>
              <a:t>Step 3: Detect paraphrases (3/4)</a:t>
            </a:r>
            <a:br>
              <a:rPr lang="en-US" dirty="0" smtClean="0"/>
            </a:br>
            <a:r>
              <a:rPr lang="en-US" dirty="0" smtClean="0"/>
              <a:t>Match similar words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</a:t>
            </a:r>
            <a:r>
              <a:rPr lang="en-US" b="1" dirty="0">
                <a:solidFill>
                  <a:prstClr val="black"/>
                </a:solidFill>
              </a:rPr>
              <a:t>C5:Disclosure</a:t>
            </a:r>
            <a:r>
              <a:rPr lang="en-US" dirty="0">
                <a:solidFill>
                  <a:prstClr val="black"/>
                </a:solidFill>
              </a:rPr>
              <a:t> 	C6:Conclusion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detecting disclosure (3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detecting disclosure (3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detecting disclosure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2700278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87638" algn="ctr"/>
                <a:tab pos="3373438" algn="ctr"/>
                <a:tab pos="3886200" algn="ctr"/>
                <a:tab pos="4683125" algn="ctr"/>
                <a:tab pos="5430838" algn="ctr"/>
                <a:tab pos="5999163" algn="ctr"/>
                <a:tab pos="6567488" algn="ctr"/>
                <a:tab pos="7315200" algn="ctr"/>
                <a:tab pos="7939088" algn="ctr"/>
                <a:tab pos="8742363" algn="ctr"/>
              </a:tabLst>
              <a:defRPr/>
            </a:pP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Candidate </a:t>
            </a: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message: 	Mary 	was 	a 	student 	at 	MIT 	and 	lives 	in 	</a:t>
            </a:r>
            <a:r>
              <a:rPr lang="en-US" altLang="ja-JP" sz="2000" dirty="0" err="1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altLang="ja-JP" sz="20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687638" algn="ctr"/>
                <a:tab pos="3373438" algn="ctr"/>
                <a:tab pos="3886200" algn="ctr"/>
                <a:tab pos="4683125" algn="ctr"/>
                <a:tab pos="5430838" algn="ctr"/>
                <a:tab pos="5999163" algn="ctr"/>
                <a:tab pos="6567488" algn="ctr"/>
                <a:tab pos="7315200" algn="ctr"/>
                <a:tab pos="7939088" algn="ctr"/>
                <a:tab pos="8742363" algn="ctr"/>
              </a:tabLst>
              <a:defRPr/>
            </a:pP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Lemma: 	</a:t>
            </a:r>
            <a:r>
              <a:rPr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be 	a 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student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at 	MIT 	and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live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altLang="ja-JP" sz="2000" dirty="0" smtClean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  <a:tab pos="7827963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3089275" algn="ctr"/>
                <a:tab pos="3948113" algn="ctr"/>
                <a:tab pos="4516438" algn="ctr"/>
                <a:tab pos="5375275" algn="ctr"/>
                <a:tab pos="6178550" algn="ctr"/>
                <a:tab pos="7092950" algn="ctr"/>
                <a:tab pos="7827963" algn="ctr"/>
                <a:tab pos="8520113" algn="ctr"/>
              </a:tabLst>
              <a:defRPr/>
            </a:pPr>
            <a:r>
              <a:rPr lang="de-DE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Lemma: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stay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study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at 	MIT</a:t>
            </a:r>
          </a:p>
          <a:p>
            <a:pPr>
              <a:tabLst>
                <a:tab pos="3089275" algn="ctr"/>
                <a:tab pos="3948113" algn="ctr"/>
                <a:tab pos="4516438" algn="ctr"/>
                <a:tab pos="5375275" algn="ctr"/>
                <a:tab pos="6178550" algn="ctr"/>
                <a:tab pos="7092950" algn="ctr"/>
                <a:tab pos="7827963" algn="ctr"/>
                <a:tab pos="8520113" algn="ctr"/>
              </a:tabLst>
              <a:defRPr/>
            </a:pP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Fingerprinted message: </a:t>
            </a: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Mary 	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stays</a:t>
            </a: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 </a:t>
            </a: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Tokyo 	and 	studied 	at 	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altLang="ja-JP" sz="20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343400" y="3369439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819900" y="453484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48200" y="3369439"/>
            <a:ext cx="2514600" cy="1165401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62800" y="3369439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33800" y="4542269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981450" y="3369439"/>
            <a:ext cx="3486150" cy="1165401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32708" y="3369439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105400" y="4542269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486400" y="3369439"/>
            <a:ext cx="3200400" cy="1165401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674346" y="3440718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iragino Kaku Gothic Pro"/>
              </a:rPr>
              <a:t>0.17</a:t>
            </a:r>
            <a:endParaRPr lang="en-US" b="1" i="0" dirty="0">
              <a:solidFill>
                <a:srgbClr val="000000"/>
              </a:solidFill>
              <a:effectLst/>
              <a:latin typeface="Hiragino Kaku Gothic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98987" y="340185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iragino Kaku Gothic Pro"/>
              </a:rPr>
              <a:t>0.33</a:t>
            </a:r>
            <a:endParaRPr lang="en-US" b="1" i="0" dirty="0">
              <a:solidFill>
                <a:srgbClr val="000000"/>
              </a:solidFill>
              <a:effectLst/>
              <a:latin typeface="Hiragino Kaku Gothic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134350" y="343585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iragino Kaku Gothic Pro"/>
              </a:rPr>
              <a:t>1</a:t>
            </a:r>
            <a:endParaRPr lang="en-US" b="1" i="0" dirty="0">
              <a:solidFill>
                <a:srgbClr val="000000"/>
              </a:solidFill>
              <a:effectLst/>
              <a:latin typeface="Hiragino Kaku Gothic Pro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8369" y="6434088"/>
            <a:ext cx="807720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/>
              <a:t>* Kuhn</a:t>
            </a:r>
            <a:r>
              <a:rPr lang="en-US" sz="1200" dirty="0"/>
              <a:t>, Harold W. "The Hungarian method for the assignment problem." </a:t>
            </a:r>
            <a:r>
              <a:rPr lang="en-US" sz="1200" i="1" dirty="0"/>
              <a:t>Naval research logistics quarterly</a:t>
            </a:r>
            <a:r>
              <a:rPr lang="en-US" sz="1200" dirty="0"/>
              <a:t> 2.1‐2 (1955): 83-97.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ounded Rectangular Callout 19"/>
          <p:cNvSpPr/>
          <p:nvPr/>
        </p:nvSpPr>
        <p:spPr>
          <a:xfrm>
            <a:off x="7032494" y="4022090"/>
            <a:ext cx="2111506" cy="396933"/>
          </a:xfrm>
          <a:prstGeom prst="wedgeRoundRectCallout">
            <a:avLst>
              <a:gd name="adj1" fmla="val 8334"/>
              <a:gd name="adj2" fmla="val -12539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Wordnet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similarity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533401" y="3586523"/>
            <a:ext cx="2533268" cy="714408"/>
          </a:xfrm>
          <a:prstGeom prst="wedgeRoundRectCallout">
            <a:avLst>
              <a:gd name="adj1" fmla="val 88972"/>
              <a:gd name="adj2" fmla="val 4836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Hungarian algorithm [Kuhn 1955]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181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53153"/>
          </a:xfrm>
        </p:spPr>
        <p:txBody>
          <a:bodyPr/>
          <a:lstStyle/>
          <a:p>
            <a:r>
              <a:rPr lang="en-US" dirty="0" smtClean="0"/>
              <a:t>Step 3: Detect paraphrases (4/4)</a:t>
            </a:r>
            <a:br>
              <a:rPr lang="en-US" dirty="0" smtClean="0"/>
            </a:br>
            <a:r>
              <a:rPr lang="en-US" dirty="0" smtClean="0"/>
              <a:t>Calculate similarity metric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</a:t>
            </a:r>
            <a:r>
              <a:rPr lang="en-US" b="1" dirty="0">
                <a:solidFill>
                  <a:prstClr val="black"/>
                </a:solidFill>
              </a:rPr>
              <a:t>C5:Disclosure</a:t>
            </a:r>
            <a:r>
              <a:rPr lang="en-US" dirty="0">
                <a:solidFill>
                  <a:prstClr val="black"/>
                </a:solidFill>
              </a:rPr>
              <a:t> 	C6:Conclusion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detecting disclosure (3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detecting disclosure (3 steps)</a:t>
            </a:r>
            <a:br>
              <a:rPr lang="en-US" dirty="0" smtClean="0"/>
            </a:br>
            <a:r>
              <a:rPr lang="en-US" dirty="0" smtClean="0">
                <a:solidFill>
                  <a:srgbClr val="76B3E6"/>
                </a:solidFill>
              </a:rPr>
              <a:t>Evaluation </a:t>
            </a:r>
            <a:r>
              <a:rPr lang="en-US" dirty="0">
                <a:solidFill>
                  <a:srgbClr val="76B3E6"/>
                </a:solidFill>
              </a:rPr>
              <a:t>of detecting disclosure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1690062"/>
            <a:ext cx="906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2687638" algn="ctr"/>
                <a:tab pos="3373438" algn="ctr"/>
                <a:tab pos="3886200" algn="ctr"/>
                <a:tab pos="4738688" algn="ctr"/>
                <a:tab pos="5486400" algn="ctr"/>
                <a:tab pos="6054725" algn="ctr"/>
                <a:tab pos="6691313" algn="ctr"/>
                <a:tab pos="7370763" algn="ctr"/>
                <a:tab pos="8007350" algn="ctr"/>
                <a:tab pos="8575675" algn="ctr"/>
              </a:tabLst>
              <a:defRPr/>
            </a:pP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Candidate message :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be 	a 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student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at 	MIT 	and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live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err="1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altLang="ja-JP" sz="2000" dirty="0" smtClean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978150" algn="ctr"/>
                <a:tab pos="4003675" algn="ctr"/>
                <a:tab pos="4806950" algn="ctr"/>
                <a:tab pos="5597525" algn="ctr"/>
                <a:tab pos="6400800" algn="ctr"/>
                <a:tab pos="7092950" algn="ctr"/>
                <a:tab pos="7772400" algn="ctr"/>
                <a:tab pos="8575675" algn="ctr"/>
              </a:tabLst>
              <a:defRPr/>
            </a:pP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Fingerprinted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message</a:t>
            </a:r>
            <a:r>
              <a:rPr lang="de-DE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: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stay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study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at 	</a:t>
            </a:r>
            <a:r>
              <a:rPr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altLang="ja-JP" sz="2000" dirty="0">
              <a:solidFill>
                <a:srgbClr val="0000FF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481607" y="2032309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934200" y="2654680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768765" y="2050939"/>
            <a:ext cx="2529427" cy="589743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278161" y="2023945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872007" y="2661204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191000" y="2032308"/>
            <a:ext cx="3352800" cy="595386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458200" y="2032309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426307" y="2661204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844704" y="2032309"/>
            <a:ext cx="2994496" cy="613427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932082" y="1994679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iragino Kaku Gothic Pro"/>
              </a:rPr>
              <a:t>0.17</a:t>
            </a:r>
            <a:endParaRPr lang="en-US" b="1" i="0" dirty="0">
              <a:solidFill>
                <a:srgbClr val="000000"/>
              </a:solidFill>
              <a:effectLst/>
              <a:latin typeface="Hiragino Kaku Gothic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237196" y="1980706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iragino Kaku Gothic Pro"/>
              </a:rPr>
              <a:t>0.33</a:t>
            </a:r>
            <a:endParaRPr lang="en-US" b="1" i="0" dirty="0">
              <a:solidFill>
                <a:srgbClr val="000000"/>
              </a:solidFill>
              <a:effectLst/>
              <a:latin typeface="Hiragino Kaku Gothic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29708" y="1960872"/>
            <a:ext cx="2935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iragino Kaku Gothic Pro"/>
              </a:rPr>
              <a:t>1</a:t>
            </a:r>
            <a:endParaRPr lang="en-US" b="1" i="0" dirty="0">
              <a:solidFill>
                <a:srgbClr val="000000"/>
              </a:solidFill>
              <a:effectLst/>
              <a:latin typeface="Hiragino Kaku Gothic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0" y="3870466"/>
                <a:ext cx="9067800" cy="13987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𝑺𝒊𝒎𝑴𝒂𝒕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 baseline="-250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𝑠𝑖𝑚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sz="1400" i="1" baseline="-2500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𝑙𝑒𝑛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400" i="1" baseline="-250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sup>
                              </m:s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400" dirty="0"/>
              </a:p>
              <a:p>
                <a14:m>
                  <m:oMathPara xmlns:m="http://schemas.openxmlformats.org/officeDocument/2006/math" xmlns="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𝑀𝑎𝑟𝑦</m:t>
                              </m:r>
                            </m:e>
                          </m:d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</m:e>
                          </m:d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𝑀𝐼𝑇</m:t>
                              </m:r>
                            </m:e>
                          </m:d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</m:d>
                          <m:r>
                            <a:rPr lang="en-US" sz="1400" b="0" i="1" baseline="30000" smtClean="0">
                              <a:latin typeface="Cambria Math" panose="02040503050406030204" pitchFamily="18" charset="0"/>
                            </a:rPr>
                            <m:t>1.18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𝑐𝑜𝑚𝑒</m:t>
                              </m:r>
                            </m:e>
                          </m:d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𝑇𝑜𝑘𝑦𝑜</m:t>
                              </m:r>
                            </m:e>
                          </m:d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𝑠𝑖𝑚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𝑠𝑡𝑢𝑑𝑦</m:t>
                              </m:r>
                            </m:e>
                          </m:d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𝑀𝑎𝑟𝑦</m:t>
                              </m:r>
                            </m:e>
                          </m:d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</m:e>
                          </m:d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  <m:r>
                                <a:rPr lang="en-US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𝑀𝐼𝑇</m:t>
                              </m:r>
                            </m:e>
                          </m:d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𝑙𝑒𝑛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e>
                          </m:d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</m:oMath>
                  </m:oMathPara>
                </a14:m>
                <a:endParaRPr lang="en-US" sz="1400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0.17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</m:num>
                        <m:den>
                          <m: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400" b="1" i="1" baseline="30000">
                              <a:latin typeface="Cambria Math" panose="02040503050406030204" pitchFamily="18" charset="0"/>
                            </a:rPr>
                            <m:t>𝟏𝟖</m:t>
                          </m:r>
                        </m:den>
                      </m:f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𝟕𝟖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70466"/>
                <a:ext cx="9067800" cy="1398716"/>
              </a:xfrm>
              <a:prstGeom prst="rect">
                <a:avLst/>
              </a:prstGeom>
              <a:blipFill rotWithShape="0">
                <a:blip r:embed="rId3"/>
                <a:stretch>
                  <a:fillRect l="-403" b="-3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6200" y="6324600"/>
            <a:ext cx="807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Hoang-</a:t>
            </a:r>
            <a:r>
              <a:rPr lang="en-US" sz="1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Nguyen-Son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et al, “Paraphrase Detection on Basis of Full Phrases and Similarity Words Matching”,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EMNLP 2015,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 pages, ACL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(under 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ular Callout 33"/>
              <p:cNvSpPr/>
              <p:nvPr/>
            </p:nvSpPr>
            <p:spPr>
              <a:xfrm>
                <a:off x="6324600" y="3051130"/>
                <a:ext cx="1598077" cy="533616"/>
              </a:xfrm>
              <a:prstGeom prst="wedgeRoundRectCallout">
                <a:avLst>
                  <a:gd name="adj1" fmla="val -61754"/>
                  <a:gd name="adj2" fmla="val 114667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We estimate </a:t>
                </a:r>
                <a14:m>
                  <m:oMath xmlns:m="http://schemas.openxmlformats.org/officeDocument/2006/math" xmlns="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=1.18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Rounded Rectangular Callout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051130"/>
                <a:ext cx="1598077" cy="533616"/>
              </a:xfrm>
              <a:prstGeom prst="wedgeRoundRectCallout">
                <a:avLst>
                  <a:gd name="adj1" fmla="val -61754"/>
                  <a:gd name="adj2" fmla="val 114667"/>
                  <a:gd name="adj3" fmla="val 16667"/>
                </a:avLst>
              </a:prstGeom>
              <a:blipFill rotWithShape="0">
                <a:blip r:embed="rId4"/>
                <a:stretch>
                  <a:fillRect t="-8784" r="-67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ular Callout 24"/>
          <p:cNvSpPr/>
          <p:nvPr/>
        </p:nvSpPr>
        <p:spPr>
          <a:xfrm>
            <a:off x="4737273" y="3184441"/>
            <a:ext cx="1266493" cy="533616"/>
          </a:xfrm>
          <a:prstGeom prst="wedgeRoundRectCallout">
            <a:avLst>
              <a:gd name="adj1" fmla="val 20726"/>
              <a:gd name="adj2" fmla="val 9086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Wordnet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similarity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1892459" y="3023026"/>
            <a:ext cx="1495093" cy="911279"/>
          </a:xfrm>
          <a:prstGeom prst="wedgeRoundRectCallout">
            <a:avLst>
              <a:gd name="adj1" fmla="val 24548"/>
              <a:gd name="adj2" fmla="val 57419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Similarity Matching</a:t>
            </a:r>
          </a:p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metric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3590925" y="3416288"/>
            <a:ext cx="952500" cy="353044"/>
          </a:xfrm>
          <a:prstGeom prst="wedgeRoundRectCallout">
            <a:avLst>
              <a:gd name="adj1" fmla="val 20726"/>
              <a:gd name="adj2" fmla="val 90867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3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53153"/>
          </a:xfrm>
        </p:spPr>
        <p:txBody>
          <a:bodyPr/>
          <a:lstStyle/>
          <a:p>
            <a:r>
              <a:rPr lang="en-US" dirty="0" smtClean="0"/>
              <a:t>Step 3: Detect paraphrases </a:t>
            </a:r>
            <a:r>
              <a:rPr lang="en-US" dirty="0"/>
              <a:t>(4/4)</a:t>
            </a:r>
            <a:br>
              <a:rPr lang="en-US" dirty="0"/>
            </a:br>
            <a:r>
              <a:rPr lang="en-US" dirty="0"/>
              <a:t>Calculate similarity metric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</a:t>
            </a:r>
            <a:r>
              <a:rPr lang="en-US" b="1" dirty="0">
                <a:solidFill>
                  <a:prstClr val="black"/>
                </a:solidFill>
              </a:rPr>
              <a:t>C5:Disclosure</a:t>
            </a:r>
            <a:r>
              <a:rPr lang="en-US" dirty="0">
                <a:solidFill>
                  <a:prstClr val="black"/>
                </a:solidFill>
              </a:rPr>
              <a:t> 	C6:Conclusion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detecting disclosure (3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/>
              <a:t>Detail of detecting disclosure (3 steps)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76B3E6"/>
                </a:solidFill>
              </a:rPr>
              <a:t>Evaluation of detecting disclosure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6200" y="1690062"/>
            <a:ext cx="906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311525" algn="ctr"/>
                <a:tab pos="4003675" algn="ctr"/>
                <a:tab pos="4460875" algn="ctr"/>
                <a:tab pos="5140325" algn="ctr"/>
                <a:tab pos="5832475" algn="ctr"/>
                <a:tab pos="6400800" algn="ctr"/>
                <a:tab pos="7024688" algn="ctr"/>
                <a:tab pos="7605713" algn="ctr"/>
                <a:tab pos="8062913" algn="ctr"/>
                <a:tab pos="8742363" algn="ctr"/>
              </a:tabLst>
              <a:defRPr/>
            </a:pP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Candidate message(s</a:t>
            </a:r>
            <a:r>
              <a:rPr lang="en-US" altLang="ja-JP" sz="2000" baseline="-25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1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): 	Mary</a:t>
            </a:r>
            <a:r>
              <a:rPr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be 	a 	student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at 	MIT 	and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live</a:t>
            </a:r>
            <a:r>
              <a:rPr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strike="sngStrike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err="1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Tokio</a:t>
            </a:r>
            <a:endParaRPr lang="en-US" altLang="ja-JP" sz="2000" dirty="0">
              <a:solidFill>
                <a:srgbClr val="FF0000"/>
              </a:solidFill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2405063" algn="ctr"/>
                <a:tab pos="3200400" algn="ctr"/>
                <a:tab pos="3941763" algn="ctr"/>
                <a:tab pos="4745038" algn="ctr"/>
                <a:tab pos="5376863" algn="ctr"/>
                <a:tab pos="6116638" algn="ctr"/>
                <a:tab pos="6858000" algn="ctr"/>
              </a:tabLst>
              <a:defRPr/>
            </a:pPr>
            <a:endParaRPr lang="en-US" altLang="ja-JP" sz="2000" dirty="0" smtClean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  <a:p>
            <a:pPr>
              <a:tabLst>
                <a:tab pos="3546475" algn="ctr"/>
                <a:tab pos="4405313" algn="ctr"/>
                <a:tab pos="5029200" algn="ctr"/>
                <a:tab pos="5776913" algn="ctr"/>
                <a:tab pos="6746875" algn="ctr"/>
                <a:tab pos="7550150" algn="ctr"/>
                <a:tab pos="8062913" algn="ctr"/>
                <a:tab pos="8742363" algn="ctr"/>
              </a:tabLst>
              <a:defRPr/>
            </a:pP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Fingerprinted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message (</a:t>
            </a:r>
            <a:r>
              <a:rPr lang="de-DE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</a:t>
            </a:r>
            <a:r>
              <a:rPr lang="de-DE" altLang="ja-JP" sz="2000" baseline="-25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2</a:t>
            </a:r>
            <a:r>
              <a:rPr lang="de-DE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): 	</a:t>
            </a: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Mary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smtClean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stay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strike="sngStrike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in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Tokyo</a:t>
            </a:r>
            <a:r>
              <a:rPr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and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study</a:t>
            </a:r>
            <a:r>
              <a:rPr lang="en-US" altLang="ja-JP" sz="2000" dirty="0" smtClean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	</a:t>
            </a:r>
            <a:r>
              <a:rPr lang="en-US" altLang="ja-JP" sz="2000" dirty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at</a:t>
            </a:r>
            <a:r>
              <a:rPr lang="en-US" altLang="ja-JP" sz="2000" dirty="0">
                <a:solidFill>
                  <a:srgbClr val="0000FF"/>
                </a:solidFill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 	</a:t>
            </a:r>
            <a:r>
              <a:rPr lang="en-US" altLang="ja-JP" sz="2000" dirty="0" smtClean="0">
                <a:latin typeface="Arial" panose="020B0604020202020204" pitchFamily="34" charset="0"/>
                <a:ea typeface="HGSoeiPresenceEB" pitchFamily="17" charset="-128"/>
                <a:cs typeface="Arial" panose="020B0604020202020204" pitchFamily="34" charset="0"/>
              </a:rPr>
              <a:t>MIT</a:t>
            </a:r>
            <a:endParaRPr lang="en-US" altLang="ja-JP" sz="2000" dirty="0">
              <a:latin typeface="Arial" panose="020B0604020202020204" pitchFamily="34" charset="0"/>
              <a:ea typeface="HGSoeiPresenceEB" pitchFamily="17" charset="-128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900708" y="2044621"/>
            <a:ext cx="838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370820" y="2661204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390358" y="2013044"/>
            <a:ext cx="2270394" cy="634691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543800" y="2019532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291108" y="2684906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4619959" y="2059025"/>
            <a:ext cx="3152441" cy="593606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534400" y="2032309"/>
            <a:ext cx="6096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638800" y="2671896"/>
            <a:ext cx="685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981700" y="2032309"/>
            <a:ext cx="2857500" cy="621814"/>
          </a:xfrm>
          <a:prstGeom prst="line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33800" y="201824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iragino Kaku Gothic Pro"/>
              </a:rPr>
              <a:t>0.17</a:t>
            </a:r>
            <a:endParaRPr lang="en-US" b="1" i="0" dirty="0">
              <a:solidFill>
                <a:srgbClr val="000000"/>
              </a:solidFill>
              <a:effectLst/>
              <a:latin typeface="Hiragino Kaku Gothic Pro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45461" y="199132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iragino Kaku Gothic Pro"/>
              </a:rPr>
              <a:t>0.33</a:t>
            </a:r>
            <a:endParaRPr lang="en-US" b="1" i="0" dirty="0">
              <a:solidFill>
                <a:srgbClr val="000000"/>
              </a:solidFill>
              <a:effectLst/>
              <a:latin typeface="Hiragino Kaku Gothic Pr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373893" y="2044995"/>
            <a:ext cx="3129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Hiragino Kaku Gothic Pro"/>
              </a:rPr>
              <a:t>1</a:t>
            </a:r>
            <a:endParaRPr lang="en-US" b="1" i="0" dirty="0">
              <a:solidFill>
                <a:srgbClr val="000000"/>
              </a:solidFill>
              <a:effectLst/>
              <a:latin typeface="Hiragino Kaku Gothic Pro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" y="6324600"/>
            <a:ext cx="80772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Hoang-</a:t>
            </a:r>
            <a:r>
              <a:rPr lang="en-US" sz="1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Nguyen-Son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“Paraphrase Detection on Basis of Full Phrases and Similarity Words Matching”, 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EMNLP 2015,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9 pages, ACL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(under review)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2048" y="3939559"/>
                <a:ext cx="8936352" cy="62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=0.5×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|#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𝑅𝑒𝑚𝑎𝑖𝑛𝑊𝑜𝑟𝑑𝑠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−#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𝑅𝑒𝑚𝑎𝑖𝑛𝑊𝑜𝑟𝑑𝑠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 baseline="-250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  <m:d>
                                    <m:d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#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𝑅𝑒𝑚𝑎𝑖𝑛𝑊𝑜𝑟𝑑𝑠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i="1" baseline="-25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,#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𝑅𝑒𝑚𝑎𝑖𝑛𝑊𝑜𝑟𝑑𝑠</m:t>
                                      </m:r>
                                      <m:d>
                                        <m:d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600" i="1" baseline="-250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0.5×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𝟎𝟑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8" y="3939559"/>
                <a:ext cx="8936352" cy="62081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238711" y="4559575"/>
                <a:ext cx="60569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 xmlns="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𝑺𝒊𝒎𝑴𝒂𝒕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𝑆𝑖𝑚𝑀𝑎𝑡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=0.78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𝟕𝟕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11" y="4559575"/>
                <a:ext cx="6056978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42048" y="4967607"/>
            <a:ext cx="8936352" cy="130561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We combine </a:t>
            </a:r>
            <a:r>
              <a:rPr kumimoji="1" lang="en-US" altLang="ja-JP" sz="2800" b="1" i="1" dirty="0" err="1">
                <a:solidFill>
                  <a:srgbClr val="0000FF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Arial" pitchFamily="34" charset="0"/>
                <a:sym typeface="Wingdings" pitchFamily="2" charset="2"/>
              </a:rPr>
              <a:t>SimMat</a:t>
            </a:r>
            <a:r>
              <a:rPr kumimoji="1" lang="en-US" altLang="ja-JP" sz="28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 </a:t>
            </a:r>
            <a:r>
              <a:rPr kumimoji="1" lang="en-US" altLang="ja-JP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with </a:t>
            </a:r>
            <a:r>
              <a:rPr kumimoji="1" lang="en-US" altLang="ja-JP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eight machine translation metrics 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that have </a:t>
            </a:r>
            <a:r>
              <a:rPr kumimoji="1" lang="en-US" altLang="ja-JP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best accuracy</a:t>
            </a:r>
            <a:r>
              <a:rPr kumimoji="1" lang="en-US" altLang="ja-JP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of </a:t>
            </a:r>
            <a:r>
              <a:rPr kumimoji="1" lang="en-US" altLang="ja-JP" sz="2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paraphrase detection</a:t>
            </a:r>
            <a:endParaRPr kumimoji="1" lang="en-US" sz="28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ounded Rectangular Callout 26"/>
          <p:cNvSpPr/>
          <p:nvPr/>
        </p:nvSpPr>
        <p:spPr>
          <a:xfrm>
            <a:off x="381000" y="3197279"/>
            <a:ext cx="1266493" cy="533616"/>
          </a:xfrm>
          <a:prstGeom prst="wedgeRoundRectCallout">
            <a:avLst>
              <a:gd name="adj1" fmla="val -34145"/>
              <a:gd name="adj2" fmla="val 133706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Brevity penalty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4572000" y="3032766"/>
            <a:ext cx="4114799" cy="833760"/>
          </a:xfrm>
          <a:prstGeom prst="wedgeRoundRectCallout">
            <a:avLst>
              <a:gd name="adj1" fmla="val 17612"/>
              <a:gd name="adj2" fmla="val 6708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 words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after matching phrases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remove minor words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{“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Tokyo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”, “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”}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79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paraphrase detection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</a:t>
            </a:r>
            <a:r>
              <a:rPr lang="en-US" b="1" dirty="0">
                <a:solidFill>
                  <a:prstClr val="black"/>
                </a:solidFill>
              </a:rPr>
              <a:t>C5:Disclosure</a:t>
            </a:r>
            <a:r>
              <a:rPr lang="en-US" dirty="0">
                <a:solidFill>
                  <a:prstClr val="black"/>
                </a:solidFill>
              </a:rPr>
              <a:t> 	C6:Conclusion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6B3E6"/>
                </a:solidFill>
              </a:rPr>
              <a:t>Overview of detecting disclosure (3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 smtClean="0">
                <a:solidFill>
                  <a:srgbClr val="76B3E6"/>
                </a:solidFill>
              </a:rPr>
              <a:t>Detail of detecting disclosure (3 steps)</a:t>
            </a:r>
            <a:r>
              <a:rPr lang="en-US" dirty="0">
                <a:solidFill>
                  <a:srgbClr val="76B3E6"/>
                </a:solidFill>
              </a:rPr>
              <a:t/>
            </a:r>
            <a:br>
              <a:rPr lang="en-US" dirty="0">
                <a:solidFill>
                  <a:srgbClr val="76B3E6"/>
                </a:solidFill>
              </a:rPr>
            </a:br>
            <a:r>
              <a:rPr lang="en-US" dirty="0"/>
              <a:t>Evaluation of detecting disclosure</a:t>
            </a:r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98843615"/>
              </p:ext>
            </p:extLst>
          </p:nvPr>
        </p:nvGraphicFramePr>
        <p:xfrm>
          <a:off x="336452" y="2592070"/>
          <a:ext cx="8148001" cy="3596640"/>
        </p:xfrm>
        <a:graphic>
          <a:graphicData uri="http://schemas.openxmlformats.org/drawingml/2006/table">
            <a:tbl>
              <a:tblPr/>
              <a:tblGrid>
                <a:gridCol w="3802697"/>
                <a:gridCol w="1904047"/>
                <a:gridCol w="1400810"/>
                <a:gridCol w="1040447"/>
              </a:tblGrid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Method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Conference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Accuracy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F1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Vector Based </a:t>
                      </a: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Similarity (baseline)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AAAI 2006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65.4%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75.3%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Word similarity measures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AAAI 2006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70.3%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81.3%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Sentence dissimilarity classification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EMNLP 2006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72.0%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81.6%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Semantic and string similarity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RANLP 2007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72.6%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81.3%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Distributional semantic space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EMNLP 2012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73.0%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82.3%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Product of experts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ACL 2009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76.1%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82.7%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Recursive </a:t>
                      </a:r>
                      <a:r>
                        <a:rPr lang="en-US" sz="16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autoencoder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NIPS 2011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76.8%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83.6%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Machine translation metrics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NAACL 2012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77.4%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en-US" sz="16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84.1%</a:t>
                      </a:r>
                      <a:endParaRPr lang="en-US" sz="1600" b="0" i="0" u="none" strike="noStrike" kern="1200" dirty="0">
                        <a:solidFill>
                          <a:srgbClr val="000000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OURS (**)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EMNLP</a:t>
                      </a: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 2015 </a:t>
                      </a:r>
                      <a:b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</a:br>
                      <a:r>
                        <a:rPr lang="en-US" sz="16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(under review)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77.7%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83.9%</a:t>
                      </a:r>
                      <a:endParaRPr lang="en-US" sz="1600" b="1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Content Placeholder 15"/>
          <p:cNvSpPr>
            <a:spLocks noGrp="1"/>
          </p:cNvSpPr>
          <p:nvPr>
            <p:ph idx="1"/>
          </p:nvPr>
        </p:nvSpPr>
        <p:spPr>
          <a:xfrm>
            <a:off x="457200" y="1163531"/>
            <a:ext cx="8229600" cy="1524000"/>
          </a:xfrm>
        </p:spPr>
        <p:txBody>
          <a:bodyPr>
            <a:normAutofit/>
          </a:bodyPr>
          <a:lstStyle/>
          <a:p>
            <a:r>
              <a:rPr lang="en-US" sz="2800" dirty="0"/>
              <a:t>Microsoft Research Paraphrase </a:t>
            </a:r>
            <a:r>
              <a:rPr lang="en-US" sz="2800" dirty="0" smtClean="0"/>
              <a:t>Corpus (*)</a:t>
            </a:r>
          </a:p>
          <a:p>
            <a:pPr lvl="1"/>
            <a:r>
              <a:rPr lang="fr-FR" sz="2400" b="1" dirty="0" smtClean="0"/>
              <a:t>Train</a:t>
            </a:r>
            <a:r>
              <a:rPr lang="fr-FR" sz="2400" dirty="0" smtClean="0"/>
              <a:t>: </a:t>
            </a:r>
            <a:r>
              <a:rPr lang="fr-FR" sz="2400" dirty="0"/>
              <a:t>4,076 sentence pairs </a:t>
            </a:r>
            <a:r>
              <a:rPr lang="fr-FR" sz="2400" dirty="0" smtClean="0"/>
              <a:t>(</a:t>
            </a:r>
            <a:r>
              <a:rPr lang="fr-FR" sz="2400" dirty="0"/>
              <a:t>67.5</a:t>
            </a:r>
            <a:r>
              <a:rPr lang="fr-FR" sz="2400" dirty="0" smtClean="0"/>
              <a:t>% positive)</a:t>
            </a:r>
            <a:endParaRPr lang="fr-FR" sz="2400" dirty="0"/>
          </a:p>
          <a:p>
            <a:pPr lvl="1"/>
            <a:r>
              <a:rPr lang="fr-FR" sz="2400" b="1" dirty="0" smtClean="0"/>
              <a:t>Test</a:t>
            </a:r>
            <a:r>
              <a:rPr lang="fr-FR" sz="2400" dirty="0" smtClean="0"/>
              <a:t>: </a:t>
            </a:r>
            <a:r>
              <a:rPr lang="fr-FR" sz="2400" dirty="0"/>
              <a:t>1,725 sentence pairs </a:t>
            </a:r>
            <a:r>
              <a:rPr lang="fr-FR" sz="2400" dirty="0" smtClean="0"/>
              <a:t>(</a:t>
            </a:r>
            <a:r>
              <a:rPr lang="fr-FR" sz="2400" dirty="0"/>
              <a:t>66.5%</a:t>
            </a:r>
            <a:r>
              <a:rPr lang="fr-FR" sz="2400" dirty="0" smtClean="0"/>
              <a:t> positive)</a:t>
            </a:r>
            <a:endParaRPr lang="fr-FR" sz="2400" dirty="0"/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3BE73D81-B074-4F98-A99E-E3414E75EF5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" y="6211669"/>
            <a:ext cx="8610600" cy="600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(*)Bill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Dolan, et al,  "Unsupervised construction of large paraphrase corpora: Exploiting massively parallel news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sources.“,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ACL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2004</a:t>
            </a:r>
          </a:p>
          <a:p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(**)Hoang-</a:t>
            </a:r>
            <a:r>
              <a:rPr lang="en-US" sz="11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1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u="sng" dirty="0">
                <a:latin typeface="Arial" panose="020B0604020202020204" pitchFamily="34" charset="0"/>
                <a:cs typeface="Arial" panose="020B0604020202020204" pitchFamily="34" charset="0"/>
              </a:rPr>
              <a:t>Nguyen-Son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et al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“Paraphrase Detection on Basis of Full Phrases and Similarity Words Matching”,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EMNLP 2015,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 pages, ACL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(under review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Slide Number Placeholder 1"/>
          <p:cNvSpPr txBox="1">
            <a:spLocks/>
          </p:cNvSpPr>
          <p:nvPr/>
        </p:nvSpPr>
        <p:spPr>
          <a:xfrm>
            <a:off x="6934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87C35B-78E7-4F67-8F62-434498A67C0C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031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2400" y="1981200"/>
            <a:ext cx="8915400" cy="1362075"/>
          </a:xfrm>
        </p:spPr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74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issues in online social networks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1497627"/>
            <a:ext cx="8686800" cy="4525963"/>
          </a:xfrm>
        </p:spPr>
        <p:txBody>
          <a:bodyPr>
            <a:noAutofit/>
          </a:bodyPr>
          <a:lstStyle/>
          <a:p>
            <a:r>
              <a:rPr lang="en-US" sz="2000" dirty="0" smtClean="0"/>
              <a:t>Sensitive information</a:t>
            </a:r>
            <a:r>
              <a:rPr lang="en-US" sz="2000" baseline="30000" dirty="0" smtClean="0"/>
              <a:t>1</a:t>
            </a:r>
          </a:p>
          <a:p>
            <a:pPr lvl="1"/>
            <a:r>
              <a:rPr lang="en-US" sz="1800" dirty="0" smtClean="0"/>
              <a:t>Government information: relating to </a:t>
            </a:r>
            <a:r>
              <a:rPr lang="en-US" sz="1800" dirty="0"/>
              <a:t>a </a:t>
            </a:r>
            <a:r>
              <a:rPr lang="en-US" sz="1800" b="1" dirty="0" smtClean="0"/>
              <a:t>country</a:t>
            </a:r>
            <a:endParaRPr lang="en-US" sz="1800" dirty="0" smtClean="0"/>
          </a:p>
          <a:p>
            <a:pPr lvl="2"/>
            <a:r>
              <a:rPr lang="en-US" sz="1400" dirty="0" smtClean="0"/>
              <a:t>Ex: </a:t>
            </a:r>
            <a:r>
              <a:rPr lang="en-US" sz="1400" dirty="0"/>
              <a:t>government documents, national interests...</a:t>
            </a:r>
          </a:p>
          <a:p>
            <a:pPr lvl="1"/>
            <a:r>
              <a:rPr lang="en-US" sz="1800" dirty="0" smtClean="0"/>
              <a:t>Business information: concerning with a </a:t>
            </a:r>
            <a:r>
              <a:rPr lang="en-US" sz="1800" b="1" dirty="0"/>
              <a:t>company</a:t>
            </a:r>
          </a:p>
          <a:p>
            <a:pPr lvl="2"/>
            <a:r>
              <a:rPr lang="en-US" sz="1400" dirty="0" smtClean="0"/>
              <a:t>Ex: Trace </a:t>
            </a:r>
            <a:r>
              <a:rPr lang="en-US" sz="1400" dirty="0"/>
              <a:t>secrets, marketing plans, financial data</a:t>
            </a:r>
            <a:r>
              <a:rPr lang="en-US" sz="1400" dirty="0" smtClean="0"/>
              <a:t>…</a:t>
            </a:r>
            <a:endParaRPr lang="en-US" sz="1400" dirty="0" smtClean="0">
              <a:solidFill>
                <a:srgbClr val="0000FF"/>
              </a:solidFill>
            </a:endParaRPr>
          </a:p>
          <a:p>
            <a:pPr lvl="1"/>
            <a:r>
              <a:rPr lang="en-US" sz="1800" dirty="0" smtClean="0">
                <a:solidFill>
                  <a:srgbClr val="FF0000"/>
                </a:solidFill>
              </a:rPr>
              <a:t>Private information</a:t>
            </a:r>
            <a:r>
              <a:rPr lang="en-US" sz="1800" dirty="0" smtClean="0"/>
              <a:t>: belonging to an individual </a:t>
            </a:r>
            <a:r>
              <a:rPr lang="en-US" sz="1800" b="1" dirty="0" smtClean="0"/>
              <a:t>person</a:t>
            </a:r>
            <a:endParaRPr lang="en-US" sz="1800" b="1" dirty="0" smtClean="0">
              <a:solidFill>
                <a:srgbClr val="0000FF"/>
              </a:solidFill>
            </a:endParaRPr>
          </a:p>
          <a:p>
            <a:pPr lvl="2"/>
            <a:r>
              <a:rPr lang="en-US" sz="1400" dirty="0" smtClean="0"/>
              <a:t>Ex: credit cards, passwords…</a:t>
            </a:r>
            <a:r>
              <a:rPr lang="en-US" sz="1400" dirty="0" smtClean="0">
                <a:sym typeface="Wingdings" panose="05000000000000000000" pitchFamily="2" charset="2"/>
              </a:rPr>
              <a:t> make harmful if they are disclosed</a:t>
            </a:r>
            <a:endParaRPr lang="en-US" sz="1400" dirty="0" smtClean="0"/>
          </a:p>
          <a:p>
            <a:pPr lvl="2"/>
            <a:r>
              <a:rPr lang="en-US" sz="1400" dirty="0" smtClean="0"/>
              <a:t>Other ex: emails, addresses, user’s locations </a:t>
            </a:r>
            <a:r>
              <a:rPr lang="en-US" sz="1400" dirty="0" smtClean="0">
                <a:sym typeface="Wingdings" panose="05000000000000000000" pitchFamily="2" charset="2"/>
              </a:rPr>
              <a:t> result in </a:t>
            </a:r>
            <a:r>
              <a:rPr lang="en-US" sz="1400" b="1" dirty="0" smtClean="0">
                <a:sym typeface="Wingdings" panose="05000000000000000000" pitchFamily="2" charset="2"/>
              </a:rPr>
              <a:t>spams</a:t>
            </a:r>
            <a:r>
              <a:rPr lang="en-US" sz="1400" dirty="0" smtClean="0">
                <a:sym typeface="Wingdings" panose="05000000000000000000" pitchFamily="2" charset="2"/>
              </a:rPr>
              <a:t>, </a:t>
            </a:r>
            <a:r>
              <a:rPr lang="en-US" sz="1400" b="1" dirty="0" smtClean="0">
                <a:sym typeface="Wingdings" panose="05000000000000000000" pitchFamily="2" charset="2"/>
              </a:rPr>
              <a:t>advertisings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Private information </a:t>
            </a:r>
            <a:r>
              <a:rPr lang="en-US" sz="2000" dirty="0" smtClean="0"/>
              <a:t>is banned to disclose for third parties, people</a:t>
            </a:r>
          </a:p>
          <a:p>
            <a:pPr lvl="1"/>
            <a:r>
              <a:rPr lang="en-US" sz="1800" dirty="0" smtClean="0"/>
              <a:t>Laws by EU</a:t>
            </a:r>
            <a:r>
              <a:rPr lang="en-US" sz="1800" baseline="30000" dirty="0" smtClean="0"/>
              <a:t>2</a:t>
            </a:r>
            <a:r>
              <a:rPr lang="en-US" sz="1800" dirty="0" smtClean="0"/>
              <a:t>, US, and many other countries</a:t>
            </a:r>
            <a:r>
              <a:rPr lang="en-US" sz="1800" baseline="30000" dirty="0" smtClean="0"/>
              <a:t>3</a:t>
            </a:r>
            <a:endParaRPr lang="en-US" sz="1800" dirty="0" smtClean="0"/>
          </a:p>
          <a:p>
            <a:r>
              <a:rPr lang="en-US" sz="2000" dirty="0" smtClean="0"/>
              <a:t>However, private information can be </a:t>
            </a:r>
            <a:r>
              <a:rPr lang="en-US" sz="2000" dirty="0" smtClean="0">
                <a:solidFill>
                  <a:srgbClr val="0000FF"/>
                </a:solidFill>
              </a:rPr>
              <a:t>disclosed </a:t>
            </a:r>
            <a:r>
              <a:rPr lang="en-US" sz="2000" dirty="0" smtClean="0"/>
              <a:t>by users’ friends</a:t>
            </a:r>
            <a:r>
              <a:rPr lang="en-US" sz="2000" dirty="0"/>
              <a:t> </a:t>
            </a:r>
            <a:r>
              <a:rPr lang="en-US" sz="2000" dirty="0" smtClean="0"/>
              <a:t>or themselves in online social networks (OSNs)</a:t>
            </a: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~5,000 </a:t>
            </a:r>
            <a:r>
              <a:rPr lang="en-US" sz="1800" dirty="0"/>
              <a:t>Facebook accounts disclosed </a:t>
            </a:r>
            <a:r>
              <a:rPr lang="en-US" sz="1800" dirty="0" smtClean="0">
                <a:solidFill>
                  <a:srgbClr val="0000FF"/>
                </a:solidFill>
              </a:rPr>
              <a:t>89</a:t>
            </a:r>
            <a:r>
              <a:rPr lang="en-US" sz="1800" dirty="0">
                <a:solidFill>
                  <a:srgbClr val="0000FF"/>
                </a:solidFill>
              </a:rPr>
              <a:t>% </a:t>
            </a:r>
            <a:r>
              <a:rPr lang="en-US" sz="1800" dirty="0" smtClean="0"/>
              <a:t>names, </a:t>
            </a:r>
            <a:r>
              <a:rPr lang="en-US" sz="1800" dirty="0" smtClean="0">
                <a:solidFill>
                  <a:srgbClr val="0000FF"/>
                </a:solidFill>
              </a:rPr>
              <a:t>51% </a:t>
            </a:r>
            <a:r>
              <a:rPr lang="en-US" sz="1800" dirty="0" smtClean="0"/>
              <a:t>hometowns, …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/>
              <a:t>C1:Introduction	C2:Related work	</a:t>
            </a:r>
            <a:r>
              <a:rPr lang="en-US" sz="1400" dirty="0" smtClean="0"/>
              <a:t>C3:Identification </a:t>
            </a:r>
            <a:endParaRPr lang="en-US" sz="1400" dirty="0"/>
          </a:p>
          <a:p>
            <a:pPr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/>
              <a:t>C4:Anonymization	C5:Disclosure 	C6:Conclusion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Privacy issues of private </a:t>
            </a:r>
            <a:r>
              <a:rPr lang="en-US" dirty="0" smtClean="0"/>
              <a:t>information</a:t>
            </a:r>
          </a:p>
          <a:p>
            <a:r>
              <a:rPr lang="en-US" dirty="0">
                <a:solidFill>
                  <a:srgbClr val="76B3E6"/>
                </a:solidFill>
              </a:rPr>
              <a:t>Proposed approaches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6279725"/>
            <a:ext cx="7924800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US" sz="1000" baseline="30000" dirty="0" smtClean="0"/>
              <a:t>1 </a:t>
            </a:r>
            <a:r>
              <a:rPr lang="en-US" sz="1000" dirty="0"/>
              <a:t>Fung, Benjamin, et al. "Privacy-preserving data publishing: A survey of recent developments." </a:t>
            </a:r>
            <a:r>
              <a:rPr lang="en-US" sz="1000" i="1" dirty="0"/>
              <a:t>ACM Computing Surveys (CSUR)</a:t>
            </a:r>
            <a:r>
              <a:rPr lang="en-US" sz="1000" dirty="0"/>
              <a:t> 42.4 (2010): 14.</a:t>
            </a:r>
            <a:endParaRPr lang="en-US" sz="1000" dirty="0" smtClean="0"/>
          </a:p>
          <a:p>
            <a:r>
              <a:rPr lang="en-US" sz="1000" baseline="30000" dirty="0" smtClean="0"/>
              <a:t>2</a:t>
            </a:r>
            <a:r>
              <a:rPr lang="en-US" sz="1000" dirty="0" smtClean="0"/>
              <a:t> “General Data </a:t>
            </a:r>
            <a:r>
              <a:rPr lang="en-US" sz="1000" dirty="0"/>
              <a:t>Protection Regulation</a:t>
            </a:r>
            <a:r>
              <a:rPr lang="en-US" sz="1000" dirty="0" smtClean="0"/>
              <a:t>,” </a:t>
            </a:r>
            <a:r>
              <a:rPr lang="en-US" sz="1000" i="1" dirty="0"/>
              <a:t>European </a:t>
            </a:r>
            <a:r>
              <a:rPr lang="en-US" sz="1000" i="1" dirty="0" smtClean="0"/>
              <a:t>commission</a:t>
            </a:r>
            <a:r>
              <a:rPr lang="en-US" sz="1000" dirty="0" smtClean="0"/>
              <a:t>, 2012</a:t>
            </a:r>
            <a:br>
              <a:rPr lang="en-US" sz="1000" dirty="0" smtClean="0"/>
            </a:br>
            <a:r>
              <a:rPr lang="en-US" sz="1000" baseline="30000" dirty="0" smtClean="0"/>
              <a:t>3</a:t>
            </a:r>
            <a:r>
              <a:rPr lang="en-US" sz="1000" dirty="0" smtClean="0"/>
              <a:t>“ International Privacy Laws,” </a:t>
            </a:r>
            <a:r>
              <a:rPr lang="en-US" sz="1000" i="1" dirty="0" err="1" smtClean="0"/>
              <a:t>InformationShield</a:t>
            </a:r>
            <a:r>
              <a:rPr lang="en-US" sz="1000" dirty="0" smtClean="0"/>
              <a:t>, 2013</a:t>
            </a:r>
            <a:endParaRPr lang="en-US" sz="1000" dirty="0"/>
          </a:p>
        </p:txBody>
      </p:sp>
      <p:sp>
        <p:nvSpPr>
          <p:cNvPr id="8" name="Rounded Rectangle 7"/>
          <p:cNvSpPr/>
          <p:nvPr/>
        </p:nvSpPr>
        <p:spPr>
          <a:xfrm>
            <a:off x="618351" y="5836742"/>
            <a:ext cx="8449449" cy="39551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Identify, anonymize, and detect disclosure of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private information 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 OSNs</a:t>
            </a:r>
            <a:endParaRPr kumimoji="1" lang="en-US" altLang="ja-JP" sz="2000" b="1" dirty="0">
              <a:solidFill>
                <a:schemeClr val="tx1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43649" y="5826443"/>
            <a:ext cx="474702" cy="4219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41196" y="5492347"/>
            <a:ext cx="1107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Objective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01936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Addressed problem of </a:t>
            </a:r>
            <a:r>
              <a:rPr lang="en-US" sz="2800" dirty="0" smtClean="0">
                <a:solidFill>
                  <a:srgbClr val="FF0000"/>
                </a:solidFill>
              </a:rPr>
              <a:t>private </a:t>
            </a:r>
            <a:r>
              <a:rPr lang="en-US" sz="2800" dirty="0" smtClean="0"/>
              <a:t>information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in online social networks (OSNs)</a:t>
            </a:r>
            <a:endParaRPr lang="en-US" sz="2800" dirty="0"/>
          </a:p>
          <a:p>
            <a:r>
              <a:rPr lang="en-US" sz="2800" dirty="0"/>
              <a:t>Proposed </a:t>
            </a:r>
            <a:r>
              <a:rPr lang="en-US" sz="2800" dirty="0" smtClean="0"/>
              <a:t>an algorithm for enhancing privacy in OSN messages:</a:t>
            </a:r>
            <a:endParaRPr lang="en-US" sz="2800" dirty="0"/>
          </a:p>
          <a:p>
            <a:pPr lvl="1"/>
            <a:r>
              <a:rPr lang="en-US" dirty="0" smtClean="0"/>
              <a:t>Automatically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identify</a:t>
            </a:r>
            <a:r>
              <a:rPr lang="en-US" b="1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anonymize</a:t>
            </a:r>
            <a:r>
              <a:rPr lang="en-US" b="1" dirty="0" smtClean="0"/>
              <a:t>,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detect disclosure</a:t>
            </a:r>
            <a:r>
              <a:rPr lang="en-US" b="1" dirty="0" smtClean="0"/>
              <a:t> </a:t>
            </a:r>
            <a:r>
              <a:rPr lang="en-US" dirty="0" smtClean="0"/>
              <a:t>of</a:t>
            </a:r>
            <a:r>
              <a:rPr lang="en-US" b="1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private </a:t>
            </a:r>
            <a:r>
              <a:rPr lang="en-US" dirty="0"/>
              <a:t>phrases</a:t>
            </a:r>
          </a:p>
          <a:p>
            <a:r>
              <a:rPr lang="en-US" sz="2800" dirty="0" smtClean="0"/>
              <a:t>Future work</a:t>
            </a:r>
            <a:endParaRPr lang="en-US" sz="2800" dirty="0"/>
          </a:p>
          <a:p>
            <a:pPr lvl="1"/>
            <a:r>
              <a:rPr kumimoji="1" lang="en-US" altLang="ja-JP" dirty="0" smtClean="0"/>
              <a:t>Detect disclosure of </a:t>
            </a:r>
            <a:r>
              <a:rPr lang="en-US" altLang="ja-JP" dirty="0">
                <a:solidFill>
                  <a:srgbClr val="FF0000"/>
                </a:solidFill>
              </a:rPr>
              <a:t>private</a:t>
            </a:r>
            <a:r>
              <a:rPr kumimoji="1" lang="en-US" altLang="ja-JP" dirty="0" smtClean="0"/>
              <a:t> information from </a:t>
            </a:r>
            <a:r>
              <a:rPr kumimoji="1" lang="en-US" altLang="ja-JP" dirty="0" smtClean="0">
                <a:solidFill>
                  <a:srgbClr val="0000FF"/>
                </a:solidFill>
              </a:rPr>
              <a:t>multiple </a:t>
            </a:r>
            <a:r>
              <a:rPr kumimoji="1" lang="en-US" altLang="ja-JP" dirty="0" smtClean="0"/>
              <a:t>messages</a:t>
            </a:r>
            <a:r>
              <a:rPr kumimoji="1" lang="en-US" altLang="ja-JP" dirty="0" smtClean="0">
                <a:solidFill>
                  <a:srgbClr val="0000FF"/>
                </a:solidFill>
              </a:rPr>
              <a:t> </a:t>
            </a:r>
            <a:r>
              <a:rPr kumimoji="1" lang="en-US" altLang="ja-JP" dirty="0" smtClean="0"/>
              <a:t>(such as past OSN messages, blogs, and webpages)</a:t>
            </a:r>
          </a:p>
          <a:p>
            <a:pPr lvl="1"/>
            <a:r>
              <a:rPr kumimoji="1" lang="en-US" altLang="ja-JP" dirty="0" smtClean="0"/>
              <a:t>Improve </a:t>
            </a:r>
            <a:r>
              <a:rPr kumimoji="1" lang="en-US" altLang="ja-JP" dirty="0" smtClean="0">
                <a:solidFill>
                  <a:srgbClr val="0000FF"/>
                </a:solidFill>
              </a:rPr>
              <a:t>semantic</a:t>
            </a:r>
            <a:r>
              <a:rPr kumimoji="1" lang="en-US" altLang="ja-JP" b="1" dirty="0" smtClean="0"/>
              <a:t> </a:t>
            </a:r>
            <a:r>
              <a:rPr kumimoji="1" lang="en-US" altLang="ja-JP" dirty="0" smtClean="0"/>
              <a:t>of anonymous messages.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C5:Disclosure 	</a:t>
            </a:r>
            <a:r>
              <a:rPr lang="en-US" b="1" dirty="0">
                <a:solidFill>
                  <a:prstClr val="black"/>
                </a:solidFill>
              </a:rPr>
              <a:t>C6:Conclusion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 </a:t>
            </a:r>
            <a:r>
              <a:rPr lang="en-US" dirty="0"/>
              <a:t>and future </a:t>
            </a:r>
            <a:r>
              <a:rPr lang="en-US" dirty="0" smtClean="0"/>
              <a:t>work</a:t>
            </a:r>
          </a:p>
          <a:p>
            <a:r>
              <a:rPr lang="en-US" dirty="0">
                <a:solidFill>
                  <a:srgbClr val="67B1F1"/>
                </a:solidFill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864729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525963"/>
          </a:xfrm>
        </p:spPr>
        <p:txBody>
          <a:bodyPr>
            <a:no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US" sz="1800" u="sng" dirty="0"/>
              <a:t>Hoang-</a:t>
            </a:r>
            <a:r>
              <a:rPr lang="en-US" sz="1800" u="sng" dirty="0" err="1"/>
              <a:t>Quoc</a:t>
            </a:r>
            <a:r>
              <a:rPr lang="en-US" sz="1800" u="sng" dirty="0"/>
              <a:t> Nguyen-Son</a:t>
            </a:r>
            <a:r>
              <a:rPr lang="en-US" sz="1800" dirty="0"/>
              <a:t>, Minh-</a:t>
            </a:r>
            <a:r>
              <a:rPr lang="en-US" sz="1800" dirty="0" err="1"/>
              <a:t>Triet</a:t>
            </a:r>
            <a:r>
              <a:rPr lang="en-US" sz="1800" dirty="0"/>
              <a:t> Tran, Tien-Dung Tran, Hiroshi </a:t>
            </a:r>
            <a:r>
              <a:rPr lang="en-US" sz="1800" dirty="0" err="1"/>
              <a:t>Yoshiura</a:t>
            </a:r>
            <a:r>
              <a:rPr lang="en-US" sz="1800" dirty="0"/>
              <a:t>, Noboru </a:t>
            </a:r>
            <a:r>
              <a:rPr lang="en-US" sz="1800" dirty="0" err="1" smtClean="0"/>
              <a:t>Sonehara</a:t>
            </a:r>
            <a:r>
              <a:rPr lang="en-US" sz="1800" dirty="0" smtClean="0"/>
              <a:t>, </a:t>
            </a:r>
            <a:r>
              <a:rPr lang="en-US" sz="1800" dirty="0"/>
              <a:t>and Isao </a:t>
            </a:r>
            <a:r>
              <a:rPr lang="en-US" sz="1800" dirty="0" err="1"/>
              <a:t>Echizen</a:t>
            </a:r>
            <a:r>
              <a:rPr lang="en-US" sz="1800" dirty="0"/>
              <a:t>, </a:t>
            </a:r>
            <a:r>
              <a:rPr lang="en-US" sz="1800" dirty="0" smtClean="0"/>
              <a:t>“Automatic Anonymous Fingerprinting of Text Posted on Social Networking Services”, </a:t>
            </a:r>
            <a:r>
              <a:rPr lang="fr-FR" sz="1800" i="1" dirty="0"/>
              <a:t>IEICE Trans. Inf.&amp; </a:t>
            </a:r>
            <a:r>
              <a:rPr lang="fr-FR" sz="1800" i="1" dirty="0" err="1"/>
              <a:t>Syst</a:t>
            </a:r>
            <a:r>
              <a:rPr lang="fr-FR" sz="1800" dirty="0"/>
              <a:t>. </a:t>
            </a:r>
            <a:r>
              <a:rPr lang="fr-FR" sz="1800" dirty="0" smtClean="0"/>
              <a:t>pp.78-88 </a:t>
            </a:r>
            <a:r>
              <a:rPr lang="fr-FR" sz="1800" dirty="0"/>
              <a:t>(2015)</a:t>
            </a:r>
            <a:endParaRPr lang="fr-FR" sz="1800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n-US" sz="1800" u="sng" dirty="0" smtClean="0"/>
              <a:t>Hoang-</a:t>
            </a:r>
            <a:r>
              <a:rPr lang="en-US" sz="1800" u="sng" dirty="0" err="1" smtClean="0"/>
              <a:t>Quoc</a:t>
            </a:r>
            <a:r>
              <a:rPr lang="en-US" sz="1800" u="sng" dirty="0" smtClean="0"/>
              <a:t> </a:t>
            </a:r>
            <a:r>
              <a:rPr lang="en-US" sz="1800" u="sng" dirty="0"/>
              <a:t>Nguyen-Son</a:t>
            </a:r>
            <a:r>
              <a:rPr lang="en-US" sz="1800" dirty="0"/>
              <a:t>, </a:t>
            </a:r>
            <a:r>
              <a:rPr lang="en-US" sz="1800" dirty="0" err="1"/>
              <a:t>Anh-Tu</a:t>
            </a:r>
            <a:r>
              <a:rPr lang="en-US" sz="1800" dirty="0"/>
              <a:t> Hoang, Minh-</a:t>
            </a:r>
            <a:r>
              <a:rPr lang="en-US" sz="1800" dirty="0" err="1"/>
              <a:t>Triet</a:t>
            </a:r>
            <a:r>
              <a:rPr lang="en-US" sz="1800" dirty="0"/>
              <a:t> Tran, Hiroshi </a:t>
            </a:r>
            <a:r>
              <a:rPr lang="en-US" sz="1800" dirty="0" err="1"/>
              <a:t>Yoshiura</a:t>
            </a:r>
            <a:r>
              <a:rPr lang="en-US" sz="1800" dirty="0"/>
              <a:t>, Noboru </a:t>
            </a:r>
            <a:r>
              <a:rPr lang="en-US" sz="1800" dirty="0" err="1"/>
              <a:t>Sonehara</a:t>
            </a:r>
            <a:r>
              <a:rPr lang="en-US" sz="1800" dirty="0"/>
              <a:t>, and Isao </a:t>
            </a:r>
            <a:r>
              <a:rPr lang="en-US" sz="1800" dirty="0" err="1"/>
              <a:t>Echizen</a:t>
            </a:r>
            <a:r>
              <a:rPr lang="en-US" sz="1800" dirty="0" smtClean="0"/>
              <a:t>, “</a:t>
            </a:r>
            <a:r>
              <a:rPr lang="en-US" sz="1800" dirty="0"/>
              <a:t>Anonymizing Temporal Phrases in Natural Language Text to be Posted on Social Networking Services</a:t>
            </a:r>
            <a:r>
              <a:rPr lang="en-US" sz="1800" dirty="0" smtClean="0"/>
              <a:t>”, </a:t>
            </a:r>
            <a:r>
              <a:rPr lang="en-US" sz="1800" i="1" dirty="0" smtClean="0"/>
              <a:t>IWDW, </a:t>
            </a:r>
            <a:r>
              <a:rPr lang="en-US" sz="1800" dirty="0" smtClean="0"/>
              <a:t>pp. 437-451</a:t>
            </a:r>
            <a:r>
              <a:rPr lang="en-US" sz="1800" i="1" dirty="0"/>
              <a:t> </a:t>
            </a:r>
            <a:r>
              <a:rPr lang="en-US" sz="1800" dirty="0" smtClean="0"/>
              <a:t>(2013)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800" dirty="0"/>
              <a:t>Cheng, Z., </a:t>
            </a:r>
            <a:r>
              <a:rPr lang="en-US" sz="1800" dirty="0" err="1"/>
              <a:t>Caverlee</a:t>
            </a:r>
            <a:r>
              <a:rPr lang="en-US" sz="1800" dirty="0"/>
              <a:t>, J., &amp; Lee, K. “You are where you tweet: a content-based approach to geo-locating twitter users”. </a:t>
            </a:r>
            <a:r>
              <a:rPr lang="en-US" sz="1800" i="1" dirty="0"/>
              <a:t>CIKM</a:t>
            </a:r>
            <a:r>
              <a:rPr lang="en-US" sz="1800" dirty="0"/>
              <a:t>, pp 759-768  (2010</a:t>
            </a:r>
            <a:r>
              <a:rPr lang="en-US" sz="1800" dirty="0" smtClean="0"/>
              <a:t>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800" dirty="0" smtClean="0"/>
              <a:t>Sánchez</a:t>
            </a:r>
            <a:r>
              <a:rPr lang="en-US" sz="1800" dirty="0"/>
              <a:t>, David, Montserrat </a:t>
            </a:r>
            <a:r>
              <a:rPr lang="en-US" sz="1800" dirty="0" err="1"/>
              <a:t>Batet</a:t>
            </a:r>
            <a:r>
              <a:rPr lang="en-US" sz="1800" dirty="0"/>
              <a:t>, and Alexandre Viejo. "Minimizing the disclosure risk of semantic correlations in document sanitization." </a:t>
            </a:r>
            <a:r>
              <a:rPr lang="en-US" sz="1800" i="1" dirty="0"/>
              <a:t>Information </a:t>
            </a:r>
            <a:r>
              <a:rPr lang="en-US" sz="1800" i="1" dirty="0" smtClean="0"/>
              <a:t>Sciences,</a:t>
            </a:r>
            <a:r>
              <a:rPr lang="en-US" sz="1800" dirty="0" smtClean="0"/>
              <a:t> Elsevier, pp. 110-123 (2013)</a:t>
            </a:r>
            <a:endParaRPr lang="en-US" sz="1800" dirty="0"/>
          </a:p>
          <a:p>
            <a:pPr marL="228600" indent="-228600" algn="just">
              <a:buFont typeface="+mj-lt"/>
              <a:buAutoNum type="arabicPeriod"/>
            </a:pPr>
            <a:r>
              <a:rPr lang="en-US" sz="1800" dirty="0"/>
              <a:t>Chang, </a:t>
            </a:r>
            <a:r>
              <a:rPr lang="en-US" sz="1800" dirty="0" err="1"/>
              <a:t>Ching</a:t>
            </a:r>
            <a:r>
              <a:rPr lang="en-US" sz="1800" dirty="0"/>
              <a:t>-Yun, and Stephen Clark. "Practical linguistic steganography using contextual synonym substitution and a novel vertex coding method." </a:t>
            </a:r>
            <a:r>
              <a:rPr lang="en-US" sz="1800" i="1" dirty="0"/>
              <a:t>Computational Linguistics</a:t>
            </a:r>
            <a:r>
              <a:rPr lang="en-US" sz="1800" dirty="0"/>
              <a:t> , MIT </a:t>
            </a:r>
            <a:r>
              <a:rPr lang="en-US" sz="1800" dirty="0" smtClean="0"/>
              <a:t>Press, pp. 403-448 </a:t>
            </a:r>
            <a:r>
              <a:rPr lang="en-US" sz="1800" dirty="0"/>
              <a:t>(2014</a:t>
            </a:r>
            <a:r>
              <a:rPr lang="en-US" sz="1800" dirty="0" smtClean="0"/>
              <a:t>)</a:t>
            </a:r>
          </a:p>
          <a:p>
            <a:pPr marL="228600" indent="-228600" algn="just">
              <a:buFont typeface="+mj-lt"/>
              <a:buAutoNum type="arabicPeriod"/>
            </a:pPr>
            <a:endParaRPr lang="en-US" sz="18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C1:Introduction	C2:Related work	</a:t>
            </a:r>
            <a:r>
              <a:rPr lang="en-US" dirty="0" smtClean="0">
                <a:solidFill>
                  <a:prstClr val="black"/>
                </a:solidFill>
              </a:rPr>
              <a:t>C3:Identification </a:t>
            </a:r>
            <a:endParaRPr lang="en-US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dirty="0">
                <a:solidFill>
                  <a:prstClr val="black"/>
                </a:solidFill>
              </a:rPr>
              <a:t>C4:Anonymization	C5:Disclosure 	</a:t>
            </a:r>
            <a:r>
              <a:rPr lang="en-US" b="1" dirty="0">
                <a:solidFill>
                  <a:prstClr val="black"/>
                </a:solidFill>
              </a:rPr>
              <a:t>C6:Conclusion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6B3E6"/>
                </a:solidFill>
              </a:rPr>
              <a:t>Conclusion and future work</a:t>
            </a:r>
          </a:p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11437678"/>
      </p:ext>
    </p:extLst>
  </p:cSld>
  <p:clrMapOvr>
    <a:masterClrMapping/>
  </p:clrMapOvr>
  <p:transition xmlns:p14="http://schemas.microsoft.com/office/powerpoint/2010/main" spd="slow" advTm="3495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33400" y="304801"/>
            <a:ext cx="7772400" cy="6096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Thank you for your attention</a:t>
            </a:r>
            <a:endParaRPr lang="en-US" sz="32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85800" y="1066800"/>
            <a:ext cx="77724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Story -&gt; ok </a:t>
            </a:r>
          </a:p>
          <a:p>
            <a:pPr lvl="1"/>
            <a:r>
              <a:rPr lang="en-US" dirty="0" smtClean="0"/>
              <a:t>Task 1 </a:t>
            </a:r>
          </a:p>
          <a:p>
            <a:pPr lvl="1"/>
            <a:r>
              <a:rPr lang="en-US" dirty="0" smtClean="0"/>
              <a:t>Task 2 </a:t>
            </a:r>
          </a:p>
          <a:p>
            <a:pPr lvl="1"/>
            <a:r>
              <a:rPr lang="en-US" dirty="0" smtClean="0"/>
              <a:t>Task 3</a:t>
            </a:r>
          </a:p>
          <a:p>
            <a:pPr lvl="1"/>
            <a:endParaRPr lang="en-US" sz="2900" dirty="0"/>
          </a:p>
          <a:p>
            <a:pPr marL="914400" lvl="1" indent="-457200">
              <a:buFont typeface="Arial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Goal </a:t>
            </a:r>
          </a:p>
          <a:p>
            <a:pPr marL="914400" lvl="1" indent="-457200">
              <a:buFont typeface="Arial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Motivation </a:t>
            </a:r>
          </a:p>
          <a:p>
            <a:pPr marL="914400" lvl="1" indent="-457200">
              <a:buFont typeface="Arial"/>
              <a:buChar char="•"/>
            </a:pPr>
            <a:r>
              <a:rPr lang="en-US" sz="2900" dirty="0" smtClean="0">
                <a:solidFill>
                  <a:schemeClr val="tx1"/>
                </a:solidFill>
              </a:rPr>
              <a:t>Contribution -&gt; evidence (my conference, my journal,...)</a:t>
            </a:r>
          </a:p>
          <a:p>
            <a:pPr lvl="1"/>
            <a:r>
              <a:rPr lang="en-US" sz="2900" dirty="0" smtClean="0">
                <a:solidFill>
                  <a:schemeClr val="tx1"/>
                </a:solidFill>
              </a:rPr>
              <a:t>(</a:t>
            </a:r>
            <a:r>
              <a:rPr lang="en-US" sz="2900" dirty="0" err="1" smtClean="0">
                <a:solidFill>
                  <a:schemeClr val="tx1"/>
                </a:solidFill>
              </a:rPr>
              <a:t>trong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vòng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mấy</a:t>
            </a:r>
            <a:r>
              <a:rPr lang="en-US" sz="2900" dirty="0" smtClean="0">
                <a:solidFill>
                  <a:schemeClr val="tx1"/>
                </a:solidFill>
              </a:rPr>
              <a:t> slide </a:t>
            </a:r>
            <a:r>
              <a:rPr lang="en-US" sz="2900" dirty="0" err="1" smtClean="0">
                <a:solidFill>
                  <a:schemeClr val="tx1"/>
                </a:solidFill>
              </a:rPr>
              <a:t>đầu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phải</a:t>
            </a:r>
            <a:r>
              <a:rPr lang="en-US" sz="2900" dirty="0" smtClean="0">
                <a:solidFill>
                  <a:schemeClr val="tx1"/>
                </a:solidFill>
              </a:rPr>
              <a:t> show </a:t>
            </a:r>
            <a:r>
              <a:rPr lang="en-US" sz="2900" dirty="0" err="1" smtClean="0">
                <a:solidFill>
                  <a:schemeClr val="tx1"/>
                </a:solidFill>
              </a:rPr>
              <a:t>đc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câu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chuyện</a:t>
            </a:r>
            <a:r>
              <a:rPr lang="en-US" sz="2900" dirty="0" smtClean="0">
                <a:solidFill>
                  <a:schemeClr val="tx1"/>
                </a:solidFill>
              </a:rPr>
              <a:t>, problem, </a:t>
            </a:r>
            <a:r>
              <a:rPr lang="en-US" sz="2900" dirty="0" err="1" smtClean="0">
                <a:solidFill>
                  <a:schemeClr val="tx1"/>
                </a:solidFill>
              </a:rPr>
              <a:t>và</a:t>
            </a:r>
            <a:r>
              <a:rPr lang="en-US" sz="2900" dirty="0" smtClean="0">
                <a:solidFill>
                  <a:schemeClr val="tx1"/>
                </a:solidFill>
              </a:rPr>
              <a:t> highlight contribution </a:t>
            </a:r>
            <a:r>
              <a:rPr lang="en-US" sz="2900" dirty="0" err="1" smtClean="0">
                <a:solidFill>
                  <a:schemeClr val="tx1"/>
                </a:solidFill>
              </a:rPr>
              <a:t>của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mình</a:t>
            </a:r>
            <a:r>
              <a:rPr lang="en-US" sz="2900" dirty="0" smtClean="0">
                <a:solidFill>
                  <a:schemeClr val="tx1"/>
                </a:solidFill>
              </a:rPr>
              <a:t>, work </a:t>
            </a:r>
            <a:r>
              <a:rPr lang="en-US" sz="2900" dirty="0" err="1" smtClean="0">
                <a:solidFill>
                  <a:schemeClr val="tx1"/>
                </a:solidFill>
              </a:rPr>
              <a:t>của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mình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có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những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khó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khăn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smtClean="0">
                <a:solidFill>
                  <a:schemeClr val="tx1"/>
                </a:solidFill>
              </a:rPr>
              <a:t>gì)</a:t>
            </a:r>
            <a:endParaRPr lang="en-US" sz="2900" dirty="0" smtClean="0">
              <a:solidFill>
                <a:schemeClr val="tx1"/>
              </a:solidFill>
            </a:endParaRPr>
          </a:p>
          <a:p>
            <a:pPr lvl="1"/>
            <a:r>
              <a:rPr lang="en-US" sz="2900" dirty="0" smtClean="0">
                <a:solidFill>
                  <a:schemeClr val="tx1"/>
                </a:solidFill>
              </a:rPr>
              <a:t>=&gt; Clearly show improvements of your work compared to existing works </a:t>
            </a:r>
            <a:endParaRPr lang="en-US" sz="2900" dirty="0" smtClean="0">
              <a:solidFill>
                <a:schemeClr val="tx1"/>
              </a:solidFill>
            </a:endParaRPr>
          </a:p>
          <a:p>
            <a:pPr lvl="1"/>
            <a:r>
              <a:rPr lang="en-US" sz="2900" dirty="0" err="1" smtClean="0">
                <a:solidFill>
                  <a:schemeClr val="tx1"/>
                </a:solidFill>
              </a:rPr>
              <a:t>Tiêu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chí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đánh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giá</a:t>
            </a:r>
            <a:r>
              <a:rPr lang="en-US" sz="2900" dirty="0" smtClean="0">
                <a:solidFill>
                  <a:schemeClr val="tx1"/>
                </a:solidFill>
              </a:rPr>
              <a:t> PhD:</a:t>
            </a:r>
          </a:p>
          <a:p>
            <a:pPr lvl="1"/>
            <a:r>
              <a:rPr lang="en-US" sz="2900" dirty="0" smtClean="0">
                <a:solidFill>
                  <a:schemeClr val="tx1"/>
                </a:solidFill>
              </a:rPr>
              <a:t>- Cho </a:t>
            </a:r>
            <a:r>
              <a:rPr lang="en-US" sz="2900" dirty="0" err="1" smtClean="0">
                <a:solidFill>
                  <a:schemeClr val="tx1"/>
                </a:solidFill>
              </a:rPr>
              <a:t>thấy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được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kiến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thức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sâu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rộng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về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lĩnh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vực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mình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đang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nghiên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cứu</a:t>
            </a:r>
            <a:r>
              <a:rPr lang="en-US" sz="2900" dirty="0" smtClean="0">
                <a:solidFill>
                  <a:schemeClr val="tx1"/>
                </a:solidFill>
              </a:rPr>
              <a:t>, </a:t>
            </a:r>
            <a:r>
              <a:rPr lang="en-US" sz="2900" dirty="0" err="1" smtClean="0">
                <a:solidFill>
                  <a:schemeClr val="tx1"/>
                </a:solidFill>
              </a:rPr>
              <a:t>có</a:t>
            </a:r>
            <a:r>
              <a:rPr lang="en-US" sz="2900" dirty="0" smtClean="0">
                <a:solidFill>
                  <a:schemeClr val="tx1"/>
                </a:solidFill>
              </a:rPr>
              <a:t>/</a:t>
            </a:r>
            <a:r>
              <a:rPr lang="en-US" sz="2900" dirty="0" err="1" smtClean="0">
                <a:solidFill>
                  <a:schemeClr val="tx1"/>
                </a:solidFill>
              </a:rPr>
              <a:t>đủ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khả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năng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đóng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góp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cho</a:t>
            </a:r>
            <a:r>
              <a:rPr lang="en-US" sz="2900" dirty="0" smtClean="0">
                <a:solidFill>
                  <a:schemeClr val="tx1"/>
                </a:solidFill>
              </a:rPr>
              <a:t> research </a:t>
            </a:r>
            <a:r>
              <a:rPr lang="en-US" sz="2900" dirty="0" err="1" smtClean="0">
                <a:solidFill>
                  <a:schemeClr val="tx1"/>
                </a:solidFill>
              </a:rPr>
              <a:t>trong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lĩnh</a:t>
            </a:r>
            <a:r>
              <a:rPr lang="en-US" sz="2900" dirty="0" smtClean="0">
                <a:solidFill>
                  <a:schemeClr val="tx1"/>
                </a:solidFill>
              </a:rPr>
              <a:t> </a:t>
            </a:r>
            <a:r>
              <a:rPr lang="en-US" sz="2900" dirty="0" err="1" smtClean="0">
                <a:solidFill>
                  <a:schemeClr val="tx1"/>
                </a:solidFill>
              </a:rPr>
              <a:t>vực</a:t>
            </a:r>
            <a:r>
              <a:rPr lang="en-US" sz="2900" dirty="0" smtClean="0">
                <a:solidFill>
                  <a:schemeClr val="tx1"/>
                </a:solidFill>
              </a:rPr>
              <a:t>. </a:t>
            </a:r>
          </a:p>
          <a:p>
            <a:pPr lvl="1"/>
            <a:endParaRPr lang="en-US" sz="29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52747"/>
      </p:ext>
    </p:extLst>
  </p:cSld>
  <p:clrMapOvr>
    <a:masterClrMapping/>
  </p:clrMapOvr>
  <p:transition xmlns:p14="http://schemas.microsoft.com/office/powerpoint/2010/main" spd="slow" advTm="1451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90600"/>
          </a:xfrm>
        </p:spPr>
        <p:txBody>
          <a:bodyPr lIns="91440">
            <a:noAutofit/>
          </a:bodyPr>
          <a:lstStyle/>
          <a:p>
            <a:pPr marL="342900"/>
            <a:r>
              <a:rPr lang="en-US" dirty="0"/>
              <a:t>Proposed approaches </a:t>
            </a:r>
            <a:r>
              <a:rPr lang="en-US" dirty="0" smtClean="0"/>
              <a:t>(1/3) </a:t>
            </a:r>
            <a:r>
              <a:rPr lang="en-US" dirty="0"/>
              <a:t>– </a:t>
            </a:r>
            <a:br>
              <a:rPr lang="en-US" dirty="0"/>
            </a:br>
            <a:r>
              <a:rPr lang="en-US" dirty="0" smtClean="0"/>
              <a:t>Identifying private phrases (Chapter 3)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b="1" dirty="0">
                <a:solidFill>
                  <a:prstClr val="black"/>
                </a:solidFill>
              </a:rPr>
              <a:t>C1:Introduction</a:t>
            </a:r>
            <a:r>
              <a:rPr lang="en-US" sz="1400" dirty="0">
                <a:solidFill>
                  <a:prstClr val="black"/>
                </a:solidFill>
              </a:rPr>
              <a:t>	C2:Related work	</a:t>
            </a:r>
            <a:r>
              <a:rPr lang="en-US" sz="1400" dirty="0" smtClean="0">
                <a:solidFill>
                  <a:prstClr val="black"/>
                </a:solidFill>
              </a:rPr>
              <a:t>C3:Identification </a:t>
            </a:r>
            <a:endParaRPr lang="en-US" sz="1400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C4:Anonymization	C5:Disclosure 	C6:Conclusion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6B3E6"/>
                </a:solidFill>
              </a:rPr>
              <a:t>Privacy issues of private information</a:t>
            </a:r>
          </a:p>
          <a:p>
            <a:r>
              <a:rPr lang="en-US" dirty="0"/>
              <a:t>Proposed approaches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" y="6248400"/>
            <a:ext cx="82296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Hoang-</a:t>
            </a:r>
            <a:r>
              <a:rPr lang="en-US" sz="1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Quoc</a:t>
            </a:r>
            <a:r>
              <a:rPr lang="en-US" sz="1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u="sng" dirty="0">
                <a:latin typeface="Arial" panose="020B0604020202020204" pitchFamily="34" charset="0"/>
                <a:cs typeface="Arial" panose="020B0604020202020204" pitchFamily="34" charset="0"/>
              </a:rPr>
              <a:t>Nguyen-Son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Minh-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Triet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Tran, Tien-Dung Tran, Hiroshi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Yoshiura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Noboru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Sonehara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and Isao </a:t>
            </a:r>
            <a:r>
              <a:rPr lang="en-U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Echizen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“Automatic Anonymous Fingerprinting of Text Posted on Social Networking Services”, 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IEICE </a:t>
            </a:r>
            <a:r>
              <a:rPr lang="fr-FR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Trans</a:t>
            </a:r>
            <a:r>
              <a:rPr lang="fr-FR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. Inf.&amp; </a:t>
            </a:r>
            <a:r>
              <a:rPr lang="fr-FR" sz="1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Syst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pp.78-88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fr-F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ontent Placeholder 3"/>
          <p:cNvSpPr txBox="1">
            <a:spLocks/>
          </p:cNvSpPr>
          <p:nvPr/>
        </p:nvSpPr>
        <p:spPr>
          <a:xfrm>
            <a:off x="0" y="1813785"/>
            <a:ext cx="9144000" cy="3635318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Online social network message*:</a:t>
            </a:r>
          </a:p>
          <a:p>
            <a:pPr lvl="1"/>
            <a:r>
              <a:rPr lang="en-US" sz="2000" b="1" dirty="0" smtClean="0"/>
              <a:t>Non-private message</a:t>
            </a:r>
            <a:r>
              <a:rPr lang="en-US" sz="2000" dirty="0" smtClean="0"/>
              <a:t>: not containing private information about individual person</a:t>
            </a:r>
          </a:p>
          <a:p>
            <a:pPr lvl="2"/>
            <a:r>
              <a:rPr lang="en-US" sz="1800" dirty="0" smtClean="0"/>
              <a:t>Ex: </a:t>
            </a:r>
            <a:r>
              <a:rPr lang="en-US" sz="1800" b="1" dirty="0" smtClean="0"/>
              <a:t>HIV</a:t>
            </a:r>
            <a:r>
              <a:rPr lang="en-US" sz="1800" dirty="0" smtClean="0"/>
              <a:t> is popular in Africa</a:t>
            </a:r>
          </a:p>
          <a:p>
            <a:pPr marL="914400" lvl="2" indent="0">
              <a:buNone/>
            </a:pPr>
            <a:r>
              <a:rPr lang="en-US" sz="1800" dirty="0" smtClean="0">
                <a:sym typeface="Wingdings" panose="05000000000000000000" pitchFamily="2" charset="2"/>
              </a:rPr>
              <a:t> Not containing private information  </a:t>
            </a:r>
            <a:r>
              <a:rPr lang="en-US" sz="1800" b="1" dirty="0" smtClean="0">
                <a:sym typeface="Wingdings" panose="05000000000000000000" pitchFamily="2" charset="2"/>
              </a:rPr>
              <a:t>non-private message</a:t>
            </a:r>
            <a:endParaRPr lang="en-US" sz="1800" b="1" dirty="0" smtClean="0"/>
          </a:p>
          <a:p>
            <a:pPr lvl="2"/>
            <a:r>
              <a:rPr lang="en-US" sz="1800" b="1" dirty="0" smtClean="0"/>
              <a:t>Non-private phrase: </a:t>
            </a:r>
            <a:r>
              <a:rPr lang="en-US" sz="1800" dirty="0" smtClean="0"/>
              <a:t>phrases in a </a:t>
            </a:r>
            <a:r>
              <a:rPr lang="en-US" sz="1800" b="1" dirty="0" smtClean="0"/>
              <a:t>non-private message </a:t>
            </a:r>
            <a:r>
              <a:rPr lang="en-US" sz="1800" dirty="0" smtClean="0"/>
              <a:t>(ex: </a:t>
            </a:r>
            <a:r>
              <a:rPr lang="en-US" sz="1800" b="1" dirty="0" smtClean="0"/>
              <a:t>HIV, Africa…</a:t>
            </a:r>
            <a:r>
              <a:rPr lang="en-US" sz="1800" dirty="0" smtClean="0"/>
              <a:t>)</a:t>
            </a:r>
          </a:p>
          <a:p>
            <a:pPr lvl="1"/>
            <a:r>
              <a:rPr lang="en-US" sz="2000" dirty="0" smtClean="0">
                <a:solidFill>
                  <a:srgbClr val="0000FF"/>
                </a:solidFill>
              </a:rPr>
              <a:t>Private message</a:t>
            </a:r>
            <a:r>
              <a:rPr lang="en-US" sz="2000" dirty="0" smtClean="0"/>
              <a:t>: containing private information</a:t>
            </a:r>
          </a:p>
          <a:p>
            <a:pPr lvl="2"/>
            <a:r>
              <a:rPr lang="en-US" sz="1800" dirty="0" smtClean="0"/>
              <a:t>Ex:  </a:t>
            </a:r>
            <a:r>
              <a:rPr lang="en-US" sz="1800" b="1" dirty="0" smtClean="0"/>
              <a:t>Mary </a:t>
            </a:r>
            <a:r>
              <a:rPr lang="en-US" sz="1800" dirty="0" smtClean="0"/>
              <a:t>got </a:t>
            </a:r>
            <a:r>
              <a:rPr lang="en-US" sz="1800" dirty="0" smtClean="0">
                <a:solidFill>
                  <a:srgbClr val="FF0000"/>
                </a:solidFill>
              </a:rPr>
              <a:t>HIV</a:t>
            </a:r>
            <a:r>
              <a:rPr lang="en-US" sz="1800" dirty="0" smtClean="0"/>
              <a:t> last month</a:t>
            </a:r>
          </a:p>
          <a:p>
            <a:pPr lvl="2">
              <a:buFont typeface="Wingdings" panose="05000000000000000000" pitchFamily="2" charset="2"/>
              <a:buChar char="è"/>
            </a:pPr>
            <a:r>
              <a:rPr lang="en-US" sz="1800" dirty="0" smtClean="0">
                <a:sym typeface="Wingdings" panose="05000000000000000000" pitchFamily="2" charset="2"/>
              </a:rPr>
              <a:t>containing private information about </a:t>
            </a:r>
            <a:r>
              <a:rPr lang="en-US" sz="1800" b="1" dirty="0" smtClean="0">
                <a:sym typeface="Wingdings" panose="05000000000000000000" pitchFamily="2" charset="2"/>
              </a:rPr>
              <a:t>Mary</a:t>
            </a:r>
            <a:r>
              <a:rPr lang="en-US" sz="1800" dirty="0" smtClean="0">
                <a:sym typeface="Wingdings" panose="05000000000000000000" pitchFamily="2" charset="2"/>
              </a:rPr>
              <a:t>: </a:t>
            </a:r>
            <a:r>
              <a:rPr lang="en-US" sz="1800" dirty="0">
                <a:solidFill>
                  <a:srgbClr val="FF0000"/>
                </a:solidFill>
                <a:sym typeface="Wingdings" panose="05000000000000000000" pitchFamily="2" charset="2"/>
              </a:rPr>
              <a:t>HIV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r>
              <a:rPr lang="en-US" sz="1800" dirty="0" smtClean="0">
                <a:sym typeface="Wingdings" panose="05000000000000000000" pitchFamily="2" charset="2"/>
              </a:rPr>
              <a:t>(</a:t>
            </a:r>
            <a:r>
              <a:rPr lang="en-US" sz="1800" dirty="0">
                <a:sym typeface="Wingdings" panose="05000000000000000000" pitchFamily="2" charset="2"/>
              </a:rPr>
              <a:t>disease</a:t>
            </a:r>
            <a:r>
              <a:rPr lang="en-US" sz="1800" dirty="0" smtClean="0"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1800" dirty="0" smtClean="0">
                <a:solidFill>
                  <a:srgbClr val="FF0000"/>
                </a:solidFill>
              </a:rPr>
              <a:t>Private phrase</a:t>
            </a:r>
            <a:r>
              <a:rPr lang="en-US" sz="1800" dirty="0" smtClean="0"/>
              <a:t>: containing private information in a </a:t>
            </a:r>
            <a:r>
              <a:rPr lang="en-US" sz="1800" dirty="0" smtClean="0">
                <a:solidFill>
                  <a:srgbClr val="0000FF"/>
                </a:solidFill>
              </a:rPr>
              <a:t>private message </a:t>
            </a:r>
            <a:r>
              <a:rPr lang="en-US" sz="1800" dirty="0" smtClean="0"/>
              <a:t>(ex: </a:t>
            </a:r>
            <a:r>
              <a:rPr lang="en-US" sz="1800" dirty="0" smtClean="0">
                <a:solidFill>
                  <a:srgbClr val="FF0000"/>
                </a:solidFill>
              </a:rPr>
              <a:t>HIV</a:t>
            </a:r>
            <a:r>
              <a:rPr lang="en-US" sz="1800" dirty="0" smtClean="0"/>
              <a:t>)</a:t>
            </a:r>
            <a:endParaRPr lang="en-US" sz="3200" dirty="0"/>
          </a:p>
        </p:txBody>
      </p:sp>
      <p:sp>
        <p:nvSpPr>
          <p:cNvPr id="20" name="Rounded Rectangle 19"/>
          <p:cNvSpPr/>
          <p:nvPr/>
        </p:nvSpPr>
        <p:spPr>
          <a:xfrm>
            <a:off x="1080022" y="5245414"/>
            <a:ext cx="7894052" cy="90535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C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lassifying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private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 and </a:t>
            </a:r>
            <a:r>
              <a:rPr kumimoji="1" lang="en-US" altLang="ja-JP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non-private messages 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and identifying the </a:t>
            </a:r>
            <a:r>
              <a:rPr kumimoji="1" lang="en-US" altLang="ja-JP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private phrases </a:t>
            </a:r>
            <a:r>
              <a:rPr kumimoji="1" lang="en-US" altLang="ja-JP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in the </a:t>
            </a:r>
            <a:r>
              <a:rPr kumimoji="1" lang="en-US" altLang="ja-JP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private messages</a:t>
            </a:r>
            <a:endParaRPr kumimoji="1" lang="en-US" altLang="ja-JP" sz="2000" dirty="0">
              <a:solidFill>
                <a:srgbClr val="0000FF"/>
              </a:solidFill>
              <a:latin typeface="Arial" pitchFamily="34" charset="0"/>
              <a:cs typeface="Arial" pitchFamily="34" charset="0"/>
              <a:sym typeface="Wingdings" pitchFamily="2" charset="2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351651" y="5487115"/>
            <a:ext cx="474702" cy="42195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5004" y="5208177"/>
            <a:ext cx="11079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Propose</a:t>
            </a:r>
            <a:endParaRPr lang="en-US" sz="160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3F35FFDE-8F41-4494-A9BA-7B77D4C80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21641"/>
      </p:ext>
    </p:extLst>
  </p:cSld>
  <p:clrMapOvr>
    <a:masterClrMapping/>
  </p:clrMapOvr>
  <p:transition xmlns:p14="http://schemas.microsoft.com/office/powerpoint/2010/main" spd="slow" advTm="1620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 bwMode="auto">
          <a:xfrm>
            <a:off x="2439318" y="4669205"/>
            <a:ext cx="4266282" cy="188708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87630" y="6524358"/>
            <a:ext cx="287111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0000FF"/>
                </a:solidFill>
              </a:rPr>
              <a:t>Over care </a:t>
            </a:r>
            <a:r>
              <a:rPr lang="en-US" dirty="0"/>
              <a:t>about privacy</a:t>
            </a:r>
          </a:p>
        </p:txBody>
      </p:sp>
      <p:sp>
        <p:nvSpPr>
          <p:cNvPr id="45" name="Rectangle 44"/>
          <p:cNvSpPr/>
          <p:nvPr/>
        </p:nvSpPr>
        <p:spPr bwMode="auto">
          <a:xfrm>
            <a:off x="2586182" y="1683585"/>
            <a:ext cx="3967018" cy="212549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3" name="Chart 5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3210797"/>
              </p:ext>
            </p:extLst>
          </p:nvPr>
        </p:nvGraphicFramePr>
        <p:xfrm>
          <a:off x="2514600" y="1524000"/>
          <a:ext cx="3886200" cy="24789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3" name="Chart 7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5801875"/>
              </p:ext>
            </p:extLst>
          </p:nvPr>
        </p:nvGraphicFramePr>
        <p:xfrm>
          <a:off x="2654263" y="4786312"/>
          <a:ext cx="3830856" cy="220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024286" y="3835947"/>
            <a:ext cx="326620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Do not care </a:t>
            </a:r>
            <a:r>
              <a:rPr lang="en-US" b="0" dirty="0"/>
              <a:t>about privacy</a:t>
            </a:r>
          </a:p>
        </p:txBody>
      </p:sp>
      <p:sp>
        <p:nvSpPr>
          <p:cNvPr id="49" name="Oval 48">
            <a:hlinkClick r:id="rId6" action="ppaction://hlinkfile"/>
          </p:cNvPr>
          <p:cNvSpPr/>
          <p:nvPr/>
        </p:nvSpPr>
        <p:spPr>
          <a:xfrm>
            <a:off x="3594815" y="3068376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0" name="Oval 49">
            <a:hlinkClick r:id="rId6" action="ppaction://hlinkfile"/>
          </p:cNvPr>
          <p:cNvSpPr/>
          <p:nvPr/>
        </p:nvSpPr>
        <p:spPr>
          <a:xfrm>
            <a:off x="4657391" y="3068376"/>
            <a:ext cx="338328" cy="338328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1" name="Oval 50">
            <a:hlinkClick r:id="rId6" action="ppaction://hlinkfile"/>
          </p:cNvPr>
          <p:cNvSpPr/>
          <p:nvPr/>
        </p:nvSpPr>
        <p:spPr>
          <a:xfrm>
            <a:off x="5681472" y="3079134"/>
            <a:ext cx="338328" cy="338328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2" name="Oval 51">
            <a:hlinkClick r:id="rId6" action="ppaction://hlinkfile"/>
          </p:cNvPr>
          <p:cNvSpPr/>
          <p:nvPr/>
        </p:nvSpPr>
        <p:spPr>
          <a:xfrm>
            <a:off x="111522" y="4059606"/>
            <a:ext cx="338328" cy="338328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Privacy issues of private information</a:t>
            </a:r>
          </a:p>
          <a:p>
            <a:r>
              <a:rPr lang="en-US" dirty="0">
                <a:solidFill>
                  <a:srgbClr val="76B3E6"/>
                </a:solidFill>
              </a:rPr>
              <a:t>Proposed approaches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0" y="429861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Adam</a:t>
            </a:r>
            <a:endParaRPr lang="en-US" sz="1200" b="1" dirty="0"/>
          </a:p>
        </p:txBody>
      </p:sp>
      <p:sp>
        <p:nvSpPr>
          <p:cNvPr id="8" name="Rounded Rectangle 7"/>
          <p:cNvSpPr/>
          <p:nvPr/>
        </p:nvSpPr>
        <p:spPr>
          <a:xfrm>
            <a:off x="551060" y="4038600"/>
            <a:ext cx="2573140" cy="40862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Mary </a:t>
            </a:r>
            <a:r>
              <a:rPr lang="en-US" dirty="0" smtClean="0"/>
              <a:t>got </a:t>
            </a:r>
            <a:r>
              <a:rPr lang="en-US" dirty="0" smtClean="0">
                <a:solidFill>
                  <a:srgbClr val="FF0000"/>
                </a:solidFill>
              </a:rPr>
              <a:t>HIV</a:t>
            </a:r>
            <a:r>
              <a:rPr lang="en-US" dirty="0" smtClean="0">
                <a:solidFill>
                  <a:schemeClr val="dk1"/>
                </a:solidFill>
              </a:rPr>
              <a:t> 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061812" y="2326878"/>
            <a:ext cx="3338988" cy="40862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Mary got </a:t>
            </a:r>
            <a:r>
              <a:rPr lang="en-US" dirty="0">
                <a:solidFill>
                  <a:srgbClr val="FF0000"/>
                </a:solidFill>
              </a:rPr>
              <a:t>HIV</a:t>
            </a:r>
            <a:r>
              <a:rPr lang="en-US" dirty="0"/>
              <a:t> 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2895599" y="4829003"/>
            <a:ext cx="3718017" cy="40862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Mary got </a:t>
            </a:r>
            <a:r>
              <a:rPr lang="en-US" dirty="0" smtClean="0">
                <a:solidFill>
                  <a:srgbClr val="FF0000"/>
                </a:solidFill>
              </a:rPr>
              <a:t>health problem </a:t>
            </a:r>
            <a:r>
              <a:rPr lang="en-US" dirty="0" smtClean="0"/>
              <a:t>last </a:t>
            </a:r>
            <a:r>
              <a:rPr lang="en-US" dirty="0"/>
              <a:t>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Oval 62">
            <a:hlinkClick r:id="rId6" action="ppaction://hlinkfile"/>
          </p:cNvPr>
          <p:cNvSpPr/>
          <p:nvPr/>
        </p:nvSpPr>
        <p:spPr>
          <a:xfrm>
            <a:off x="3691214" y="5412909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Oval 64">
            <a:hlinkClick r:id="rId6" action="ppaction://hlinkfile"/>
          </p:cNvPr>
          <p:cNvSpPr/>
          <p:nvPr/>
        </p:nvSpPr>
        <p:spPr>
          <a:xfrm>
            <a:off x="4665148" y="5412909"/>
            <a:ext cx="338328" cy="338328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6" name="Oval 65">
            <a:hlinkClick r:id="rId6" action="ppaction://hlinkfile"/>
          </p:cNvPr>
          <p:cNvSpPr/>
          <p:nvPr/>
        </p:nvSpPr>
        <p:spPr>
          <a:xfrm>
            <a:off x="5730168" y="5413769"/>
            <a:ext cx="338328" cy="338328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Bent Arrow 11"/>
          <p:cNvSpPr/>
          <p:nvPr/>
        </p:nvSpPr>
        <p:spPr>
          <a:xfrm>
            <a:off x="934078" y="2244340"/>
            <a:ext cx="1295400" cy="1277889"/>
          </a:xfrm>
          <a:prstGeom prst="ben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876430" y="1981200"/>
            <a:ext cx="2191370" cy="1752600"/>
          </a:xfrm>
          <a:prstGeom prst="wedgeRoundRectCallout">
            <a:avLst>
              <a:gd name="adj1" fmla="val -67253"/>
              <a:gd name="adj2" fmla="val -2102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Reveal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</a:rPr>
              <a:t>specific</a:t>
            </a:r>
            <a:r>
              <a:rPr lang="en-US" b="1" dirty="0" smtClean="0">
                <a:solidFill>
                  <a:srgbClr val="0000FF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suitable for friends in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groups(Public…)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ounded Rectangular Callout 79"/>
          <p:cNvSpPr/>
          <p:nvPr/>
        </p:nvSpPr>
        <p:spPr>
          <a:xfrm>
            <a:off x="1515492" y="3254279"/>
            <a:ext cx="936077" cy="536969"/>
          </a:xfrm>
          <a:prstGeom prst="wedgeRoundRectCallout">
            <a:avLst>
              <a:gd name="adj1" fmla="val -21263"/>
              <a:gd name="adj2" fmla="val 99064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phrase</a:t>
            </a:r>
            <a:endParaRPr lang="en-US" dirty="0"/>
          </a:p>
        </p:txBody>
      </p:sp>
      <p:sp>
        <p:nvSpPr>
          <p:cNvPr id="81" name="Bent Arrow 80"/>
          <p:cNvSpPr/>
          <p:nvPr/>
        </p:nvSpPr>
        <p:spPr>
          <a:xfrm flipV="1">
            <a:off x="961330" y="5540450"/>
            <a:ext cx="1295400" cy="101583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Rounded Rectangular Callout 82"/>
          <p:cNvSpPr/>
          <p:nvPr/>
        </p:nvSpPr>
        <p:spPr>
          <a:xfrm>
            <a:off x="6934200" y="4514883"/>
            <a:ext cx="2133600" cy="1613782"/>
          </a:xfrm>
          <a:prstGeom prst="wedgeRoundRectCallout">
            <a:avLst>
              <a:gd name="adj1" fmla="val -61632"/>
              <a:gd name="adj2" fmla="val -23888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Reveal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ea typeface="Times"/>
                <a:cs typeface="Arial" panose="020B0604020202020204" pitchFamily="34" charset="0"/>
              </a:rPr>
              <a:t>general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information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not suitable for </a:t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friends in </a:t>
            </a:r>
            <a:r>
              <a:rPr lang="en-US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groups(Families…)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56582" y="3470326"/>
            <a:ext cx="10399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Families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65631" y="3466347"/>
            <a:ext cx="10399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Friends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67241" y="3470524"/>
            <a:ext cx="89107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Public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52800" y="6149264"/>
            <a:ext cx="10399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Families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55267" y="6167534"/>
            <a:ext cx="10399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Friends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53795" y="6167534"/>
            <a:ext cx="89107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Public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b="1" dirty="0">
                <a:solidFill>
                  <a:prstClr val="black"/>
                </a:solidFill>
              </a:rPr>
              <a:t>C1:Introduction</a:t>
            </a:r>
            <a:r>
              <a:rPr lang="en-US" sz="1400" dirty="0">
                <a:solidFill>
                  <a:prstClr val="black"/>
                </a:solidFill>
              </a:rPr>
              <a:t>	C2:Related work	</a:t>
            </a:r>
            <a:r>
              <a:rPr lang="en-US" sz="1400" dirty="0" smtClean="0">
                <a:solidFill>
                  <a:prstClr val="black"/>
                </a:solidFill>
              </a:rPr>
              <a:t>C3:Identification </a:t>
            </a:r>
            <a:endParaRPr lang="en-US" sz="1400" dirty="0">
              <a:solidFill>
                <a:prstClr val="black"/>
              </a:solidFill>
            </a:endParaRPr>
          </a:p>
          <a:p>
            <a:pPr lvl="0"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>
                <a:solidFill>
                  <a:prstClr val="black"/>
                </a:solidFill>
              </a:rPr>
              <a:t>C4:Anonymization	C5:Disclosure 	C6:Conclusion</a:t>
            </a:r>
            <a:endParaRPr lang="en-US" dirty="0"/>
          </a:p>
        </p:txBody>
      </p:sp>
      <p:sp>
        <p:nvSpPr>
          <p:cNvPr id="41" name="Title 9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90600"/>
          </a:xfrm>
        </p:spPr>
        <p:txBody>
          <a:bodyPr lIns="91440">
            <a:noAutofit/>
          </a:bodyPr>
          <a:lstStyle/>
          <a:p>
            <a:pPr marL="342900"/>
            <a:r>
              <a:rPr lang="en-US" dirty="0"/>
              <a:t>Proposed approaches </a:t>
            </a:r>
            <a:r>
              <a:rPr lang="en-US" dirty="0" smtClean="0"/>
              <a:t>(2/3) </a:t>
            </a:r>
            <a:r>
              <a:rPr lang="en-US" dirty="0"/>
              <a:t>– </a:t>
            </a:r>
            <a:br>
              <a:rPr lang="en-US" dirty="0"/>
            </a:br>
            <a:r>
              <a:rPr lang="en-US" dirty="0" smtClean="0"/>
              <a:t>Anonymizing private phrases (Chapter 4)</a:t>
            </a:r>
            <a:endParaRPr lang="en-US" dirty="0"/>
          </a:p>
        </p:txBody>
      </p:sp>
      <p:sp>
        <p:nvSpPr>
          <p:cNvPr id="4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870700" y="6307537"/>
            <a:ext cx="2133600" cy="365125"/>
          </a:xfrm>
        </p:spPr>
        <p:txBody>
          <a:bodyPr/>
          <a:lstStyle/>
          <a:p>
            <a:fld id="{BC27E6F7-68E2-4F4E-BF74-ECEFDB024641}" type="slidenum">
              <a:rPr lang="en-US" smtClean="0"/>
              <a:t>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5129697"/>
      </p:ext>
    </p:extLst>
  </p:cSld>
  <p:clrMapOvr>
    <a:masterClrMapping/>
  </p:clrMapOvr>
  <p:transition xmlns:p14="http://schemas.microsoft.com/office/powerpoint/2010/main" spd="slow" advTm="68590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7" grpId="0"/>
      <p:bldP spid="45" grpId="0" animBg="1"/>
      <p:bldGraphic spid="53" grpId="0">
        <p:bldAsOne/>
      </p:bldGraphic>
      <p:bldGraphic spid="73" grpId="0">
        <p:bldAsOne/>
      </p:bldGraphic>
      <p:bldP spid="48" grpId="0"/>
      <p:bldP spid="69" grpId="0"/>
      <p:bldP spid="8" grpId="0" animBg="1"/>
      <p:bldP spid="61" grpId="0" animBg="1"/>
      <p:bldP spid="62" grpId="0" animBg="1"/>
      <p:bldP spid="12" grpId="0" animBg="1"/>
      <p:bldP spid="13" grpId="0" animBg="1"/>
      <p:bldP spid="80" grpId="0" animBg="1"/>
      <p:bldP spid="81" grpId="0" animBg="1"/>
      <p:bldP spid="8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 bwMode="auto">
          <a:xfrm>
            <a:off x="3886028" y="1905000"/>
            <a:ext cx="3207104" cy="42690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02923" y="6186419"/>
            <a:ext cx="3171338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Adaptive </a:t>
            </a:r>
            <a:r>
              <a:rPr lang="en-US" dirty="0" smtClean="0">
                <a:solidFill>
                  <a:srgbClr val="0000FF"/>
                </a:solidFill>
              </a:rPr>
              <a:t>anonymizing  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private phrases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76" name="Chart 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508168"/>
              </p:ext>
            </p:extLst>
          </p:nvPr>
        </p:nvGraphicFramePr>
        <p:xfrm>
          <a:off x="3544435" y="3659407"/>
          <a:ext cx="347249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990600"/>
          </a:xfrm>
        </p:spPr>
        <p:txBody>
          <a:bodyPr lIns="91440">
            <a:noAutofit/>
          </a:bodyPr>
          <a:lstStyle/>
          <a:p>
            <a:pPr marL="342900"/>
            <a:r>
              <a:rPr lang="en-US" dirty="0"/>
              <a:t>Proposed approaches </a:t>
            </a:r>
            <a:r>
              <a:rPr lang="en-US" dirty="0" smtClean="0"/>
              <a:t>(2/3) </a:t>
            </a:r>
            <a:r>
              <a:rPr lang="en-US" dirty="0"/>
              <a:t>– </a:t>
            </a:r>
            <a:br>
              <a:rPr lang="en-US" dirty="0"/>
            </a:br>
            <a:r>
              <a:rPr lang="en-US" dirty="0" smtClean="0"/>
              <a:t>Anonymizing private phrases (Chapter 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b="1" dirty="0"/>
              <a:t>C1:Introduction</a:t>
            </a:r>
            <a:r>
              <a:rPr lang="en-US" sz="1400" dirty="0"/>
              <a:t>	C2:Related work	</a:t>
            </a:r>
            <a:r>
              <a:rPr lang="en-US" sz="1400" dirty="0" smtClean="0"/>
              <a:t>C3:Identification </a:t>
            </a:r>
            <a:endParaRPr lang="en-US" sz="1400" dirty="0"/>
          </a:p>
          <a:p>
            <a:pPr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/>
              <a:t>C4:Anonymization	C5:Disclosure 	C6:Conclusion</a:t>
            </a:r>
          </a:p>
        </p:txBody>
      </p:sp>
      <p:sp>
        <p:nvSpPr>
          <p:cNvPr id="58" name="Oval 57">
            <a:hlinkClick r:id="rId4" action="ppaction://hlinkfile"/>
          </p:cNvPr>
          <p:cNvSpPr/>
          <p:nvPr/>
        </p:nvSpPr>
        <p:spPr>
          <a:xfrm>
            <a:off x="4485395" y="5283172"/>
            <a:ext cx="338328" cy="338328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9" name="Oval 58">
            <a:hlinkClick r:id="rId4" action="ppaction://hlinkfile"/>
          </p:cNvPr>
          <p:cNvSpPr/>
          <p:nvPr/>
        </p:nvSpPr>
        <p:spPr>
          <a:xfrm>
            <a:off x="5506726" y="4847197"/>
            <a:ext cx="338328" cy="338328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0" name="Oval 59">
            <a:hlinkClick r:id="rId4" action="ppaction://hlinkfile"/>
          </p:cNvPr>
          <p:cNvSpPr/>
          <p:nvPr/>
        </p:nvSpPr>
        <p:spPr>
          <a:xfrm>
            <a:off x="6331525" y="4157147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6B3E6"/>
                </a:solidFill>
              </a:rPr>
              <a:t>Privacy issues of private information</a:t>
            </a:r>
          </a:p>
          <a:p>
            <a:r>
              <a:rPr lang="en-US" dirty="0"/>
              <a:t>Proposed approaches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243239" y="3505200"/>
            <a:ext cx="497093" cy="448928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971800" y="3134275"/>
            <a:ext cx="10399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Propose 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4250416" y="3795367"/>
            <a:ext cx="808287" cy="1183005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Mary got </a:t>
            </a:r>
            <a:r>
              <a:rPr lang="en-US" dirty="0">
                <a:solidFill>
                  <a:srgbClr val="FF0000"/>
                </a:solidFill>
              </a:rPr>
              <a:t>HIV</a:t>
            </a:r>
            <a:r>
              <a:rPr lang="en-US" dirty="0"/>
              <a:t> 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5101049" y="2948746"/>
            <a:ext cx="908892" cy="146536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Mary got </a:t>
            </a:r>
            <a:r>
              <a:rPr lang="en-US" dirty="0">
                <a:solidFill>
                  <a:srgbClr val="FF0000"/>
                </a:solidFill>
              </a:rPr>
              <a:t>virus infection </a:t>
            </a:r>
            <a:r>
              <a:rPr lang="en-US" dirty="0" smtClean="0"/>
              <a:t>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030278" y="2120383"/>
            <a:ext cx="881392" cy="174236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Mary got </a:t>
            </a:r>
            <a:r>
              <a:rPr lang="en-US" dirty="0">
                <a:solidFill>
                  <a:srgbClr val="FF0000"/>
                </a:solidFill>
              </a:rPr>
              <a:t>health problem </a:t>
            </a:r>
            <a:r>
              <a:rPr lang="en-US" dirty="0"/>
              <a:t>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196495" y="5705856"/>
            <a:ext cx="10399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Families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96256" y="5486400"/>
            <a:ext cx="10399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Friends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19800" y="5105400"/>
            <a:ext cx="89107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Public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551060" y="3581400"/>
            <a:ext cx="2573140" cy="408623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Mary </a:t>
            </a:r>
            <a:r>
              <a:rPr lang="en-US" dirty="0" smtClean="0"/>
              <a:t>got </a:t>
            </a:r>
            <a:r>
              <a:rPr lang="en-US" dirty="0" smtClean="0">
                <a:solidFill>
                  <a:srgbClr val="FF0000"/>
                </a:solidFill>
              </a:rPr>
              <a:t>HIV</a:t>
            </a:r>
            <a:r>
              <a:rPr lang="en-US" dirty="0" smtClean="0">
                <a:solidFill>
                  <a:schemeClr val="dk1"/>
                </a:solidFill>
              </a:rPr>
              <a:t> 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862846" y="4220836"/>
            <a:ext cx="1084461" cy="536969"/>
          </a:xfrm>
          <a:prstGeom prst="wedgeRoundRectCallout">
            <a:avLst>
              <a:gd name="adj1" fmla="val 28602"/>
              <a:gd name="adj2" fmla="val -103280"/>
              <a:gd name="adj3" fmla="val 16667"/>
            </a:avLst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Private phrase</a:t>
            </a:r>
            <a:endParaRPr lang="en-US" dirty="0"/>
          </a:p>
        </p:txBody>
      </p:sp>
      <p:sp>
        <p:nvSpPr>
          <p:cNvPr id="23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356350"/>
            <a:ext cx="2133600" cy="365125"/>
          </a:xfrm>
        </p:spPr>
        <p:txBody>
          <a:bodyPr/>
          <a:lstStyle/>
          <a:p>
            <a:fld id="{F7D8A045-AA63-404A-B774-5FCF01D7DB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84264"/>
      </p:ext>
    </p:extLst>
  </p:cSld>
  <p:clrMapOvr>
    <a:masterClrMapping/>
  </p:clrMapOvr>
  <p:transition xmlns:p14="http://schemas.microsoft.com/office/powerpoint/2010/main" spd="slow" advTm="16207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6486591" y="1704200"/>
            <a:ext cx="2505009" cy="4546341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>
              <a:defRPr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894140"/>
          </a:xfrm>
        </p:spPr>
        <p:txBody>
          <a:bodyPr/>
          <a:lstStyle/>
          <a:p>
            <a:r>
              <a:rPr lang="en-US" dirty="0"/>
              <a:t>Proposed approaches </a:t>
            </a:r>
            <a:r>
              <a:rPr lang="en-US" dirty="0" smtClean="0"/>
              <a:t>(3/3) – </a:t>
            </a:r>
            <a:br>
              <a:rPr lang="en-US" dirty="0" smtClean="0"/>
            </a:br>
            <a:r>
              <a:rPr lang="en-US" dirty="0" smtClean="0"/>
              <a:t>Detecting disclosure (Chapter 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b="1" dirty="0"/>
              <a:t>C1:Introduction</a:t>
            </a:r>
            <a:r>
              <a:rPr lang="en-US" sz="1400" dirty="0"/>
              <a:t>	C2:Related work	</a:t>
            </a:r>
            <a:r>
              <a:rPr lang="en-US" sz="1400" dirty="0" smtClean="0"/>
              <a:t>C3:Identification </a:t>
            </a:r>
            <a:endParaRPr lang="en-US" sz="1400" dirty="0"/>
          </a:p>
          <a:p>
            <a:pPr algn="l">
              <a:spcBef>
                <a:spcPts val="600"/>
              </a:spcBef>
              <a:tabLst>
                <a:tab pos="1606550" algn="l"/>
                <a:tab pos="3082925" algn="l"/>
              </a:tabLst>
            </a:pPr>
            <a:r>
              <a:rPr lang="en-US" sz="1400" dirty="0"/>
              <a:t>C4:Anonymization	C5:Disclosure 	C6:Conclusion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76B3E6"/>
                </a:solidFill>
              </a:rPr>
              <a:t>Privacy issues of private information</a:t>
            </a:r>
          </a:p>
          <a:p>
            <a:r>
              <a:rPr lang="en-US" dirty="0"/>
              <a:t>Proposed approaches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5379" y="2436593"/>
            <a:ext cx="3325337" cy="3540761"/>
          </a:xfrm>
          <a:prstGeom prst="rect">
            <a:avLst/>
          </a:prstGeom>
          <a:noFill/>
          <a:ln w="38100" cap="flat" cmpd="sng" algn="ctr">
            <a:solidFill>
              <a:srgbClr val="0000FF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3600450"/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286081"/>
              </p:ext>
            </p:extLst>
          </p:nvPr>
        </p:nvGraphicFramePr>
        <p:xfrm>
          <a:off x="228600" y="3733800"/>
          <a:ext cx="343325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Oval 11">
            <a:hlinkClick r:id="rId5" action="ppaction://hlinkfile"/>
          </p:cNvPr>
          <p:cNvSpPr/>
          <p:nvPr/>
        </p:nvSpPr>
        <p:spPr>
          <a:xfrm>
            <a:off x="1106711" y="5332887"/>
            <a:ext cx="338328" cy="338328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Oval 12">
            <a:hlinkClick r:id="rId5" action="ppaction://hlinkfile"/>
          </p:cNvPr>
          <p:cNvSpPr/>
          <p:nvPr/>
        </p:nvSpPr>
        <p:spPr>
          <a:xfrm>
            <a:off x="2097822" y="4906446"/>
            <a:ext cx="338328" cy="338328"/>
          </a:xfrm>
          <a:prstGeom prst="ellipse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Oval 13">
            <a:hlinkClick r:id="rId5" action="ppaction://hlinkfile"/>
          </p:cNvPr>
          <p:cNvSpPr/>
          <p:nvPr/>
        </p:nvSpPr>
        <p:spPr>
          <a:xfrm>
            <a:off x="2965011" y="4385140"/>
            <a:ext cx="338328" cy="338328"/>
          </a:xfrm>
          <a:prstGeom prst="ellipse">
            <a:avLst/>
          </a:prstGeom>
          <a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1" name="Oval 20">
            <a:hlinkClick r:id="rId5" action="ppaction://hlinkfile"/>
          </p:cNvPr>
          <p:cNvSpPr/>
          <p:nvPr/>
        </p:nvSpPr>
        <p:spPr>
          <a:xfrm>
            <a:off x="7494957" y="5334000"/>
            <a:ext cx="338328" cy="338328"/>
          </a:xfrm>
          <a:prstGeom prst="ellipse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>
            <a:off x="4267200" y="4997591"/>
            <a:ext cx="1725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0000FF"/>
                </a:solidFill>
              </a:rPr>
              <a:t>Illegal disclosure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25" name="Oval 24">
            <a:hlinkClick r:id="rId5" action="ppaction://hlinkfile"/>
          </p:cNvPr>
          <p:cNvSpPr/>
          <p:nvPr/>
        </p:nvSpPr>
        <p:spPr>
          <a:xfrm>
            <a:off x="7488466" y="2166116"/>
            <a:ext cx="338328" cy="338328"/>
          </a:xfrm>
          <a:prstGeom prst="ellipse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27" name="Straight Arrow Connector 21"/>
          <p:cNvCxnSpPr>
            <a:cxnSpLocks noChangeShapeType="1"/>
            <a:stCxn id="21" idx="0"/>
            <a:endCxn id="25" idx="4"/>
          </p:cNvCxnSpPr>
          <p:nvPr/>
        </p:nvCxnSpPr>
        <p:spPr bwMode="auto">
          <a:xfrm flipH="1" flipV="1">
            <a:off x="7657630" y="2504444"/>
            <a:ext cx="6491" cy="2829556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30"/>
          <p:cNvSpPr txBox="1"/>
          <p:nvPr/>
        </p:nvSpPr>
        <p:spPr>
          <a:xfrm>
            <a:off x="6476588" y="3931508"/>
            <a:ext cx="127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0000FF"/>
                </a:solidFill>
              </a:rPr>
              <a:t>Public channels</a:t>
            </a:r>
            <a:endParaRPr kumimoji="1" lang="ja-JP" altLang="en-US" dirty="0">
              <a:solidFill>
                <a:srgbClr val="0000FF"/>
              </a:solidFill>
            </a:endParaRPr>
          </a:p>
        </p:txBody>
      </p:sp>
      <p:sp>
        <p:nvSpPr>
          <p:cNvPr id="32" name="Oval 31">
            <a:hlinkClick r:id="rId5" action="ppaction://hlinkfile"/>
          </p:cNvPr>
          <p:cNvSpPr/>
          <p:nvPr/>
        </p:nvSpPr>
        <p:spPr>
          <a:xfrm>
            <a:off x="1655250" y="1828800"/>
            <a:ext cx="338328" cy="338328"/>
          </a:xfrm>
          <a:prstGeom prst="ellipse">
            <a:avLst/>
          </a:prstGeom>
          <a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3" name="TextBox 32"/>
          <p:cNvSpPr txBox="1"/>
          <p:nvPr/>
        </p:nvSpPr>
        <p:spPr>
          <a:xfrm>
            <a:off x="1543728" y="208520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Adam</a:t>
            </a:r>
            <a:endParaRPr lang="en-US" sz="1200" b="1" dirty="0"/>
          </a:p>
        </p:txBody>
      </p:sp>
      <p:pic>
        <p:nvPicPr>
          <p:cNvPr id="1026" name="Picture 2" descr="http://www.artilient.com/wp-content/uploads/2013/09/Secure-Email.jp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36" y="4495800"/>
            <a:ext cx="535585" cy="53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rainyfrog.com/wp-content/uploads/2014/04/Facebook-Icon-1021x1024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01" y="3446641"/>
            <a:ext cx="500200" cy="50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21"/>
          <p:cNvCxnSpPr>
            <a:cxnSpLocks noChangeShapeType="1"/>
            <a:stCxn id="1051" idx="1"/>
            <a:endCxn id="32" idx="6"/>
          </p:cNvCxnSpPr>
          <p:nvPr/>
        </p:nvCxnSpPr>
        <p:spPr bwMode="auto">
          <a:xfrm flipH="1">
            <a:off x="1993578" y="1973406"/>
            <a:ext cx="4495012" cy="2455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2934338" y="1633594"/>
            <a:ext cx="2809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Detect and notify disclosure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030" name="Rectangle 1029"/>
          <p:cNvSpPr/>
          <p:nvPr/>
        </p:nvSpPr>
        <p:spPr>
          <a:xfrm>
            <a:off x="6979154" y="5523420"/>
            <a:ext cx="181836" cy="1480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5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566" y="5334000"/>
            <a:ext cx="25794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42" name="Straight Connector 1041"/>
          <p:cNvCxnSpPr>
            <a:stCxn id="12" idx="6"/>
            <a:endCxn id="1040" idx="1"/>
          </p:cNvCxnSpPr>
          <p:nvPr/>
        </p:nvCxnSpPr>
        <p:spPr>
          <a:xfrm flipV="1">
            <a:off x="1445039" y="5491163"/>
            <a:ext cx="2276527" cy="10888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5" name="Straight Connector 1044"/>
          <p:cNvCxnSpPr>
            <a:stCxn id="1040" idx="3"/>
            <a:endCxn id="21" idx="2"/>
          </p:cNvCxnSpPr>
          <p:nvPr/>
        </p:nvCxnSpPr>
        <p:spPr>
          <a:xfrm>
            <a:off x="6300991" y="5491163"/>
            <a:ext cx="1193966" cy="12001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51" name="Picture 7" descr="http://images.dofoto.net/fotoui/2015/110820154610331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590" y="1676400"/>
            <a:ext cx="594011" cy="59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/>
          <p:cNvSpPr txBox="1"/>
          <p:nvPr/>
        </p:nvSpPr>
        <p:spPr>
          <a:xfrm>
            <a:off x="6422931" y="2298093"/>
            <a:ext cx="7253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detector</a:t>
            </a:r>
            <a:endParaRPr lang="en-US" sz="1200" b="1" dirty="0"/>
          </a:p>
        </p:txBody>
      </p:sp>
      <p:sp>
        <p:nvSpPr>
          <p:cNvPr id="48" name="Rounded Rectangle 47"/>
          <p:cNvSpPr/>
          <p:nvPr/>
        </p:nvSpPr>
        <p:spPr>
          <a:xfrm>
            <a:off x="905352" y="3785486"/>
            <a:ext cx="737204" cy="145196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Mary got </a:t>
            </a:r>
            <a:r>
              <a:rPr lang="en-US" dirty="0">
                <a:solidFill>
                  <a:srgbClr val="FF0000"/>
                </a:solidFill>
              </a:rPr>
              <a:t>HIV</a:t>
            </a:r>
            <a:r>
              <a:rPr lang="en-US" dirty="0"/>
              <a:t> 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1683430" y="3065234"/>
            <a:ext cx="927673" cy="1465362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Mary got </a:t>
            </a:r>
            <a:r>
              <a:rPr lang="en-US" dirty="0">
                <a:solidFill>
                  <a:srgbClr val="FF0000"/>
                </a:solidFill>
              </a:rPr>
              <a:t>virus infection </a:t>
            </a:r>
            <a:r>
              <a:rPr lang="en-US" dirty="0"/>
              <a:t>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682245" y="2477966"/>
            <a:ext cx="888203" cy="1742361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Mary got </a:t>
            </a:r>
            <a:r>
              <a:rPr lang="en-US" dirty="0">
                <a:solidFill>
                  <a:srgbClr val="FF0000"/>
                </a:solidFill>
              </a:rPr>
              <a:t>health problem </a:t>
            </a:r>
            <a:r>
              <a:rPr lang="en-US" dirty="0"/>
              <a:t>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744657" y="5687908"/>
            <a:ext cx="2649134" cy="6129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/>
              <a:t>Doctor said that Mary infected HIV 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7833285" y="2947557"/>
            <a:ext cx="1024790" cy="175843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/>
              <a:t>Doctor said that Mary infected </a:t>
            </a:r>
            <a:r>
              <a:rPr lang="en-US" dirty="0">
                <a:solidFill>
                  <a:srgbClr val="FF0000"/>
                </a:solidFill>
              </a:rPr>
              <a:t>HIV</a:t>
            </a:r>
            <a:r>
              <a:rPr lang="en-US" dirty="0"/>
              <a:t> last month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454346" y="5318576"/>
            <a:ext cx="131176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Private channel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87028" y="6250541"/>
            <a:ext cx="1941203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rgbClr val="FF0000"/>
                </a:solidFill>
              </a:rPr>
              <a:t>Detecting disclosure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36170" y="5647858"/>
            <a:ext cx="10399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Families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47002" y="5638800"/>
            <a:ext cx="1039969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Friends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686551" y="5619893"/>
            <a:ext cx="891075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 smtClean="0">
                <a:solidFill>
                  <a:schemeClr val="bg1"/>
                </a:solidFill>
              </a:rPr>
              <a:t>Public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Connector 44"/>
          <p:cNvCxnSpPr>
            <a:stCxn id="43" idx="4"/>
            <a:endCxn id="12" idx="0"/>
          </p:cNvCxnSpPr>
          <p:nvPr/>
        </p:nvCxnSpPr>
        <p:spPr>
          <a:xfrm rot="5400000">
            <a:off x="1950527" y="1230348"/>
            <a:ext cx="3427887" cy="4777190"/>
          </a:xfrm>
          <a:prstGeom prst="curvedConnector3">
            <a:avLst>
              <a:gd name="adj1" fmla="val 50000"/>
            </a:avLst>
          </a:prstGeom>
          <a:noFill/>
          <a:ln w="25400" algn="ctr">
            <a:solidFill>
              <a:srgbClr val="FF0000"/>
            </a:solidFill>
            <a:prstDash val="dash"/>
            <a:round/>
            <a:headEnd type="stealth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323166" y="5994375"/>
            <a:ext cx="3398400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Adaptive </a:t>
            </a:r>
            <a:r>
              <a:rPr lang="en-US" dirty="0" smtClean="0">
                <a:solidFill>
                  <a:srgbClr val="0000FF"/>
                </a:solidFill>
              </a:rPr>
              <a:t>anonymizing private phrases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3" name="Oval 42">
            <a:hlinkClick r:id="rId5" action="ppaction://hlinkfile"/>
          </p:cNvPr>
          <p:cNvSpPr/>
          <p:nvPr/>
        </p:nvSpPr>
        <p:spPr>
          <a:xfrm>
            <a:off x="5883901" y="1566672"/>
            <a:ext cx="338328" cy="338328"/>
          </a:xfrm>
          <a:prstGeom prst="ellipse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000" r="-5000"/>
            </a:stretch>
          </a:blip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14338" name="Picture 2" descr="http://png-3.findicons.com/files/icons/1786/oxygen_refit/128/applications_internet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61" y="3434559"/>
            <a:ext cx="525832" cy="525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62014095"/>
      </p:ext>
    </p:extLst>
  </p:cSld>
  <p:clrMapOvr>
    <a:masterClrMapping/>
  </p:clrMapOvr>
  <p:transition xmlns:p14="http://schemas.microsoft.com/office/powerpoint/2010/main" spd="slow" advTm="48205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3" grpId="0"/>
      <p:bldP spid="31" grpId="0"/>
      <p:bldP spid="39" grpId="0"/>
      <p:bldP spid="1030" grpId="0" animBg="1"/>
      <p:bldP spid="1030" grpId="1" animBg="1"/>
      <p:bldP spid="96" grpId="0"/>
      <p:bldP spid="52" grpId="0" animBg="1"/>
      <p:bldP spid="53" grpId="0" animBg="1"/>
      <p:bldP spid="44" grpId="0"/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2: Related work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Identifying private </a:t>
            </a:r>
            <a:r>
              <a:rPr lang="en-US" dirty="0" smtClean="0"/>
              <a:t>phrases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Anonymizing </a:t>
            </a:r>
            <a:r>
              <a:rPr lang="en-US" dirty="0"/>
              <a:t>private </a:t>
            </a:r>
            <a:r>
              <a:rPr lang="en-US" dirty="0" smtClean="0"/>
              <a:t>phrases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Detecting disclosure of private phrases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3D81-B074-4F98-A99E-E3414E75EF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30688"/>
      </p:ext>
    </p:extLst>
  </p:cSld>
  <p:clrMapOvr>
    <a:masterClrMapping/>
  </p:clrMapOvr>
  <p:transition xmlns:p14="http://schemas.microsoft.com/office/powerpoint/2010/main" spd="slow" advTm="14352"/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4|2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18.9|1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|1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16.1|22.5|8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2|16.1|22.5|8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|7.6|16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4|2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15906</TotalTime>
  <Words>7245</Words>
  <Application>Microsoft Macintosh PowerPoint</Application>
  <PresentationFormat>On-screen Show (4:3)</PresentationFormat>
  <Paragraphs>1096</Paragraphs>
  <Slides>42</Slides>
  <Notes>41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Identifying, Anonymizing, and Detecting Disclosure of Private Phrases in Online Social Networks</vt:lpstr>
      <vt:lpstr>Outline</vt:lpstr>
      <vt:lpstr>Chapter 1: introduction</vt:lpstr>
      <vt:lpstr>Privacy issues in online social networks</vt:lpstr>
      <vt:lpstr>Proposed approaches (1/3) –  Identifying private phrases (Chapter 3)</vt:lpstr>
      <vt:lpstr>Proposed approaches (2/3) –  Anonymizing private phrases (Chapter 4)</vt:lpstr>
      <vt:lpstr>Proposed approaches (2/3) –  Anonymizing private phrases (Chapter 4)</vt:lpstr>
      <vt:lpstr>Proposed approaches (3/3) –  Detecting disclosure (Chapter 5)</vt:lpstr>
      <vt:lpstr>Chapter 2: Related work</vt:lpstr>
      <vt:lpstr>Identifying private phrases</vt:lpstr>
      <vt:lpstr>Anonymizing private phrases</vt:lpstr>
      <vt:lpstr>Detecting disclosure</vt:lpstr>
      <vt:lpstr>Overview of proposed system</vt:lpstr>
      <vt:lpstr>Overview of proposed system</vt:lpstr>
      <vt:lpstr>Chapter 3:  Identifying private phrases</vt:lpstr>
      <vt:lpstr>Overview of identifying private phrases</vt:lpstr>
      <vt:lpstr>Detail of identifying private phrases</vt:lpstr>
      <vt:lpstr>Evaluation of our rule-based method</vt:lpstr>
      <vt:lpstr>Analysis errors of identifying private phrases</vt:lpstr>
      <vt:lpstr>Chapter 4:  anonymizing private phrases</vt:lpstr>
      <vt:lpstr>Step 1: Create generalizations for groups</vt:lpstr>
      <vt:lpstr>Step 2: Create fingerprints for friends</vt:lpstr>
      <vt:lpstr>Step 1: Create generalizations for groups (1/5) Create generalization schemas</vt:lpstr>
      <vt:lpstr>Step 1: Create generalizations for groups (2/5) Create candidate generalizations</vt:lpstr>
      <vt:lpstr>Step 1: Create generalizations for groups (3/5) Quantify information loss of generalizations</vt:lpstr>
      <vt:lpstr>Step 1: Create generalizations for groups (4/5) Check naturalness of anonymous messages</vt:lpstr>
      <vt:lpstr>Step 1: Create generalizations for groups (5/5)</vt:lpstr>
      <vt:lpstr>Step 2: Create fingerprints for friends</vt:lpstr>
      <vt:lpstr>Estimating the threshold  for naturalness (**)</vt:lpstr>
      <vt:lpstr>Limitation</vt:lpstr>
      <vt:lpstr>Chapter 5: detecting disclosure</vt:lpstr>
      <vt:lpstr>Detecting disclosure</vt:lpstr>
      <vt:lpstr>Step 1&amp;2: Get candidate messages</vt:lpstr>
      <vt:lpstr>Step 3: Detect paraphrases (1/4) Match longest phrases</vt:lpstr>
      <vt:lpstr>Step 3: Detect paraphrases (3/4) Match similar words</vt:lpstr>
      <vt:lpstr>Step 3: Detect paraphrases (4/4) Calculate similarity metric</vt:lpstr>
      <vt:lpstr>Step 3: Detect paraphrases (4/4) Calculate similarity metric</vt:lpstr>
      <vt:lpstr>Evaluation of paraphrase detection</vt:lpstr>
      <vt:lpstr>Conclusion and future work</vt:lpstr>
      <vt:lpstr>Conclusion and future work</vt:lpstr>
      <vt:lpstr>References</vt:lpstr>
      <vt:lpstr>Thank you for your attention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Anonymization of Natural Languages Texts Posted on Social Networking Services and Detection of Disclosure</dc:title>
  <dc:creator>nshquoc</dc:creator>
  <cp:lastModifiedBy>Thien Phan</cp:lastModifiedBy>
  <cp:revision>1127</cp:revision>
  <cp:lastPrinted>2014-12-09T01:49:03Z</cp:lastPrinted>
  <dcterms:created xsi:type="dcterms:W3CDTF">2014-04-21T05:57:05Z</dcterms:created>
  <dcterms:modified xsi:type="dcterms:W3CDTF">2015-05-25T04:40:02Z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