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5"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Lst>
  <p:sldSz cx="14630400" cy="8229600"/>
  <p:notesSz cx="8229600" cy="14630400"/>
  <p:embeddedFontLst>
    <p:embeddedFont>
      <p:font typeface="Corbel" panose="020B0503020204020204" pitchFamily="34" charset="0"/>
      <p:regular r:id="rId17"/>
      <p:bold r:id="rId18"/>
      <p:italic r:id="rId19"/>
      <p:boldItalic r:id="rId20"/>
    </p:embeddedFont>
    <p:embeddedFont>
      <p:font typeface="Montserrat" panose="00000500000000000000" pitchFamily="2" charset="0"/>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8602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655320" y="-5715"/>
            <a:ext cx="6017894" cy="8235316"/>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3514081" y="1656082"/>
            <a:ext cx="10289546" cy="3139439"/>
          </a:xfrm>
        </p:spPr>
        <p:txBody>
          <a:bodyPr anchor="b">
            <a:normAutofit/>
          </a:bodyPr>
          <a:lstStyle>
            <a:lvl1pPr algn="r">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5418453" y="4795520"/>
            <a:ext cx="8385174" cy="1666241"/>
          </a:xfrm>
        </p:spPr>
        <p:txBody>
          <a:bodyPr anchor="t">
            <a:normAutofit/>
          </a:bodyPr>
          <a:lstStyle>
            <a:lvl1pPr marL="0" indent="0" algn="r">
              <a:buNone/>
              <a:defRPr sz="2520">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5" name="Footer Placeholder 4"/>
          <p:cNvSpPr>
            <a:spLocks noGrp="1"/>
          </p:cNvSpPr>
          <p:nvPr>
            <p:ph type="ftr" sz="quarter" idx="11"/>
          </p:nvPr>
        </p:nvSpPr>
        <p:spPr>
          <a:xfrm>
            <a:off x="6398894" y="7059931"/>
            <a:ext cx="5188853" cy="438150"/>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47845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4" y="5679438"/>
            <a:ext cx="12022453" cy="680086"/>
          </a:xfrm>
        </p:spPr>
        <p:txBody>
          <a:bodyPr anchor="b">
            <a:normAutofit/>
          </a:bodyPr>
          <a:lstStyle>
            <a:lvl1pPr algn="ctr">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863214" y="1118535"/>
            <a:ext cx="9871133" cy="379797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781174" y="6359524"/>
            <a:ext cx="12022453" cy="592454"/>
          </a:xfrm>
        </p:spPr>
        <p:txBody>
          <a:bodyPr>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40945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5" y="822960"/>
            <a:ext cx="12022453" cy="3657600"/>
          </a:xfrm>
        </p:spPr>
        <p:txBody>
          <a:bodyPr anchor="ctr">
            <a:normAutofit/>
          </a:bodyPr>
          <a:lstStyle>
            <a:lvl1pPr algn="ct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781175" y="5212080"/>
            <a:ext cx="12022456" cy="17373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342560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918334" y="1035628"/>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5" name="TextBox 14"/>
          <p:cNvSpPr txBox="1"/>
          <p:nvPr/>
        </p:nvSpPr>
        <p:spPr>
          <a:xfrm>
            <a:off x="13072110" y="338327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2" name="Title 1"/>
          <p:cNvSpPr>
            <a:spLocks noGrp="1"/>
          </p:cNvSpPr>
          <p:nvPr>
            <p:ph type="title"/>
          </p:nvPr>
        </p:nvSpPr>
        <p:spPr>
          <a:xfrm>
            <a:off x="2649855" y="822961"/>
            <a:ext cx="10788014" cy="3291839"/>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924174" y="4114799"/>
            <a:ext cx="10239378" cy="457200"/>
          </a:xfrm>
        </p:spPr>
        <p:txBody>
          <a:bodyPr anchor="ctr">
            <a:normAutofit/>
          </a:bodyPr>
          <a:lstStyle>
            <a:lvl1pPr marL="0" indent="0">
              <a:buFontTx/>
              <a:buNone/>
              <a:defRPr sz="2160"/>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1781174" y="5212080"/>
            <a:ext cx="12022453" cy="17373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91582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81176" y="3970297"/>
            <a:ext cx="12022451" cy="1762560"/>
          </a:xfrm>
        </p:spPr>
        <p:txBody>
          <a:bodyPr anchor="b">
            <a:normAutofit/>
          </a:bodyPr>
          <a:lstStyle>
            <a:lvl1pPr algn="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781174" y="5732857"/>
            <a:ext cx="12022452" cy="1032480"/>
          </a:xfrm>
        </p:spPr>
        <p:txBody>
          <a:bodyPr anchor="t">
            <a:normAutofit/>
          </a:bodyPr>
          <a:lstStyle>
            <a:lvl1pPr marL="0" indent="0" algn="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45359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918334" y="1035628"/>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5" name="TextBox 14"/>
          <p:cNvSpPr txBox="1"/>
          <p:nvPr/>
        </p:nvSpPr>
        <p:spPr>
          <a:xfrm>
            <a:off x="13072110" y="338327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2" name="Title 1"/>
          <p:cNvSpPr>
            <a:spLocks noGrp="1"/>
          </p:cNvSpPr>
          <p:nvPr>
            <p:ph type="title"/>
          </p:nvPr>
        </p:nvSpPr>
        <p:spPr>
          <a:xfrm>
            <a:off x="2649855" y="822961"/>
            <a:ext cx="10788014" cy="3291839"/>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81176" y="4663440"/>
            <a:ext cx="12022452" cy="1066800"/>
          </a:xfrm>
        </p:spPr>
        <p:txBody>
          <a:bodyPr vert="horz" lIns="91440" tIns="45720" rIns="91440" bIns="45720" rtlCol="0" anchor="b">
            <a:normAutofit/>
          </a:bodyPr>
          <a:lstStyle>
            <a:lvl1pPr algn="r">
              <a:buNone/>
              <a:defRPr lang="en-US" sz="288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81174" y="5730240"/>
            <a:ext cx="12022452" cy="1219200"/>
          </a:xfrm>
        </p:spPr>
        <p:txBody>
          <a:bodyPr anchor="t">
            <a:normAutofit/>
          </a:bodyPr>
          <a:lstStyle>
            <a:lvl1pPr marL="0" indent="0" algn="r">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44730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81176" y="822961"/>
            <a:ext cx="12022454" cy="327279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781175" y="4206240"/>
            <a:ext cx="12022456" cy="1005840"/>
          </a:xfrm>
        </p:spPr>
        <p:txBody>
          <a:bodyPr vert="horz" lIns="91440" tIns="45720" rIns="91440" bIns="45720" rtlCol="0" anchor="b">
            <a:normAutofit/>
          </a:bodyPr>
          <a:lstStyle>
            <a:lvl1pPr>
              <a:buNone/>
              <a:defRPr lang="en-US" sz="336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81174" y="5212080"/>
            <a:ext cx="12022456" cy="173736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14899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64117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79187" y="822960"/>
            <a:ext cx="2124443" cy="6126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81175" y="822960"/>
            <a:ext cx="9623690" cy="61264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587044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471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99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3142228" y="7040558"/>
            <a:ext cx="661400" cy="438150"/>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44637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622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5112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5013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0525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8709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4012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38213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5797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Slide 1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968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lide 1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10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86736" y="3200399"/>
            <a:ext cx="10716896" cy="2532458"/>
          </a:xfrm>
        </p:spPr>
        <p:txBody>
          <a:bodyPr anchor="b"/>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3086733" y="5732857"/>
            <a:ext cx="10716898" cy="1032480"/>
          </a:xfrm>
        </p:spPr>
        <p:txBody>
          <a:bodyPr anchor="t">
            <a:normAutofit/>
          </a:bodyPr>
          <a:lstStyle>
            <a:lvl1pPr marL="0" indent="0" algn="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428382"/>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lide 1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4989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Slide 1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194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81174" y="822961"/>
            <a:ext cx="12022456" cy="210311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81175" y="3200400"/>
            <a:ext cx="5874066" cy="3749041"/>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929561" y="3200400"/>
            <a:ext cx="5874067" cy="3749040"/>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26712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126615" y="3190240"/>
            <a:ext cx="5528626" cy="691514"/>
          </a:xfrm>
        </p:spPr>
        <p:txBody>
          <a:bodyPr anchor="b">
            <a:noAutofit/>
          </a:bodyPr>
          <a:lstStyle>
            <a:lvl1pPr marL="0" indent="0">
              <a:buNone/>
              <a:defRPr sz="3360" b="0">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781173" y="4002405"/>
            <a:ext cx="5874067" cy="2947034"/>
          </a:xfrm>
        </p:spPr>
        <p:txBody>
          <a:bodyPr anchor="t">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6585" y="3200400"/>
            <a:ext cx="5547044" cy="691514"/>
          </a:xfrm>
        </p:spPr>
        <p:txBody>
          <a:bodyPr anchor="b">
            <a:noAutofit/>
          </a:bodyPr>
          <a:lstStyle>
            <a:lvl1pPr marL="0" indent="0">
              <a:buNone/>
              <a:defRPr sz="3360" b="0">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929561" y="4002405"/>
            <a:ext cx="5874067" cy="2947034"/>
          </a:xfrm>
        </p:spPr>
        <p:txBody>
          <a:bodyPr anchor="t">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83939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44685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681264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5" y="1920240"/>
            <a:ext cx="4258945" cy="1645920"/>
          </a:xfrm>
        </p:spPr>
        <p:txBody>
          <a:bodyPr anchor="b">
            <a:normAutofit/>
          </a:bodyPr>
          <a:lstStyle>
            <a:lvl1pPr algn="ctr">
              <a:defRPr sz="2880" b="0"/>
            </a:lvl1pPr>
          </a:lstStyle>
          <a:p>
            <a:r>
              <a:rPr lang="en-US"/>
              <a:t>Click to edit Master title style</a:t>
            </a:r>
            <a:endParaRPr lang="en-US" dirty="0"/>
          </a:p>
        </p:txBody>
      </p:sp>
      <p:sp>
        <p:nvSpPr>
          <p:cNvPr id="3" name="Content Placeholder 2"/>
          <p:cNvSpPr>
            <a:spLocks noGrp="1"/>
          </p:cNvSpPr>
          <p:nvPr>
            <p:ph idx="1"/>
          </p:nvPr>
        </p:nvSpPr>
        <p:spPr>
          <a:xfrm>
            <a:off x="6314440" y="822960"/>
            <a:ext cx="7489188" cy="6126481"/>
          </a:xfrm>
        </p:spPr>
        <p:txBody>
          <a:bodyPr anchor="ctr">
            <a:normAutofit/>
          </a:bodyPr>
          <a:lstStyle>
            <a:lvl1pPr>
              <a:defRPr sz="2400"/>
            </a:lvl1pPr>
            <a:lvl2pPr>
              <a:defRPr sz="2160"/>
            </a:lvl2pPr>
            <a:lvl3pPr>
              <a:defRPr sz="192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81175" y="3566160"/>
            <a:ext cx="4258945" cy="2194560"/>
          </a:xfrm>
        </p:spPr>
        <p:txBody>
          <a:bodyPr>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96798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9269" y="2103119"/>
            <a:ext cx="6511390" cy="1645920"/>
          </a:xfrm>
        </p:spPr>
        <p:txBody>
          <a:bodyPr anchor="b">
            <a:normAutofit/>
          </a:bodyPr>
          <a:lstStyle>
            <a:lvl1pPr algn="ctr">
              <a:defRPr sz="33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113618" y="1097280"/>
            <a:ext cx="3937169" cy="54864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779269" y="3749039"/>
            <a:ext cx="6511390" cy="2194560"/>
          </a:xfrm>
        </p:spPr>
        <p:txBody>
          <a:bodyPr>
            <a:normAutofit/>
          </a:bodyPr>
          <a:lstStyle>
            <a:lvl1pPr marL="0" indent="0" algn="ct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74329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80975" y="1"/>
            <a:ext cx="2924176" cy="82296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781174" y="822961"/>
            <a:ext cx="12022456" cy="210311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81172" y="3200400"/>
            <a:ext cx="12022456" cy="374904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679187" y="7059931"/>
            <a:ext cx="1371600" cy="43815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B61BEF0D-F0BB-DE4B-95CE-6DB70DBA9567}" type="datetimeFigureOut">
              <a:rPr lang="en-US" dirty="0"/>
              <a:pPr/>
              <a:t>1/17/2025</a:t>
            </a:fld>
            <a:endParaRPr lang="en-US" dirty="0"/>
          </a:p>
        </p:txBody>
      </p:sp>
      <p:sp>
        <p:nvSpPr>
          <p:cNvPr id="5" name="Footer Placeholder 4"/>
          <p:cNvSpPr>
            <a:spLocks noGrp="1"/>
          </p:cNvSpPr>
          <p:nvPr>
            <p:ph type="ftr" sz="quarter" idx="3"/>
          </p:nvPr>
        </p:nvSpPr>
        <p:spPr>
          <a:xfrm>
            <a:off x="3086736" y="7059931"/>
            <a:ext cx="8501012" cy="438150"/>
          </a:xfrm>
          <a:prstGeom prst="rect">
            <a:avLst/>
          </a:prstGeom>
        </p:spPr>
        <p:txBody>
          <a:bodyPr vert="horz" lIns="91440" tIns="45720" rIns="91440" bIns="45720" rtlCol="0" anchor="ctr"/>
          <a:lstStyle>
            <a:lvl1pPr algn="l">
              <a:defRPr sz="12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3142228" y="7059931"/>
            <a:ext cx="661400" cy="43815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705396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Lst>
  <p:hf sldNum="0" hdr="0" ftr="0" dt="0"/>
  <p:txStyles>
    <p:titleStyle>
      <a:lvl1pPr algn="ctr" defTabSz="548640" rtl="0" eaLnBrk="1" latinLnBrk="0" hangingPunct="1">
        <a:spcBef>
          <a:spcPct val="0"/>
        </a:spcBef>
        <a:buNone/>
        <a:defRPr sz="48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ct val="20000"/>
        </a:spcBef>
        <a:spcAft>
          <a:spcPts val="720"/>
        </a:spcAft>
        <a:buClr>
          <a:schemeClr val="accent1">
            <a:lumMod val="75000"/>
          </a:schemeClr>
        </a:buClr>
        <a:buSzPct val="145000"/>
        <a:buFont typeface="Arial"/>
        <a:buChar char="•"/>
        <a:defRPr sz="2880" kern="1200" cap="none">
          <a:solidFill>
            <a:schemeClr val="tx1"/>
          </a:solidFill>
          <a:effectLst/>
          <a:latin typeface="+mn-lt"/>
          <a:ea typeface="+mn-ea"/>
          <a:cs typeface="+mn-cs"/>
        </a:defRPr>
      </a:lvl1pPr>
      <a:lvl2pPr marL="891540" indent="-342900" algn="l" defTabSz="548640" rtl="0" eaLnBrk="1" latinLnBrk="0" hangingPunct="1">
        <a:spcBef>
          <a:spcPct val="20000"/>
        </a:spcBef>
        <a:spcAft>
          <a:spcPts val="720"/>
        </a:spcAft>
        <a:buClr>
          <a:schemeClr val="accent1">
            <a:lumMod val="75000"/>
          </a:schemeClr>
        </a:buClr>
        <a:buSzPct val="145000"/>
        <a:buFont typeface="Arial"/>
        <a:buChar char="•"/>
        <a:defRPr sz="2400" kern="1200" cap="none">
          <a:solidFill>
            <a:schemeClr val="tx1"/>
          </a:solidFill>
          <a:effectLst/>
          <a:latin typeface="+mn-lt"/>
          <a:ea typeface="+mn-ea"/>
          <a:cs typeface="+mn-cs"/>
        </a:defRPr>
      </a:lvl2pPr>
      <a:lvl3pPr marL="1440180" indent="-342900" algn="l" defTabSz="548640" rtl="0" eaLnBrk="1" latinLnBrk="0" hangingPunct="1">
        <a:spcBef>
          <a:spcPct val="20000"/>
        </a:spcBef>
        <a:spcAft>
          <a:spcPts val="720"/>
        </a:spcAft>
        <a:buClr>
          <a:schemeClr val="accent1">
            <a:lumMod val="75000"/>
          </a:schemeClr>
        </a:buClr>
        <a:buSzPct val="145000"/>
        <a:buFont typeface="Arial"/>
        <a:buChar char="•"/>
        <a:defRPr sz="2160" kern="1200" cap="none">
          <a:solidFill>
            <a:schemeClr val="tx1"/>
          </a:solidFill>
          <a:effectLst/>
          <a:latin typeface="+mn-lt"/>
          <a:ea typeface="+mn-ea"/>
          <a:cs typeface="+mn-cs"/>
        </a:defRPr>
      </a:lvl3pPr>
      <a:lvl4pPr marL="1851660" indent="-205740" algn="l" defTabSz="548640" rtl="0" eaLnBrk="1" latinLnBrk="0" hangingPunct="1">
        <a:spcBef>
          <a:spcPct val="20000"/>
        </a:spcBef>
        <a:spcAft>
          <a:spcPts val="720"/>
        </a:spcAft>
        <a:buClr>
          <a:schemeClr val="accent1">
            <a:lumMod val="75000"/>
          </a:schemeClr>
        </a:buClr>
        <a:buSzPct val="145000"/>
        <a:buFont typeface="Arial"/>
        <a:buChar char="•"/>
        <a:defRPr sz="1920" kern="1200" cap="none">
          <a:solidFill>
            <a:schemeClr val="tx1"/>
          </a:solidFill>
          <a:effectLst/>
          <a:latin typeface="+mn-lt"/>
          <a:ea typeface="+mn-ea"/>
          <a:cs typeface="+mn-cs"/>
        </a:defRPr>
      </a:lvl4pPr>
      <a:lvl5pPr marL="2400300" indent="-20574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5pPr>
      <a:lvl6pPr marL="301752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6pPr>
      <a:lvl7pPr marL="356616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7pPr>
      <a:lvl8pPr marL="411480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8pPr>
      <a:lvl9pPr marL="466344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1"/>
          <p:cNvSpPr/>
          <p:nvPr/>
        </p:nvSpPr>
        <p:spPr>
          <a:xfrm>
            <a:off x="758309" y="1702594"/>
            <a:ext cx="13113782" cy="2138124"/>
          </a:xfrm>
          <a:prstGeom prst="rect">
            <a:avLst/>
          </a:prstGeom>
          <a:noFill/>
          <a:ln/>
        </p:spPr>
        <p:txBody>
          <a:bodyPr wrap="square" lIns="0" tIns="0" rIns="0" bIns="0" rtlCol="0" anchor="t"/>
          <a:lstStyle/>
          <a:p>
            <a:pPr marL="0" indent="0" algn="ctr">
              <a:lnSpc>
                <a:spcPts val="5600"/>
              </a:lnSpc>
              <a:buNone/>
            </a:pPr>
            <a:r>
              <a:rPr lang="en-US" sz="4450" b="1" dirty="0">
                <a:solidFill>
                  <a:srgbClr val="7068F4"/>
                </a:solidFill>
                <a:latin typeface="Barlow Bold" pitchFamily="34" charset="0"/>
                <a:ea typeface="Barlow Bold" pitchFamily="34" charset="-122"/>
                <a:cs typeface="Barlow Bold" pitchFamily="34" charset="-120"/>
              </a:rPr>
              <a:t>Thiết kế và cài đặt cơ sở dữ liệu cho việc khảo sát mức độ đạt được chuẩn đầu ra chương trình đào tạo bằng NoSQL.</a:t>
            </a:r>
            <a:endParaRPr lang="en-US" sz="4450" dirty="0"/>
          </a:p>
        </p:txBody>
      </p:sp>
      <p:sp>
        <p:nvSpPr>
          <p:cNvPr id="5" name="Text 2"/>
          <p:cNvSpPr/>
          <p:nvPr/>
        </p:nvSpPr>
        <p:spPr>
          <a:xfrm>
            <a:off x="758309" y="4360545"/>
            <a:ext cx="6292572"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Giảng viên hướng dẫn:</a:t>
            </a:r>
            <a:endParaRPr lang="en-US" sz="1700" dirty="0"/>
          </a:p>
        </p:txBody>
      </p:sp>
      <p:sp>
        <p:nvSpPr>
          <p:cNvPr id="6" name="Text 3"/>
          <p:cNvSpPr/>
          <p:nvPr/>
        </p:nvSpPr>
        <p:spPr>
          <a:xfrm>
            <a:off x="758309" y="4902160"/>
            <a:ext cx="6292572" cy="346710"/>
          </a:xfrm>
          <a:prstGeom prst="rect">
            <a:avLst/>
          </a:prstGeom>
          <a:noFill/>
          <a:ln/>
        </p:spPr>
        <p:txBody>
          <a:bodyPr wrap="none" lIns="0" tIns="0" rIns="0" bIns="0" rtlCol="0" anchor="t"/>
          <a:lstStyle/>
          <a:p>
            <a:pPr marL="0" indent="0" algn="l">
              <a:lnSpc>
                <a:spcPts val="2700"/>
              </a:lnSpc>
              <a:buNone/>
            </a:pPr>
            <a:r>
              <a:rPr lang="en-US" sz="1700" b="1" dirty="0">
                <a:solidFill>
                  <a:srgbClr val="272525"/>
                </a:solidFill>
                <a:latin typeface="Montserrat" pitchFamily="34" charset="0"/>
                <a:ea typeface="Montserrat" pitchFamily="34" charset="-122"/>
                <a:cs typeface="Montserrat" pitchFamily="34" charset="-120"/>
              </a:rPr>
              <a:t>Phan Thị Phương Nam</a:t>
            </a:r>
            <a:endParaRPr lang="en-US" sz="1700" dirty="0"/>
          </a:p>
        </p:txBody>
      </p:sp>
      <p:sp>
        <p:nvSpPr>
          <p:cNvPr id="7" name="Text 4"/>
          <p:cNvSpPr/>
          <p:nvPr/>
        </p:nvSpPr>
        <p:spPr>
          <a:xfrm>
            <a:off x="7587139" y="4360545"/>
            <a:ext cx="629257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Sinh viên thực hiện:</a:t>
            </a:r>
            <a:endParaRPr lang="en-US" sz="1700" dirty="0"/>
          </a:p>
        </p:txBody>
      </p:sp>
      <p:sp>
        <p:nvSpPr>
          <p:cNvPr id="8" name="Text 5"/>
          <p:cNvSpPr/>
          <p:nvPr/>
        </p:nvSpPr>
        <p:spPr>
          <a:xfrm>
            <a:off x="7587139" y="4902160"/>
            <a:ext cx="629257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Họ tên: Nguyễn Thanh Thiên</a:t>
            </a:r>
            <a:endParaRPr lang="en-US" sz="1700" dirty="0"/>
          </a:p>
        </p:txBody>
      </p:sp>
      <p:sp>
        <p:nvSpPr>
          <p:cNvPr id="9" name="Text 6"/>
          <p:cNvSpPr/>
          <p:nvPr/>
        </p:nvSpPr>
        <p:spPr>
          <a:xfrm>
            <a:off x="7587139" y="5443776"/>
            <a:ext cx="629257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MSSV: 110122161</a:t>
            </a:r>
            <a:endParaRPr lang="en-US" sz="1700" dirty="0"/>
          </a:p>
        </p:txBody>
      </p:sp>
      <p:sp>
        <p:nvSpPr>
          <p:cNvPr id="10" name="Text 7"/>
          <p:cNvSpPr/>
          <p:nvPr/>
        </p:nvSpPr>
        <p:spPr>
          <a:xfrm>
            <a:off x="7587139" y="5985391"/>
            <a:ext cx="629257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Lớp: DA22TTC</a:t>
            </a:r>
            <a:endParaRPr lang="en-US"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58309" y="2248733"/>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Kết quả đạt được</a:t>
            </a:r>
            <a:endParaRPr lang="en-US" sz="4450" dirty="0"/>
          </a:p>
        </p:txBody>
      </p:sp>
      <p:pic>
        <p:nvPicPr>
          <p:cNvPr id="3" name="Image 0" descr="preencoded.png"/>
          <p:cNvPicPr>
            <a:picLocks noChangeAspect="1"/>
          </p:cNvPicPr>
          <p:nvPr/>
        </p:nvPicPr>
        <p:blipFill>
          <a:blip r:embed="rId3"/>
          <a:stretch>
            <a:fillRect/>
          </a:stretch>
        </p:blipFill>
        <p:spPr>
          <a:xfrm>
            <a:off x="2413873" y="3394710"/>
            <a:ext cx="3245644" cy="1265992"/>
          </a:xfrm>
          <a:prstGeom prst="rect">
            <a:avLst/>
          </a:prstGeom>
        </p:spPr>
      </p:pic>
      <p:sp>
        <p:nvSpPr>
          <p:cNvPr id="4" name="Text 1"/>
          <p:cNvSpPr/>
          <p:nvPr/>
        </p:nvSpPr>
        <p:spPr>
          <a:xfrm>
            <a:off x="3988713" y="3968353"/>
            <a:ext cx="95845" cy="433388"/>
          </a:xfrm>
          <a:prstGeom prst="rect">
            <a:avLst/>
          </a:prstGeom>
          <a:noFill/>
          <a:ln/>
        </p:spPr>
        <p:txBody>
          <a:bodyPr wrap="none" lIns="0" tIns="0" rIns="0" bIns="0" rtlCol="0" anchor="t"/>
          <a:lstStyle/>
          <a:p>
            <a:pPr marL="0" indent="0" algn="ctr">
              <a:lnSpc>
                <a:spcPts val="3400"/>
              </a:lnSpc>
              <a:buNone/>
            </a:pPr>
            <a:r>
              <a:rPr lang="en-US" sz="2100" b="1" dirty="0">
                <a:solidFill>
                  <a:srgbClr val="272525"/>
                </a:solidFill>
                <a:latin typeface="Barlow Bold" pitchFamily="34" charset="0"/>
                <a:ea typeface="Barlow Bold" pitchFamily="34" charset="-122"/>
                <a:cs typeface="Barlow Bold" pitchFamily="34" charset="-120"/>
              </a:rPr>
              <a:t>1</a:t>
            </a:r>
            <a:endParaRPr lang="en-US" sz="2100" dirty="0"/>
          </a:p>
        </p:txBody>
      </p:sp>
      <p:sp>
        <p:nvSpPr>
          <p:cNvPr id="5" name="Text 2"/>
          <p:cNvSpPr/>
          <p:nvPr/>
        </p:nvSpPr>
        <p:spPr>
          <a:xfrm>
            <a:off x="5876092" y="3611285"/>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Hệ thống cơ sở dữ liệu</a:t>
            </a:r>
            <a:endParaRPr lang="en-US" sz="2200" dirty="0"/>
          </a:p>
        </p:txBody>
      </p:sp>
      <p:sp>
        <p:nvSpPr>
          <p:cNvPr id="6" name="Text 3"/>
          <p:cNvSpPr/>
          <p:nvPr/>
        </p:nvSpPr>
        <p:spPr>
          <a:xfrm>
            <a:off x="5876092" y="4097417"/>
            <a:ext cx="6400443"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 Linh hoạt, phù hợp cho dữ liệu không có cấu trúc cố định.</a:t>
            </a:r>
            <a:endParaRPr lang="en-US" sz="1700" dirty="0"/>
          </a:p>
        </p:txBody>
      </p:sp>
      <p:sp>
        <p:nvSpPr>
          <p:cNvPr id="7" name="Shape 4"/>
          <p:cNvSpPr/>
          <p:nvPr/>
        </p:nvSpPr>
        <p:spPr>
          <a:xfrm>
            <a:off x="5713571" y="4672489"/>
            <a:ext cx="8104465" cy="15240"/>
          </a:xfrm>
          <a:prstGeom prst="roundRect">
            <a:avLst>
              <a:gd name="adj" fmla="val 1279500"/>
            </a:avLst>
          </a:prstGeom>
          <a:solidFill>
            <a:srgbClr val="C1C3D0"/>
          </a:solidFill>
          <a:ln/>
        </p:spPr>
      </p:sp>
      <p:pic>
        <p:nvPicPr>
          <p:cNvPr id="8" name="Image 1" descr="preencoded.png"/>
          <p:cNvPicPr>
            <a:picLocks noChangeAspect="1"/>
          </p:cNvPicPr>
          <p:nvPr/>
        </p:nvPicPr>
        <p:blipFill>
          <a:blip r:embed="rId4"/>
          <a:stretch>
            <a:fillRect/>
          </a:stretch>
        </p:blipFill>
        <p:spPr>
          <a:xfrm>
            <a:off x="791051" y="4714756"/>
            <a:ext cx="6491288" cy="1265992"/>
          </a:xfrm>
          <a:prstGeom prst="rect">
            <a:avLst/>
          </a:prstGeom>
        </p:spPr>
      </p:pic>
      <p:sp>
        <p:nvSpPr>
          <p:cNvPr id="9" name="Text 5"/>
          <p:cNvSpPr/>
          <p:nvPr/>
        </p:nvSpPr>
        <p:spPr>
          <a:xfrm>
            <a:off x="3960733" y="5130998"/>
            <a:ext cx="151686" cy="433388"/>
          </a:xfrm>
          <a:prstGeom prst="rect">
            <a:avLst/>
          </a:prstGeom>
          <a:noFill/>
          <a:ln/>
        </p:spPr>
        <p:txBody>
          <a:bodyPr wrap="none" lIns="0" tIns="0" rIns="0" bIns="0" rtlCol="0" anchor="t"/>
          <a:lstStyle/>
          <a:p>
            <a:pPr marL="0" indent="0" algn="ctr">
              <a:lnSpc>
                <a:spcPts val="3400"/>
              </a:lnSpc>
              <a:buNone/>
            </a:pPr>
            <a:r>
              <a:rPr lang="en-US" sz="2100" b="1" dirty="0">
                <a:solidFill>
                  <a:srgbClr val="272525"/>
                </a:solidFill>
                <a:latin typeface="Barlow Bold" pitchFamily="34" charset="0"/>
                <a:ea typeface="Barlow Bold" pitchFamily="34" charset="-122"/>
                <a:cs typeface="Barlow Bold" pitchFamily="34" charset="-120"/>
              </a:rPr>
              <a:t>2</a:t>
            </a:r>
            <a:endParaRPr lang="en-US" sz="2100" dirty="0"/>
          </a:p>
        </p:txBody>
      </p:sp>
      <p:sp>
        <p:nvSpPr>
          <p:cNvPr id="10" name="Text 6"/>
          <p:cNvSpPr/>
          <p:nvPr/>
        </p:nvSpPr>
        <p:spPr>
          <a:xfrm>
            <a:off x="7498913" y="4931331"/>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Truy vấn hiệu quả</a:t>
            </a:r>
            <a:endParaRPr lang="en-US" sz="2200" dirty="0"/>
          </a:p>
        </p:txBody>
      </p:sp>
      <p:sp>
        <p:nvSpPr>
          <p:cNvPr id="11" name="Text 7"/>
          <p:cNvSpPr/>
          <p:nvPr/>
        </p:nvSpPr>
        <p:spPr>
          <a:xfrm>
            <a:off x="7498913" y="5417463"/>
            <a:ext cx="3843218"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 Trích xuất thông tin nhanh chóng.</a:t>
            </a:r>
            <a:endParaRPr lang="en-US"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58309" y="1667470"/>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Đánh giá NoSQL</a:t>
            </a:r>
            <a:endParaRPr lang="en-US" sz="4450" dirty="0"/>
          </a:p>
        </p:txBody>
      </p:sp>
      <p:sp>
        <p:nvSpPr>
          <p:cNvPr id="3" name="Text 1"/>
          <p:cNvSpPr/>
          <p:nvPr/>
        </p:nvSpPr>
        <p:spPr>
          <a:xfrm>
            <a:off x="758309" y="2813447"/>
            <a:ext cx="13113782" cy="346710"/>
          </a:xfrm>
          <a:prstGeom prst="rect">
            <a:avLst/>
          </a:prstGeom>
          <a:noFill/>
          <a:ln/>
        </p:spPr>
        <p:txBody>
          <a:bodyPr wrap="none" lIns="0" tIns="0" rIns="0" bIns="0" rtlCol="0" anchor="t"/>
          <a:lstStyle/>
          <a:p>
            <a:pPr marL="0" indent="0">
              <a:lnSpc>
                <a:spcPts val="2700"/>
              </a:lnSpc>
              <a:buNone/>
            </a:pPr>
            <a:r>
              <a:rPr lang="en-US" sz="1700" b="1" dirty="0">
                <a:solidFill>
                  <a:srgbClr val="272525"/>
                </a:solidFill>
                <a:latin typeface="Montserrat" pitchFamily="34" charset="0"/>
                <a:ea typeface="Montserrat" pitchFamily="34" charset="-122"/>
                <a:cs typeface="Montserrat" pitchFamily="34" charset="-120"/>
              </a:rPr>
              <a:t>Lợi ích</a:t>
            </a:r>
            <a:endParaRPr lang="en-US" sz="1700" dirty="0"/>
          </a:p>
        </p:txBody>
      </p:sp>
      <p:sp>
        <p:nvSpPr>
          <p:cNvPr id="4" name="Text 2"/>
          <p:cNvSpPr/>
          <p:nvPr/>
        </p:nvSpPr>
        <p:spPr>
          <a:xfrm>
            <a:off x="758309" y="3403878"/>
            <a:ext cx="13113782" cy="104013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Hệ thống cơ sở dữ liệu NoSQL đã chứng minh tính linh hoạt trong việc xử lý dữ liệu lớn và không có cấu trúc cố định, cho phép lưu trữ và truy xuất thông tin sinh viên, câu hỏi khảo sát và kết quả một cách hiệu quả. Việc truy vấn dữ liệu cũng nhanh chóng và hiệu quả, giúp rút ngắn thời gian phân tích kết quả khảo sát.</a:t>
            </a:r>
            <a:endParaRPr lang="en-US" sz="1700" dirty="0"/>
          </a:p>
        </p:txBody>
      </p:sp>
      <p:sp>
        <p:nvSpPr>
          <p:cNvPr id="5" name="Text 3"/>
          <p:cNvSpPr/>
          <p:nvPr/>
        </p:nvSpPr>
        <p:spPr>
          <a:xfrm>
            <a:off x="758309" y="4687729"/>
            <a:ext cx="13113782" cy="346710"/>
          </a:xfrm>
          <a:prstGeom prst="rect">
            <a:avLst/>
          </a:prstGeom>
          <a:noFill/>
          <a:ln/>
        </p:spPr>
        <p:txBody>
          <a:bodyPr wrap="none" lIns="0" tIns="0" rIns="0" bIns="0" rtlCol="0" anchor="t"/>
          <a:lstStyle/>
          <a:p>
            <a:pPr marL="0" indent="0">
              <a:lnSpc>
                <a:spcPts val="2700"/>
              </a:lnSpc>
              <a:buNone/>
            </a:pPr>
            <a:r>
              <a:rPr lang="en-US" sz="1700" b="1" dirty="0">
                <a:solidFill>
                  <a:srgbClr val="272525"/>
                </a:solidFill>
                <a:latin typeface="Montserrat" pitchFamily="34" charset="0"/>
                <a:ea typeface="Montserrat" pitchFamily="34" charset="-122"/>
                <a:cs typeface="Montserrat" pitchFamily="34" charset="-120"/>
              </a:rPr>
              <a:t>Thách thức</a:t>
            </a:r>
            <a:endParaRPr lang="en-US" sz="1700" dirty="0"/>
          </a:p>
        </p:txBody>
      </p:sp>
      <p:sp>
        <p:nvSpPr>
          <p:cNvPr id="6" name="Text 4"/>
          <p:cNvSpPr/>
          <p:nvPr/>
        </p:nvSpPr>
        <p:spPr>
          <a:xfrm>
            <a:off x="758309" y="5278160"/>
            <a:ext cx="1311378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Việc tối ưu hiệu năng truy vấn đòi hỏi sự hiểu biết sâu sắc về các chỉ số và cấu trúc dữ liệu của MongoDB.</a:t>
            </a:r>
            <a:endParaRPr lang="en-US" sz="1700" dirty="0"/>
          </a:p>
        </p:txBody>
      </p:sp>
      <p:sp>
        <p:nvSpPr>
          <p:cNvPr id="7" name="Text 5"/>
          <p:cNvSpPr/>
          <p:nvPr/>
        </p:nvSpPr>
        <p:spPr>
          <a:xfrm>
            <a:off x="758309" y="5868591"/>
            <a:ext cx="13113782"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Mặc dù vậy, việc áp dụng NoSQL đã mang lại nhiều lợi ích đáng kể so với việc sử dụng các hệ quản trị cơ sở dữ liệu quan hệ truyền thống trong trường hợp này.</a:t>
            </a:r>
            <a:endParaRPr 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58309" y="2899886"/>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Ý nghĩa đề tài</a:t>
            </a:r>
            <a:endParaRPr lang="en-US" sz="4450" dirty="0"/>
          </a:p>
        </p:txBody>
      </p:sp>
      <p:sp>
        <p:nvSpPr>
          <p:cNvPr id="3" name="Text 1"/>
          <p:cNvSpPr/>
          <p:nvPr/>
        </p:nvSpPr>
        <p:spPr>
          <a:xfrm>
            <a:off x="758309" y="4045863"/>
            <a:ext cx="13113782" cy="693420"/>
          </a:xfrm>
          <a:prstGeom prst="rect">
            <a:avLst/>
          </a:prstGeom>
          <a:noFill/>
          <a:ln/>
        </p:spPr>
        <p:txBody>
          <a:bodyPr wrap="square" lIns="0" tIns="0" rIns="0" bIns="0" rtlCol="0" anchor="t"/>
          <a:lstStyle/>
          <a:p>
            <a:pPr marL="0" indent="0">
              <a:lnSpc>
                <a:spcPts val="2700"/>
              </a:lnSpc>
              <a:buNone/>
            </a:pPr>
            <a:r>
              <a:rPr lang="en-US" sz="1700" b="1" dirty="0">
                <a:solidFill>
                  <a:srgbClr val="272525"/>
                </a:solidFill>
                <a:latin typeface="Montserrat" pitchFamily="34" charset="0"/>
                <a:ea typeface="Montserrat" pitchFamily="34" charset="-122"/>
                <a:cs typeface="Montserrat" pitchFamily="34" charset="-120"/>
              </a:rPr>
              <a:t>Đối với nhà trường:</a:t>
            </a:r>
            <a:r>
              <a:rPr lang="en-US" sz="1700" dirty="0">
                <a:solidFill>
                  <a:srgbClr val="272525"/>
                </a:solidFill>
                <a:latin typeface="Montserrat" pitchFamily="34" charset="0"/>
                <a:ea typeface="Montserrat" pitchFamily="34" charset="-122"/>
                <a:cs typeface="Montserrat" pitchFamily="34" charset="-120"/>
              </a:rPr>
              <a:t> NoSQL giúp đánh giá hiệu quả mức độ đạt chuẩn đầu ra, cung cấp dữ liệu cụ thể để cải thiện chương trình đào tạo và điều chỉnh nội dung giảng dạy cho phù hợp.</a:t>
            </a:r>
            <a:endParaRPr lang="en-US" sz="1700" dirty="0"/>
          </a:p>
        </p:txBody>
      </p:sp>
      <p:sp>
        <p:nvSpPr>
          <p:cNvPr id="4" name="Text 2"/>
          <p:cNvSpPr/>
          <p:nvPr/>
        </p:nvSpPr>
        <p:spPr>
          <a:xfrm>
            <a:off x="758309" y="4983004"/>
            <a:ext cx="13113782" cy="346710"/>
          </a:xfrm>
          <a:prstGeom prst="rect">
            <a:avLst/>
          </a:prstGeom>
          <a:noFill/>
          <a:ln/>
        </p:spPr>
        <p:txBody>
          <a:bodyPr wrap="none" lIns="0" tIns="0" rIns="0" bIns="0" rtlCol="0" anchor="t"/>
          <a:lstStyle/>
          <a:p>
            <a:pPr marL="0" indent="0">
              <a:lnSpc>
                <a:spcPts val="2700"/>
              </a:lnSpc>
              <a:buNone/>
            </a:pPr>
            <a:r>
              <a:rPr lang="en-US" sz="1700" b="1" dirty="0">
                <a:solidFill>
                  <a:srgbClr val="272525"/>
                </a:solidFill>
                <a:latin typeface="Montserrat" pitchFamily="34" charset="0"/>
                <a:ea typeface="Montserrat" pitchFamily="34" charset="-122"/>
                <a:cs typeface="Montserrat" pitchFamily="34" charset="-120"/>
              </a:rPr>
              <a:t>Đối với sinh viên:</a:t>
            </a:r>
            <a:r>
              <a:rPr lang="en-US" sz="1700" dirty="0">
                <a:solidFill>
                  <a:srgbClr val="272525"/>
                </a:solidFill>
                <a:latin typeface="Montserrat" pitchFamily="34" charset="0"/>
                <a:ea typeface="Montserrat" pitchFamily="34" charset="-122"/>
                <a:cs typeface="Montserrat" pitchFamily="34" charset="-120"/>
              </a:rPr>
              <a:t> Hệ thống tăng tính minh bạch, cho phép phản hồi dễ dàng.</a:t>
            </a:r>
            <a:endParaRPr lang="en-US" sz="1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679966" y="534233"/>
            <a:ext cx="6408658" cy="639127"/>
          </a:xfrm>
          <a:prstGeom prst="rect">
            <a:avLst/>
          </a:prstGeom>
          <a:noFill/>
          <a:ln/>
        </p:spPr>
        <p:txBody>
          <a:bodyPr wrap="none" lIns="0" tIns="0" rIns="0" bIns="0" rtlCol="0" anchor="t"/>
          <a:lstStyle/>
          <a:p>
            <a:pPr marL="0" indent="0">
              <a:lnSpc>
                <a:spcPts val="5000"/>
              </a:lnSpc>
              <a:buNone/>
            </a:pPr>
            <a:r>
              <a:rPr lang="en-US" sz="4000" b="1" dirty="0">
                <a:solidFill>
                  <a:srgbClr val="7068F4"/>
                </a:solidFill>
                <a:latin typeface="Barlow Bold" pitchFamily="34" charset="0"/>
                <a:ea typeface="Barlow Bold" pitchFamily="34" charset="-122"/>
                <a:cs typeface="Barlow Bold" pitchFamily="34" charset="-120"/>
              </a:rPr>
              <a:t>Kết Luận &amp; Hướng Phát Triển</a:t>
            </a:r>
            <a:endParaRPr lang="en-US" sz="4000" dirty="0"/>
          </a:p>
        </p:txBody>
      </p:sp>
      <p:sp>
        <p:nvSpPr>
          <p:cNvPr id="3" name="Text 1"/>
          <p:cNvSpPr/>
          <p:nvPr/>
        </p:nvSpPr>
        <p:spPr>
          <a:xfrm>
            <a:off x="679966" y="1561862"/>
            <a:ext cx="13270468" cy="310872"/>
          </a:xfrm>
          <a:prstGeom prst="rect">
            <a:avLst/>
          </a:prstGeom>
          <a:noFill/>
          <a:ln/>
        </p:spPr>
        <p:txBody>
          <a:bodyPr wrap="none" lIns="0" tIns="0" rIns="0" bIns="0" rtlCol="0" anchor="t"/>
          <a:lstStyle/>
          <a:p>
            <a:pPr marL="0" indent="0">
              <a:lnSpc>
                <a:spcPts val="2400"/>
              </a:lnSpc>
              <a:buNone/>
            </a:pPr>
            <a:r>
              <a:rPr lang="en-US" sz="1500" b="1" dirty="0">
                <a:solidFill>
                  <a:srgbClr val="272525"/>
                </a:solidFill>
                <a:latin typeface="Montserrat" pitchFamily="34" charset="0"/>
                <a:ea typeface="Montserrat" pitchFamily="34" charset="-122"/>
                <a:cs typeface="Montserrat" pitchFamily="34" charset="-120"/>
              </a:rPr>
              <a:t>Hệ thống cơ sở dữ liệu:</a:t>
            </a:r>
            <a:endParaRPr lang="en-US" sz="1500" dirty="0"/>
          </a:p>
        </p:txBody>
      </p:sp>
      <p:sp>
        <p:nvSpPr>
          <p:cNvPr id="4" name="Text 2"/>
          <p:cNvSpPr/>
          <p:nvPr/>
        </p:nvSpPr>
        <p:spPr>
          <a:xfrm>
            <a:off x="679966" y="2091214"/>
            <a:ext cx="13270468" cy="310872"/>
          </a:xfrm>
          <a:prstGeom prst="rect">
            <a:avLst/>
          </a:prstGeom>
          <a:noFill/>
          <a:ln/>
        </p:spPr>
        <p:txBody>
          <a:bodyPr wrap="none" lIns="0" tIns="0" rIns="0" bIns="0" rtlCol="0" anchor="t"/>
          <a:lstStyle/>
          <a:p>
            <a:pPr marL="0" indent="0">
              <a:lnSpc>
                <a:spcPts val="2400"/>
              </a:lnSpc>
              <a:buNone/>
            </a:pPr>
            <a:r>
              <a:rPr lang="en-US" sz="1500" dirty="0">
                <a:solidFill>
                  <a:srgbClr val="272525"/>
                </a:solidFill>
                <a:latin typeface="Montserrat" pitchFamily="34" charset="0"/>
                <a:ea typeface="Montserrat" pitchFamily="34" charset="-122"/>
                <a:cs typeface="Montserrat" pitchFamily="34" charset="-120"/>
              </a:rPr>
              <a:t>Đã thiết kế và triển khai thành công cơ sở dữ liệu NoSQL bằng MongoDB.</a:t>
            </a:r>
            <a:endParaRPr lang="en-US" sz="1500" dirty="0"/>
          </a:p>
        </p:txBody>
      </p:sp>
      <p:sp>
        <p:nvSpPr>
          <p:cNvPr id="5" name="Text 3"/>
          <p:cNvSpPr/>
          <p:nvPr/>
        </p:nvSpPr>
        <p:spPr>
          <a:xfrm>
            <a:off x="679966" y="2620566"/>
            <a:ext cx="13270468" cy="310872"/>
          </a:xfrm>
          <a:prstGeom prst="rect">
            <a:avLst/>
          </a:prstGeom>
          <a:noFill/>
          <a:ln/>
        </p:spPr>
        <p:txBody>
          <a:bodyPr wrap="none" lIns="0" tIns="0" rIns="0" bIns="0" rtlCol="0" anchor="t"/>
          <a:lstStyle/>
          <a:p>
            <a:pPr marL="0" indent="0">
              <a:lnSpc>
                <a:spcPts val="2400"/>
              </a:lnSpc>
              <a:buNone/>
            </a:pPr>
            <a:r>
              <a:rPr lang="en-US" sz="1500" dirty="0">
                <a:solidFill>
                  <a:srgbClr val="272525"/>
                </a:solidFill>
                <a:latin typeface="Montserrat" pitchFamily="34" charset="0"/>
                <a:ea typeface="Montserrat" pitchFamily="34" charset="-122"/>
                <a:cs typeface="Montserrat" pitchFamily="34" charset="-120"/>
              </a:rPr>
              <a:t>Cơ sở dữ liệu linh hoạt, phù hợp với các loại dữ liệu không cấu trúc.</a:t>
            </a:r>
            <a:endParaRPr lang="en-US" sz="1500" dirty="0"/>
          </a:p>
        </p:txBody>
      </p:sp>
      <p:sp>
        <p:nvSpPr>
          <p:cNvPr id="6" name="Text 4"/>
          <p:cNvSpPr/>
          <p:nvPr/>
        </p:nvSpPr>
        <p:spPr>
          <a:xfrm>
            <a:off x="679966" y="3149918"/>
            <a:ext cx="13270468" cy="310872"/>
          </a:xfrm>
          <a:prstGeom prst="rect">
            <a:avLst/>
          </a:prstGeom>
          <a:noFill/>
          <a:ln/>
        </p:spPr>
        <p:txBody>
          <a:bodyPr wrap="none" lIns="0" tIns="0" rIns="0" bIns="0" rtlCol="0" anchor="t"/>
          <a:lstStyle/>
          <a:p>
            <a:pPr marL="0" indent="0">
              <a:lnSpc>
                <a:spcPts val="2400"/>
              </a:lnSpc>
              <a:buNone/>
            </a:pPr>
            <a:r>
              <a:rPr lang="en-US" sz="1500" b="1" dirty="0">
                <a:solidFill>
                  <a:srgbClr val="272525"/>
                </a:solidFill>
                <a:latin typeface="Montserrat" pitchFamily="34" charset="0"/>
                <a:ea typeface="Montserrat" pitchFamily="34" charset="-122"/>
                <a:cs typeface="Montserrat" pitchFamily="34" charset="-120"/>
              </a:rPr>
              <a:t>Khảo sát đánh giá:</a:t>
            </a:r>
            <a:endParaRPr lang="en-US" sz="1500" dirty="0"/>
          </a:p>
        </p:txBody>
      </p:sp>
      <p:sp>
        <p:nvSpPr>
          <p:cNvPr id="7" name="Text 5"/>
          <p:cNvSpPr/>
          <p:nvPr/>
        </p:nvSpPr>
        <p:spPr>
          <a:xfrm>
            <a:off x="679966" y="3679269"/>
            <a:ext cx="13270468" cy="310872"/>
          </a:xfrm>
          <a:prstGeom prst="rect">
            <a:avLst/>
          </a:prstGeom>
          <a:noFill/>
          <a:ln/>
        </p:spPr>
        <p:txBody>
          <a:bodyPr wrap="none" lIns="0" tIns="0" rIns="0" bIns="0" rtlCol="0" anchor="t"/>
          <a:lstStyle/>
          <a:p>
            <a:pPr marL="0" indent="0">
              <a:lnSpc>
                <a:spcPts val="2400"/>
              </a:lnSpc>
              <a:buNone/>
            </a:pPr>
            <a:r>
              <a:rPr lang="en-US" sz="1500" dirty="0">
                <a:solidFill>
                  <a:srgbClr val="272525"/>
                </a:solidFill>
                <a:latin typeface="Montserrat" pitchFamily="34" charset="0"/>
                <a:ea typeface="Montserrat" pitchFamily="34" charset="-122"/>
                <a:cs typeface="Montserrat" pitchFamily="34" charset="-120"/>
              </a:rPr>
              <a:t>Đã thu thập và phân tích mức độ đạt được chuẩn đầu ra từ sinh viên.</a:t>
            </a:r>
            <a:endParaRPr lang="en-US" sz="1500" dirty="0"/>
          </a:p>
        </p:txBody>
      </p:sp>
      <p:sp>
        <p:nvSpPr>
          <p:cNvPr id="8" name="Text 6"/>
          <p:cNvSpPr/>
          <p:nvPr/>
        </p:nvSpPr>
        <p:spPr>
          <a:xfrm>
            <a:off x="679966" y="4208621"/>
            <a:ext cx="13270468" cy="310872"/>
          </a:xfrm>
          <a:prstGeom prst="rect">
            <a:avLst/>
          </a:prstGeom>
          <a:noFill/>
          <a:ln/>
        </p:spPr>
        <p:txBody>
          <a:bodyPr wrap="none" lIns="0" tIns="0" rIns="0" bIns="0" rtlCol="0" anchor="t"/>
          <a:lstStyle/>
          <a:p>
            <a:pPr marL="0" indent="0">
              <a:lnSpc>
                <a:spcPts val="2400"/>
              </a:lnSpc>
              <a:buNone/>
            </a:pPr>
            <a:r>
              <a:rPr lang="en-US" sz="1500" dirty="0">
                <a:solidFill>
                  <a:srgbClr val="272525"/>
                </a:solidFill>
                <a:latin typeface="Montserrat" pitchFamily="34" charset="0"/>
                <a:ea typeface="Montserrat" pitchFamily="34" charset="-122"/>
                <a:cs typeface="Montserrat" pitchFamily="34" charset="-120"/>
              </a:rPr>
              <a:t>Kết quả cung cấp thông tin hữu ích cho nhà trường nhằm cải thiện chương trình đào tạo.</a:t>
            </a:r>
            <a:endParaRPr lang="en-US" sz="1500" dirty="0"/>
          </a:p>
        </p:txBody>
      </p:sp>
      <p:sp>
        <p:nvSpPr>
          <p:cNvPr id="9" name="Text 7"/>
          <p:cNvSpPr/>
          <p:nvPr/>
        </p:nvSpPr>
        <p:spPr>
          <a:xfrm>
            <a:off x="679966" y="4737973"/>
            <a:ext cx="13270468" cy="310872"/>
          </a:xfrm>
          <a:prstGeom prst="rect">
            <a:avLst/>
          </a:prstGeom>
          <a:noFill/>
          <a:ln/>
        </p:spPr>
        <p:txBody>
          <a:bodyPr wrap="none" lIns="0" tIns="0" rIns="0" bIns="0" rtlCol="0" anchor="t"/>
          <a:lstStyle/>
          <a:p>
            <a:pPr marL="0" indent="0">
              <a:lnSpc>
                <a:spcPts val="2400"/>
              </a:lnSpc>
              <a:buNone/>
            </a:pPr>
            <a:r>
              <a:rPr lang="en-US" sz="1500" b="1" dirty="0">
                <a:solidFill>
                  <a:srgbClr val="272525"/>
                </a:solidFill>
                <a:latin typeface="Montserrat" pitchFamily="34" charset="0"/>
                <a:ea typeface="Montserrat" pitchFamily="34" charset="-122"/>
                <a:cs typeface="Montserrat" pitchFamily="34" charset="-120"/>
              </a:rPr>
              <a:t>Hiệu quả của MongoDB:</a:t>
            </a:r>
            <a:endParaRPr lang="en-US" sz="1500" dirty="0"/>
          </a:p>
        </p:txBody>
      </p:sp>
      <p:sp>
        <p:nvSpPr>
          <p:cNvPr id="10" name="Text 8"/>
          <p:cNvSpPr/>
          <p:nvPr/>
        </p:nvSpPr>
        <p:spPr>
          <a:xfrm>
            <a:off x="679966" y="5267325"/>
            <a:ext cx="13270468" cy="310872"/>
          </a:xfrm>
          <a:prstGeom prst="rect">
            <a:avLst/>
          </a:prstGeom>
          <a:noFill/>
          <a:ln/>
        </p:spPr>
        <p:txBody>
          <a:bodyPr wrap="none" lIns="0" tIns="0" rIns="0" bIns="0" rtlCol="0" anchor="t"/>
          <a:lstStyle/>
          <a:p>
            <a:pPr marL="0" indent="0">
              <a:lnSpc>
                <a:spcPts val="2400"/>
              </a:lnSpc>
              <a:buNone/>
            </a:pPr>
            <a:r>
              <a:rPr lang="en-US" sz="1500" dirty="0">
                <a:solidFill>
                  <a:srgbClr val="272525"/>
                </a:solidFill>
                <a:latin typeface="Montserrat" pitchFamily="34" charset="0"/>
                <a:ea typeface="Montserrat" pitchFamily="34" charset="-122"/>
                <a:cs typeface="Montserrat" pitchFamily="34" charset="-120"/>
              </a:rPr>
              <a:t>Khả năng mở rộng, lưu trữ linh hoạt.</a:t>
            </a:r>
            <a:endParaRPr lang="en-US" sz="1500" dirty="0"/>
          </a:p>
        </p:txBody>
      </p:sp>
      <p:sp>
        <p:nvSpPr>
          <p:cNvPr id="11" name="Text 9"/>
          <p:cNvSpPr/>
          <p:nvPr/>
        </p:nvSpPr>
        <p:spPr>
          <a:xfrm>
            <a:off x="679966" y="5796677"/>
            <a:ext cx="13270468" cy="310872"/>
          </a:xfrm>
          <a:prstGeom prst="rect">
            <a:avLst/>
          </a:prstGeom>
          <a:noFill/>
          <a:ln/>
        </p:spPr>
        <p:txBody>
          <a:bodyPr wrap="none" lIns="0" tIns="0" rIns="0" bIns="0" rtlCol="0" anchor="t"/>
          <a:lstStyle/>
          <a:p>
            <a:pPr marL="0" indent="0">
              <a:lnSpc>
                <a:spcPts val="2400"/>
              </a:lnSpc>
              <a:buNone/>
            </a:pPr>
            <a:r>
              <a:rPr lang="en-US" sz="1500" dirty="0">
                <a:solidFill>
                  <a:srgbClr val="272525"/>
                </a:solidFill>
                <a:latin typeface="Montserrat" pitchFamily="34" charset="0"/>
                <a:ea typeface="Montserrat" pitchFamily="34" charset="-122"/>
                <a:cs typeface="Montserrat" pitchFamily="34" charset="-120"/>
              </a:rPr>
              <a:t>Truy vấn nhanh chóng và hữu hiệu.</a:t>
            </a:r>
            <a:endParaRPr lang="en-US" sz="1500" dirty="0"/>
          </a:p>
        </p:txBody>
      </p:sp>
      <p:sp>
        <p:nvSpPr>
          <p:cNvPr id="12" name="Text 10"/>
          <p:cNvSpPr/>
          <p:nvPr/>
        </p:nvSpPr>
        <p:spPr>
          <a:xfrm>
            <a:off x="679966" y="6326029"/>
            <a:ext cx="13270468" cy="310872"/>
          </a:xfrm>
          <a:prstGeom prst="rect">
            <a:avLst/>
          </a:prstGeom>
          <a:noFill/>
          <a:ln/>
        </p:spPr>
        <p:txBody>
          <a:bodyPr wrap="none" lIns="0" tIns="0" rIns="0" bIns="0" rtlCol="0" anchor="t"/>
          <a:lstStyle/>
          <a:p>
            <a:pPr marL="0" indent="0">
              <a:lnSpc>
                <a:spcPts val="2400"/>
              </a:lnSpc>
              <a:buNone/>
            </a:pPr>
            <a:r>
              <a:rPr lang="en-US" sz="1500" b="1" dirty="0">
                <a:solidFill>
                  <a:srgbClr val="272525"/>
                </a:solidFill>
                <a:latin typeface="Montserrat" pitchFamily="34" charset="0"/>
                <a:ea typeface="Montserrat" pitchFamily="34" charset="-122"/>
                <a:cs typeface="Montserrat" pitchFamily="34" charset="-120"/>
              </a:rPr>
              <a:t>Hướng phát triển:</a:t>
            </a:r>
            <a:endParaRPr lang="en-US" sz="1500" dirty="0"/>
          </a:p>
        </p:txBody>
      </p:sp>
      <p:sp>
        <p:nvSpPr>
          <p:cNvPr id="13" name="Text 11"/>
          <p:cNvSpPr/>
          <p:nvPr/>
        </p:nvSpPr>
        <p:spPr>
          <a:xfrm>
            <a:off x="679966" y="6855381"/>
            <a:ext cx="13270468" cy="310872"/>
          </a:xfrm>
          <a:prstGeom prst="rect">
            <a:avLst/>
          </a:prstGeom>
          <a:noFill/>
          <a:ln/>
        </p:spPr>
        <p:txBody>
          <a:bodyPr wrap="none" lIns="0" tIns="0" rIns="0" bIns="0" rtlCol="0" anchor="t"/>
          <a:lstStyle/>
          <a:p>
            <a:pPr marL="0" indent="0">
              <a:lnSpc>
                <a:spcPts val="2400"/>
              </a:lnSpc>
              <a:buNone/>
            </a:pPr>
            <a:r>
              <a:rPr lang="en-US" sz="1500" dirty="0">
                <a:solidFill>
                  <a:srgbClr val="272525"/>
                </a:solidFill>
                <a:latin typeface="Montserrat" pitchFamily="34" charset="0"/>
                <a:ea typeface="Montserrat" pitchFamily="34" charset="-122"/>
                <a:cs typeface="Montserrat" pitchFamily="34" charset="-120"/>
              </a:rPr>
              <a:t>Tiếp tục tích hợp giao diện người dùng để thu thập dữ liệu tự động.</a:t>
            </a:r>
            <a:endParaRPr lang="en-US" sz="1500" dirty="0"/>
          </a:p>
        </p:txBody>
      </p:sp>
      <p:sp>
        <p:nvSpPr>
          <p:cNvPr id="14" name="Text 12"/>
          <p:cNvSpPr/>
          <p:nvPr/>
        </p:nvSpPr>
        <p:spPr>
          <a:xfrm>
            <a:off x="679966" y="7384732"/>
            <a:ext cx="13270468" cy="310872"/>
          </a:xfrm>
          <a:prstGeom prst="rect">
            <a:avLst/>
          </a:prstGeom>
          <a:noFill/>
          <a:ln/>
        </p:spPr>
        <p:txBody>
          <a:bodyPr wrap="none" lIns="0" tIns="0" rIns="0" bIns="0" rtlCol="0" anchor="t"/>
          <a:lstStyle/>
          <a:p>
            <a:pPr marL="0" indent="0">
              <a:lnSpc>
                <a:spcPts val="2400"/>
              </a:lnSpc>
              <a:buNone/>
            </a:pPr>
            <a:r>
              <a:rPr lang="en-US" sz="1500" dirty="0">
                <a:solidFill>
                  <a:srgbClr val="272525"/>
                </a:solidFill>
                <a:latin typeface="Montserrat" pitchFamily="34" charset="0"/>
                <a:ea typeface="Montserrat" pitchFamily="34" charset="-122"/>
                <a:cs typeface="Montserrat" pitchFamily="34" charset="-120"/>
              </a:rPr>
              <a:t>Nâng cao hiệu quả truy vấn dữ liệu bằng các tính năng phân tán như sharding trong MongoDB.</a:t>
            </a:r>
            <a:endParaRPr lang="en-US" sz="15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alpha val="85000"/>
            </a:srgbClr>
          </a:solidFill>
          <a:ln/>
        </p:spPr>
      </p:sp>
      <p:sp>
        <p:nvSpPr>
          <p:cNvPr id="4" name="Text 1"/>
          <p:cNvSpPr/>
          <p:nvPr/>
        </p:nvSpPr>
        <p:spPr>
          <a:xfrm>
            <a:off x="758309" y="3758446"/>
            <a:ext cx="11399758"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CẢM ƠN THẦY CÔ VÀ CÁC BẠN ĐÃ LẮNG NGHE</a:t>
            </a:r>
            <a:endParaRPr lang="en-US" sz="44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2491621"/>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Giới thiệu</a:t>
            </a:r>
            <a:endParaRPr lang="en-US" sz="4450" dirty="0"/>
          </a:p>
        </p:txBody>
      </p:sp>
      <p:sp>
        <p:nvSpPr>
          <p:cNvPr id="3" name="Text 1"/>
          <p:cNvSpPr/>
          <p:nvPr/>
        </p:nvSpPr>
        <p:spPr>
          <a:xfrm>
            <a:off x="758309" y="3529251"/>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Mục tiêu</a:t>
            </a:r>
            <a:endParaRPr lang="en-US" sz="2200" dirty="0"/>
          </a:p>
        </p:txBody>
      </p:sp>
      <p:sp>
        <p:nvSpPr>
          <p:cNvPr id="4" name="Text 2"/>
          <p:cNvSpPr/>
          <p:nvPr/>
        </p:nvSpPr>
        <p:spPr>
          <a:xfrm>
            <a:off x="758309" y="4210407"/>
            <a:ext cx="1311378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Xây dựng hệ thống cơ sở dữ liệu linh hoạt bằng MongoDB.</a:t>
            </a:r>
            <a:endParaRPr lang="en-US" sz="1700" dirty="0"/>
          </a:p>
        </p:txBody>
      </p:sp>
      <p:sp>
        <p:nvSpPr>
          <p:cNvPr id="5" name="Text 3"/>
          <p:cNvSpPr/>
          <p:nvPr/>
        </p:nvSpPr>
        <p:spPr>
          <a:xfrm>
            <a:off x="758309" y="4800838"/>
            <a:ext cx="1311378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Hỗ trợ phân tích, đánh giá mức độ đạt được chuẩn đầu ra.</a:t>
            </a:r>
            <a:endParaRPr lang="en-US" sz="1700" dirty="0"/>
          </a:p>
        </p:txBody>
      </p:sp>
      <p:sp>
        <p:nvSpPr>
          <p:cNvPr id="6" name="Text 4"/>
          <p:cNvSpPr/>
          <p:nvPr/>
        </p:nvSpPr>
        <p:spPr>
          <a:xfrm>
            <a:off x="758309" y="5391269"/>
            <a:ext cx="1311378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Đảm bảo tính linh hoạt và hiệu quả trong lưu trữ.</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1"/>
          <p:cNvSpPr/>
          <p:nvPr/>
        </p:nvSpPr>
        <p:spPr>
          <a:xfrm>
            <a:off x="758309" y="2939772"/>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Lý do chọn đề tài</a:t>
            </a:r>
            <a:endParaRPr lang="en-US" sz="4450" dirty="0"/>
          </a:p>
        </p:txBody>
      </p:sp>
      <p:sp>
        <p:nvSpPr>
          <p:cNvPr id="5" name="Shape 2"/>
          <p:cNvSpPr/>
          <p:nvPr/>
        </p:nvSpPr>
        <p:spPr>
          <a:xfrm>
            <a:off x="758309" y="4221123"/>
            <a:ext cx="379095" cy="379095"/>
          </a:xfrm>
          <a:prstGeom prst="roundRect">
            <a:avLst>
              <a:gd name="adj" fmla="val 51437"/>
            </a:avLst>
          </a:prstGeom>
          <a:solidFill>
            <a:srgbClr val="EEEFF5"/>
          </a:solidFill>
          <a:ln/>
          <a:effectLst>
            <a:outerShdw blurRad="53340" dist="26670" dir="13500000" algn="bl" rotWithShape="0">
              <a:srgbClr val="FFFFFF">
                <a:alpha val="70000"/>
              </a:srgbClr>
            </a:outerShdw>
          </a:effectLst>
        </p:spPr>
      </p:sp>
      <p:sp>
        <p:nvSpPr>
          <p:cNvPr id="6" name="Text 3"/>
          <p:cNvSpPr/>
          <p:nvPr/>
        </p:nvSpPr>
        <p:spPr>
          <a:xfrm>
            <a:off x="1353979" y="4221123"/>
            <a:ext cx="3631168" cy="1068705"/>
          </a:xfrm>
          <a:prstGeom prst="rect">
            <a:avLst/>
          </a:prstGeom>
          <a:noFill/>
          <a:ln/>
        </p:spPr>
        <p:txBody>
          <a:bodyPr wrap="squar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Đánh giá chuẩn đầu ra giúp cải thiện chương trình đào tạo.</a:t>
            </a:r>
            <a:endParaRPr lang="en-US" sz="2200" dirty="0"/>
          </a:p>
        </p:txBody>
      </p:sp>
      <p:sp>
        <p:nvSpPr>
          <p:cNvPr id="7" name="Shape 4"/>
          <p:cNvSpPr/>
          <p:nvPr/>
        </p:nvSpPr>
        <p:spPr>
          <a:xfrm>
            <a:off x="5201722" y="4221123"/>
            <a:ext cx="379095" cy="379095"/>
          </a:xfrm>
          <a:prstGeom prst="roundRect">
            <a:avLst>
              <a:gd name="adj" fmla="val 51437"/>
            </a:avLst>
          </a:prstGeom>
          <a:solidFill>
            <a:srgbClr val="EEEFF5"/>
          </a:solidFill>
          <a:ln/>
          <a:effectLst>
            <a:outerShdw blurRad="53340" dist="26670" dir="13500000" algn="bl" rotWithShape="0">
              <a:srgbClr val="FFFFFF">
                <a:alpha val="70000"/>
              </a:srgbClr>
            </a:outerShdw>
          </a:effectLst>
        </p:spPr>
      </p:sp>
      <p:sp>
        <p:nvSpPr>
          <p:cNvPr id="8" name="Text 5"/>
          <p:cNvSpPr/>
          <p:nvPr/>
        </p:nvSpPr>
        <p:spPr>
          <a:xfrm>
            <a:off x="5797391" y="4221123"/>
            <a:ext cx="3631168" cy="712470"/>
          </a:xfrm>
          <a:prstGeom prst="rect">
            <a:avLst/>
          </a:prstGeom>
          <a:noFill/>
          <a:ln/>
        </p:spPr>
        <p:txBody>
          <a:bodyPr wrap="squar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Yêu cầu xử lý dữ liệu phức tạp và linh hoạt.</a:t>
            </a:r>
            <a:endParaRPr lang="en-US" sz="2200" dirty="0"/>
          </a:p>
        </p:txBody>
      </p:sp>
      <p:sp>
        <p:nvSpPr>
          <p:cNvPr id="9" name="Shape 6"/>
          <p:cNvSpPr/>
          <p:nvPr/>
        </p:nvSpPr>
        <p:spPr>
          <a:xfrm>
            <a:off x="9645134" y="4221123"/>
            <a:ext cx="379095" cy="379095"/>
          </a:xfrm>
          <a:prstGeom prst="roundRect">
            <a:avLst>
              <a:gd name="adj" fmla="val 51437"/>
            </a:avLst>
          </a:prstGeom>
          <a:solidFill>
            <a:srgbClr val="EEEFF5"/>
          </a:solidFill>
          <a:ln/>
          <a:effectLst>
            <a:outerShdw blurRad="53340" dist="26670" dir="13500000" algn="bl" rotWithShape="0">
              <a:srgbClr val="FFFFFF">
                <a:alpha val="70000"/>
              </a:srgbClr>
            </a:outerShdw>
          </a:effectLst>
        </p:spPr>
      </p:sp>
      <p:sp>
        <p:nvSpPr>
          <p:cNvPr id="10" name="Text 7"/>
          <p:cNvSpPr/>
          <p:nvPr/>
        </p:nvSpPr>
        <p:spPr>
          <a:xfrm>
            <a:off x="10240804" y="4221123"/>
            <a:ext cx="3631168" cy="1068705"/>
          </a:xfrm>
          <a:prstGeom prst="rect">
            <a:avLst/>
          </a:prstGeom>
          <a:noFill/>
          <a:ln/>
        </p:spPr>
        <p:txBody>
          <a:bodyPr wrap="squar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NoSQL (đặc biệt MongoDB) cung cấp giải pháp hiệu quả cho lưu trữ phi câu trúc.</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309" y="2388870"/>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Tổng quan NoSQL</a:t>
            </a:r>
            <a:endParaRPr lang="en-US" sz="4450" dirty="0"/>
          </a:p>
        </p:txBody>
      </p:sp>
      <p:sp>
        <p:nvSpPr>
          <p:cNvPr id="3" name="Text 1"/>
          <p:cNvSpPr/>
          <p:nvPr/>
        </p:nvSpPr>
        <p:spPr>
          <a:xfrm>
            <a:off x="758309" y="3643074"/>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Đặc điểm</a:t>
            </a:r>
            <a:endParaRPr lang="en-US" sz="2200" dirty="0"/>
          </a:p>
        </p:txBody>
      </p:sp>
      <p:sp>
        <p:nvSpPr>
          <p:cNvPr id="4" name="Text 2"/>
          <p:cNvSpPr/>
          <p:nvPr/>
        </p:nvSpPr>
        <p:spPr>
          <a:xfrm>
            <a:off x="758309" y="4215884"/>
            <a:ext cx="629257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Linh hoạt và dễ mở rộng.</a:t>
            </a:r>
            <a:endParaRPr lang="en-US" sz="1700" dirty="0"/>
          </a:p>
        </p:txBody>
      </p:sp>
      <p:sp>
        <p:nvSpPr>
          <p:cNvPr id="5" name="Text 3"/>
          <p:cNvSpPr/>
          <p:nvPr/>
        </p:nvSpPr>
        <p:spPr>
          <a:xfrm>
            <a:off x="758309" y="4757499"/>
            <a:ext cx="629257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Không bị giới hạn bởi lược đồ schema.</a:t>
            </a:r>
            <a:endParaRPr lang="en-US" sz="1700" dirty="0"/>
          </a:p>
        </p:txBody>
      </p:sp>
      <p:sp>
        <p:nvSpPr>
          <p:cNvPr id="6" name="Text 4"/>
          <p:cNvSpPr/>
          <p:nvPr/>
        </p:nvSpPr>
        <p:spPr>
          <a:xfrm>
            <a:off x="758309" y="5299115"/>
            <a:ext cx="629257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Hỗ trợ nhiều dạng dữ liệu: document, graph, key-value.</a:t>
            </a:r>
            <a:endParaRPr lang="en-US" sz="1700" dirty="0"/>
          </a:p>
        </p:txBody>
      </p:sp>
      <p:sp>
        <p:nvSpPr>
          <p:cNvPr id="7" name="Text 5"/>
          <p:cNvSpPr/>
          <p:nvPr/>
        </p:nvSpPr>
        <p:spPr>
          <a:xfrm>
            <a:off x="7587139" y="3643074"/>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MongoDB</a:t>
            </a:r>
            <a:endParaRPr lang="en-US" sz="2200" dirty="0"/>
          </a:p>
        </p:txBody>
      </p:sp>
      <p:sp>
        <p:nvSpPr>
          <p:cNvPr id="8" name="Text 6"/>
          <p:cNvSpPr/>
          <p:nvPr/>
        </p:nvSpPr>
        <p:spPr>
          <a:xfrm>
            <a:off x="7587139" y="4215884"/>
            <a:ext cx="629257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Document-based.</a:t>
            </a:r>
            <a:endParaRPr lang="en-US" sz="1700" dirty="0"/>
          </a:p>
        </p:txBody>
      </p:sp>
      <p:sp>
        <p:nvSpPr>
          <p:cNvPr id="9" name="Text 7"/>
          <p:cNvSpPr/>
          <p:nvPr/>
        </p:nvSpPr>
        <p:spPr>
          <a:xfrm>
            <a:off x="7587139" y="4757499"/>
            <a:ext cx="629257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Hiệu năng cao và truy vấn linh hoạt.</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58309" y="1158954"/>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Quy trình nghiệp vụ</a:t>
            </a:r>
            <a:endParaRPr lang="en-US" sz="4450" dirty="0"/>
          </a:p>
        </p:txBody>
      </p:sp>
      <p:sp>
        <p:nvSpPr>
          <p:cNvPr id="3" name="Shape 1"/>
          <p:cNvSpPr/>
          <p:nvPr/>
        </p:nvSpPr>
        <p:spPr>
          <a:xfrm>
            <a:off x="1067991" y="2304931"/>
            <a:ext cx="30480" cy="4765596"/>
          </a:xfrm>
          <a:prstGeom prst="roundRect">
            <a:avLst>
              <a:gd name="adj" fmla="val 639750"/>
            </a:avLst>
          </a:prstGeom>
          <a:solidFill>
            <a:srgbClr val="C1C3D0"/>
          </a:solidFill>
          <a:ln/>
        </p:spPr>
      </p:sp>
      <p:sp>
        <p:nvSpPr>
          <p:cNvPr id="4" name="Shape 2"/>
          <p:cNvSpPr/>
          <p:nvPr/>
        </p:nvSpPr>
        <p:spPr>
          <a:xfrm>
            <a:off x="1296472" y="2777133"/>
            <a:ext cx="758309" cy="30480"/>
          </a:xfrm>
          <a:prstGeom prst="roundRect">
            <a:avLst>
              <a:gd name="adj" fmla="val 639750"/>
            </a:avLst>
          </a:prstGeom>
          <a:solidFill>
            <a:srgbClr val="C1C3D0"/>
          </a:solidFill>
          <a:ln/>
        </p:spPr>
      </p:sp>
      <p:sp>
        <p:nvSpPr>
          <p:cNvPr id="5" name="Shape 3"/>
          <p:cNvSpPr/>
          <p:nvPr/>
        </p:nvSpPr>
        <p:spPr>
          <a:xfrm>
            <a:off x="839510" y="2548652"/>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6" name="Text 4"/>
          <p:cNvSpPr/>
          <p:nvPr/>
        </p:nvSpPr>
        <p:spPr>
          <a:xfrm>
            <a:off x="1022628" y="2621280"/>
            <a:ext cx="121087"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1</a:t>
            </a:r>
            <a:endParaRPr lang="en-US" sz="2650" dirty="0"/>
          </a:p>
        </p:txBody>
      </p:sp>
      <p:sp>
        <p:nvSpPr>
          <p:cNvPr id="7" name="Text 5"/>
          <p:cNvSpPr/>
          <p:nvPr/>
        </p:nvSpPr>
        <p:spPr>
          <a:xfrm>
            <a:off x="2274808" y="2521506"/>
            <a:ext cx="11597283"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1. Xây dựng câu hỏi khảo sát.</a:t>
            </a:r>
            <a:endParaRPr lang="en-US" sz="1700" dirty="0"/>
          </a:p>
        </p:txBody>
      </p:sp>
      <p:sp>
        <p:nvSpPr>
          <p:cNvPr id="8" name="Shape 6"/>
          <p:cNvSpPr/>
          <p:nvPr/>
        </p:nvSpPr>
        <p:spPr>
          <a:xfrm>
            <a:off x="1296472" y="3773567"/>
            <a:ext cx="758309" cy="30480"/>
          </a:xfrm>
          <a:prstGeom prst="roundRect">
            <a:avLst>
              <a:gd name="adj" fmla="val 639750"/>
            </a:avLst>
          </a:prstGeom>
          <a:solidFill>
            <a:srgbClr val="C1C3D0"/>
          </a:solidFill>
          <a:ln/>
        </p:spPr>
      </p:sp>
      <p:sp>
        <p:nvSpPr>
          <p:cNvPr id="9" name="Shape 7"/>
          <p:cNvSpPr/>
          <p:nvPr/>
        </p:nvSpPr>
        <p:spPr>
          <a:xfrm>
            <a:off x="839510" y="3545086"/>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10" name="Text 8"/>
          <p:cNvSpPr/>
          <p:nvPr/>
        </p:nvSpPr>
        <p:spPr>
          <a:xfrm>
            <a:off x="987385" y="3617714"/>
            <a:ext cx="191572"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2</a:t>
            </a:r>
            <a:endParaRPr lang="en-US" sz="2650" dirty="0"/>
          </a:p>
        </p:txBody>
      </p:sp>
      <p:sp>
        <p:nvSpPr>
          <p:cNvPr id="11" name="Text 9"/>
          <p:cNvSpPr/>
          <p:nvPr/>
        </p:nvSpPr>
        <p:spPr>
          <a:xfrm>
            <a:off x="2274808" y="3517940"/>
            <a:ext cx="11597283"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2. Thu thập phản hồi từ sinh viên.</a:t>
            </a:r>
            <a:endParaRPr lang="en-US" sz="1700" dirty="0"/>
          </a:p>
        </p:txBody>
      </p:sp>
      <p:sp>
        <p:nvSpPr>
          <p:cNvPr id="12" name="Shape 10"/>
          <p:cNvSpPr/>
          <p:nvPr/>
        </p:nvSpPr>
        <p:spPr>
          <a:xfrm>
            <a:off x="1296472" y="4770001"/>
            <a:ext cx="758309" cy="30480"/>
          </a:xfrm>
          <a:prstGeom prst="roundRect">
            <a:avLst>
              <a:gd name="adj" fmla="val 639750"/>
            </a:avLst>
          </a:prstGeom>
          <a:solidFill>
            <a:srgbClr val="C1C3D0"/>
          </a:solidFill>
          <a:ln/>
        </p:spPr>
      </p:sp>
      <p:sp>
        <p:nvSpPr>
          <p:cNvPr id="13" name="Shape 11"/>
          <p:cNvSpPr/>
          <p:nvPr/>
        </p:nvSpPr>
        <p:spPr>
          <a:xfrm>
            <a:off x="839510" y="4541520"/>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14" name="Text 12"/>
          <p:cNvSpPr/>
          <p:nvPr/>
        </p:nvSpPr>
        <p:spPr>
          <a:xfrm>
            <a:off x="990838" y="4614148"/>
            <a:ext cx="184666"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3</a:t>
            </a:r>
            <a:endParaRPr lang="en-US" sz="2650" dirty="0"/>
          </a:p>
        </p:txBody>
      </p:sp>
      <p:sp>
        <p:nvSpPr>
          <p:cNvPr id="15" name="Text 13"/>
          <p:cNvSpPr/>
          <p:nvPr/>
        </p:nvSpPr>
        <p:spPr>
          <a:xfrm>
            <a:off x="2274808" y="4514374"/>
            <a:ext cx="11597283"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3. Lưu trữ dữ liệu vào MongoDB.</a:t>
            </a:r>
            <a:endParaRPr lang="en-US" sz="1700" dirty="0"/>
          </a:p>
        </p:txBody>
      </p:sp>
      <p:sp>
        <p:nvSpPr>
          <p:cNvPr id="16" name="Shape 14"/>
          <p:cNvSpPr/>
          <p:nvPr/>
        </p:nvSpPr>
        <p:spPr>
          <a:xfrm>
            <a:off x="1296472" y="5766435"/>
            <a:ext cx="758309" cy="30480"/>
          </a:xfrm>
          <a:prstGeom prst="roundRect">
            <a:avLst>
              <a:gd name="adj" fmla="val 639750"/>
            </a:avLst>
          </a:prstGeom>
          <a:solidFill>
            <a:srgbClr val="C1C3D0"/>
          </a:solidFill>
          <a:ln/>
        </p:spPr>
      </p:sp>
      <p:sp>
        <p:nvSpPr>
          <p:cNvPr id="17" name="Shape 15"/>
          <p:cNvSpPr/>
          <p:nvPr/>
        </p:nvSpPr>
        <p:spPr>
          <a:xfrm>
            <a:off x="839510" y="5537954"/>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18" name="Text 16"/>
          <p:cNvSpPr/>
          <p:nvPr/>
        </p:nvSpPr>
        <p:spPr>
          <a:xfrm>
            <a:off x="979765" y="5610582"/>
            <a:ext cx="206931"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4</a:t>
            </a:r>
            <a:endParaRPr lang="en-US" sz="2650" dirty="0"/>
          </a:p>
        </p:txBody>
      </p:sp>
      <p:sp>
        <p:nvSpPr>
          <p:cNvPr id="19" name="Text 17"/>
          <p:cNvSpPr/>
          <p:nvPr/>
        </p:nvSpPr>
        <p:spPr>
          <a:xfrm>
            <a:off x="2274808" y="5510808"/>
            <a:ext cx="11597283"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4. Truy vấn, phân tích dữ liệu.</a:t>
            </a:r>
            <a:endParaRPr lang="en-US" sz="1700" dirty="0"/>
          </a:p>
        </p:txBody>
      </p:sp>
      <p:sp>
        <p:nvSpPr>
          <p:cNvPr id="20" name="Shape 18"/>
          <p:cNvSpPr/>
          <p:nvPr/>
        </p:nvSpPr>
        <p:spPr>
          <a:xfrm>
            <a:off x="1296472" y="6762869"/>
            <a:ext cx="758309" cy="30480"/>
          </a:xfrm>
          <a:prstGeom prst="roundRect">
            <a:avLst>
              <a:gd name="adj" fmla="val 639750"/>
            </a:avLst>
          </a:prstGeom>
          <a:solidFill>
            <a:srgbClr val="C1C3D0"/>
          </a:solidFill>
          <a:ln/>
        </p:spPr>
      </p:sp>
      <p:sp>
        <p:nvSpPr>
          <p:cNvPr id="21" name="Shape 19"/>
          <p:cNvSpPr/>
          <p:nvPr/>
        </p:nvSpPr>
        <p:spPr>
          <a:xfrm>
            <a:off x="839510" y="6534388"/>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22" name="Text 20"/>
          <p:cNvSpPr/>
          <p:nvPr/>
        </p:nvSpPr>
        <p:spPr>
          <a:xfrm>
            <a:off x="990957" y="6607016"/>
            <a:ext cx="184428"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5</a:t>
            </a:r>
            <a:endParaRPr lang="en-US" sz="2650" dirty="0"/>
          </a:p>
        </p:txBody>
      </p:sp>
      <p:sp>
        <p:nvSpPr>
          <p:cNvPr id="23" name="Text 21"/>
          <p:cNvSpPr/>
          <p:nvPr/>
        </p:nvSpPr>
        <p:spPr>
          <a:xfrm>
            <a:off x="2274808" y="6507242"/>
            <a:ext cx="11597283"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5. Tổng hợp kết quả, đánh giá.</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58309" y="2757130"/>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Thiết kế cơ sở dữ liệu</a:t>
            </a:r>
            <a:endParaRPr lang="en-US" sz="4450" dirty="0"/>
          </a:p>
        </p:txBody>
      </p:sp>
      <p:sp>
        <p:nvSpPr>
          <p:cNvPr id="3" name="Text 1"/>
          <p:cNvSpPr/>
          <p:nvPr/>
        </p:nvSpPr>
        <p:spPr>
          <a:xfrm>
            <a:off x="758309" y="4011335"/>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Cấu trúc</a:t>
            </a:r>
            <a:endParaRPr lang="en-US" sz="2200" dirty="0"/>
          </a:p>
        </p:txBody>
      </p:sp>
      <p:sp>
        <p:nvSpPr>
          <p:cNvPr id="4" name="Text 2"/>
          <p:cNvSpPr/>
          <p:nvPr/>
        </p:nvSpPr>
        <p:spPr>
          <a:xfrm>
            <a:off x="758309" y="4584144"/>
            <a:ext cx="4018359"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Document-based lưu trữ sinh viên, câu hỏi, và kết quả khảo sát.</a:t>
            </a:r>
            <a:endParaRPr lang="en-US" sz="1700" dirty="0"/>
          </a:p>
        </p:txBody>
      </p:sp>
      <p:sp>
        <p:nvSpPr>
          <p:cNvPr id="5" name="Text 3"/>
          <p:cNvSpPr/>
          <p:nvPr/>
        </p:nvSpPr>
        <p:spPr>
          <a:xfrm>
            <a:off x="5312926" y="4011335"/>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Thông tin sinh viên</a:t>
            </a:r>
            <a:endParaRPr lang="en-US" sz="2200" dirty="0"/>
          </a:p>
        </p:txBody>
      </p:sp>
      <p:sp>
        <p:nvSpPr>
          <p:cNvPr id="6" name="Text 4"/>
          <p:cNvSpPr/>
          <p:nvPr/>
        </p:nvSpPr>
        <p:spPr>
          <a:xfrm>
            <a:off x="5312926" y="4584144"/>
            <a:ext cx="4018359"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MSSV, họ tên, khoa, ngành, lớp.</a:t>
            </a:r>
            <a:endParaRPr lang="en-US" sz="1700" dirty="0"/>
          </a:p>
        </p:txBody>
      </p:sp>
      <p:sp>
        <p:nvSpPr>
          <p:cNvPr id="7" name="Text 5"/>
          <p:cNvSpPr/>
          <p:nvPr/>
        </p:nvSpPr>
        <p:spPr>
          <a:xfrm>
            <a:off x="9867543" y="4011335"/>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Chuẩn đầu ra</a:t>
            </a:r>
            <a:endParaRPr lang="en-US" sz="2200" dirty="0"/>
          </a:p>
        </p:txBody>
      </p:sp>
      <p:sp>
        <p:nvSpPr>
          <p:cNvPr id="8" name="Text 6"/>
          <p:cNvSpPr/>
          <p:nvPr/>
        </p:nvSpPr>
        <p:spPr>
          <a:xfrm>
            <a:off x="9867543" y="4584144"/>
            <a:ext cx="4018359"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Kiến thức, Kỹ năng, Tự chủ và trách nhiệm.</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67214" y="445651"/>
            <a:ext cx="4265533" cy="533162"/>
          </a:xfrm>
          <a:prstGeom prst="rect">
            <a:avLst/>
          </a:prstGeom>
          <a:noFill/>
          <a:ln/>
        </p:spPr>
        <p:txBody>
          <a:bodyPr wrap="none" lIns="0" tIns="0" rIns="0" bIns="0" rtlCol="0" anchor="t"/>
          <a:lstStyle/>
          <a:p>
            <a:pPr marL="0" indent="0">
              <a:lnSpc>
                <a:spcPts val="4150"/>
              </a:lnSpc>
              <a:buNone/>
            </a:pPr>
            <a:r>
              <a:rPr lang="en-US" sz="3350" b="1" dirty="0">
                <a:solidFill>
                  <a:srgbClr val="7068F4"/>
                </a:solidFill>
                <a:latin typeface="Barlow Bold" pitchFamily="34" charset="0"/>
                <a:ea typeface="Barlow Bold" pitchFamily="34" charset="-122"/>
                <a:cs typeface="Barlow Bold" pitchFamily="34" charset="-120"/>
              </a:rPr>
              <a:t>Các bước triển khai</a:t>
            </a:r>
            <a:endParaRPr lang="en-US" sz="3350" dirty="0"/>
          </a:p>
        </p:txBody>
      </p:sp>
      <p:pic>
        <p:nvPicPr>
          <p:cNvPr id="3" name="Image 0" descr="preencoded.png"/>
          <p:cNvPicPr>
            <a:picLocks noChangeAspect="1"/>
          </p:cNvPicPr>
          <p:nvPr/>
        </p:nvPicPr>
        <p:blipFill>
          <a:blip r:embed="rId3"/>
          <a:stretch>
            <a:fillRect/>
          </a:stretch>
        </p:blipFill>
        <p:spPr>
          <a:xfrm>
            <a:off x="567214" y="1302901"/>
            <a:ext cx="810339" cy="1296710"/>
          </a:xfrm>
          <a:prstGeom prst="rect">
            <a:avLst/>
          </a:prstGeom>
        </p:spPr>
      </p:pic>
      <p:sp>
        <p:nvSpPr>
          <p:cNvPr id="4" name="Text 1"/>
          <p:cNvSpPr/>
          <p:nvPr/>
        </p:nvSpPr>
        <p:spPr>
          <a:xfrm>
            <a:off x="1620679" y="1464945"/>
            <a:ext cx="12442508" cy="259199"/>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Montserrat" pitchFamily="34" charset="0"/>
                <a:ea typeface="Montserrat" pitchFamily="34" charset="-122"/>
                <a:cs typeface="Montserrat" pitchFamily="34" charset="-120"/>
              </a:rPr>
              <a:t> Thiết kế cấu trúc cơ sở dữ liệu.</a:t>
            </a:r>
            <a:endParaRPr lang="en-US" sz="1250" dirty="0"/>
          </a:p>
        </p:txBody>
      </p:sp>
      <p:pic>
        <p:nvPicPr>
          <p:cNvPr id="5" name="Image 1" descr="preencoded.png"/>
          <p:cNvPicPr>
            <a:picLocks noChangeAspect="1"/>
          </p:cNvPicPr>
          <p:nvPr/>
        </p:nvPicPr>
        <p:blipFill>
          <a:blip r:embed="rId4"/>
          <a:stretch>
            <a:fillRect/>
          </a:stretch>
        </p:blipFill>
        <p:spPr>
          <a:xfrm>
            <a:off x="567214" y="2599611"/>
            <a:ext cx="810339" cy="1296710"/>
          </a:xfrm>
          <a:prstGeom prst="rect">
            <a:avLst/>
          </a:prstGeom>
        </p:spPr>
      </p:pic>
      <p:sp>
        <p:nvSpPr>
          <p:cNvPr id="6" name="Text 2"/>
          <p:cNvSpPr/>
          <p:nvPr/>
        </p:nvSpPr>
        <p:spPr>
          <a:xfrm>
            <a:off x="1620679" y="2761655"/>
            <a:ext cx="12442508" cy="259199"/>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Montserrat" pitchFamily="34" charset="0"/>
                <a:ea typeface="Montserrat" pitchFamily="34" charset="-122"/>
                <a:cs typeface="Montserrat" pitchFamily="34" charset="-120"/>
              </a:rPr>
              <a:t>Cài đặt MongoDB.</a:t>
            </a:r>
            <a:endParaRPr lang="en-US" sz="1250" dirty="0"/>
          </a:p>
        </p:txBody>
      </p:sp>
      <p:pic>
        <p:nvPicPr>
          <p:cNvPr id="7" name="Image 2" descr="preencoded.png"/>
          <p:cNvPicPr>
            <a:picLocks noChangeAspect="1"/>
          </p:cNvPicPr>
          <p:nvPr/>
        </p:nvPicPr>
        <p:blipFill>
          <a:blip r:embed="rId5"/>
          <a:stretch>
            <a:fillRect/>
          </a:stretch>
        </p:blipFill>
        <p:spPr>
          <a:xfrm>
            <a:off x="567214" y="3896320"/>
            <a:ext cx="810339" cy="1296710"/>
          </a:xfrm>
          <a:prstGeom prst="rect">
            <a:avLst/>
          </a:prstGeom>
        </p:spPr>
      </p:pic>
      <p:sp>
        <p:nvSpPr>
          <p:cNvPr id="8" name="Text 3"/>
          <p:cNvSpPr/>
          <p:nvPr/>
        </p:nvSpPr>
        <p:spPr>
          <a:xfrm>
            <a:off x="1620679" y="4058364"/>
            <a:ext cx="12442508" cy="259199"/>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Montserrat" pitchFamily="34" charset="0"/>
                <a:ea typeface="Montserrat" pitchFamily="34" charset="-122"/>
                <a:cs typeface="Montserrat" pitchFamily="34" charset="-120"/>
              </a:rPr>
              <a:t>Nhập dữ liệu mẫu.</a:t>
            </a:r>
            <a:endParaRPr lang="en-US" sz="1250" dirty="0"/>
          </a:p>
        </p:txBody>
      </p:sp>
      <p:pic>
        <p:nvPicPr>
          <p:cNvPr id="9" name="Image 3" descr="preencoded.png"/>
          <p:cNvPicPr>
            <a:picLocks noChangeAspect="1"/>
          </p:cNvPicPr>
          <p:nvPr/>
        </p:nvPicPr>
        <p:blipFill>
          <a:blip r:embed="rId6"/>
          <a:stretch>
            <a:fillRect/>
          </a:stretch>
        </p:blipFill>
        <p:spPr>
          <a:xfrm>
            <a:off x="567214" y="5193030"/>
            <a:ext cx="810339" cy="1296710"/>
          </a:xfrm>
          <a:prstGeom prst="rect">
            <a:avLst/>
          </a:prstGeom>
        </p:spPr>
      </p:pic>
      <p:sp>
        <p:nvSpPr>
          <p:cNvPr id="10" name="Text 4"/>
          <p:cNvSpPr/>
          <p:nvPr/>
        </p:nvSpPr>
        <p:spPr>
          <a:xfrm>
            <a:off x="1620679" y="5355074"/>
            <a:ext cx="12442508" cy="259199"/>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Montserrat" pitchFamily="34" charset="0"/>
                <a:ea typeface="Montserrat" pitchFamily="34" charset="-122"/>
                <a:cs typeface="Montserrat" pitchFamily="34" charset="-120"/>
              </a:rPr>
              <a:t>Viết các truy vấn phục vụ phân tích.</a:t>
            </a:r>
            <a:endParaRPr lang="en-US" sz="1250" dirty="0"/>
          </a:p>
        </p:txBody>
      </p:sp>
      <p:pic>
        <p:nvPicPr>
          <p:cNvPr id="11" name="Image 4" descr="preencoded.png"/>
          <p:cNvPicPr>
            <a:picLocks noChangeAspect="1"/>
          </p:cNvPicPr>
          <p:nvPr/>
        </p:nvPicPr>
        <p:blipFill>
          <a:blip r:embed="rId7"/>
          <a:stretch>
            <a:fillRect/>
          </a:stretch>
        </p:blipFill>
        <p:spPr>
          <a:xfrm>
            <a:off x="567214" y="6489740"/>
            <a:ext cx="810339" cy="1296710"/>
          </a:xfrm>
          <a:prstGeom prst="rect">
            <a:avLst/>
          </a:prstGeom>
        </p:spPr>
      </p:pic>
      <p:sp>
        <p:nvSpPr>
          <p:cNvPr id="12" name="Text 5"/>
          <p:cNvSpPr/>
          <p:nvPr/>
        </p:nvSpPr>
        <p:spPr>
          <a:xfrm>
            <a:off x="1620679" y="6651784"/>
            <a:ext cx="12442508" cy="259199"/>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Montserrat" pitchFamily="34" charset="0"/>
                <a:ea typeface="Montserrat" pitchFamily="34" charset="-122"/>
                <a:cs typeface="Montserrat" pitchFamily="34" charset="-120"/>
              </a:rPr>
              <a:t> Kiểm tra và tối ưu.</a:t>
            </a:r>
            <a:endParaRPr lang="en-US" sz="12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8309" y="2486382"/>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Dữ liệu mẫu</a:t>
            </a:r>
            <a:endParaRPr lang="en-US" sz="4450" dirty="0"/>
          </a:p>
        </p:txBody>
      </p:sp>
      <p:sp>
        <p:nvSpPr>
          <p:cNvPr id="3" name="Shape 1"/>
          <p:cNvSpPr/>
          <p:nvPr/>
        </p:nvSpPr>
        <p:spPr>
          <a:xfrm>
            <a:off x="758309" y="3524012"/>
            <a:ext cx="6448663" cy="2219206"/>
          </a:xfrm>
          <a:prstGeom prst="roundRect">
            <a:avLst>
              <a:gd name="adj" fmla="val 8787"/>
            </a:avLst>
          </a:prstGeom>
          <a:solidFill>
            <a:srgbClr val="EEEFF5"/>
          </a:solidFill>
          <a:ln/>
          <a:effectLst>
            <a:outerShdw blurRad="53340" dist="26670" dir="13500000" algn="bl" rotWithShape="0">
              <a:srgbClr val="FFFFFF">
                <a:alpha val="70000"/>
              </a:srgbClr>
            </a:outerShdw>
          </a:effectLst>
        </p:spPr>
      </p:sp>
      <p:sp>
        <p:nvSpPr>
          <p:cNvPr id="4" name="Text 2"/>
          <p:cNvSpPr/>
          <p:nvPr/>
        </p:nvSpPr>
        <p:spPr>
          <a:xfrm>
            <a:off x="974884" y="3740587"/>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Sinh viên</a:t>
            </a:r>
            <a:endParaRPr lang="en-US" sz="2200" dirty="0"/>
          </a:p>
        </p:txBody>
      </p:sp>
      <p:sp>
        <p:nvSpPr>
          <p:cNvPr id="5" name="Text 3"/>
          <p:cNvSpPr/>
          <p:nvPr/>
        </p:nvSpPr>
        <p:spPr>
          <a:xfrm>
            <a:off x="974884" y="4226719"/>
            <a:ext cx="6015514"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Đối tượng: MSSV, khoa, lớp.</a:t>
            </a:r>
            <a:endParaRPr lang="en-US" sz="1700" dirty="0"/>
          </a:p>
        </p:txBody>
      </p:sp>
      <p:sp>
        <p:nvSpPr>
          <p:cNvPr id="6" name="Shape 4"/>
          <p:cNvSpPr/>
          <p:nvPr/>
        </p:nvSpPr>
        <p:spPr>
          <a:xfrm>
            <a:off x="7423547" y="3524012"/>
            <a:ext cx="6448663" cy="2219206"/>
          </a:xfrm>
          <a:prstGeom prst="roundRect">
            <a:avLst>
              <a:gd name="adj" fmla="val 8787"/>
            </a:avLst>
          </a:prstGeom>
          <a:solidFill>
            <a:srgbClr val="EEEFF5"/>
          </a:solidFill>
          <a:ln/>
          <a:effectLst>
            <a:outerShdw blurRad="53340" dist="26670" dir="13500000" algn="bl" rotWithShape="0">
              <a:srgbClr val="FFFFFF">
                <a:alpha val="70000"/>
              </a:srgbClr>
            </a:outerShdw>
          </a:effectLst>
        </p:spPr>
      </p:sp>
      <p:sp>
        <p:nvSpPr>
          <p:cNvPr id="7" name="Text 5"/>
          <p:cNvSpPr/>
          <p:nvPr/>
        </p:nvSpPr>
        <p:spPr>
          <a:xfrm>
            <a:off x="7640122" y="3740587"/>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Chuẩn đầu ra</a:t>
            </a:r>
            <a:endParaRPr lang="en-US" sz="2200" dirty="0"/>
          </a:p>
        </p:txBody>
      </p:sp>
      <p:sp>
        <p:nvSpPr>
          <p:cNvPr id="8" name="Text 6"/>
          <p:cNvSpPr/>
          <p:nvPr/>
        </p:nvSpPr>
        <p:spPr>
          <a:xfrm>
            <a:off x="7640122" y="4226719"/>
            <a:ext cx="6015514"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Kiến thức: 5 mục.</a:t>
            </a:r>
            <a:endParaRPr lang="en-US" sz="1700" dirty="0"/>
          </a:p>
        </p:txBody>
      </p:sp>
      <p:sp>
        <p:nvSpPr>
          <p:cNvPr id="9" name="Text 7"/>
          <p:cNvSpPr/>
          <p:nvPr/>
        </p:nvSpPr>
        <p:spPr>
          <a:xfrm>
            <a:off x="7640122" y="4703326"/>
            <a:ext cx="6015514"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Kỹ năng: 5 mục.</a:t>
            </a:r>
            <a:endParaRPr lang="en-US" sz="1700" dirty="0"/>
          </a:p>
        </p:txBody>
      </p:sp>
      <p:sp>
        <p:nvSpPr>
          <p:cNvPr id="10" name="Text 8"/>
          <p:cNvSpPr/>
          <p:nvPr/>
        </p:nvSpPr>
        <p:spPr>
          <a:xfrm>
            <a:off x="7640122" y="5179933"/>
            <a:ext cx="6015514"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Tự chủ và trách nhiệm: 4 mục.</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2323862"/>
            <a:ext cx="6967418"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Phân tích và truy vấn dữ liệu</a:t>
            </a:r>
            <a:endParaRPr lang="en-US" sz="4450" dirty="0"/>
          </a:p>
        </p:txBody>
      </p:sp>
      <p:pic>
        <p:nvPicPr>
          <p:cNvPr id="4" name="Image 1" descr="preencoded.png"/>
          <p:cNvPicPr>
            <a:picLocks noChangeAspect="1"/>
          </p:cNvPicPr>
          <p:nvPr/>
        </p:nvPicPr>
        <p:blipFill>
          <a:blip r:embed="rId4"/>
          <a:stretch>
            <a:fillRect/>
          </a:stretch>
        </p:blipFill>
        <p:spPr>
          <a:xfrm>
            <a:off x="6244709" y="3361492"/>
            <a:ext cx="541615" cy="541615"/>
          </a:xfrm>
          <a:prstGeom prst="rect">
            <a:avLst/>
          </a:prstGeom>
        </p:spPr>
      </p:pic>
      <p:sp>
        <p:nvSpPr>
          <p:cNvPr id="5" name="Text 1"/>
          <p:cNvSpPr/>
          <p:nvPr/>
        </p:nvSpPr>
        <p:spPr>
          <a:xfrm>
            <a:off x="6244709" y="4119682"/>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Các lệnh truy vấn</a:t>
            </a:r>
            <a:endParaRPr lang="en-US" sz="2200" dirty="0"/>
          </a:p>
        </p:txBody>
      </p:sp>
      <p:sp>
        <p:nvSpPr>
          <p:cNvPr id="6" name="Text 2"/>
          <p:cNvSpPr/>
          <p:nvPr/>
        </p:nvSpPr>
        <p:spPr>
          <a:xfrm>
            <a:off x="6244709" y="4605814"/>
            <a:ext cx="7627382"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 Tính tổng hợp kết quả khảo sát.</a:t>
            </a:r>
            <a:endParaRPr lang="en-US" sz="1700" dirty="0"/>
          </a:p>
        </p:txBody>
      </p:sp>
      <p:sp>
        <p:nvSpPr>
          <p:cNvPr id="7" name="Text 3"/>
          <p:cNvSpPr/>
          <p:nvPr/>
        </p:nvSpPr>
        <p:spPr>
          <a:xfrm>
            <a:off x="6244709" y="5082421"/>
            <a:ext cx="7627382"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 Thống kê mức độ đồng ý cao nhất.</a:t>
            </a:r>
            <a:endParaRPr lang="en-US" sz="1700" dirty="0"/>
          </a:p>
        </p:txBody>
      </p:sp>
      <p:sp>
        <p:nvSpPr>
          <p:cNvPr id="8" name="Text 4"/>
          <p:cNvSpPr/>
          <p:nvPr/>
        </p:nvSpPr>
        <p:spPr>
          <a:xfrm>
            <a:off x="6244709" y="5559028"/>
            <a:ext cx="7627382"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 Phân tích đạt chuẩn theo từng khoa.</a:t>
            </a:r>
            <a:endParaRPr lang="en-US" sz="17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TotalTime>
  <Words>859</Words>
  <Application>Microsoft Office PowerPoint</Application>
  <PresentationFormat>Custom</PresentationFormat>
  <Paragraphs>104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Corbel</vt:lpstr>
      <vt:lpstr>Montserrat</vt:lpstr>
      <vt:lpstr>Barlow Bold</vt:lpstr>
      <vt:lpstr>Arial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nguyen thien</cp:lastModifiedBy>
  <cp:revision>2</cp:revision>
  <dcterms:created xsi:type="dcterms:W3CDTF">2025-01-16T12:59:14Z</dcterms:created>
  <dcterms:modified xsi:type="dcterms:W3CDTF">2025-01-17T16:14:19Z</dcterms:modified>
</cp:coreProperties>
</file>