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1" r:id="rId5"/>
    <p:sldMasterId id="2147483654" r:id="rId6"/>
  </p:sldMasterIdLst>
  <p:notesMasterIdLst>
    <p:notesMasterId r:id="rId17"/>
  </p:notesMasterIdLst>
  <p:sldIdLst>
    <p:sldId id="256" r:id="rId7"/>
    <p:sldId id="370" r:id="rId8"/>
    <p:sldId id="371" r:id="rId9"/>
    <p:sldId id="372" r:id="rId10"/>
    <p:sldId id="369" r:id="rId11"/>
    <p:sldId id="373" r:id="rId12"/>
    <p:sldId id="374" r:id="rId13"/>
    <p:sldId id="375" r:id="rId14"/>
    <p:sldId id="376" r:id="rId15"/>
    <p:sldId id="28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854"/>
    <a:srgbClr val="EF9E12"/>
    <a:srgbClr val="267DBA"/>
    <a:srgbClr val="1C9A78"/>
    <a:srgbClr val="1D9A78"/>
    <a:srgbClr val="BA3C2E"/>
    <a:srgbClr val="5A6671"/>
    <a:srgbClr val="59636D"/>
    <a:srgbClr val="5E6A78"/>
    <a:srgbClr val="334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54"/>
    <p:restoredTop sz="91429" autoAdjust="0"/>
  </p:normalViewPr>
  <p:slideViewPr>
    <p:cSldViewPr showGuides="1">
      <p:cViewPr varScale="1">
        <p:scale>
          <a:sx n="115" d="100"/>
          <a:sy n="115" d="100"/>
        </p:scale>
        <p:origin x="1328" y="208"/>
      </p:cViewPr>
      <p:guideLst>
        <p:guide orient="horz" pos="24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70" d="100"/>
          <a:sy n="170" d="100"/>
        </p:scale>
        <p:origin x="65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4F38E-D4F5-4CE4-96EC-0F953B0C25D3}" type="datetimeFigureOut">
              <a:rPr lang="ko-KR" altLang="en-US" smtClean="0"/>
              <a:t>2020. 11. 10.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4452C-0B49-413F-8A45-851D8182A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6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75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이상 발표를</a:t>
            </a:r>
            <a:r>
              <a:rPr kumimoji="1" lang="ko-KR" altLang="en-US" baseline="0" dirty="0"/>
              <a:t> 마치겠습니다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경청해주셔서 감사합니다</a:t>
            </a:r>
            <a:r>
              <a:rPr kumimoji="1" lang="en-US" altLang="ko-KR" baseline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610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94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4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5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3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80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27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51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9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4389107"/>
            <a:ext cx="4752528" cy="1344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ko-KR" dirty="0"/>
              <a:t>POWERPOINT</a:t>
            </a:r>
            <a:br>
              <a:rPr lang="en-US" altLang="ko-KR" dirty="0"/>
            </a:br>
            <a:r>
              <a:rPr lang="en-US" altLang="ko-KR" dirty="0"/>
              <a:t>TEMPLATE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824313"/>
            <a:ext cx="475252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6066165"/>
            <a:ext cx="475252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6200000">
            <a:off x="-899388" y="5282973"/>
            <a:ext cx="1960384" cy="173671"/>
            <a:chOff x="1907704" y="2283718"/>
            <a:chExt cx="1434068" cy="72008"/>
          </a:xfrm>
        </p:grpSpPr>
        <p:sp>
          <p:nvSpPr>
            <p:cNvPr id="6" name="Rectangle 5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 userDrawn="1"/>
        </p:nvSpPr>
        <p:spPr>
          <a:xfrm>
            <a:off x="2915816" y="3140968"/>
            <a:ext cx="792088" cy="216024"/>
          </a:xfrm>
          <a:prstGeom prst="rect">
            <a:avLst/>
          </a:prstGeom>
          <a:solidFill>
            <a:srgbClr val="334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1907704" y="908720"/>
            <a:ext cx="792088" cy="216024"/>
          </a:xfrm>
          <a:prstGeom prst="rect">
            <a:avLst/>
          </a:prstGeom>
          <a:solidFill>
            <a:srgbClr val="334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660232" y="3573016"/>
            <a:ext cx="792088" cy="216024"/>
          </a:xfrm>
          <a:prstGeom prst="rect">
            <a:avLst/>
          </a:prstGeom>
          <a:solidFill>
            <a:srgbClr val="5A6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6810035" y="350017"/>
            <a:ext cx="792088" cy="216024"/>
          </a:xfrm>
          <a:prstGeom prst="rect">
            <a:avLst/>
          </a:prstGeom>
          <a:solidFill>
            <a:srgbClr val="59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903458" y="3140968"/>
            <a:ext cx="93610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" b="1" dirty="0">
                <a:solidFill>
                  <a:schemeClr val="bg1">
                    <a:lumMod val="85000"/>
                  </a:schemeClr>
                </a:solidFill>
              </a:rPr>
              <a:t>INFOGRAPHIC</a:t>
            </a:r>
            <a:r>
              <a:rPr kumimoji="1" lang="en-US" altLang="ko-KR" sz="500" b="1" baseline="0" dirty="0">
                <a:solidFill>
                  <a:schemeClr val="bg1">
                    <a:lumMod val="85000"/>
                  </a:schemeClr>
                </a:solidFill>
              </a:rPr>
              <a:t> CHARTS</a:t>
            </a:r>
            <a:endParaRPr kumimoji="1" lang="ko-KR" altLang="en-US" sz="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911042" y="908720"/>
            <a:ext cx="93610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" b="1" dirty="0">
                <a:solidFill>
                  <a:schemeClr val="bg1">
                    <a:lumMod val="85000"/>
                  </a:schemeClr>
                </a:solidFill>
              </a:rPr>
              <a:t>INFOGRAPHIC</a:t>
            </a:r>
            <a:r>
              <a:rPr kumimoji="1" lang="en-US" altLang="ko-KR" sz="500" b="1" baseline="0" dirty="0">
                <a:solidFill>
                  <a:schemeClr val="bg1">
                    <a:lumMod val="85000"/>
                  </a:schemeClr>
                </a:solidFill>
              </a:rPr>
              <a:t> CHARTS</a:t>
            </a:r>
            <a:endParaRPr kumimoji="1" lang="ko-KR" altLang="en-US" sz="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588224" y="3573016"/>
            <a:ext cx="93610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" b="1" dirty="0">
                <a:solidFill>
                  <a:schemeClr val="bg1">
                    <a:lumMod val="85000"/>
                  </a:schemeClr>
                </a:solidFill>
              </a:rPr>
              <a:t>INFOGRAPHIC</a:t>
            </a:r>
            <a:r>
              <a:rPr kumimoji="1" lang="en-US" altLang="ko-KR" sz="500" b="1" baseline="0" dirty="0">
                <a:solidFill>
                  <a:schemeClr val="bg1">
                    <a:lumMod val="85000"/>
                  </a:schemeClr>
                </a:solidFill>
              </a:rPr>
              <a:t> CHARTS</a:t>
            </a:r>
            <a:endParaRPr kumimoji="1" lang="ko-KR" altLang="en-US" sz="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10035" y="350017"/>
            <a:ext cx="642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" b="1" dirty="0">
                <a:solidFill>
                  <a:schemeClr val="bg1">
                    <a:lumMod val="85000"/>
                  </a:schemeClr>
                </a:solidFill>
              </a:rPr>
              <a:t>INFOGRAPHIC</a:t>
            </a:r>
            <a:r>
              <a:rPr kumimoji="1" lang="en-US" altLang="ko-KR" sz="500" b="1" baseline="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kumimoji="1" lang="en-US" altLang="ko-KR" sz="500" b="1" baseline="0" dirty="0">
                <a:solidFill>
                  <a:schemeClr val="bg1">
                    <a:lumMod val="85000"/>
                  </a:schemeClr>
                </a:solidFill>
              </a:rPr>
              <a:t>CHARTS</a:t>
            </a:r>
            <a:endParaRPr kumimoji="1" lang="ko-KR" altLang="en-US" sz="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23" y="6237312"/>
            <a:ext cx="1021177" cy="5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4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 userDrawn="1"/>
        </p:nvSpPr>
        <p:spPr>
          <a:xfrm>
            <a:off x="0" y="1778000"/>
            <a:ext cx="3208020" cy="4358640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269852"/>
            <a:ext cx="8604448" cy="71087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40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 LAYOUT</a:t>
            </a:r>
            <a:endParaRPr lang="ko-KR" alt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0032" y="0"/>
            <a:ext cx="1434068" cy="96011"/>
            <a:chOff x="1907704" y="2283718"/>
            <a:chExt cx="1434068" cy="72008"/>
          </a:xfrm>
        </p:grpSpPr>
        <p:sp>
          <p:nvSpPr>
            <p:cNvPr id="9" name="Rectangle 8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018573"/>
            <a:ext cx="7992888" cy="263475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44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275856" y="1770373"/>
            <a:ext cx="5328592" cy="2426712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5" name="텍스트 개체 틀 4"/>
          <p:cNvSpPr>
            <a:spLocks noGrp="1"/>
          </p:cNvSpPr>
          <p:nvPr>
            <p:ph type="body" sz="quarter" idx="66" hasCustomPrompt="1"/>
          </p:nvPr>
        </p:nvSpPr>
        <p:spPr>
          <a:xfrm>
            <a:off x="539553" y="2054371"/>
            <a:ext cx="2516852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l">
              <a:buFontTx/>
              <a:buNone/>
              <a:defRPr lang="ko-KR" altLang="en-US" sz="14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47" name="텍스트 개체 틀 4"/>
          <p:cNvSpPr>
            <a:spLocks noGrp="1"/>
          </p:cNvSpPr>
          <p:nvPr>
            <p:ph type="body" sz="quarter" idx="67" hasCustomPrompt="1"/>
          </p:nvPr>
        </p:nvSpPr>
        <p:spPr>
          <a:xfrm>
            <a:off x="542981" y="2326654"/>
            <a:ext cx="2516852" cy="3502613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l"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3275858" y="4293096"/>
            <a:ext cx="1728191" cy="1824203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그림 개체 틀 2"/>
          <p:cNvSpPr>
            <a:spLocks noGrp="1"/>
          </p:cNvSpPr>
          <p:nvPr>
            <p:ph type="pic" sz="quarter" idx="69" hasCustomPrompt="1"/>
          </p:nvPr>
        </p:nvSpPr>
        <p:spPr>
          <a:xfrm>
            <a:off x="5076058" y="4293096"/>
            <a:ext cx="1728191" cy="1824203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4" name="그림 개체 틀 2"/>
          <p:cNvSpPr>
            <a:spLocks noGrp="1"/>
          </p:cNvSpPr>
          <p:nvPr>
            <p:ph type="pic" sz="quarter" idx="70" hasCustomPrompt="1"/>
          </p:nvPr>
        </p:nvSpPr>
        <p:spPr>
          <a:xfrm>
            <a:off x="6876258" y="4293096"/>
            <a:ext cx="1728191" cy="1824203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8676456" y="1778000"/>
            <a:ext cx="467544" cy="4358640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248186"/>
            <a:ext cx="1178828" cy="57478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569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225715" y="1663228"/>
            <a:ext cx="4680000" cy="4680000"/>
            <a:chOff x="2562520" y="388022"/>
            <a:chExt cx="3808040" cy="3808040"/>
          </a:xfrm>
        </p:grpSpPr>
        <p:sp>
          <p:nvSpPr>
            <p:cNvPr id="17" name="Oval 16"/>
            <p:cNvSpPr/>
            <p:nvPr userDrawn="1"/>
          </p:nvSpPr>
          <p:spPr>
            <a:xfrm>
              <a:off x="2562520" y="388022"/>
              <a:ext cx="3808040" cy="3808040"/>
            </a:xfrm>
            <a:prstGeom prst="ellips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2699792" y="525294"/>
              <a:ext cx="3533497" cy="3533497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11887" y="3012330"/>
            <a:ext cx="3312368" cy="140573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lnSpc>
                <a:spcPts val="4800"/>
              </a:lnSpc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20564" y="4750417"/>
            <a:ext cx="3308384" cy="45973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lnSpc>
                <a:spcPts val="1000"/>
              </a:lnSpc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</a:t>
            </a:r>
          </a:p>
          <a:p>
            <a:pPr lvl="0"/>
            <a:r>
              <a:rPr lang="en-US" altLang="ko-KR" dirty="0"/>
              <a:t>with your own text</a:t>
            </a:r>
            <a:endParaRPr lang="ko-KR" alt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979309" y="4407014"/>
            <a:ext cx="1186820" cy="227072"/>
            <a:chOff x="1907704" y="2283718"/>
            <a:chExt cx="1434068" cy="7200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Oval 1"/>
          <p:cNvSpPr/>
          <p:nvPr userDrawn="1"/>
        </p:nvSpPr>
        <p:spPr>
          <a:xfrm>
            <a:off x="8259266" y="308273"/>
            <a:ext cx="612000" cy="61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344693" y="44499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9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0" y="4637518"/>
            <a:ext cx="4248472" cy="9050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5565792"/>
            <a:ext cx="4248472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674488" y="4485118"/>
            <a:ext cx="1470288" cy="115780"/>
            <a:chOff x="1907704" y="2283718"/>
            <a:chExt cx="1434068" cy="72008"/>
          </a:xfrm>
        </p:grpSpPr>
        <p:sp>
          <p:nvSpPr>
            <p:cNvPr id="6" name="Rectangle 5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405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269852"/>
            <a:ext cx="8604448" cy="71087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4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0032" y="0"/>
            <a:ext cx="1434068" cy="96011"/>
            <a:chOff x="1907704" y="2283718"/>
            <a:chExt cx="1434068" cy="72008"/>
          </a:xfrm>
        </p:grpSpPr>
        <p:sp>
          <p:nvSpPr>
            <p:cNvPr id="3" name="Rectangle 2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933277"/>
            <a:ext cx="7992888" cy="263475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272750"/>
            <a:ext cx="1178828" cy="57478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22388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269852"/>
            <a:ext cx="8604448" cy="71087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4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0032" y="0"/>
            <a:ext cx="1434068" cy="96011"/>
            <a:chOff x="1907704" y="2283718"/>
            <a:chExt cx="1434068" cy="72008"/>
          </a:xfrm>
        </p:grpSpPr>
        <p:sp>
          <p:nvSpPr>
            <p:cNvPr id="3" name="Rectangle 2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933277"/>
            <a:ext cx="7992888" cy="263475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272750"/>
            <a:ext cx="1178828" cy="57478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7519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of Tabl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-1" y="0"/>
            <a:ext cx="32461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2876937"/>
            <a:ext cx="2383204" cy="81084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lnSpc>
                <a:spcPts val="4000"/>
              </a:lnSpc>
              <a:defRPr sz="48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0972" y="3710553"/>
            <a:ext cx="2380338" cy="51053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lnSpc>
                <a:spcPts val="12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: This text can be replaced with your own text</a:t>
            </a:r>
            <a:endParaRPr lang="ko-KR" alt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16200000">
            <a:off x="-509166" y="3390231"/>
            <a:ext cx="1257789" cy="251520"/>
            <a:chOff x="1907704" y="2283718"/>
            <a:chExt cx="1434068" cy="7200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65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305060" y="2473706"/>
            <a:ext cx="1415326" cy="2198621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720386" y="2468894"/>
            <a:ext cx="1426674" cy="2208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1796964" y="2564904"/>
            <a:ext cx="1273519" cy="29716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tIns="36000" bIns="36000" anchor="ctr"/>
          <a:lstStyle>
            <a:lvl1pPr marL="0" indent="0" algn="l">
              <a:spcBef>
                <a:spcPts val="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1796963" y="3236979"/>
            <a:ext cx="1273519" cy="1257267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l">
              <a:spcBef>
                <a:spcPts val="0"/>
              </a:spcBef>
              <a:buFontTx/>
              <a:buNone/>
              <a:defRPr lang="ko-KR" altLang="en-US" sz="10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269852"/>
            <a:ext cx="8604448" cy="71087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40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 LAYOUT</a:t>
            </a:r>
            <a:endParaRPr lang="ko-KR" alt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0032" y="0"/>
            <a:ext cx="1434068" cy="96011"/>
            <a:chOff x="1907704" y="2283718"/>
            <a:chExt cx="1434068" cy="72008"/>
          </a:xfrm>
        </p:grpSpPr>
        <p:sp>
          <p:nvSpPr>
            <p:cNvPr id="9" name="Rectangle 8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018573"/>
            <a:ext cx="7992888" cy="263475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19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3150508" y="2482833"/>
            <a:ext cx="1415326" cy="2198621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565834" y="2478021"/>
            <a:ext cx="1426674" cy="2208245"/>
          </a:xfrm>
          <a:prstGeom prst="rect">
            <a:avLst/>
          </a:prstGeom>
          <a:solidFill>
            <a:srgbClr val="19A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그림 개체 틀 2"/>
          <p:cNvSpPr>
            <a:spLocks noGrp="1"/>
          </p:cNvSpPr>
          <p:nvPr>
            <p:ph type="pic" sz="quarter" idx="50" hasCustomPrompt="1"/>
          </p:nvPr>
        </p:nvSpPr>
        <p:spPr>
          <a:xfrm>
            <a:off x="5995956" y="2491962"/>
            <a:ext cx="1415326" cy="2198621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7411282" y="2487150"/>
            <a:ext cx="1426674" cy="2208245"/>
          </a:xfrm>
          <a:prstGeom prst="rect">
            <a:avLst/>
          </a:prstGeom>
          <a:solidFill>
            <a:srgbClr val="EE9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39552" y="1774998"/>
            <a:ext cx="7992888" cy="557245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Contents</a:t>
            </a:r>
            <a:endParaRPr lang="en-JM" altLang="ko-KR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539552" y="1457987"/>
            <a:ext cx="7992888" cy="32867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l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53" hasCustomPrompt="1"/>
          </p:nvPr>
        </p:nvSpPr>
        <p:spPr>
          <a:xfrm>
            <a:off x="323528" y="5272021"/>
            <a:ext cx="2736304" cy="94128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Contents</a:t>
            </a:r>
            <a:endParaRPr lang="en-JM" altLang="ko-KR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54" hasCustomPrompt="1"/>
          </p:nvPr>
        </p:nvSpPr>
        <p:spPr>
          <a:xfrm>
            <a:off x="323528" y="4869160"/>
            <a:ext cx="2736304" cy="384043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l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55" hasCustomPrompt="1"/>
          </p:nvPr>
        </p:nvSpPr>
        <p:spPr>
          <a:xfrm>
            <a:off x="3154700" y="5272021"/>
            <a:ext cx="2736304" cy="94128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Contents</a:t>
            </a:r>
            <a:endParaRPr lang="en-JM" altLang="ko-KR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56" hasCustomPrompt="1"/>
          </p:nvPr>
        </p:nvSpPr>
        <p:spPr>
          <a:xfrm>
            <a:off x="3154700" y="4869160"/>
            <a:ext cx="2736304" cy="384043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l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57" hasCustomPrompt="1"/>
          </p:nvPr>
        </p:nvSpPr>
        <p:spPr>
          <a:xfrm>
            <a:off x="5985872" y="5272021"/>
            <a:ext cx="2736304" cy="94128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Contents</a:t>
            </a:r>
            <a:endParaRPr lang="en-JM" altLang="ko-KR" dirty="0"/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58" hasCustomPrompt="1"/>
          </p:nvPr>
        </p:nvSpPr>
        <p:spPr>
          <a:xfrm>
            <a:off x="5985872" y="4869160"/>
            <a:ext cx="2736304" cy="384043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l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59" hasCustomPrompt="1"/>
          </p:nvPr>
        </p:nvSpPr>
        <p:spPr>
          <a:xfrm>
            <a:off x="1805217" y="2890024"/>
            <a:ext cx="1273519" cy="25094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tIns="36000" bIns="36000" anchor="ctr"/>
          <a:lstStyle>
            <a:lvl1pPr marL="0" indent="0" algn="l">
              <a:spcBef>
                <a:spcPts val="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36" name="텍스트 개체 틀 4"/>
          <p:cNvSpPr>
            <a:spLocks noGrp="1"/>
          </p:cNvSpPr>
          <p:nvPr>
            <p:ph type="body" sz="quarter" idx="60" hasCustomPrompt="1"/>
          </p:nvPr>
        </p:nvSpPr>
        <p:spPr>
          <a:xfrm>
            <a:off x="4644010" y="2564904"/>
            <a:ext cx="1273519" cy="29716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tIns="36000" bIns="36000" anchor="ctr"/>
          <a:lstStyle>
            <a:lvl1pPr marL="0" indent="0" algn="l">
              <a:spcBef>
                <a:spcPts val="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61" hasCustomPrompt="1"/>
          </p:nvPr>
        </p:nvSpPr>
        <p:spPr>
          <a:xfrm>
            <a:off x="4644009" y="3236979"/>
            <a:ext cx="1273519" cy="1257267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l">
              <a:spcBef>
                <a:spcPts val="0"/>
              </a:spcBef>
              <a:buFontTx/>
              <a:buNone/>
              <a:defRPr lang="ko-KR" altLang="en-US" sz="10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38" name="텍스트 개체 틀 4"/>
          <p:cNvSpPr>
            <a:spLocks noGrp="1"/>
          </p:cNvSpPr>
          <p:nvPr>
            <p:ph type="body" sz="quarter" idx="62" hasCustomPrompt="1"/>
          </p:nvPr>
        </p:nvSpPr>
        <p:spPr>
          <a:xfrm>
            <a:off x="4652263" y="2890024"/>
            <a:ext cx="1273519" cy="25094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tIns="36000" bIns="36000" anchor="ctr"/>
          <a:lstStyle>
            <a:lvl1pPr marL="0" indent="0" algn="l">
              <a:spcBef>
                <a:spcPts val="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39" name="텍스트 개체 틀 4"/>
          <p:cNvSpPr>
            <a:spLocks noGrp="1"/>
          </p:cNvSpPr>
          <p:nvPr>
            <p:ph type="body" sz="quarter" idx="63" hasCustomPrompt="1"/>
          </p:nvPr>
        </p:nvSpPr>
        <p:spPr>
          <a:xfrm>
            <a:off x="7491056" y="2575064"/>
            <a:ext cx="1273519" cy="29716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tIns="36000" bIns="36000" anchor="ctr"/>
          <a:lstStyle>
            <a:lvl1pPr marL="0" indent="0" algn="l">
              <a:spcBef>
                <a:spcPts val="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40" name="텍스트 개체 틀 4"/>
          <p:cNvSpPr>
            <a:spLocks noGrp="1"/>
          </p:cNvSpPr>
          <p:nvPr>
            <p:ph type="body" sz="quarter" idx="64" hasCustomPrompt="1"/>
          </p:nvPr>
        </p:nvSpPr>
        <p:spPr>
          <a:xfrm>
            <a:off x="7491055" y="3247138"/>
            <a:ext cx="1273519" cy="1257267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l">
              <a:spcBef>
                <a:spcPts val="0"/>
              </a:spcBef>
              <a:buFontTx/>
              <a:buNone/>
              <a:defRPr lang="ko-KR" altLang="en-US" sz="10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41" name="텍스트 개체 틀 4"/>
          <p:cNvSpPr>
            <a:spLocks noGrp="1"/>
          </p:cNvSpPr>
          <p:nvPr>
            <p:ph type="body" sz="quarter" idx="65" hasCustomPrompt="1"/>
          </p:nvPr>
        </p:nvSpPr>
        <p:spPr>
          <a:xfrm>
            <a:off x="7499309" y="2900184"/>
            <a:ext cx="1273519" cy="25094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tIns="36000" bIns="36000" anchor="ctr"/>
          <a:lstStyle>
            <a:lvl1pPr marL="0" indent="0" algn="l">
              <a:spcBef>
                <a:spcPts val="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pic>
        <p:nvPicPr>
          <p:cNvPr id="42" name="그림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248186"/>
            <a:ext cx="1178828" cy="57478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85515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 flipH="1">
            <a:off x="3419872" y="1700808"/>
            <a:ext cx="212576" cy="2453068"/>
          </a:xfrm>
          <a:custGeom>
            <a:avLst/>
            <a:gdLst/>
            <a:ahLst/>
            <a:cxnLst/>
            <a:rect l="l" t="t" r="r" b="b"/>
            <a:pathLst>
              <a:path w="212576" h="1839801">
                <a:moveTo>
                  <a:pt x="212576" y="0"/>
                </a:moveTo>
                <a:lnTo>
                  <a:pt x="0" y="181083"/>
                </a:lnTo>
                <a:lnTo>
                  <a:pt x="0" y="1839801"/>
                </a:lnTo>
                <a:lnTo>
                  <a:pt x="212576" y="1654781"/>
                </a:lnTo>
                <a:close/>
              </a:path>
            </a:pathLst>
          </a:custGeom>
          <a:gradFill flip="none" rotWithShape="1">
            <a:gsLst>
              <a:gs pos="0">
                <a:srgbClr val="277DBA">
                  <a:lumMod val="82000"/>
                </a:srgbClr>
              </a:gs>
              <a:gs pos="100000">
                <a:srgbClr val="277DBA">
                  <a:lumMod val="52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269852"/>
            <a:ext cx="8604448" cy="71087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40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 LAYOUT</a:t>
            </a:r>
            <a:endParaRPr lang="ko-KR" alt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0032" y="0"/>
            <a:ext cx="1434068" cy="96011"/>
            <a:chOff x="1907704" y="2283718"/>
            <a:chExt cx="1434068" cy="72008"/>
          </a:xfrm>
        </p:grpSpPr>
        <p:sp>
          <p:nvSpPr>
            <p:cNvPr id="9" name="Rectangle 8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018573"/>
            <a:ext cx="7992888" cy="263475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0" y="1705757"/>
            <a:ext cx="3419872" cy="2208245"/>
          </a:xfrm>
          <a:prstGeom prst="rect">
            <a:avLst/>
          </a:prstGeom>
          <a:solidFill>
            <a:srgbClr val="277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텍스트 개체 틀 4"/>
          <p:cNvSpPr>
            <a:spLocks noGrp="1"/>
          </p:cNvSpPr>
          <p:nvPr>
            <p:ph type="body" sz="quarter" idx="53" hasCustomPrompt="1"/>
          </p:nvPr>
        </p:nvSpPr>
        <p:spPr>
          <a:xfrm>
            <a:off x="539552" y="2242034"/>
            <a:ext cx="2736304" cy="151735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Contents</a:t>
            </a:r>
            <a:endParaRPr lang="en-JM" altLang="ko-KR" dirty="0"/>
          </a:p>
        </p:txBody>
      </p:sp>
      <p:sp>
        <p:nvSpPr>
          <p:cNvPr id="45" name="텍스트 개체 틀 4"/>
          <p:cNvSpPr>
            <a:spLocks noGrp="1"/>
          </p:cNvSpPr>
          <p:nvPr>
            <p:ph type="body" sz="quarter" idx="54" hasCustomPrompt="1"/>
          </p:nvPr>
        </p:nvSpPr>
        <p:spPr>
          <a:xfrm>
            <a:off x="539552" y="1839172"/>
            <a:ext cx="2736304" cy="384043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l"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4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3626371" y="1935183"/>
            <a:ext cx="5508104" cy="2198621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248186"/>
            <a:ext cx="1178828" cy="57478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06837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269852"/>
            <a:ext cx="8604448" cy="71087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40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 LAYOUT</a:t>
            </a:r>
            <a:endParaRPr lang="ko-KR" alt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0032" y="0"/>
            <a:ext cx="1434068" cy="96011"/>
            <a:chOff x="1907704" y="2283718"/>
            <a:chExt cx="1434068" cy="72008"/>
          </a:xfrm>
        </p:grpSpPr>
        <p:sp>
          <p:nvSpPr>
            <p:cNvPr id="9" name="Rectangle 8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018573"/>
            <a:ext cx="7992888" cy="263475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39552" y="1624760"/>
            <a:ext cx="4248472" cy="2198621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8388424" y="1626315"/>
            <a:ext cx="217612" cy="2208245"/>
          </a:xfrm>
          <a:prstGeom prst="rect">
            <a:avLst/>
          </a:prstGeom>
          <a:solidFill>
            <a:srgbClr val="277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54" hasCustomPrompt="1"/>
          </p:nvPr>
        </p:nvSpPr>
        <p:spPr>
          <a:xfrm>
            <a:off x="5004048" y="1604797"/>
            <a:ext cx="3240360" cy="384043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r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55" hasCustomPrompt="1"/>
          </p:nvPr>
        </p:nvSpPr>
        <p:spPr>
          <a:xfrm>
            <a:off x="5004048" y="1988840"/>
            <a:ext cx="3240360" cy="172786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r">
              <a:buFontTx/>
              <a:buNone/>
              <a:defRPr lang="ko-KR" altLang="en-US" sz="12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5" name="그림 개체 틀 2"/>
          <p:cNvSpPr>
            <a:spLocks noGrp="1"/>
          </p:cNvSpPr>
          <p:nvPr>
            <p:ph type="pic" sz="quarter" idx="56" hasCustomPrompt="1"/>
          </p:nvPr>
        </p:nvSpPr>
        <p:spPr>
          <a:xfrm>
            <a:off x="4355976" y="4099520"/>
            <a:ext cx="4248472" cy="2198621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39552" y="4101075"/>
            <a:ext cx="217612" cy="2208245"/>
          </a:xfrm>
          <a:prstGeom prst="rect">
            <a:avLst/>
          </a:prstGeom>
          <a:solidFill>
            <a:srgbClr val="EE9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57" hasCustomPrompt="1"/>
          </p:nvPr>
        </p:nvSpPr>
        <p:spPr>
          <a:xfrm>
            <a:off x="899592" y="4101075"/>
            <a:ext cx="3240360" cy="384043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l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58" hasCustomPrompt="1"/>
          </p:nvPr>
        </p:nvSpPr>
        <p:spPr>
          <a:xfrm>
            <a:off x="899592" y="4485118"/>
            <a:ext cx="3240360" cy="172786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l">
              <a:buFontTx/>
              <a:buNone/>
              <a:defRPr lang="ko-KR" altLang="en-US" sz="12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381328"/>
            <a:ext cx="962804" cy="441645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44373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269852"/>
            <a:ext cx="8604448" cy="71087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40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 LAYOUT</a:t>
            </a:r>
            <a:endParaRPr lang="ko-KR" alt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0032" y="0"/>
            <a:ext cx="1434068" cy="96011"/>
            <a:chOff x="1907704" y="2283718"/>
            <a:chExt cx="1434068" cy="72008"/>
          </a:xfrm>
        </p:grpSpPr>
        <p:sp>
          <p:nvSpPr>
            <p:cNvPr id="9" name="Rectangle 8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018573"/>
            <a:ext cx="7992888" cy="263475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36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6301736" y="1645795"/>
            <a:ext cx="2308863" cy="3512112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60" hasCustomPrompt="1"/>
          </p:nvPr>
        </p:nvSpPr>
        <p:spPr>
          <a:xfrm>
            <a:off x="6309433" y="5335197"/>
            <a:ext cx="2297055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ctr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6300193" y="5157907"/>
            <a:ext cx="2315887" cy="105688"/>
          </a:xfrm>
          <a:prstGeom prst="rect">
            <a:avLst/>
          </a:prstGeom>
          <a:solidFill>
            <a:srgbClr val="277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텍스트 개체 틀 4"/>
          <p:cNvSpPr>
            <a:spLocks noGrp="1"/>
          </p:cNvSpPr>
          <p:nvPr>
            <p:ph type="body" sz="quarter" idx="61" hasCustomPrompt="1"/>
          </p:nvPr>
        </p:nvSpPr>
        <p:spPr>
          <a:xfrm>
            <a:off x="6312861" y="5607480"/>
            <a:ext cx="2297055" cy="788405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ctr">
              <a:buFontTx/>
              <a:buNone/>
              <a:defRPr lang="ko-KR" altLang="en-US" sz="12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4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421416" y="1655240"/>
            <a:ext cx="2308863" cy="3512112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텍스트 개체 틀 4"/>
          <p:cNvSpPr>
            <a:spLocks noGrp="1"/>
          </p:cNvSpPr>
          <p:nvPr>
            <p:ph type="body" sz="quarter" idx="63" hasCustomPrompt="1"/>
          </p:nvPr>
        </p:nvSpPr>
        <p:spPr>
          <a:xfrm>
            <a:off x="3429113" y="5344643"/>
            <a:ext cx="2297055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ctr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3419872" y="5167352"/>
            <a:ext cx="2315887" cy="105688"/>
          </a:xfrm>
          <a:prstGeom prst="rect">
            <a:avLst/>
          </a:prstGeom>
          <a:solidFill>
            <a:srgbClr val="277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텍스트 개체 틀 4"/>
          <p:cNvSpPr>
            <a:spLocks noGrp="1"/>
          </p:cNvSpPr>
          <p:nvPr>
            <p:ph type="body" sz="quarter" idx="64" hasCustomPrompt="1"/>
          </p:nvPr>
        </p:nvSpPr>
        <p:spPr>
          <a:xfrm>
            <a:off x="3432541" y="5616926"/>
            <a:ext cx="2297055" cy="788405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ctr">
              <a:buFontTx/>
              <a:buNone/>
              <a:defRPr lang="ko-KR" altLang="en-US" sz="12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44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41096" y="1664685"/>
            <a:ext cx="2308863" cy="3512112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5" name="텍스트 개체 틀 4"/>
          <p:cNvSpPr>
            <a:spLocks noGrp="1"/>
          </p:cNvSpPr>
          <p:nvPr>
            <p:ph type="body" sz="quarter" idx="66" hasCustomPrompt="1"/>
          </p:nvPr>
        </p:nvSpPr>
        <p:spPr>
          <a:xfrm>
            <a:off x="548793" y="5354088"/>
            <a:ext cx="2297055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ctr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539553" y="5176797"/>
            <a:ext cx="2315887" cy="105688"/>
          </a:xfrm>
          <a:prstGeom prst="rect">
            <a:avLst/>
          </a:prstGeom>
          <a:solidFill>
            <a:srgbClr val="277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텍스트 개체 틀 4"/>
          <p:cNvSpPr>
            <a:spLocks noGrp="1"/>
          </p:cNvSpPr>
          <p:nvPr>
            <p:ph type="body" sz="quarter" idx="67" hasCustomPrompt="1"/>
          </p:nvPr>
        </p:nvSpPr>
        <p:spPr>
          <a:xfrm>
            <a:off x="552221" y="5626371"/>
            <a:ext cx="2297055" cy="788405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ctr">
              <a:buFontTx/>
              <a:buNone/>
              <a:defRPr lang="ko-KR" altLang="en-US" sz="12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14776"/>
            <a:ext cx="890796" cy="40819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15952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05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8259266" y="308273"/>
            <a:ext cx="612000" cy="61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344693" y="44499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0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69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645025"/>
            <a:ext cx="6696744" cy="2088232"/>
          </a:xfrm>
        </p:spPr>
        <p:txBody>
          <a:bodyPr/>
          <a:lstStyle/>
          <a:p>
            <a:r>
              <a:rPr lang="ko-KR" altLang="en-US" sz="3600" dirty="0"/>
              <a:t>의사 소견 분류 진행 사항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60" y="5733257"/>
            <a:ext cx="4752528" cy="263475"/>
          </a:xfrm>
        </p:spPr>
        <p:txBody>
          <a:bodyPr/>
          <a:lstStyle/>
          <a:p>
            <a:r>
              <a:rPr lang="en-US" altLang="ko-KR" sz="1800" b="1" dirty="0"/>
              <a:t>2020.11.10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3201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90"/>
    </mc:Choice>
    <mc:Fallback xmlns="">
      <p:transition spd="slow" advTm="141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5085184"/>
            <a:ext cx="4572000" cy="905063"/>
          </a:xfrm>
        </p:spPr>
        <p:txBody>
          <a:bodyPr/>
          <a:lstStyle/>
          <a:p>
            <a:r>
              <a:rPr lang="ko-KR" altLang="en-US" dirty="0"/>
              <a:t>경청해 주셔서</a:t>
            </a:r>
            <a:br>
              <a:rPr lang="ko-KR" altLang="en-US" dirty="0"/>
            </a:br>
            <a:r>
              <a:rPr lang="ko-KR" altLang="en-US" dirty="0"/>
              <a:t>감사합니다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44008" y="3861048"/>
            <a:ext cx="1800200" cy="504056"/>
          </a:xfrm>
        </p:spPr>
        <p:txBody>
          <a:bodyPr/>
          <a:lstStyle/>
          <a:p>
            <a:r>
              <a:rPr lang="en-US" altLang="ko-KR" sz="3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057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92"/>
    </mc:Choice>
    <mc:Fallback xmlns="">
      <p:transition spd="slow" advTm="182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소견 데이터 셋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16" name="Rectangle 96"/>
          <p:cNvSpPr/>
          <p:nvPr/>
        </p:nvSpPr>
        <p:spPr>
          <a:xfrm>
            <a:off x="592496" y="1196752"/>
            <a:ext cx="163080" cy="5040559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8656" y="1199265"/>
            <a:ext cx="7613784" cy="503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latin typeface="+mj-ea"/>
                <a:ea typeface="+mj-ea"/>
                <a:cs typeface="Arial" pitchFamily="34" charset="0"/>
              </a:rPr>
              <a:t>4</a:t>
            </a:r>
            <a:r>
              <a:rPr lang="ko-KR" altLang="en-US" sz="1600" dirty="0">
                <a:latin typeface="+mj-ea"/>
                <a:ea typeface="+mj-ea"/>
                <a:cs typeface="Arial" pitchFamily="34" charset="0"/>
              </a:rPr>
              <a:t>개의 </a:t>
            </a:r>
            <a:r>
              <a:rPr lang="en-US" altLang="ko-KR" sz="1600" dirty="0">
                <a:latin typeface="+mj-ea"/>
                <a:ea typeface="+mj-ea"/>
                <a:cs typeface="Arial" pitchFamily="34" charset="0"/>
              </a:rPr>
              <a:t>sheet</a:t>
            </a:r>
            <a:r>
              <a:rPr lang="ko-KR" altLang="en-US" sz="1600" dirty="0">
                <a:latin typeface="+mj-ea"/>
                <a:ea typeface="+mj-ea"/>
                <a:cs typeface="Arial" pitchFamily="34" charset="0"/>
              </a:rPr>
              <a:t>에 포함된 데이터 </a:t>
            </a:r>
            <a:endParaRPr lang="en-US" altLang="ko-KR" sz="1600" dirty="0">
              <a:latin typeface="+mj-ea"/>
              <a:ea typeface="+mj-ea"/>
              <a:cs typeface="Arial" pitchFamily="34" charset="0"/>
            </a:endParaRPr>
          </a:p>
          <a:p>
            <a:pPr marL="628650" lvl="2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latin typeface="+mj-ea"/>
                <a:ea typeface="+mj-ea"/>
                <a:cs typeface="Arial" pitchFamily="34" charset="0"/>
              </a:rPr>
              <a:t>L8101 - 1556</a:t>
            </a: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개</a:t>
            </a:r>
            <a:r>
              <a:rPr lang="en-US" altLang="ko-KR" sz="1400" dirty="0">
                <a:latin typeface="+mj-ea"/>
                <a:ea typeface="+mj-ea"/>
                <a:cs typeface="Arial" pitchFamily="34" charset="0"/>
              </a:rPr>
              <a:t>, </a:t>
            </a:r>
          </a:p>
          <a:p>
            <a:pPr marL="628650" lvl="2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latin typeface="+mj-ea"/>
                <a:ea typeface="+mj-ea"/>
                <a:cs typeface="Arial" pitchFamily="34" charset="0"/>
              </a:rPr>
              <a:t>sheet3 (L1101) – 2335</a:t>
            </a: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개</a:t>
            </a:r>
            <a:endParaRPr lang="en-US" altLang="ko-KR" sz="1400" dirty="0">
              <a:latin typeface="+mj-ea"/>
              <a:ea typeface="+mj-ea"/>
              <a:cs typeface="Arial" pitchFamily="34" charset="0"/>
            </a:endParaRPr>
          </a:p>
          <a:p>
            <a:pPr marL="628650" lvl="2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latin typeface="+mj-ea"/>
                <a:ea typeface="+mj-ea"/>
                <a:cs typeface="Arial" pitchFamily="34" charset="0"/>
              </a:rPr>
              <a:t>K1101- 573</a:t>
            </a: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개</a:t>
            </a:r>
            <a:endParaRPr lang="en-US" altLang="ko-KR" sz="1400" dirty="0">
              <a:latin typeface="+mj-ea"/>
              <a:ea typeface="+mj-ea"/>
              <a:cs typeface="Arial" pitchFamily="34" charset="0"/>
            </a:endParaRPr>
          </a:p>
          <a:p>
            <a:pPr marL="628650" lvl="2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latin typeface="+mj-ea"/>
                <a:ea typeface="+mj-ea"/>
                <a:cs typeface="Arial" pitchFamily="34" charset="0"/>
              </a:rPr>
              <a:t>sheet1 – 5404</a:t>
            </a: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개</a:t>
            </a:r>
            <a:endParaRPr lang="en-US" altLang="ko-KR" sz="1400" dirty="0">
              <a:latin typeface="+mj-ea"/>
              <a:ea typeface="+mj-ea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latin typeface="+mj-ea"/>
                <a:ea typeface="+mj-ea"/>
                <a:cs typeface="Arial" pitchFamily="34" charset="0"/>
              </a:rPr>
              <a:t>Sheet1</a:t>
            </a:r>
            <a:r>
              <a:rPr lang="ko-KR" altLang="en-US" sz="1600" dirty="0">
                <a:latin typeface="+mj-ea"/>
                <a:ea typeface="+mj-ea"/>
                <a:cs typeface="Arial" pitchFamily="34" charset="0"/>
              </a:rPr>
              <a:t>에는 </a:t>
            </a:r>
            <a:r>
              <a:rPr lang="en-US" altLang="ko-KR" sz="1600" dirty="0">
                <a:latin typeface="+mj-ea"/>
                <a:ea typeface="+mj-ea"/>
                <a:cs typeface="Arial" pitchFamily="34" charset="0"/>
              </a:rPr>
              <a:t>3</a:t>
            </a:r>
            <a:r>
              <a:rPr lang="ko-KR" altLang="en-US" sz="1600" dirty="0">
                <a:latin typeface="+mj-ea"/>
                <a:ea typeface="+mj-ea"/>
                <a:cs typeface="Arial" pitchFamily="34" charset="0"/>
              </a:rPr>
              <a:t>개의 </a:t>
            </a:r>
            <a:r>
              <a:rPr lang="ko-KR" altLang="en-US" sz="1600" dirty="0" err="1">
                <a:latin typeface="+mj-ea"/>
                <a:ea typeface="+mj-ea"/>
                <a:cs typeface="Arial" pitchFamily="34" charset="0"/>
              </a:rPr>
              <a:t>질환코드가</a:t>
            </a:r>
            <a:r>
              <a:rPr lang="ko-KR" altLang="en-US" sz="1600" dirty="0">
                <a:latin typeface="+mj-ea"/>
                <a:ea typeface="+mj-ea"/>
                <a:cs typeface="Arial" pitchFamily="34" charset="0"/>
              </a:rPr>
              <a:t> 모두 포함됨</a:t>
            </a:r>
            <a:endParaRPr lang="en-US" altLang="ko-KR" sz="1600" dirty="0">
              <a:latin typeface="+mj-ea"/>
              <a:ea typeface="+mj-ea"/>
              <a:cs typeface="Arial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ko-KR" sz="1400" dirty="0">
                <a:latin typeface="+mj-ea"/>
                <a:ea typeface="+mj-ea"/>
                <a:cs typeface="Arial" pitchFamily="34" charset="0"/>
              </a:rPr>
              <a:t>L8101 – 2697</a:t>
            </a: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개</a:t>
            </a:r>
            <a:endParaRPr lang="en-US" altLang="ko-KR" sz="1400" dirty="0">
              <a:latin typeface="+mj-ea"/>
              <a:ea typeface="+mj-ea"/>
              <a:cs typeface="Arial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ko-KR" sz="1400" dirty="0">
                <a:latin typeface="+mj-ea"/>
                <a:ea typeface="+mj-ea"/>
                <a:cs typeface="Arial" pitchFamily="34" charset="0"/>
              </a:rPr>
              <a:t>L1101– 861</a:t>
            </a: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개</a:t>
            </a:r>
            <a:endParaRPr lang="en-US" altLang="ko-KR" sz="1400" dirty="0">
              <a:latin typeface="+mj-ea"/>
              <a:ea typeface="+mj-ea"/>
              <a:cs typeface="Arial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ko-KR" sz="1400" dirty="0">
                <a:latin typeface="+mj-ea"/>
                <a:ea typeface="+mj-ea"/>
                <a:cs typeface="Arial" pitchFamily="34" charset="0"/>
              </a:rPr>
              <a:t>K1101 – 1845</a:t>
            </a: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개</a:t>
            </a:r>
            <a:endParaRPr lang="en-US" altLang="ko-KR" sz="1400" dirty="0">
              <a:latin typeface="+mj-ea"/>
              <a:ea typeface="+mj-ea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dirty="0">
                <a:latin typeface="+mj-ea"/>
                <a:ea typeface="+mj-ea"/>
                <a:cs typeface="Arial" pitchFamily="34" charset="0"/>
              </a:rPr>
              <a:t>하나의 </a:t>
            </a:r>
            <a:r>
              <a:rPr lang="en-US" altLang="ko-KR" sz="1600" dirty="0">
                <a:latin typeface="+mj-ea"/>
                <a:ea typeface="+mj-ea"/>
                <a:cs typeface="Arial" pitchFamily="34" charset="0"/>
              </a:rPr>
              <a:t>sheet</a:t>
            </a:r>
            <a:r>
              <a:rPr lang="ko-KR" altLang="en-US" sz="1600" dirty="0">
                <a:latin typeface="+mj-ea"/>
                <a:ea typeface="+mj-ea"/>
                <a:cs typeface="Arial" pitchFamily="34" charset="0"/>
              </a:rPr>
              <a:t>로 합치고 중복된 항목 제거한 후 </a:t>
            </a:r>
            <a:r>
              <a:rPr lang="ko-KR" altLang="en-US" sz="1600" dirty="0" err="1">
                <a:latin typeface="+mj-ea"/>
                <a:ea typeface="+mj-ea"/>
                <a:cs typeface="Arial" pitchFamily="34" charset="0"/>
              </a:rPr>
              <a:t>질환코드</a:t>
            </a:r>
            <a:r>
              <a:rPr lang="ko-KR" altLang="en-US" sz="1600" dirty="0">
                <a:latin typeface="+mj-ea"/>
                <a:ea typeface="+mj-ea"/>
                <a:cs typeface="Arial" pitchFamily="34" charset="0"/>
              </a:rPr>
              <a:t> 별 데이터 개수</a:t>
            </a:r>
            <a:endParaRPr lang="en-US" altLang="ko-KR" sz="1600" dirty="0">
              <a:latin typeface="+mj-ea"/>
              <a:ea typeface="+mj-ea"/>
              <a:cs typeface="Arial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ko-KR" sz="1400" dirty="0">
                <a:latin typeface="+mj-ea"/>
                <a:ea typeface="+mj-ea"/>
                <a:cs typeface="Arial" pitchFamily="34" charset="0"/>
              </a:rPr>
              <a:t>L8101 – 1557</a:t>
            </a: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개</a:t>
            </a:r>
            <a:endParaRPr lang="en-US" altLang="ko-KR" sz="1400" dirty="0">
              <a:latin typeface="+mj-ea"/>
              <a:ea typeface="+mj-ea"/>
              <a:cs typeface="Arial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ko-KR" sz="1400" dirty="0">
                <a:latin typeface="+mj-ea"/>
                <a:ea typeface="+mj-ea"/>
                <a:cs typeface="Arial" pitchFamily="34" charset="0"/>
              </a:rPr>
              <a:t>L1101– 2335</a:t>
            </a: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개</a:t>
            </a:r>
            <a:endParaRPr lang="en-US" altLang="ko-KR" sz="1400" dirty="0">
              <a:latin typeface="+mj-ea"/>
              <a:ea typeface="+mj-ea"/>
              <a:cs typeface="Arial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ko-KR" sz="1400" dirty="0">
                <a:latin typeface="+mj-ea"/>
                <a:ea typeface="+mj-ea"/>
                <a:cs typeface="Arial" pitchFamily="34" charset="0"/>
              </a:rPr>
              <a:t>K1101 – 851</a:t>
            </a: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개</a:t>
            </a:r>
            <a:endParaRPr lang="en-US" altLang="ko-KR" sz="1400" dirty="0">
              <a:latin typeface="+mj-ea"/>
              <a:ea typeface="+mj-ea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latin typeface="+mj-ea"/>
                <a:ea typeface="+mj-ea"/>
                <a:cs typeface="Arial" pitchFamily="34" charset="0"/>
              </a:rPr>
              <a:t>데이터 칼럼</a:t>
            </a:r>
            <a:r>
              <a:rPr lang="en-US" altLang="ko-KR" sz="1400" dirty="0">
                <a:latin typeface="+mj-ea"/>
                <a:ea typeface="+mj-ea"/>
                <a:cs typeface="Arial" pitchFamily="34" charset="0"/>
              </a:rPr>
              <a:t>: </a:t>
            </a:r>
            <a:r>
              <a:rPr lang="ko-KR" altLang="en-US" sz="1400" b="1" dirty="0">
                <a:solidFill>
                  <a:srgbClr val="00B0F0"/>
                </a:solidFill>
              </a:rPr>
              <a:t>처방 순번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처방 코드</a:t>
            </a:r>
            <a:r>
              <a:rPr lang="en-US" altLang="ko-KR" sz="1400" b="1" dirty="0">
                <a:solidFill>
                  <a:srgbClr val="00B0F0"/>
                </a:solidFill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</a:rPr>
              <a:t>처방</a:t>
            </a:r>
            <a:r>
              <a:rPr lang="en-US" altLang="ko-KR" sz="1400" b="1" dirty="0">
                <a:solidFill>
                  <a:srgbClr val="00B0F0"/>
                </a:solidFill>
              </a:rPr>
              <a:t>,</a:t>
            </a:r>
            <a:r>
              <a:rPr lang="ko-KR" altLang="en-US" sz="1400" b="1" dirty="0">
                <a:solidFill>
                  <a:srgbClr val="00B0F0"/>
                </a:solidFill>
              </a:rPr>
              <a:t> 소견 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latin typeface="+mj-ea"/>
                <a:cs typeface="Arial" pitchFamily="34" charset="0"/>
              </a:rPr>
              <a:t>사용할 칼럼</a:t>
            </a:r>
            <a:r>
              <a:rPr lang="en-US" altLang="ko-KR" sz="1400" dirty="0">
                <a:latin typeface="+mj-ea"/>
                <a:cs typeface="Arial" pitchFamily="34" charset="0"/>
              </a:rPr>
              <a:t>: </a:t>
            </a:r>
            <a:r>
              <a:rPr lang="ko-KR" altLang="en-US" sz="1400" b="1" dirty="0">
                <a:solidFill>
                  <a:srgbClr val="00B0F0"/>
                </a:solidFill>
              </a:rPr>
              <a:t>처방</a:t>
            </a:r>
            <a:r>
              <a:rPr lang="en-US" altLang="ko-KR" sz="1400" b="1" dirty="0">
                <a:solidFill>
                  <a:srgbClr val="00B0F0"/>
                </a:solidFill>
              </a:rPr>
              <a:t>,</a:t>
            </a:r>
            <a:r>
              <a:rPr lang="ko-KR" altLang="en-US" sz="1400" b="1" dirty="0">
                <a:solidFill>
                  <a:srgbClr val="00B0F0"/>
                </a:solidFill>
              </a:rPr>
              <a:t> 소견 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2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텍스트 전처리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16" name="Rectangle 96"/>
          <p:cNvSpPr/>
          <p:nvPr/>
        </p:nvSpPr>
        <p:spPr>
          <a:xfrm>
            <a:off x="592496" y="1395250"/>
            <a:ext cx="142166" cy="4842061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4661" y="1394192"/>
            <a:ext cx="4053363" cy="4476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전처리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libraries:</a:t>
            </a:r>
          </a:p>
          <a:p>
            <a:pPr marL="319088" lvl="1" indent="-2206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Regex (regular expression)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사용하여 텍스트에 있는 특수 문자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영문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, emoticons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등 제거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319088" lvl="1" indent="-220663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319088" lvl="1" indent="-220663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319088" lvl="1" indent="-2206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konlpy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library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사용하여 소견 텍스트를 단어로 전환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98425" lvl="1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98425" lvl="1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319088" lvl="1" indent="-2206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텍스트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list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에 있는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stopwords 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가 등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제거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004048" y="1634654"/>
            <a:ext cx="3959671" cy="1296144"/>
            <a:chOff x="4841776" y="1628800"/>
            <a:chExt cx="3959671" cy="158417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841776" y="1628800"/>
              <a:ext cx="395967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61570" y="1718044"/>
              <a:ext cx="37398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상복부초음파 검사 결과 </a:t>
              </a:r>
              <a:r>
                <a:rPr lang="ko-KR" altLang="en-US" sz="1050" dirty="0" err="1">
                  <a:latin typeface="+mj-lt"/>
                </a:rPr>
                <a:t>유소견입니다</a:t>
              </a:r>
              <a:r>
                <a:rPr lang="en-US" altLang="ko-KR" sz="1050" dirty="0">
                  <a:latin typeface="+mj-lt"/>
                </a:rPr>
                <a:t>. &lt;br&gt; </a:t>
              </a:r>
              <a:r>
                <a:rPr lang="ko-KR" altLang="en-US" sz="1050" dirty="0">
                  <a:latin typeface="+mj-lt"/>
                </a:rPr>
                <a:t>경도 지방간</a:t>
              </a:r>
              <a:r>
                <a:rPr lang="en-US" altLang="ko-KR" sz="1050" dirty="0">
                  <a:latin typeface="+mj-lt"/>
                </a:rPr>
                <a:t>(mild fatty liver)</a:t>
              </a:r>
              <a:r>
                <a:rPr lang="ko-KR" altLang="en-US" sz="1050" dirty="0">
                  <a:latin typeface="+mj-lt"/>
                </a:rPr>
                <a:t>의 소견이 있음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66438" y="2654834"/>
              <a:ext cx="3419754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 상복부초음파 검사 결과 </a:t>
              </a:r>
              <a:r>
                <a:rPr lang="ko-KR" altLang="en-US" sz="1050" dirty="0" err="1">
                  <a:latin typeface="+mj-lt"/>
                </a:rPr>
                <a:t>유소견입니다</a:t>
              </a:r>
              <a:r>
                <a:rPr lang="ko-KR" altLang="en-US" sz="1050" dirty="0">
                  <a:latin typeface="+mj-lt"/>
                </a:rPr>
                <a:t>  경도 지방간  의 소견이 있음</a:t>
              </a: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6755674" y="2287166"/>
              <a:ext cx="120641" cy="26560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998430" y="3278614"/>
            <a:ext cx="3959671" cy="1296144"/>
            <a:chOff x="4841776" y="1628800"/>
            <a:chExt cx="3959671" cy="158417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4841776" y="1628800"/>
              <a:ext cx="395967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61570" y="1718044"/>
              <a:ext cx="37398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 상복부초음파 검사 결과 </a:t>
              </a:r>
              <a:r>
                <a:rPr lang="ko-KR" altLang="en-US" sz="1050" dirty="0" err="1"/>
                <a:t>유소견입니다</a:t>
              </a:r>
              <a:r>
                <a:rPr lang="ko-KR" altLang="en-US" sz="1050" dirty="0"/>
                <a:t>  경도 지방간의 소견이 있음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66438" y="2654834"/>
              <a:ext cx="3419754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+mj-lt"/>
                </a:rPr>
                <a:t>'</a:t>
              </a:r>
              <a:r>
                <a:rPr lang="ko-KR" altLang="en-US" sz="1050" dirty="0">
                  <a:latin typeface="+mj-lt"/>
                </a:rPr>
                <a:t>상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복부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초음파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검사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결과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유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소견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이다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경도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지방간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의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소견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이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있다</a:t>
              </a:r>
              <a:r>
                <a:rPr lang="en-US" altLang="ko-KR" sz="1050" dirty="0">
                  <a:latin typeface="+mj-lt"/>
                </a:rPr>
                <a:t>'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22" name="아래쪽 화살표 21"/>
            <p:cNvSpPr/>
            <p:nvPr/>
          </p:nvSpPr>
          <p:spPr>
            <a:xfrm>
              <a:off x="6761290" y="2253485"/>
              <a:ext cx="120641" cy="26560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987255" y="4941167"/>
            <a:ext cx="3959671" cy="1296144"/>
            <a:chOff x="4841776" y="1628800"/>
            <a:chExt cx="3959671" cy="1584176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4841776" y="1628800"/>
              <a:ext cx="395967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61570" y="1718044"/>
              <a:ext cx="37398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'</a:t>
              </a:r>
              <a:r>
                <a:rPr lang="ko-KR" altLang="en-US" sz="1050" dirty="0"/>
                <a:t>상</a:t>
              </a:r>
              <a:r>
                <a:rPr lang="en-US" altLang="ko-KR" sz="1050" dirty="0"/>
                <a:t>', '</a:t>
              </a:r>
              <a:r>
                <a:rPr lang="ko-KR" altLang="en-US" sz="1050" dirty="0"/>
                <a:t>복부</a:t>
              </a:r>
              <a:r>
                <a:rPr lang="en-US" altLang="ko-KR" sz="1050" dirty="0"/>
                <a:t>', '</a:t>
              </a:r>
              <a:r>
                <a:rPr lang="ko-KR" altLang="en-US" sz="1050" dirty="0"/>
                <a:t>초음파</a:t>
              </a:r>
              <a:r>
                <a:rPr lang="en-US" altLang="ko-KR" sz="1050" dirty="0"/>
                <a:t>', '</a:t>
              </a:r>
              <a:r>
                <a:rPr lang="ko-KR" altLang="en-US" sz="1050" dirty="0"/>
                <a:t>검사</a:t>
              </a:r>
              <a:r>
                <a:rPr lang="en-US" altLang="ko-KR" sz="1050" dirty="0"/>
                <a:t>', '</a:t>
              </a:r>
              <a:r>
                <a:rPr lang="ko-KR" altLang="en-US" sz="1050" dirty="0"/>
                <a:t>결과</a:t>
              </a:r>
              <a:r>
                <a:rPr lang="en-US" altLang="ko-KR" sz="1050" dirty="0"/>
                <a:t>', '</a:t>
              </a:r>
              <a:r>
                <a:rPr lang="ko-KR" altLang="en-US" sz="1050" dirty="0"/>
                <a:t>유</a:t>
              </a:r>
              <a:r>
                <a:rPr lang="en-US" altLang="ko-KR" sz="1050" dirty="0"/>
                <a:t>', '</a:t>
              </a:r>
              <a:r>
                <a:rPr lang="ko-KR" altLang="en-US" sz="1050" dirty="0"/>
                <a:t>소견</a:t>
              </a:r>
              <a:r>
                <a:rPr lang="en-US" altLang="ko-KR" sz="1050" dirty="0"/>
                <a:t>', '</a:t>
              </a:r>
              <a:r>
                <a:rPr lang="ko-KR" altLang="en-US" sz="1050" dirty="0"/>
                <a:t>이다</a:t>
              </a:r>
              <a:r>
                <a:rPr lang="en-US" altLang="ko-KR" sz="1050" dirty="0"/>
                <a:t>', '</a:t>
              </a:r>
              <a:r>
                <a:rPr lang="ko-KR" altLang="en-US" sz="1050" dirty="0"/>
                <a:t>경도</a:t>
              </a:r>
              <a:r>
                <a:rPr lang="en-US" altLang="ko-KR" sz="1050" dirty="0"/>
                <a:t>', '</a:t>
              </a:r>
              <a:r>
                <a:rPr lang="ko-KR" altLang="en-US" sz="1050" dirty="0"/>
                <a:t>지방간</a:t>
              </a:r>
              <a:r>
                <a:rPr lang="en-US" altLang="ko-KR" sz="1050" dirty="0"/>
                <a:t>', '</a:t>
              </a:r>
              <a:r>
                <a:rPr lang="ko-KR" altLang="en-US" sz="1050" dirty="0"/>
                <a:t>의</a:t>
              </a:r>
              <a:r>
                <a:rPr lang="en-US" altLang="ko-KR" sz="1050" dirty="0"/>
                <a:t>', '</a:t>
              </a:r>
              <a:r>
                <a:rPr lang="ko-KR" altLang="en-US" sz="1050" dirty="0"/>
                <a:t>소견</a:t>
              </a:r>
              <a:r>
                <a:rPr lang="en-US" altLang="ko-KR" sz="1050" dirty="0"/>
                <a:t>', '</a:t>
              </a:r>
              <a:r>
                <a:rPr lang="ko-KR" altLang="en-US" sz="1050" dirty="0"/>
                <a:t>이</a:t>
              </a:r>
              <a:r>
                <a:rPr lang="en-US" altLang="ko-KR" sz="1050" dirty="0"/>
                <a:t>', '</a:t>
              </a:r>
              <a:r>
                <a:rPr lang="ko-KR" altLang="en-US" sz="1050" dirty="0"/>
                <a:t>있다</a:t>
              </a:r>
              <a:r>
                <a:rPr lang="en-US" altLang="ko-KR" sz="1050" dirty="0"/>
                <a:t>'</a:t>
              </a:r>
              <a:endParaRPr lang="ko-KR" altLang="en-US" sz="105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166438" y="2654834"/>
              <a:ext cx="3419754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atin typeface="+mj-lt"/>
                </a:rPr>
                <a:t>'</a:t>
              </a:r>
              <a:r>
                <a:rPr lang="ko-KR" altLang="en-US" sz="1050" dirty="0">
                  <a:latin typeface="+mj-lt"/>
                </a:rPr>
                <a:t>상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복부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초음파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검사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결과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유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소견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이다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경도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지방간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소견</a:t>
              </a:r>
              <a:r>
                <a:rPr lang="en-US" altLang="ko-KR" sz="1050" dirty="0">
                  <a:latin typeface="+mj-lt"/>
                </a:rPr>
                <a:t>', '</a:t>
              </a:r>
              <a:r>
                <a:rPr lang="ko-KR" altLang="en-US" sz="1050" dirty="0">
                  <a:latin typeface="+mj-lt"/>
                </a:rPr>
                <a:t>있다</a:t>
              </a:r>
              <a:r>
                <a:rPr lang="en-US" altLang="ko-KR" sz="1050" dirty="0">
                  <a:latin typeface="+mj-lt"/>
                </a:rPr>
                <a:t>'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6761290" y="2253485"/>
              <a:ext cx="120641" cy="26560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13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텍스트 전처리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16" name="Rectangle 96"/>
          <p:cNvSpPr/>
          <p:nvPr/>
        </p:nvSpPr>
        <p:spPr>
          <a:xfrm>
            <a:off x="592496" y="1395251"/>
            <a:ext cx="142165" cy="1961741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4661" y="1394192"/>
            <a:ext cx="7653763" cy="218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처리과정 및 사용할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libraries:</a:t>
            </a:r>
          </a:p>
          <a:p>
            <a:pPr marL="407988" lvl="1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소견의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wordslist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Keras Tokenizer library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사용하여 숫자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sequence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로 전환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407988" lvl="1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sequence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사이즈를 맞추기 위해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Keras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의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pad_sequences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사용함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407988" lvl="1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숫자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sequence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pytorch library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사용하여 데이터 셋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generator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생성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학습 할 때 사용할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generator)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195736" y="3861048"/>
            <a:ext cx="3959671" cy="1794346"/>
            <a:chOff x="5004048" y="2204864"/>
            <a:chExt cx="3959671" cy="1794346"/>
          </a:xfrm>
        </p:grpSpPr>
        <p:grpSp>
          <p:nvGrpSpPr>
            <p:cNvPr id="9" name="그룹 8"/>
            <p:cNvGrpSpPr/>
            <p:nvPr/>
          </p:nvGrpSpPr>
          <p:grpSpPr>
            <a:xfrm>
              <a:off x="5004048" y="2204864"/>
              <a:ext cx="3959671" cy="1794346"/>
              <a:chOff x="4841776" y="1628800"/>
              <a:chExt cx="3959671" cy="158417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4841776" y="1628800"/>
                <a:ext cx="3959671" cy="158417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61570" y="1718044"/>
                <a:ext cx="373987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'</a:t>
                </a:r>
                <a:r>
                  <a:rPr lang="ko-KR" altLang="en-US" sz="1050" dirty="0"/>
                  <a:t>상</a:t>
                </a:r>
                <a:r>
                  <a:rPr lang="en-US" altLang="ko-KR" sz="1050" dirty="0"/>
                  <a:t>', '</a:t>
                </a:r>
                <a:r>
                  <a:rPr lang="ko-KR" altLang="en-US" sz="1050" dirty="0"/>
                  <a:t>복부</a:t>
                </a:r>
                <a:r>
                  <a:rPr lang="en-US" altLang="ko-KR" sz="1050" dirty="0"/>
                  <a:t>', '</a:t>
                </a:r>
                <a:r>
                  <a:rPr lang="ko-KR" altLang="en-US" sz="1050" dirty="0"/>
                  <a:t>초음파</a:t>
                </a:r>
                <a:r>
                  <a:rPr lang="en-US" altLang="ko-KR" sz="1050" dirty="0"/>
                  <a:t>', '</a:t>
                </a:r>
                <a:r>
                  <a:rPr lang="ko-KR" altLang="en-US" sz="1050" dirty="0"/>
                  <a:t>검사</a:t>
                </a:r>
                <a:r>
                  <a:rPr lang="en-US" altLang="ko-KR" sz="1050" dirty="0"/>
                  <a:t>', '</a:t>
                </a:r>
                <a:r>
                  <a:rPr lang="ko-KR" altLang="en-US" sz="1050" dirty="0"/>
                  <a:t>결과</a:t>
                </a:r>
                <a:r>
                  <a:rPr lang="en-US" altLang="ko-KR" sz="1050" dirty="0"/>
                  <a:t>', '</a:t>
                </a:r>
                <a:r>
                  <a:rPr lang="ko-KR" altLang="en-US" sz="1050" dirty="0"/>
                  <a:t>유</a:t>
                </a:r>
                <a:r>
                  <a:rPr lang="en-US" altLang="ko-KR" sz="1050" dirty="0"/>
                  <a:t>', '</a:t>
                </a:r>
                <a:r>
                  <a:rPr lang="ko-KR" altLang="en-US" sz="1050" dirty="0"/>
                  <a:t>소견</a:t>
                </a:r>
                <a:r>
                  <a:rPr lang="en-US" altLang="ko-KR" sz="1050" dirty="0"/>
                  <a:t>', '</a:t>
                </a:r>
                <a:r>
                  <a:rPr lang="ko-KR" altLang="en-US" sz="1050" dirty="0"/>
                  <a:t>이다</a:t>
                </a:r>
                <a:r>
                  <a:rPr lang="en-US" altLang="ko-KR" sz="1050" dirty="0"/>
                  <a:t>', '</a:t>
                </a:r>
                <a:r>
                  <a:rPr lang="ko-KR" altLang="en-US" sz="1050" dirty="0"/>
                  <a:t>경도</a:t>
                </a:r>
                <a:r>
                  <a:rPr lang="en-US" altLang="ko-KR" sz="1050" dirty="0"/>
                  <a:t>', '</a:t>
                </a:r>
                <a:r>
                  <a:rPr lang="ko-KR" altLang="en-US" sz="1050" dirty="0"/>
                  <a:t>지방간</a:t>
                </a:r>
                <a:r>
                  <a:rPr lang="en-US" altLang="ko-KR" sz="1050" dirty="0"/>
                  <a:t>', '</a:t>
                </a:r>
                <a:r>
                  <a:rPr lang="ko-KR" altLang="en-US" sz="1050" dirty="0"/>
                  <a:t>소견</a:t>
                </a:r>
                <a:r>
                  <a:rPr lang="en-US" altLang="ko-KR" sz="1050" dirty="0"/>
                  <a:t>', '</a:t>
                </a:r>
                <a:r>
                  <a:rPr lang="ko-KR" altLang="en-US" sz="1050" dirty="0"/>
                  <a:t>있다</a:t>
                </a:r>
                <a:r>
                  <a:rPr lang="en-US" altLang="ko-KR" sz="1050" dirty="0"/>
                  <a:t>'</a:t>
                </a:r>
                <a:endParaRPr lang="ko-KR" altLang="en-US" sz="1050" dirty="0"/>
              </a:p>
            </p:txBody>
          </p:sp>
          <p:sp>
            <p:nvSpPr>
              <p:cNvPr id="14" name="아래쪽 화살표 13"/>
              <p:cNvSpPr/>
              <p:nvPr/>
            </p:nvSpPr>
            <p:spPr>
              <a:xfrm>
                <a:off x="6755674" y="2287166"/>
                <a:ext cx="120641" cy="265604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112" y="3457531"/>
              <a:ext cx="2090080" cy="418016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5057712" y="4896082"/>
            <a:ext cx="3802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‘</a:t>
            </a:r>
            <a:r>
              <a:rPr lang="ko-KR" altLang="en-US" sz="1050" dirty="0"/>
              <a:t>상</a:t>
            </a:r>
            <a:r>
              <a:rPr lang="en-US" altLang="ko-KR" sz="1050" dirty="0"/>
              <a:t>’</a:t>
            </a:r>
            <a:endParaRPr lang="ko-KR" altLang="en-US" sz="1050" dirty="0"/>
          </a:p>
        </p:txBody>
      </p:sp>
      <p:sp>
        <p:nvSpPr>
          <p:cNvPr id="13" name="직사각형 12"/>
          <p:cNvSpPr/>
          <p:nvPr/>
        </p:nvSpPr>
        <p:spPr>
          <a:xfrm>
            <a:off x="5033040" y="5159019"/>
            <a:ext cx="6190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＇</a:t>
            </a:r>
            <a:r>
              <a:rPr lang="ko-KR" altLang="en-US" sz="1050" dirty="0"/>
              <a:t>복부</a:t>
            </a:r>
            <a:r>
              <a:rPr lang="en-US" altLang="ko-KR" sz="1050" dirty="0"/>
              <a:t>’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4970396" y="5421956"/>
            <a:ext cx="7537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＇</a:t>
            </a:r>
            <a:r>
              <a:rPr lang="ko-KR" altLang="en-US" sz="1050" dirty="0"/>
              <a:t>초음파</a:t>
            </a:r>
            <a:r>
              <a:rPr lang="en-US" altLang="ko-KR" sz="1050" dirty="0"/>
              <a:t>’</a:t>
            </a:r>
            <a:endParaRPr lang="ko-KR" altLang="en-US" sz="105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861880" y="5092248"/>
            <a:ext cx="216024" cy="6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861880" y="528597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4861880" y="5465234"/>
            <a:ext cx="195832" cy="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4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사용할 모델 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16" name="Rectangle 96"/>
          <p:cNvSpPr/>
          <p:nvPr/>
        </p:nvSpPr>
        <p:spPr>
          <a:xfrm>
            <a:off x="592496" y="1395251"/>
            <a:ext cx="142164" cy="4177152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4661" y="1394192"/>
            <a:ext cx="4485411" cy="430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Convolutional neural network</a:t>
            </a:r>
          </a:p>
          <a:p>
            <a:pPr marL="363538" lvl="1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convolutional neural network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은 입력 데이터에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filter(kernel)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를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사용하여 입력 데이터의 특징을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matrix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로 추출하는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networks</a:t>
            </a:r>
          </a:p>
          <a:p>
            <a:pPr marL="363538" lvl="1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Convolution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단계마다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matrix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의 사이즈가 줄어들어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처리 속도가 빠르다는 장점이 있음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363538" lvl="1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Inception module</a:t>
            </a:r>
          </a:p>
          <a:p>
            <a:pPr marL="363538" lvl="1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CNN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 기반 모델에서 네트워크 학습 시 학습이 더 잘 될 수 있도록 보조하는 모듈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cs typeface="Arial" pitchFamily="34" charset="0"/>
            </a:endParaRPr>
          </a:p>
          <a:p>
            <a:pPr marL="363538" lvl="1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입력 데이터의 정보를 잃어버리지 않도록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residual connection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사용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26" name="Picture 2" descr="2: A 'valid' convolution of a 5x5 image with a 3x3 kernel. The kernel will be applied to every possible position inside the image.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1656151"/>
            <a:ext cx="1639794" cy="12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436096" y="1506455"/>
            <a:ext cx="3312368" cy="1794346"/>
          </a:xfrm>
          <a:prstGeom prst="round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Image for po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00" y="3579334"/>
            <a:ext cx="3328764" cy="200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671431" y="5588697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입력 </a:t>
            </a:r>
            <a:r>
              <a:rPr lang="en-US" altLang="ko-KR" sz="1050" dirty="0"/>
              <a:t>matrix</a:t>
            </a:r>
            <a:endParaRPr lang="ko-KR" alt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7115623" y="3480839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출력 </a:t>
            </a:r>
            <a:r>
              <a:rPr lang="en-US" altLang="ko-KR" sz="1100" dirty="0"/>
              <a:t>matrix</a:t>
            </a:r>
            <a:endParaRPr lang="ko-KR" altLang="en-US" sz="1100" dirty="0"/>
          </a:p>
        </p:txBody>
      </p:sp>
      <p:sp>
        <p:nvSpPr>
          <p:cNvPr id="30" name="자유형 29"/>
          <p:cNvSpPr/>
          <p:nvPr/>
        </p:nvSpPr>
        <p:spPr>
          <a:xfrm>
            <a:off x="7110982" y="4121036"/>
            <a:ext cx="1637481" cy="1173567"/>
          </a:xfrm>
          <a:custGeom>
            <a:avLst/>
            <a:gdLst>
              <a:gd name="connsiteX0" fmla="*/ 0 w 1453438"/>
              <a:gd name="connsiteY0" fmla="*/ 1173567 h 1173567"/>
              <a:gd name="connsiteX1" fmla="*/ 1323975 w 1453438"/>
              <a:gd name="connsiteY1" fmla="*/ 916392 h 1173567"/>
              <a:gd name="connsiteX2" fmla="*/ 1285875 w 1453438"/>
              <a:gd name="connsiteY2" fmla="*/ 297267 h 1173567"/>
              <a:gd name="connsiteX3" fmla="*/ 285750 w 1453438"/>
              <a:gd name="connsiteY3" fmla="*/ 21042 h 1173567"/>
              <a:gd name="connsiteX4" fmla="*/ 323850 w 1453438"/>
              <a:gd name="connsiteY4" fmla="*/ 40092 h 117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3438" h="1173567">
                <a:moveTo>
                  <a:pt x="0" y="1173567"/>
                </a:moveTo>
                <a:cubicBezTo>
                  <a:pt x="554831" y="1118004"/>
                  <a:pt x="1109663" y="1062442"/>
                  <a:pt x="1323975" y="916392"/>
                </a:cubicBezTo>
                <a:cubicBezTo>
                  <a:pt x="1538287" y="770342"/>
                  <a:pt x="1458912" y="446492"/>
                  <a:pt x="1285875" y="297267"/>
                </a:cubicBezTo>
                <a:cubicBezTo>
                  <a:pt x="1112838" y="148042"/>
                  <a:pt x="446087" y="63904"/>
                  <a:pt x="285750" y="21042"/>
                </a:cubicBezTo>
                <a:cubicBezTo>
                  <a:pt x="125413" y="-21820"/>
                  <a:pt x="224631" y="9136"/>
                  <a:pt x="323850" y="4009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837702" y="5588697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residual connection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>
            <a:stCxn id="34" idx="0"/>
          </p:cNvCxnSpPr>
          <p:nvPr/>
        </p:nvCxnSpPr>
        <p:spPr>
          <a:xfrm flipH="1" flipV="1">
            <a:off x="8100392" y="5235518"/>
            <a:ext cx="412335" cy="35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21930" y="118252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convolution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3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사용할 모델 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16" name="Rectangle 96"/>
          <p:cNvSpPr/>
          <p:nvPr/>
        </p:nvSpPr>
        <p:spPr>
          <a:xfrm>
            <a:off x="592496" y="1395250"/>
            <a:ext cx="142166" cy="4842061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4661" y="1394192"/>
            <a:ext cx="40533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전체 모델 구조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5726" y="2668049"/>
            <a:ext cx="684075" cy="23762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81427" y="2668049"/>
            <a:ext cx="684075" cy="2376264"/>
          </a:xfrm>
          <a:prstGeom prst="roundRect">
            <a:avLst/>
          </a:prstGeom>
          <a:solidFill>
            <a:srgbClr val="9BB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703586" y="2838917"/>
            <a:ext cx="504056" cy="203452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39287" y="2838917"/>
            <a:ext cx="504056" cy="203452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17128" y="2668049"/>
            <a:ext cx="684075" cy="2376264"/>
          </a:xfrm>
          <a:prstGeom prst="roundRect">
            <a:avLst/>
          </a:prstGeom>
          <a:solidFill>
            <a:srgbClr val="9BB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74988" y="2838917"/>
            <a:ext cx="504056" cy="203452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52827" y="2838917"/>
            <a:ext cx="216024" cy="2034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524875" y="3212797"/>
            <a:ext cx="216024" cy="2160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524875" y="3600077"/>
            <a:ext cx="216024" cy="2160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532440" y="3977824"/>
            <a:ext cx="216024" cy="2160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532440" y="4365104"/>
            <a:ext cx="216024" cy="2160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37515" y="3104785"/>
            <a:ext cx="216024" cy="2160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37515" y="3492065"/>
            <a:ext cx="216024" cy="2160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45080" y="3869812"/>
            <a:ext cx="216024" cy="2160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45080" y="4257092"/>
            <a:ext cx="216024" cy="2160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115616" y="3856181"/>
            <a:ext cx="458102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359649" y="3852795"/>
            <a:ext cx="314086" cy="8081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228201" y="3857663"/>
            <a:ext cx="314086" cy="8081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287665" y="3844790"/>
            <a:ext cx="314086" cy="8081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180879" y="3852795"/>
            <a:ext cx="314086" cy="8081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223366" y="3858421"/>
            <a:ext cx="314086" cy="8081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092172" y="3869812"/>
            <a:ext cx="314086" cy="8081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44998" y="51571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926948" y="571968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inception module</a:t>
            </a:r>
            <a:endParaRPr lang="ko-KR" altLang="en-US" dirty="0"/>
          </a:p>
        </p:txBody>
      </p:sp>
      <p:cxnSp>
        <p:nvCxnSpPr>
          <p:cNvPr id="55" name="직선 화살표 연결선 54"/>
          <p:cNvCxnSpPr>
            <a:stCxn id="56" idx="0"/>
            <a:endCxn id="17" idx="2"/>
          </p:cNvCxnSpPr>
          <p:nvPr/>
        </p:nvCxnSpPr>
        <p:spPr>
          <a:xfrm flipV="1">
            <a:off x="4891315" y="5044313"/>
            <a:ext cx="967851" cy="67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6" idx="0"/>
            <a:endCxn id="13" idx="2"/>
          </p:cNvCxnSpPr>
          <p:nvPr/>
        </p:nvCxnSpPr>
        <p:spPr>
          <a:xfrm flipH="1" flipV="1">
            <a:off x="3923465" y="5044313"/>
            <a:ext cx="967850" cy="67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82063" y="149799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 Pooling layer</a:t>
            </a:r>
            <a:endParaRPr lang="ko-KR" altLang="en-US" dirty="0"/>
          </a:p>
        </p:txBody>
      </p:sp>
      <p:cxnSp>
        <p:nvCxnSpPr>
          <p:cNvPr id="1030" name="직선 화살표 연결선 1029"/>
          <p:cNvCxnSpPr>
            <a:stCxn id="69" idx="2"/>
            <a:endCxn id="6" idx="0"/>
          </p:cNvCxnSpPr>
          <p:nvPr/>
        </p:nvCxnSpPr>
        <p:spPr>
          <a:xfrm flipH="1">
            <a:off x="2955614" y="1867324"/>
            <a:ext cx="1935700" cy="97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화살표 연결선 1031"/>
          <p:cNvCxnSpPr>
            <a:stCxn id="69" idx="2"/>
            <a:endCxn id="15" idx="0"/>
          </p:cNvCxnSpPr>
          <p:nvPr/>
        </p:nvCxnSpPr>
        <p:spPr>
          <a:xfrm>
            <a:off x="4891314" y="1867324"/>
            <a:ext cx="1" cy="97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화살표 연결선 1033"/>
          <p:cNvCxnSpPr>
            <a:stCxn id="69" idx="2"/>
            <a:endCxn id="18" idx="0"/>
          </p:cNvCxnSpPr>
          <p:nvPr/>
        </p:nvCxnSpPr>
        <p:spPr>
          <a:xfrm>
            <a:off x="4891314" y="1867324"/>
            <a:ext cx="1935702" cy="97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314617" y="504431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FC</a:t>
            </a:r>
            <a:endParaRPr lang="ko-KR" altLang="en-US" dirty="0"/>
          </a:p>
        </p:txBody>
      </p:sp>
      <p:sp>
        <p:nvSpPr>
          <p:cNvPr id="1039" name="타원 1038"/>
          <p:cNvSpPr/>
          <p:nvPr/>
        </p:nvSpPr>
        <p:spPr>
          <a:xfrm>
            <a:off x="7918165" y="3635013"/>
            <a:ext cx="485759" cy="4857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7848087" y="4193847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softmax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8099784" y="4742252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출력 </a:t>
            </a:r>
            <a:r>
              <a:rPr lang="en-US" altLang="ko-KR" sz="1100" dirty="0"/>
              <a:t>sequence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650061" y="4742252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입력 </a:t>
            </a:r>
            <a:r>
              <a:rPr lang="en-US" altLang="ko-KR" sz="1100" dirty="0"/>
              <a:t>matrix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0813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사용할 모델 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16" name="Rectangle 96"/>
          <p:cNvSpPr/>
          <p:nvPr/>
        </p:nvSpPr>
        <p:spPr>
          <a:xfrm>
            <a:off x="592496" y="1395250"/>
            <a:ext cx="142165" cy="4265997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4661" y="1394192"/>
            <a:ext cx="7437739" cy="4442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모델 구조 상세 설명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452438" lvl="1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첫 번째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CNN layer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는 숫자화 된 소견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sequence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정보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“ (feature)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추출 하는 역할 있음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452438" lvl="1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중간에 있는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inception layer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는 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feature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을 활용하여 분류를 위한 특징을 추출함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452438" lvl="1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2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차원 출력 값을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1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차원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sequence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로 전환 하기 위해 마지막에는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Fully connected layer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넣고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,,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softmax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layer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통해 각 질환 분류 진행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452438" lvl="1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모델 손실 함수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(Loss function)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및 최적화 방법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(Optimizer)</a:t>
            </a:r>
          </a:p>
          <a:p>
            <a:pPr marL="452438" lvl="1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Loss function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Categorical Cross-Entropy loss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사용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452438" lvl="1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Loss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을 최적화하도록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Adam optimizer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기법 사용함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사용할 모델 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16" name="Rectangle 96"/>
          <p:cNvSpPr/>
          <p:nvPr/>
        </p:nvSpPr>
        <p:spPr>
          <a:xfrm>
            <a:off x="592496" y="1395250"/>
            <a:ext cx="142165" cy="3905957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4661" y="1394192"/>
            <a:ext cx="7437739" cy="443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현재까지 실행한 작업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텍스트 데이터 이해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중복 데이터 제거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텍스트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데이터 전처리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불필요 단어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제거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숫자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sequence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로 전환 모듈 개발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학습 시 사용할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generator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개발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모델 구조 정의 및 개발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향후 할 예정 작업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분류 모델 학습 진행 및 결과 정리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Ensemble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 형태의 질환 분류 모델 개발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사후관리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질환항목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 검증 작업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문의 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16" name="Rectangle 96"/>
          <p:cNvSpPr/>
          <p:nvPr/>
        </p:nvSpPr>
        <p:spPr>
          <a:xfrm>
            <a:off x="592496" y="1395251"/>
            <a:ext cx="142165" cy="1457686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4661" y="1394192"/>
            <a:ext cx="743773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하나의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질환코드에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대해 제공할 수 있는 소견 데이터의 개수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모든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질환코드에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대해서 데이터 제공 가능한지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?</a:t>
            </a:r>
          </a:p>
          <a:p>
            <a:pPr marL="0" lvl="1"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</p:sld>
</file>

<file path=ppt/theme/theme1.xml><?xml version="1.0" encoding="utf-8"?>
<a:theme xmlns:a="http://schemas.openxmlformats.org/drawingml/2006/main" name="Cover &amp; End Mast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77DBA"/>
        </a:solidFill>
        <a:ln>
          <a:noFill/>
        </a:ln>
      </a:spPr>
      <a:bodyPr rtlCol="0" anchor="ctr"/>
      <a:lstStyle>
        <a:defPPr algn="ctr">
          <a:defRPr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Mast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2862E39F1AF6418EB0B108610816FB" ma:contentTypeVersion="7" ma:contentTypeDescription="새 문서를 만듭니다." ma:contentTypeScope="" ma:versionID="d784d5ff7771a6d4f7ac8adf93646021">
  <xsd:schema xmlns:xsd="http://www.w3.org/2001/XMLSchema" xmlns:xs="http://www.w3.org/2001/XMLSchema" xmlns:p="http://schemas.microsoft.com/office/2006/metadata/properties" xmlns:ns2="fceef7b0-1a8b-4629-a375-e561aa59c159" targetNamespace="http://schemas.microsoft.com/office/2006/metadata/properties" ma:root="true" ma:fieldsID="7b8e0bb96b3471e784f0816c4bcd4d41" ns2:_="">
    <xsd:import namespace="fceef7b0-1a8b-4629-a375-e561aa59c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eef7b0-1a8b-4629-a375-e561aa59c1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750701-DD26-420D-B1FE-C3F34C6805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831874-52D0-4305-86D5-477FECADFA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eef7b0-1a8b-4629-a375-e561aa59c1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CA91C4-C872-41B2-9A8A-CB033513D6A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33810</TotalTime>
  <Words>678</Words>
  <Application>Microsoft Macintosh PowerPoint</Application>
  <PresentationFormat>화면 슬라이드 쇼(4:3)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Cover &amp; End Master Slide</vt:lpstr>
      <vt:lpstr>Contents Master Slide</vt:lpstr>
      <vt:lpstr>Section Break Master Slide</vt:lpstr>
      <vt:lpstr>의사 소견 분류 진행 사항</vt:lpstr>
      <vt:lpstr>소견 데이터 셋</vt:lpstr>
      <vt:lpstr>텍스트 전처리</vt:lpstr>
      <vt:lpstr>텍스트 전처리</vt:lpstr>
      <vt:lpstr>사용할 모델 구조</vt:lpstr>
      <vt:lpstr>사용할 모델 구조</vt:lpstr>
      <vt:lpstr>사용할 모델 구조</vt:lpstr>
      <vt:lpstr>사용할 모델 구조</vt:lpstr>
      <vt:lpstr>문의 사항</vt:lpstr>
      <vt:lpstr>경청해 주셔서 감사합니다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BIZDESIGN</dc:creator>
  <cp:lastModifiedBy>Kimjihyun</cp:lastModifiedBy>
  <cp:revision>882</cp:revision>
  <cp:lastPrinted>2018-11-29T04:54:35Z</cp:lastPrinted>
  <dcterms:created xsi:type="dcterms:W3CDTF">2015-06-12T13:01:09Z</dcterms:created>
  <dcterms:modified xsi:type="dcterms:W3CDTF">2020-11-10T00:10:27Z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0x010100FD2862E39F1AF6418EB0B108610816FB</vt:lpwstr>
  </property>
</Properties>
</file>