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15"/>
  </p:notesMasterIdLst>
  <p:sldIdLst>
    <p:sldId id="256" r:id="rId4"/>
    <p:sldId id="376" r:id="rId5"/>
    <p:sldId id="366" r:id="rId6"/>
    <p:sldId id="367" r:id="rId7"/>
    <p:sldId id="370" r:id="rId8"/>
    <p:sldId id="369" r:id="rId9"/>
    <p:sldId id="371" r:id="rId10"/>
    <p:sldId id="373" r:id="rId11"/>
    <p:sldId id="374" r:id="rId12"/>
    <p:sldId id="375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A78"/>
    <a:srgbClr val="EF9E12"/>
    <a:srgbClr val="9BB854"/>
    <a:srgbClr val="267DBA"/>
    <a:srgbClr val="1D9A78"/>
    <a:srgbClr val="BA3C2E"/>
    <a:srgbClr val="5A6671"/>
    <a:srgbClr val="59636D"/>
    <a:srgbClr val="5E6A78"/>
    <a:srgbClr val="334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/>
    <p:restoredTop sz="84415" autoAdjust="0"/>
  </p:normalViewPr>
  <p:slideViewPr>
    <p:cSldViewPr showGuides="1">
      <p:cViewPr>
        <p:scale>
          <a:sx n="100" d="100"/>
          <a:sy n="100" d="100"/>
        </p:scale>
        <p:origin x="1548" y="72"/>
      </p:cViewPr>
      <p:guideLst>
        <p:guide orient="horz" pos="24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70" d="100"/>
          <a:sy n="170" d="100"/>
        </p:scale>
        <p:origin x="65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4F38E-D4F5-4CE4-96EC-0F953B0C25D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452C-0B49-413F-8A45-851D8182A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6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이상 발표를</a:t>
            </a:r>
            <a:r>
              <a:rPr kumimoji="1" lang="ko-KR" altLang="en-US" baseline="0" dirty="0" smtClean="0"/>
              <a:t> 마치겠습니다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경청해주셔서 감사합니다</a:t>
            </a:r>
            <a:r>
              <a:rPr kumimoji="1" lang="en-US" altLang="ko-KR" baseline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1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9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2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8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7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자금소요계획으로 전체 예산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천만원은 재료비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기계장치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인건비에 아래 표에 보이시는 대로 투입할 예정입니다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452C-0B49-413F-8A45-851D8182AA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4389107"/>
            <a:ext cx="4752528" cy="13441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 smtClean="0"/>
              <a:t>POWERPOINT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824313"/>
            <a:ext cx="475252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6066165"/>
            <a:ext cx="475252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Main author’s name here</a:t>
            </a:r>
            <a:endParaRPr lang="ko-KR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6200000">
            <a:off x="-899388" y="5282973"/>
            <a:ext cx="1960384" cy="173671"/>
            <a:chOff x="1907704" y="2283718"/>
            <a:chExt cx="1434068" cy="72008"/>
          </a:xfrm>
        </p:grpSpPr>
        <p:sp>
          <p:nvSpPr>
            <p:cNvPr id="6" name="Rectangle 5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 userDrawn="1"/>
        </p:nvSpPr>
        <p:spPr>
          <a:xfrm>
            <a:off x="2915816" y="3140968"/>
            <a:ext cx="792088" cy="216024"/>
          </a:xfrm>
          <a:prstGeom prst="rect">
            <a:avLst/>
          </a:prstGeom>
          <a:solidFill>
            <a:srgbClr val="334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907704" y="908720"/>
            <a:ext cx="792088" cy="216024"/>
          </a:xfrm>
          <a:prstGeom prst="rect">
            <a:avLst/>
          </a:prstGeom>
          <a:solidFill>
            <a:srgbClr val="334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660232" y="3573016"/>
            <a:ext cx="792088" cy="216024"/>
          </a:xfrm>
          <a:prstGeom prst="rect">
            <a:avLst/>
          </a:prstGeom>
          <a:solidFill>
            <a:srgbClr val="5A6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6810035" y="350017"/>
            <a:ext cx="792088" cy="216024"/>
          </a:xfrm>
          <a:prstGeom prst="rect">
            <a:avLst/>
          </a:prstGeom>
          <a:solidFill>
            <a:srgbClr val="59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903458" y="3140968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 smtClean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 smtClean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911042" y="908720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 smtClean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 smtClean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588224" y="3573016"/>
            <a:ext cx="9361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 smtClean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 smtClean="0">
                <a:solidFill>
                  <a:schemeClr val="bg1">
                    <a:lumMod val="85000"/>
                  </a:schemeClr>
                </a:solidFill>
              </a:rPr>
              <a:t> 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10035" y="350017"/>
            <a:ext cx="642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b="1" dirty="0" smtClean="0">
                <a:solidFill>
                  <a:schemeClr val="bg1">
                    <a:lumMod val="85000"/>
                  </a:schemeClr>
                </a:solidFill>
              </a:rPr>
              <a:t>INFOGRAPHIC</a:t>
            </a:r>
            <a:r>
              <a:rPr kumimoji="1" lang="en-US" altLang="ko-KR" sz="500" b="1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kumimoji="1" lang="en-US" altLang="ko-KR" sz="500" b="1" baseline="0" dirty="0" smtClean="0">
                <a:solidFill>
                  <a:schemeClr val="bg1">
                    <a:lumMod val="85000"/>
                  </a:schemeClr>
                </a:solidFill>
              </a:rPr>
              <a:t>CHARTS</a:t>
            </a:r>
            <a:endParaRPr kumimoji="1" lang="ko-KR" altLang="en-US" sz="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23" y="6237312"/>
            <a:ext cx="1021177" cy="5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6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0" y="1778000"/>
            <a:ext cx="3208020" cy="4358640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5856" y="1770373"/>
            <a:ext cx="5328592" cy="24267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66" hasCustomPrompt="1"/>
          </p:nvPr>
        </p:nvSpPr>
        <p:spPr>
          <a:xfrm>
            <a:off x="539553" y="2054371"/>
            <a:ext cx="2516852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67" hasCustomPrompt="1"/>
          </p:nvPr>
        </p:nvSpPr>
        <p:spPr>
          <a:xfrm>
            <a:off x="542981" y="2326654"/>
            <a:ext cx="2516852" cy="350261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32758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69" hasCustomPrompt="1"/>
          </p:nvPr>
        </p:nvSpPr>
        <p:spPr>
          <a:xfrm>
            <a:off x="50760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4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6876258" y="4293096"/>
            <a:ext cx="1728191" cy="1824203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8676456" y="1778000"/>
            <a:ext cx="467544" cy="4358640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69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225715" y="1663228"/>
            <a:ext cx="4680000" cy="4680000"/>
            <a:chOff x="2562520" y="388022"/>
            <a:chExt cx="3808040" cy="3808040"/>
          </a:xfrm>
        </p:grpSpPr>
        <p:sp>
          <p:nvSpPr>
            <p:cNvPr id="17" name="Oval 16"/>
            <p:cNvSpPr/>
            <p:nvPr userDrawn="1"/>
          </p:nvSpPr>
          <p:spPr>
            <a:xfrm>
              <a:off x="2562520" y="388022"/>
              <a:ext cx="3808040" cy="3808040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699792" y="525294"/>
              <a:ext cx="3533497" cy="3533497"/>
            </a:xfrm>
            <a:prstGeom prst="ellipse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11887" y="3012330"/>
            <a:ext cx="3312368" cy="140573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lnSpc>
                <a:spcPts val="4800"/>
              </a:lnSpc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Section Break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20564" y="4750417"/>
            <a:ext cx="3308384" cy="45973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lnSpc>
                <a:spcPts val="1000"/>
              </a:lnSpc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This text can be replaced</a:t>
            </a:r>
          </a:p>
          <a:p>
            <a:pPr lvl="0"/>
            <a:r>
              <a:rPr lang="en-US" altLang="ko-KR" dirty="0" smtClean="0"/>
              <a:t>with your own text</a:t>
            </a:r>
            <a:endParaRPr lang="ko-KR" alt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979309" y="4407014"/>
            <a:ext cx="1186820" cy="227072"/>
            <a:chOff x="1907704" y="2283718"/>
            <a:chExt cx="1434068" cy="7200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Oval 1"/>
          <p:cNvSpPr/>
          <p:nvPr userDrawn="1"/>
        </p:nvSpPr>
        <p:spPr>
          <a:xfrm>
            <a:off x="8259266" y="308273"/>
            <a:ext cx="612000" cy="61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344693" y="44499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9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0" y="4637518"/>
            <a:ext cx="4248472" cy="905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5565792"/>
            <a:ext cx="4248472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74488" y="4485118"/>
            <a:ext cx="1470288" cy="115780"/>
            <a:chOff x="1907704" y="2283718"/>
            <a:chExt cx="1434068" cy="72008"/>
          </a:xfrm>
        </p:grpSpPr>
        <p:sp>
          <p:nvSpPr>
            <p:cNvPr id="6" name="Rectangle 5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05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BASIC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3" name="Rectangle 2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933277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72750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2388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BASIC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3" name="Rectangle 2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933277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72750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7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f Tabl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0"/>
            <a:ext cx="32461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2876937"/>
            <a:ext cx="2383204" cy="81084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lnSpc>
                <a:spcPts val="4000"/>
              </a:lnSpc>
              <a:defRPr sz="4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0972" y="3710553"/>
            <a:ext cx="2380338" cy="51053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lnSpc>
                <a:spcPts val="12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Insert your subtitle : This text can be replaced with your own text</a:t>
            </a:r>
            <a:endParaRPr lang="ko-KR" alt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16200000">
            <a:off x="-509166" y="3390231"/>
            <a:ext cx="1257789" cy="251520"/>
            <a:chOff x="1907704" y="2283718"/>
            <a:chExt cx="1434068" cy="7200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65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05060" y="2473706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720386" y="2468894"/>
            <a:ext cx="1426674" cy="220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1796964" y="256490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1796963" y="3236979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50508" y="2482833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65834" y="2478021"/>
            <a:ext cx="1426674" cy="2208245"/>
          </a:xfrm>
          <a:prstGeom prst="rect">
            <a:avLst/>
          </a:prstGeom>
          <a:solidFill>
            <a:srgbClr val="19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995956" y="2491962"/>
            <a:ext cx="1415326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411282" y="2487150"/>
            <a:ext cx="1426674" cy="2208245"/>
          </a:xfrm>
          <a:prstGeom prst="rect">
            <a:avLst/>
          </a:prstGeom>
          <a:solidFill>
            <a:srgbClr val="EE9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39552" y="1774998"/>
            <a:ext cx="7992888" cy="55724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en-JM" altLang="ko-KR" dirty="0" smtClean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39552" y="1457987"/>
            <a:ext cx="7992888" cy="32867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53" hasCustomPrompt="1"/>
          </p:nvPr>
        </p:nvSpPr>
        <p:spPr>
          <a:xfrm>
            <a:off x="323528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en-JM" altLang="ko-KR" dirty="0" smtClean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323528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55" hasCustomPrompt="1"/>
          </p:nvPr>
        </p:nvSpPr>
        <p:spPr>
          <a:xfrm>
            <a:off x="3154700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en-JM" altLang="ko-KR" dirty="0" smtClean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56" hasCustomPrompt="1"/>
          </p:nvPr>
        </p:nvSpPr>
        <p:spPr>
          <a:xfrm>
            <a:off x="3154700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57" hasCustomPrompt="1"/>
          </p:nvPr>
        </p:nvSpPr>
        <p:spPr>
          <a:xfrm>
            <a:off x="5985872" y="5272021"/>
            <a:ext cx="2736304" cy="94128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en-JM" altLang="ko-KR" dirty="0" smtClean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58" hasCustomPrompt="1"/>
          </p:nvPr>
        </p:nvSpPr>
        <p:spPr>
          <a:xfrm>
            <a:off x="5985872" y="4869160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9" hasCustomPrompt="1"/>
          </p:nvPr>
        </p:nvSpPr>
        <p:spPr>
          <a:xfrm>
            <a:off x="1805217" y="289002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60" hasCustomPrompt="1"/>
          </p:nvPr>
        </p:nvSpPr>
        <p:spPr>
          <a:xfrm>
            <a:off x="4644010" y="256490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61" hasCustomPrompt="1"/>
          </p:nvPr>
        </p:nvSpPr>
        <p:spPr>
          <a:xfrm>
            <a:off x="4644009" y="3236979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62" hasCustomPrompt="1"/>
          </p:nvPr>
        </p:nvSpPr>
        <p:spPr>
          <a:xfrm>
            <a:off x="4652263" y="289002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63" hasCustomPrompt="1"/>
          </p:nvPr>
        </p:nvSpPr>
        <p:spPr>
          <a:xfrm>
            <a:off x="7491056" y="2575064"/>
            <a:ext cx="1273519" cy="29716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64" hasCustomPrompt="1"/>
          </p:nvPr>
        </p:nvSpPr>
        <p:spPr>
          <a:xfrm>
            <a:off x="7491055" y="3247138"/>
            <a:ext cx="1273519" cy="1257267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spcBef>
                <a:spcPts val="0"/>
              </a:spcBef>
              <a:buFontTx/>
              <a:buNone/>
              <a:defRPr lang="ko-KR" altLang="en-US" sz="10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65" hasCustomPrompt="1"/>
          </p:nvPr>
        </p:nvSpPr>
        <p:spPr>
          <a:xfrm>
            <a:off x="7499309" y="2900184"/>
            <a:ext cx="1273519" cy="25094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tIns="36000" bIns="36000" anchor="ctr"/>
          <a:lstStyle>
            <a:lvl1pPr marL="0" indent="0" algn="l">
              <a:spcBef>
                <a:spcPts val="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5515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 flipH="1">
            <a:off x="3419872" y="1700808"/>
            <a:ext cx="212576" cy="2453068"/>
          </a:xfrm>
          <a:custGeom>
            <a:avLst/>
            <a:gdLst/>
            <a:ahLst/>
            <a:cxnLst/>
            <a:rect l="l" t="t" r="r" b="b"/>
            <a:pathLst>
              <a:path w="212576" h="1839801">
                <a:moveTo>
                  <a:pt x="212576" y="0"/>
                </a:moveTo>
                <a:lnTo>
                  <a:pt x="0" y="181083"/>
                </a:lnTo>
                <a:lnTo>
                  <a:pt x="0" y="1839801"/>
                </a:lnTo>
                <a:lnTo>
                  <a:pt x="212576" y="1654781"/>
                </a:lnTo>
                <a:close/>
              </a:path>
            </a:pathLst>
          </a:custGeom>
          <a:gradFill flip="none" rotWithShape="1">
            <a:gsLst>
              <a:gs pos="0">
                <a:srgbClr val="277DBA">
                  <a:lumMod val="82000"/>
                </a:srgbClr>
              </a:gs>
              <a:gs pos="100000">
                <a:srgbClr val="277DBA">
                  <a:lumMod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0" y="1705757"/>
            <a:ext cx="3419872" cy="2208245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53" hasCustomPrompt="1"/>
          </p:nvPr>
        </p:nvSpPr>
        <p:spPr>
          <a:xfrm>
            <a:off x="539552" y="2242034"/>
            <a:ext cx="2736304" cy="151735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Contents</a:t>
            </a:r>
            <a:endParaRPr lang="en-JM" altLang="ko-KR" dirty="0" smtClean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539552" y="1839172"/>
            <a:ext cx="2736304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626371" y="1935183"/>
            <a:ext cx="5508104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248186"/>
            <a:ext cx="1178828" cy="57478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6837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39552" y="1624760"/>
            <a:ext cx="4248472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388424" y="1626315"/>
            <a:ext cx="217612" cy="2208245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54" hasCustomPrompt="1"/>
          </p:nvPr>
        </p:nvSpPr>
        <p:spPr>
          <a:xfrm>
            <a:off x="5004048" y="1604797"/>
            <a:ext cx="3240360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55" hasCustomPrompt="1"/>
          </p:nvPr>
        </p:nvSpPr>
        <p:spPr>
          <a:xfrm>
            <a:off x="5004048" y="1988840"/>
            <a:ext cx="3240360" cy="172786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355976" y="4099520"/>
            <a:ext cx="4248472" cy="2198621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39552" y="4101075"/>
            <a:ext cx="217612" cy="2208245"/>
          </a:xfrm>
          <a:prstGeom prst="rect">
            <a:avLst/>
          </a:prstGeom>
          <a:solidFill>
            <a:srgbClr val="EE9E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57" hasCustomPrompt="1"/>
          </p:nvPr>
        </p:nvSpPr>
        <p:spPr>
          <a:xfrm>
            <a:off x="899592" y="4101075"/>
            <a:ext cx="3240360" cy="384043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l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58" hasCustomPrompt="1"/>
          </p:nvPr>
        </p:nvSpPr>
        <p:spPr>
          <a:xfrm>
            <a:off x="899592" y="4485118"/>
            <a:ext cx="3240360" cy="172786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l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381328"/>
            <a:ext cx="962804" cy="44164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4373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4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Images &amp; Contents LAYOUT</a:t>
            </a:r>
            <a:endParaRPr lang="ko-KR" alt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10032" y="0"/>
            <a:ext cx="1434068" cy="96011"/>
            <a:chOff x="1907704" y="2283718"/>
            <a:chExt cx="1434068" cy="72008"/>
          </a:xfrm>
        </p:grpSpPr>
        <p:sp>
          <p:nvSpPr>
            <p:cNvPr id="9" name="Rectangle 8"/>
            <p:cNvSpPr/>
            <p:nvPr userDrawn="1"/>
          </p:nvSpPr>
          <p:spPr>
            <a:xfrm>
              <a:off x="1907704" y="2283718"/>
              <a:ext cx="288032" cy="72008"/>
            </a:xfrm>
            <a:prstGeom prst="rect">
              <a:avLst/>
            </a:prstGeom>
            <a:solidFill>
              <a:srgbClr val="27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196500" y="2283718"/>
              <a:ext cx="288032" cy="72008"/>
            </a:xfrm>
            <a:prstGeom prst="rect">
              <a:avLst/>
            </a:prstGeom>
            <a:solidFill>
              <a:srgbClr val="19A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483768" y="2283718"/>
              <a:ext cx="288032" cy="72008"/>
            </a:xfrm>
            <a:prstGeom prst="rect">
              <a:avLst/>
            </a:prstGeom>
            <a:solidFill>
              <a:srgbClr val="9AB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764944" y="2283718"/>
              <a:ext cx="288032" cy="72008"/>
            </a:xfrm>
            <a:prstGeom prst="rect">
              <a:avLst/>
            </a:prstGeom>
            <a:solidFill>
              <a:srgbClr val="EE9E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53740" y="2283718"/>
              <a:ext cx="288032" cy="72008"/>
            </a:xfrm>
            <a:prstGeom prst="rect">
              <a:avLst/>
            </a:prstGeom>
            <a:solidFill>
              <a:srgbClr val="BA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018573"/>
            <a:ext cx="7992888" cy="263475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altLang="ko-KR" dirty="0" smtClean="0"/>
              <a:t>This text can be replaced with your own text</a:t>
            </a:r>
            <a:endParaRPr lang="ko-KR" altLang="en-US" dirty="0"/>
          </a:p>
        </p:txBody>
      </p:sp>
      <p:sp>
        <p:nvSpPr>
          <p:cNvPr id="36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301736" y="1645795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60" hasCustomPrompt="1"/>
          </p:nvPr>
        </p:nvSpPr>
        <p:spPr>
          <a:xfrm>
            <a:off x="6309433" y="5335197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300193" y="5157907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61" hasCustomPrompt="1"/>
          </p:nvPr>
        </p:nvSpPr>
        <p:spPr>
          <a:xfrm>
            <a:off x="6312861" y="5607480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421416" y="1655240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63" hasCustomPrompt="1"/>
          </p:nvPr>
        </p:nvSpPr>
        <p:spPr>
          <a:xfrm>
            <a:off x="3429113" y="5344643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419872" y="5167352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64" hasCustomPrompt="1"/>
          </p:nvPr>
        </p:nvSpPr>
        <p:spPr>
          <a:xfrm>
            <a:off x="3432541" y="5616926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41096" y="1664685"/>
            <a:ext cx="2308863" cy="3512112"/>
          </a:xfrm>
          <a:prstGeom prst="rect">
            <a:avLst/>
          </a:prstGeom>
          <a:solidFill>
            <a:schemeClr val="bg2"/>
          </a:solidFill>
          <a:ln w="25400">
            <a:noFill/>
          </a:ln>
          <a:effectLst/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Place Your Picture Here</a:t>
            </a:r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66" hasCustomPrompt="1"/>
          </p:nvPr>
        </p:nvSpPr>
        <p:spPr>
          <a:xfrm>
            <a:off x="548793" y="5354088"/>
            <a:ext cx="2297055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ctr"/>
          <a:lstStyle>
            <a:lvl1pPr marL="0" indent="0" algn="ctr">
              <a:buFontTx/>
              <a:buNone/>
              <a:defRPr lang="ko-KR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539553" y="5176797"/>
            <a:ext cx="2315887" cy="105688"/>
          </a:xfrm>
          <a:prstGeom prst="rect">
            <a:avLst/>
          </a:prstGeom>
          <a:solidFill>
            <a:srgbClr val="277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67" hasCustomPrompt="1"/>
          </p:nvPr>
        </p:nvSpPr>
        <p:spPr>
          <a:xfrm>
            <a:off x="552221" y="5626371"/>
            <a:ext cx="2297055" cy="788405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0" anchor="t"/>
          <a:lstStyle>
            <a:lvl1pPr marL="0" indent="0" algn="ctr">
              <a:buFontTx/>
              <a:buNone/>
              <a:defRPr lang="ko-KR" altLang="en-US" sz="1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 smtClean="0"/>
              <a:t>Text Here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14776"/>
            <a:ext cx="890796" cy="40819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15952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0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8259266" y="308273"/>
            <a:ext cx="612000" cy="61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44693" y="44499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69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645025"/>
            <a:ext cx="6696744" cy="2088232"/>
          </a:xfrm>
        </p:spPr>
        <p:txBody>
          <a:bodyPr/>
          <a:lstStyle/>
          <a:p>
            <a:r>
              <a:rPr lang="ko-KR" altLang="en-US" sz="3600" dirty="0" smtClean="0"/>
              <a:t>소견 분석 위해 </a:t>
            </a:r>
            <a:r>
              <a:rPr lang="ko-KR" altLang="en-US" sz="3600" dirty="0" smtClean="0"/>
              <a:t>자연어 </a:t>
            </a:r>
            <a:r>
              <a:rPr lang="ko-KR" altLang="en-US" sz="3600" dirty="0" smtClean="0"/>
              <a:t>처리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2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0"/>
    </mc:Choice>
    <mc:Fallback xmlns="">
      <p:transition spd="slow" advTm="141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63080" cy="3329894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8676" y="1753071"/>
            <a:ext cx="6789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konlpy library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사용하여 소견의 숙어 추출 함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소견에서 있는 단어와 데이터 베이스에 있는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질환명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색인어를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다를 수도 있어서 유사도 평가 필요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유사도 평가 위해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fasttext, word2vec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텍스트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embedding (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숫자로 변환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기법 사용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숙어와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질환명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색인어의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변환 된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cosine similarity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기법으로 유사도 평가해보니 상관 없는 텍스트도 유사도 높아서 믿음이 낮음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숙어와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질환명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색인어의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BLEU score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기반으로 유사도 평가해보니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cosine similarity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보다는 성능 더 좋음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https://fasttext.cc/docs/en/crawl-vectors.html</a:t>
            </a:r>
            <a:endParaRPr lang="ko-KR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5085184"/>
            <a:ext cx="4572000" cy="905063"/>
          </a:xfrm>
        </p:spPr>
        <p:txBody>
          <a:bodyPr/>
          <a:lstStyle/>
          <a:p>
            <a:r>
              <a:rPr lang="ko-KR" altLang="en-US" dirty="0" smtClean="0"/>
              <a:t>경청해 주셔서</a:t>
            </a:r>
            <a:br>
              <a:rPr lang="ko-KR" altLang="en-US" dirty="0" smtClean="0"/>
            </a:br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4008" y="3861048"/>
            <a:ext cx="1800200" cy="504056"/>
          </a:xfrm>
        </p:spPr>
        <p:txBody>
          <a:bodyPr/>
          <a:lstStyle/>
          <a:p>
            <a:r>
              <a:rPr lang="en-US" altLang="ko-KR" sz="3600" dirty="0" smtClean="0"/>
              <a:t>Q&amp;A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5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92"/>
    </mc:Choice>
    <mc:Fallback xmlns="">
      <p:transition spd="slow" advTm="1829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자연어 처리 이란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1536" y="3789040"/>
            <a:ext cx="7990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처리 방법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기계와 컴퓨터는 자연어에 대한 이해가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불가능이기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때문에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자연어 처리할 때는 먼저 숫자로 변환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필요 있음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언어 변환할 때는 각 단어와 다른 단어의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관계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유사도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가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유치해야 됨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6"/>
          <p:cNvSpPr/>
          <p:nvPr/>
        </p:nvSpPr>
        <p:spPr>
          <a:xfrm>
            <a:off x="592495" y="1395251"/>
            <a:ext cx="163081" cy="4985116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6772" y="1311922"/>
            <a:ext cx="7990008" cy="231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정의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자연어 처리 또는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 자연 언어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처리는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인간의 언어 현상을 컴퓨터와 같은 기계를 이용해서 모사 할 수 있도록 연구하고 이를 구현하는 인공지능의 주요 분야 중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하나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자연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언어 처리는 연구 대상이 언어 이기 때문에 당연하게도 언어 자체를 연구하는 언어학과 언어 현상의 내적 기재를 탐구하는 언어 인지 과학과 연관이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깊음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구현을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위해 수학적 통계적 도구를 많이 활용하며 특히 기계학습 도구를 많이 사용하는 대표적인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분야임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자연어 처리 이란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5" y="1395251"/>
            <a:ext cx="163081" cy="4985116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Word Embedding: Basics. Create a vector from a word | by Hariom Gautam | 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3" r="47797" b="16132"/>
          <a:stretch/>
        </p:blipFill>
        <p:spPr bwMode="auto">
          <a:xfrm>
            <a:off x="1180994" y="3186499"/>
            <a:ext cx="3848429" cy="30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ord Embedding: Basics. Create a vector from a word | by Hariom Gautam | 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0" t="6201" r="-391" b="11632"/>
          <a:stretch/>
        </p:blipFill>
        <p:spPr bwMode="auto">
          <a:xfrm>
            <a:off x="6156176" y="2963650"/>
            <a:ext cx="2664296" cy="33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454841" y="4498454"/>
            <a:ext cx="296033" cy="377018"/>
          </a:xfrm>
          <a:prstGeom prst="rightArrow">
            <a:avLst/>
          </a:prstGeom>
          <a:solidFill>
            <a:srgbClr val="1C9A78"/>
          </a:solidFill>
          <a:ln>
            <a:solidFill>
              <a:srgbClr val="1C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0994" y="1201593"/>
            <a:ext cx="59832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자연어 처리 </a:t>
            </a:r>
            <a:r>
              <a:rPr kumimoji="1" lang="ko-KR" altLang="en-US" sz="1400" dirty="0" smtClean="0"/>
              <a:t>예시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cat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kitten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은 다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고양이니까 가까워야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됨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man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women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 사이가 거의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king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quee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 사이와 같음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7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5" y="1196752"/>
            <a:ext cx="163081" cy="5328591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ko-KR" altLang="en-US" dirty="0"/>
              <a:t>자연어 숫자로 변환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방법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6772" y="1124744"/>
            <a:ext cx="7990008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onehot encoding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각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단어를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한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vector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로 변환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변환 하기 쉽지만은 단어와 단어 관계를 유지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못함 측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Text</a:t>
            </a:r>
            <a:r>
              <a:rPr lang="ko-KR" altLang="en-US" sz="1400" dirty="0" err="1"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 숫자로 바꿔주지만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단어가 유사 도를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측정하기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어려움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local_distribut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" t="21844" r="51674" b="49520"/>
          <a:stretch/>
        </p:blipFill>
        <p:spPr bwMode="auto">
          <a:xfrm>
            <a:off x="1907704" y="2408848"/>
            <a:ext cx="3528392" cy="12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46772" y="3534442"/>
            <a:ext cx="79900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Word2Vec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Goog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le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가 개발 된 기법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itchFamily="34" charset="0"/>
                <a:cs typeface="Arial" pitchFamily="34" charset="0"/>
              </a:rPr>
              <a:t>단어의 의미와 맥락을 고려하여 단어를 벡터로 표현하는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방법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주변단어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(window) Size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에 따라 말뭉치를 슬라이딩하면서 중심단어별의 주변단어들을 보고 각 단어의 </a:t>
            </a:r>
            <a:r>
              <a:rPr lang="ko-KR" altLang="en-US" sz="1400" dirty="0" err="1">
                <a:latin typeface="Arial" pitchFamily="34" charset="0"/>
                <a:cs typeface="Arial" pitchFamily="34" charset="0"/>
              </a:rPr>
              <a:t>벡터값을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 업데이트 해나가는 방식으로 훈련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001" y="5175871"/>
            <a:ext cx="7990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Fasttext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가 개발 된 기법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word2vec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fasttext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단어를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Bag-of-Characters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로 보고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개별 단어가 아닌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n-gram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Charaters</a:t>
            </a:r>
            <a:r>
              <a:rPr lang="ko-KR" altLang="en-US" sz="1400" dirty="0" err="1"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Embedding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함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https://inspiringpeople.github.io/data%20analysis/word_embedding/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59659" y="2668295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dog, cat, boat</a:t>
            </a:r>
            <a:r>
              <a:rPr lang="ko-KR" altLang="en-US" sz="1200" b="1" dirty="0" smtClean="0"/>
              <a:t>의 유사도 똑 같음 </a:t>
            </a:r>
            <a:endParaRPr lang="ko-KR" altLang="en-US" sz="1200" b="1" dirty="0"/>
          </a:p>
        </p:txBody>
      </p:sp>
      <p:cxnSp>
        <p:nvCxnSpPr>
          <p:cNvPr id="5" name="직선 화살표 연결선 4"/>
          <p:cNvCxnSpPr>
            <a:stCxn id="2" idx="1"/>
            <a:endCxn id="15" idx="3"/>
          </p:cNvCxnSpPr>
          <p:nvPr/>
        </p:nvCxnSpPr>
        <p:spPr>
          <a:xfrm flipH="1">
            <a:off x="5436096" y="2806795"/>
            <a:ext cx="523563" cy="23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" idx="1"/>
          </p:cNvCxnSpPr>
          <p:nvPr/>
        </p:nvCxnSpPr>
        <p:spPr>
          <a:xfrm flipH="1">
            <a:off x="5436097" y="2806795"/>
            <a:ext cx="523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1"/>
          </p:cNvCxnSpPr>
          <p:nvPr/>
        </p:nvCxnSpPr>
        <p:spPr>
          <a:xfrm flipH="1" flipV="1">
            <a:off x="5436097" y="2564906"/>
            <a:ext cx="523562" cy="24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464" y="1393031"/>
            <a:ext cx="446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Fasttext and word2vec embedding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6"/>
          <p:cNvSpPr/>
          <p:nvPr/>
        </p:nvSpPr>
        <p:spPr>
          <a:xfrm>
            <a:off x="592495" y="1395250"/>
            <a:ext cx="163081" cy="5202101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9552" y="269852"/>
            <a:ext cx="8604448" cy="71087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1" lang="ko-KR" altLang="en-US" dirty="0" smtClean="0"/>
              <a:t>자연어 </a:t>
            </a:r>
            <a:r>
              <a:rPr kumimoji="1" lang="ko-KR" altLang="en-US" dirty="0" smtClean="0"/>
              <a:t>숫자로 변환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방법</a:t>
            </a:r>
            <a:endParaRPr kumimoji="1" lang="ko-KR" altLang="en-US" dirty="0"/>
          </a:p>
        </p:txBody>
      </p:sp>
      <p:pic>
        <p:nvPicPr>
          <p:cNvPr id="1026" name="Picture 2" descr="local_distribut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7" r="629"/>
          <a:stretch/>
        </p:blipFill>
        <p:spPr bwMode="auto">
          <a:xfrm>
            <a:off x="971599" y="1854250"/>
            <a:ext cx="6106155" cy="164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6772" y="3571978"/>
            <a:ext cx="79900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onehot encoding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fasttext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word2vec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embedded vector (text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 변환 된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sequence)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적어서 처리 시간 빠름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단어와 단어의 유사도 잘 유지됨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하지만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embedding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모델 훈련 필요하고 학습 데이터에 따라 성능 다름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좋은 데이터 있어야 성능을 좋게 나옴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https://inspiringpeople.github.io/data%20analysis/word_embedding/</a:t>
            </a:r>
          </a:p>
        </p:txBody>
      </p:sp>
    </p:spTree>
    <p:extLst>
      <p:ext uri="{BB962C8B-B14F-4D97-AF65-F5344CB8AC3E}">
        <p14:creationId xmlns:p14="http://schemas.microsoft.com/office/powerpoint/2010/main" val="34023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text </a:t>
            </a:r>
            <a:r>
              <a:rPr kumimoji="1" lang="ko-KR" altLang="en-US" dirty="0" smtClean="0"/>
              <a:t>처리 </a:t>
            </a:r>
            <a:r>
              <a:rPr kumimoji="1" lang="en-US" altLang="ko-KR" dirty="0" smtClean="0"/>
              <a:t>library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63080" cy="5201140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0464" y="1733125"/>
            <a:ext cx="6789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자연어 처리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할때는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의미 별로 없는 단어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가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습니다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거의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등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제거 필요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한글을 처리 해주는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konlpy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많이 사용 되며 한글 텍스트를 정규화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어구 추출 등 기능을 다양하게 제공 함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다를 단어가 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필요없서어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konlpy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사용하여 소견의 숙어만 추출하는 목적이 있음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b="1" dirty="0">
                <a:solidFill>
                  <a:srgbClr val="00B0F0"/>
                </a:solidFill>
              </a:rPr>
              <a:t>한국어를 처리하는 예시입니다 </a:t>
            </a:r>
            <a:r>
              <a:rPr lang="ko-KR" altLang="en-US" sz="1200" b="1" dirty="0" err="1">
                <a:solidFill>
                  <a:srgbClr val="00B0F0"/>
                </a:solidFill>
              </a:rPr>
              <a:t>ㅋㅋ</a:t>
            </a:r>
            <a:r>
              <a:rPr lang="ko-KR" altLang="en-US" sz="1200" b="1" dirty="0">
                <a:solidFill>
                  <a:srgbClr val="00B0F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--&gt; </a:t>
            </a:r>
            <a:r>
              <a:rPr lang="ko-KR" altLang="en-US" sz="1200" b="1" dirty="0">
                <a:solidFill>
                  <a:srgbClr val="00B0F0"/>
                </a:solidFill>
              </a:rPr>
              <a:t>한국어</a:t>
            </a:r>
            <a:r>
              <a:rPr lang="en-US" altLang="ko-KR" sz="1200" b="1" dirty="0">
                <a:solidFill>
                  <a:srgbClr val="00B0F0"/>
                </a:solidFill>
              </a:rPr>
              <a:t>, </a:t>
            </a:r>
            <a:r>
              <a:rPr lang="ko-KR" altLang="en-US" sz="1200" b="1" dirty="0">
                <a:solidFill>
                  <a:srgbClr val="00B0F0"/>
                </a:solidFill>
              </a:rPr>
              <a:t>처리</a:t>
            </a:r>
            <a:r>
              <a:rPr lang="en-US" altLang="ko-KR" sz="1200" b="1" dirty="0">
                <a:solidFill>
                  <a:srgbClr val="00B0F0"/>
                </a:solidFill>
              </a:rPr>
              <a:t>, </a:t>
            </a:r>
            <a:r>
              <a:rPr lang="ko-KR" altLang="en-US" sz="1200" b="1" dirty="0">
                <a:solidFill>
                  <a:srgbClr val="00B0F0"/>
                </a:solidFill>
              </a:rPr>
              <a:t>예시</a:t>
            </a:r>
            <a:r>
              <a:rPr lang="en-US" altLang="ko-KR" sz="1200" b="1" dirty="0">
                <a:solidFill>
                  <a:srgbClr val="00B0F0"/>
                </a:solidFill>
              </a:rPr>
              <a:t>, </a:t>
            </a:r>
            <a:r>
              <a:rPr lang="ko-KR" altLang="en-US" sz="1200" b="1" dirty="0">
                <a:solidFill>
                  <a:srgbClr val="00B0F0"/>
                </a:solidFill>
              </a:rPr>
              <a:t>처리하는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예시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464" y="1393031"/>
            <a:ext cx="446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konlpy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한글 텍스트 처리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library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https://konlpy.org/ko/latest/</a:t>
            </a:r>
            <a:endParaRPr lang="ko-KR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단어 유사도 평가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1"/>
            <a:ext cx="129956" cy="4770054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8676" y="1753071"/>
            <a:ext cx="6789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Cosine similarity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vector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vector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각도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(angle)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길이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length)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평가하여 유사도 계산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계산 하기 전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로 변환 필요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464" y="1393031"/>
            <a:ext cx="446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Cosine similarity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9.5.2. The Cosine Similarity algorithm - 9.5. Similarity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8" y="2395478"/>
            <a:ext cx="3975084" cy="10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sine similarity - Statistics for Machine Learning [Book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3825810" cy="29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2051720" y="3356992"/>
            <a:ext cx="3834194" cy="2947755"/>
            <a:chOff x="2051720" y="3356992"/>
            <a:chExt cx="3834194" cy="2947755"/>
          </a:xfrm>
        </p:grpSpPr>
        <p:grpSp>
          <p:nvGrpSpPr>
            <p:cNvPr id="17" name="그룹 16"/>
            <p:cNvGrpSpPr/>
            <p:nvPr/>
          </p:nvGrpSpPr>
          <p:grpSpPr>
            <a:xfrm>
              <a:off x="2051720" y="3356992"/>
              <a:ext cx="3834194" cy="2947755"/>
              <a:chOff x="2123728" y="3356992"/>
              <a:chExt cx="3834194" cy="2947755"/>
            </a:xfrm>
          </p:grpSpPr>
          <p:pic>
            <p:nvPicPr>
              <p:cNvPr id="12" name="Picture 4" descr="Cosine similarity - Statistics for Machine Learning [Book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3356992"/>
                <a:ext cx="3834194" cy="2947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>
                <a:off x="4294614" y="4207088"/>
                <a:ext cx="277386" cy="40547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/>
            <p:cNvSpPr/>
            <p:nvPr/>
          </p:nvSpPr>
          <p:spPr>
            <a:xfrm>
              <a:off x="4211960" y="3960296"/>
              <a:ext cx="504056" cy="188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cat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08004" y="4563600"/>
              <a:ext cx="684076" cy="188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dog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0" y="6405156"/>
            <a:ext cx="7956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https://bkshin.tistory.com/entry/NLP-8-%EB%AC%B8%EC%84%9C-%EC%9C%A0%EC%82%AC%EB%8F%84-%EC%B8%A1%EC%A0%95-%EC%BD%94%EC%82%AC%EC%9D%B8-%EC%9C%A0%EC%82%AC%EB%8F%84</a:t>
            </a:r>
            <a:endParaRPr lang="ko-KR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단어 유사도 평가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29478" cy="5130093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8676" y="1753071"/>
            <a:ext cx="6789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생성 된 텍스트와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평가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실제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텍스트를 유사도 검증 해주는 치수임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입력 데이터를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아니고 텍스트임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생성 텍스트와 평가 텍스트가 유사할수록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bleu score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을 높음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BLEU(‘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밥을 먹었어요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?‘, ‘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밥을 먹었어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?’)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= 0.7289545183625967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464" y="1393031"/>
            <a:ext cx="647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Bleu (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Bilingual Evaluation Understudy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Score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https://donghwa-kim.github.io/BLEU.html</a:t>
            </a:r>
            <a:endParaRPr lang="ko-KR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단어 유사도 평가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16" name="Rectangle 96"/>
          <p:cNvSpPr/>
          <p:nvPr/>
        </p:nvSpPr>
        <p:spPr>
          <a:xfrm>
            <a:off x="592496" y="1395250"/>
            <a:ext cx="129478" cy="5130093"/>
          </a:xfrm>
          <a:prstGeom prst="rect">
            <a:avLst/>
          </a:prstGeom>
          <a:solidFill>
            <a:srgbClr val="9AB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8676" y="1753071"/>
            <a:ext cx="6789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소견 데이터를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konlpy library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사용하여 숙어로 추출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Fasttext  pretrained embedding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모델을 사용하여 텍스트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색인어와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숙어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로 변환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변환 된 숫자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sequence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을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cosine similarity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기법으로 유사도 평가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문제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: fasttext pretrained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모델이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wiki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데이터로 훈련 된 모델이니까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상관 없는 단어도 높을 점수 있을 수도 있음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(fasttext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의 훈련 데이터 자체의 문제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464" y="1393031"/>
            <a:ext cx="647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1. Word Embedding + Cosine similarity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텍스트 유사도 평가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https://fasttext.cc/docs/en/crawl-vectors.html</a:t>
            </a:r>
            <a:endParaRPr lang="ko-KR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790" y="4311387"/>
            <a:ext cx="67896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latin typeface="Arial" pitchFamily="34" charset="0"/>
                <a:cs typeface="Arial" pitchFamily="34" charset="0"/>
              </a:rPr>
              <a:t>소견 데이터를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konlpy library </a:t>
            </a:r>
            <a:r>
              <a:rPr lang="ko-KR" altLang="en-US" sz="1400" dirty="0">
                <a:latin typeface="Arial" pitchFamily="34" charset="0"/>
                <a:cs typeface="Arial" pitchFamily="34" charset="0"/>
              </a:rPr>
              <a:t>사용하여 숙어로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추출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질환명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err="1" smtClean="0">
                <a:latin typeface="Arial" pitchFamily="34" charset="0"/>
                <a:cs typeface="Arial" pitchFamily="34" charset="0"/>
              </a:rPr>
              <a:t>색인어와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 위 숙어의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BLEU score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계산하여 유사도 평가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Fasttext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cosine similarity </a:t>
            </a:r>
            <a:r>
              <a:rPr lang="ko-KR" altLang="en-US" sz="1400" dirty="0" smtClean="0">
                <a:latin typeface="Arial" pitchFamily="34" charset="0"/>
                <a:cs typeface="Arial" pitchFamily="34" charset="0"/>
              </a:rPr>
              <a:t>기법 보다는 성능 더 좋음 </a:t>
            </a:r>
            <a:endParaRPr lang="en-US" altLang="ko-KR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578" y="3951347"/>
            <a:ext cx="647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2. BLEU score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로 텍스트 유사도 평가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8"/>
    </mc:Choice>
    <mc:Fallback xmlns="">
      <p:transition spd="slow" advTm="7528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End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77DBA"/>
        </a:solidFill>
        <a:ln>
          <a:noFill/>
        </a:ln>
      </a:spPr>
      <a:bodyPr rtlCol="0" anchor="ctr"/>
      <a:lstStyle>
        <a:defPPr algn="ctr">
          <a:defRPr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Mast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33746</TotalTime>
  <Words>836</Words>
  <Application>Microsoft Office PowerPoint</Application>
  <PresentationFormat>화면 슬라이드 쇼(4:3)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Times New Roman</vt:lpstr>
      <vt:lpstr>Wingdings</vt:lpstr>
      <vt:lpstr>Cover &amp; End Master Slide</vt:lpstr>
      <vt:lpstr>Contents Master Slide</vt:lpstr>
      <vt:lpstr>Section Break Master Slide</vt:lpstr>
      <vt:lpstr>소견 분석 위해 자연어 처리</vt:lpstr>
      <vt:lpstr>자연어 처리 이란</vt:lpstr>
      <vt:lpstr>자연어 처리 이란</vt:lpstr>
      <vt:lpstr>PowerPoint 프레젠테이션</vt:lpstr>
      <vt:lpstr>PowerPoint 프레젠테이션</vt:lpstr>
      <vt:lpstr>text 처리 library</vt:lpstr>
      <vt:lpstr>단어 유사도 평가</vt:lpstr>
      <vt:lpstr>단어 유사도 평가</vt:lpstr>
      <vt:lpstr>단어 유사도 평가</vt:lpstr>
      <vt:lpstr>결론</vt:lpstr>
      <vt:lpstr>경청해 주셔서 감사합니다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BIZDESIGN</dc:creator>
  <cp:lastModifiedBy>locs</cp:lastModifiedBy>
  <cp:revision>866</cp:revision>
  <cp:lastPrinted>2018-11-29T04:54:35Z</cp:lastPrinted>
  <dcterms:created xsi:type="dcterms:W3CDTF">2015-06-12T13:01:09Z</dcterms:created>
  <dcterms:modified xsi:type="dcterms:W3CDTF">2020-11-03T04:10:58Z</dcterms:modified>
</cp:coreProperties>
</file>