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9" r:id="rId4"/>
    <p:sldId id="265" r:id="rId5"/>
    <p:sldId id="266" r:id="rId6"/>
    <p:sldId id="267" r:id="rId7"/>
    <p:sldId id="268" r:id="rId8"/>
    <p:sldId id="270" r:id="rId9"/>
    <p:sldId id="263" r:id="rId10"/>
    <p:sldId id="258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EBA-0913-4C34-955F-6DEB05C2518F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F473-D425-4374-ACC4-73D0C6A1E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68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EBA-0913-4C34-955F-6DEB05C2518F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F473-D425-4374-ACC4-73D0C6A1E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59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EBA-0913-4C34-955F-6DEB05C2518F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F473-D425-4374-ACC4-73D0C6A1E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65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EBA-0913-4C34-955F-6DEB05C2518F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F473-D425-4374-ACC4-73D0C6A1E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00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EBA-0913-4C34-955F-6DEB05C2518F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F473-D425-4374-ACC4-73D0C6A1E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46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EBA-0913-4C34-955F-6DEB05C2518F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F473-D425-4374-ACC4-73D0C6A1E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76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EBA-0913-4C34-955F-6DEB05C2518F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F473-D425-4374-ACC4-73D0C6A1E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46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EBA-0913-4C34-955F-6DEB05C2518F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F473-D425-4374-ACC4-73D0C6A1E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39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EBA-0913-4C34-955F-6DEB05C2518F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F473-D425-4374-ACC4-73D0C6A1E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0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EBA-0913-4C34-955F-6DEB05C2518F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F473-D425-4374-ACC4-73D0C6A1E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86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EBA-0913-4C34-955F-6DEB05C2518F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F473-D425-4374-ACC4-73D0C6A1E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17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C6EBA-0913-4C34-955F-6DEB05C2518F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BF473-D425-4374-ACC4-73D0C6A1E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45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소견 분석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 상황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91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종합검진 소견에 소견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개 있는데 질환정보에는 질환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개 있음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33525" y="6238874"/>
            <a:ext cx="1991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종합검진소견 데이터</a:t>
            </a:r>
            <a:r>
              <a:rPr lang="en-US" altLang="ko-KR" sz="1400" b="1" dirty="0" smtClean="0"/>
              <a:t>]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780486" y="4162423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</a:t>
            </a:r>
            <a:r>
              <a:rPr lang="ko-KR" altLang="en-US" sz="1400" b="1" dirty="0" err="1" smtClean="0"/>
              <a:t>질환정보</a:t>
            </a:r>
            <a:r>
              <a:rPr lang="ko-KR" altLang="en-US" sz="1400" b="1" dirty="0" smtClean="0"/>
              <a:t> 데이터</a:t>
            </a:r>
            <a:r>
              <a:rPr lang="en-US" altLang="ko-KR" sz="1400" b="1" dirty="0" smtClean="0"/>
              <a:t>]</a:t>
            </a:r>
            <a:endParaRPr lang="ko-KR" altLang="en-US" sz="14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67" y="1790700"/>
            <a:ext cx="4675607" cy="43481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04900" y="18764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4900" y="30099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r="44429"/>
          <a:stretch/>
        </p:blipFill>
        <p:spPr>
          <a:xfrm>
            <a:off x="6278939" y="3379232"/>
            <a:ext cx="4455736" cy="66696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0" y="12700"/>
            <a:ext cx="2331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II. </a:t>
            </a:r>
            <a:r>
              <a:rPr lang="ko-KR" altLang="en-US" sz="32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문의사항</a:t>
            </a:r>
            <a:endParaRPr lang="ko-KR" altLang="en-US" sz="32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51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한 </a:t>
            </a:r>
            <a:r>
              <a:rPr lang="ko-KR" altLang="en-US" b="1" dirty="0" err="1" smtClean="0"/>
              <a:t>색인어에</a:t>
            </a:r>
            <a:r>
              <a:rPr lang="ko-KR" altLang="en-US" b="1" dirty="0" smtClean="0"/>
              <a:t> 여러 질환 코드 있고 한 </a:t>
            </a:r>
            <a:r>
              <a:rPr lang="ko-KR" altLang="en-US" b="1" dirty="0" err="1" smtClean="0"/>
              <a:t>질환명이</a:t>
            </a:r>
            <a:r>
              <a:rPr lang="ko-KR" altLang="en-US" b="1" dirty="0" smtClean="0"/>
              <a:t> 여러 질환 코드 있음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38500" y="4581524"/>
            <a:ext cx="1991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종합검진소견 데이터</a:t>
            </a:r>
            <a:r>
              <a:rPr lang="en-US" altLang="ko-KR" sz="1400" b="1" dirty="0" smtClean="0"/>
              <a:t>]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352111" y="2647948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한 질환 명 </a:t>
            </a:r>
            <a:r>
              <a:rPr lang="en-US" altLang="ko-KR" sz="1400" b="1" dirty="0" smtClean="0"/>
              <a:t>– </a:t>
            </a:r>
            <a:r>
              <a:rPr lang="ko-KR" altLang="en-US" sz="1400" b="1" dirty="0" smtClean="0"/>
              <a:t>여러 코드</a:t>
            </a:r>
            <a:endParaRPr lang="ko-KR" altLang="en-US" sz="14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0400"/>
            <a:ext cx="8315325" cy="2209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62549" y="3605208"/>
            <a:ext cx="194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한 </a:t>
            </a:r>
            <a:r>
              <a:rPr lang="ko-KR" altLang="en-US" sz="1400" b="1" dirty="0" err="1" smtClean="0"/>
              <a:t>색인어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여러 코드</a:t>
            </a: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2500" y="5543550"/>
            <a:ext cx="579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나중에 </a:t>
            </a:r>
            <a:r>
              <a:rPr lang="ko-KR" altLang="en-US" dirty="0" err="1" smtClean="0">
                <a:sym typeface="Wingdings" panose="05000000000000000000" pitchFamily="2" charset="2"/>
              </a:rPr>
              <a:t>색인어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err="1" smtClean="0">
                <a:sym typeface="Wingdings" panose="05000000000000000000" pitchFamily="2" charset="2"/>
              </a:rPr>
              <a:t>질환명</a:t>
            </a:r>
            <a:r>
              <a:rPr lang="ko-KR" altLang="en-US" dirty="0" smtClean="0">
                <a:sym typeface="Wingdings" panose="05000000000000000000" pitchFamily="2" charset="2"/>
              </a:rPr>
              <a:t> 추출 </a:t>
            </a:r>
            <a:r>
              <a:rPr lang="ko-KR" altLang="en-US" dirty="0">
                <a:sym typeface="Wingdings" panose="05000000000000000000" pitchFamily="2" charset="2"/>
              </a:rPr>
              <a:t>되</a:t>
            </a:r>
            <a:r>
              <a:rPr lang="ko-KR" altLang="en-US" dirty="0" smtClean="0">
                <a:sym typeface="Wingdings" panose="05000000000000000000" pitchFamily="2" charset="2"/>
              </a:rPr>
              <a:t>어도 어떤 코드 출력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12700"/>
            <a:ext cx="2331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II. </a:t>
            </a:r>
            <a:r>
              <a:rPr lang="ko-KR" altLang="en-US" sz="32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문의사항</a:t>
            </a:r>
            <a:endParaRPr lang="ko-KR" altLang="en-US" sz="32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26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색인어</a:t>
            </a:r>
            <a:r>
              <a:rPr lang="ko-KR" altLang="en-US" b="1" dirty="0" smtClean="0"/>
              <a:t> 애매함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609600" y="1901815"/>
            <a:ext cx="6096000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 sz="1200" dirty="0" smtClean="0"/>
              <a:t>* 위장 조영 촬영 검사결과 경도 </a:t>
            </a:r>
            <a:r>
              <a:rPr lang="ko-KR" altLang="en-US" sz="1200" dirty="0" err="1" smtClean="0"/>
              <a:t>위식도</a:t>
            </a:r>
            <a:r>
              <a:rPr lang="ko-KR" altLang="en-US" sz="1200" dirty="0" smtClean="0"/>
              <a:t> 역류질환 의심됩니다.</a:t>
            </a:r>
          </a:p>
          <a:p>
            <a:endParaRPr lang="ko-KR" altLang="en-US" sz="1200" dirty="0" smtClean="0"/>
          </a:p>
          <a:p>
            <a:endParaRPr lang="ko-KR" altLang="en-US" sz="1200" dirty="0" smtClean="0"/>
          </a:p>
          <a:p>
            <a:endParaRPr lang="ko-KR" altLang="en-US" sz="1200" dirty="0" smtClean="0"/>
          </a:p>
          <a:p>
            <a:r>
              <a:rPr lang="ko-KR" altLang="en-US" sz="1200" dirty="0" smtClean="0"/>
              <a:t> - </a:t>
            </a:r>
            <a:r>
              <a:rPr lang="ko-KR" altLang="en-US" sz="1200" dirty="0" err="1" smtClean="0"/>
              <a:t>역류성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식도염</a:t>
            </a:r>
            <a:r>
              <a:rPr lang="ko-KR" altLang="en-US" sz="1200" dirty="0" smtClean="0"/>
              <a:t>(식후 명치끝이 쓰리거나 가슴이 타는 듯한 증상, 신맛이 느껴지거나 </a:t>
            </a:r>
          </a:p>
          <a:p>
            <a:endParaRPr lang="ko-KR" altLang="en-US" sz="1200" dirty="0" smtClean="0"/>
          </a:p>
          <a:p>
            <a:r>
              <a:rPr lang="ko-KR" altLang="en-US" sz="1200" dirty="0" smtClean="0"/>
              <a:t>  음식물이 올라오는 등의 증상) 소견이 있습니다. </a:t>
            </a:r>
          </a:p>
          <a:p>
            <a:endParaRPr lang="ko-KR" altLang="en-US" sz="1200" dirty="0" smtClean="0"/>
          </a:p>
          <a:p>
            <a:r>
              <a:rPr lang="ko-KR" altLang="en-US" sz="1200" dirty="0" smtClean="0"/>
              <a:t>  예방을 위해서는 금연, 금주, 과식을 피하는 것, 체중감량 등 권하며 </a:t>
            </a:r>
            <a:r>
              <a:rPr lang="ko-KR" altLang="en-US" sz="1200" dirty="0" err="1" smtClean="0"/>
              <a:t>증상시</a:t>
            </a:r>
            <a:r>
              <a:rPr lang="ko-KR" altLang="en-US" sz="1200" dirty="0" smtClean="0"/>
              <a:t> 내과 전문의 진료 권합니다.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8924925" y="1163151"/>
            <a:ext cx="1924050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승모판 </a:t>
            </a:r>
            <a:r>
              <a:rPr lang="ko-KR" altLang="en-US" sz="1200" dirty="0" err="1"/>
              <a:t>역류증</a:t>
            </a:r>
            <a:endParaRPr lang="ko-KR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삼첨판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역류증</a:t>
            </a:r>
            <a:endParaRPr lang="ko-KR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담즙 </a:t>
            </a:r>
            <a:r>
              <a:rPr lang="ko-KR" altLang="en-US" sz="1200" dirty="0" err="1"/>
              <a:t>역류성</a:t>
            </a:r>
            <a:r>
              <a:rPr lang="ko-KR" altLang="en-US" sz="1200" dirty="0"/>
              <a:t> 위염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위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위 &amp; 십이지장 궤양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위 이상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위 조직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위 조직 검사 암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위궤양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위상피하종양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위선종</a:t>
            </a:r>
            <a:endParaRPr lang="ko-KR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위암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위염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위용종</a:t>
            </a:r>
            <a:endParaRPr lang="ko-KR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위용종-고도선종</a:t>
            </a:r>
            <a:endParaRPr lang="ko-KR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위장관 혈관이형성증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위장관혈관이형성증</a:t>
            </a:r>
            <a:endParaRPr lang="ko-KR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위정맥류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028825" y="4051934"/>
            <a:ext cx="1991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종합검진소견 데이터</a:t>
            </a:r>
            <a:r>
              <a:rPr lang="en-US" altLang="ko-KR" sz="1400" b="1" dirty="0" smtClean="0"/>
              <a:t>]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582025" y="4766309"/>
            <a:ext cx="3087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질환 마스터 데이터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위 관련된 거</a:t>
            </a:r>
            <a:r>
              <a:rPr lang="en-US" altLang="ko-KR" sz="1400" b="1" dirty="0" smtClean="0"/>
              <a:t>)]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52500" y="5543550"/>
            <a:ext cx="378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애매한 상황을 </a:t>
            </a:r>
            <a:r>
              <a:rPr lang="en-US" altLang="ko-KR" dirty="0" smtClean="0">
                <a:sym typeface="Wingdings" panose="05000000000000000000" pitchFamily="2" charset="2"/>
              </a:rPr>
              <a:t>matching</a:t>
            </a:r>
            <a:r>
              <a:rPr lang="ko-KR" altLang="en-US" dirty="0" smtClean="0">
                <a:sym typeface="Wingdings" panose="05000000000000000000" pitchFamily="2" charset="2"/>
              </a:rPr>
              <a:t> 어려움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12700"/>
            <a:ext cx="2331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II. </a:t>
            </a:r>
            <a:r>
              <a:rPr lang="ko-KR" altLang="en-US" sz="32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문의사항</a:t>
            </a:r>
            <a:endParaRPr lang="ko-KR" altLang="en-US" sz="32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2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접수번호와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내원번호의</a:t>
            </a:r>
            <a:r>
              <a:rPr lang="ko-KR" altLang="en-US" b="1" dirty="0" smtClean="0"/>
              <a:t> 관계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201796" y="5508544"/>
            <a:ext cx="2412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</a:t>
            </a:r>
            <a:r>
              <a:rPr lang="ko-KR" altLang="en-US" sz="1400" b="1" dirty="0" err="1" smtClean="0"/>
              <a:t>접수번호와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내원번호</a:t>
            </a:r>
            <a:r>
              <a:rPr lang="ko-KR" altLang="en-US" sz="1400" b="1" dirty="0" smtClean="0"/>
              <a:t> 비교</a:t>
            </a:r>
            <a:r>
              <a:rPr lang="en-US" altLang="ko-KR" sz="1400" b="1" dirty="0" smtClean="0"/>
              <a:t>]</a:t>
            </a:r>
            <a:endParaRPr lang="ko-KR" altLang="en-US" sz="1400" b="1" dirty="0"/>
          </a:p>
        </p:txBody>
      </p:sp>
      <p:sp>
        <p:nvSpPr>
          <p:cNvPr id="9" name="직사각형 8"/>
          <p:cNvSpPr/>
          <p:nvPr/>
        </p:nvSpPr>
        <p:spPr>
          <a:xfrm>
            <a:off x="609600" y="1901815"/>
            <a:ext cx="6096000" cy="1569660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종합검진소견 데이터에 있는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접수번호</a:t>
            </a:r>
            <a:r>
              <a:rPr lang="en-US" altLang="ko-KR" sz="1200" dirty="0" smtClean="0"/>
              <a:t>＂column</a:t>
            </a:r>
            <a:r>
              <a:rPr lang="ko-KR" altLang="en-US" sz="1200" dirty="0" smtClean="0"/>
              <a:t>은 </a:t>
            </a:r>
            <a:r>
              <a:rPr lang="ko-KR" altLang="en-US" sz="1200" dirty="0" err="1" smtClean="0"/>
              <a:t>진환정보</a:t>
            </a:r>
            <a:r>
              <a:rPr lang="ko-KR" altLang="en-US" sz="1200" dirty="0" smtClean="0"/>
              <a:t> 데이터에 나오는 </a:t>
            </a:r>
            <a:r>
              <a:rPr lang="en-US" altLang="ko-KR" sz="1200" dirty="0" smtClean="0"/>
              <a:t>“</a:t>
            </a:r>
            <a:r>
              <a:rPr lang="ko-KR" altLang="en-US" sz="1200" dirty="0" err="1" smtClean="0"/>
              <a:t>내원번호</a:t>
            </a:r>
            <a:r>
              <a:rPr lang="en-US" altLang="ko-KR" sz="1200" dirty="0" smtClean="0"/>
              <a:t>“ column</a:t>
            </a:r>
            <a:r>
              <a:rPr lang="ko-KR" altLang="en-US" sz="1200" dirty="0" smtClean="0"/>
              <a:t>와 같은 데이터 </a:t>
            </a:r>
            <a:r>
              <a:rPr lang="ko-KR" altLang="en-US" sz="1200" dirty="0" err="1" smtClean="0"/>
              <a:t>인것</a:t>
            </a:r>
            <a:r>
              <a:rPr lang="ko-KR" altLang="en-US" sz="1200" dirty="0" smtClean="0"/>
              <a:t> 같은데 </a:t>
            </a:r>
            <a:r>
              <a:rPr lang="en-US" altLang="ko-KR" sz="1200" dirty="0" smtClean="0"/>
              <a:t>matching </a:t>
            </a:r>
            <a:r>
              <a:rPr lang="ko-KR" altLang="en-US" sz="1200" dirty="0" smtClean="0"/>
              <a:t>안됨 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200" dirty="0" smtClean="0"/>
              <a:t>종합검진소견 데이터에 있는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접수번호</a:t>
            </a:r>
            <a:r>
              <a:rPr lang="en-US" altLang="ko-KR" sz="1200" dirty="0" smtClean="0"/>
              <a:t>“ </a:t>
            </a:r>
            <a:r>
              <a:rPr lang="ko-KR" altLang="en-US" sz="1200" dirty="0" smtClean="0"/>
              <a:t>있는데 </a:t>
            </a:r>
            <a:r>
              <a:rPr lang="ko-KR" altLang="en-US" sz="1200" dirty="0" err="1" smtClean="0"/>
              <a:t>진환정보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데이터쪽에</a:t>
            </a:r>
            <a:r>
              <a:rPr lang="ko-KR" altLang="en-US" sz="1200" dirty="0" smtClean="0"/>
              <a:t> 그 </a:t>
            </a:r>
            <a:r>
              <a:rPr lang="ko-KR" altLang="en-US" sz="1200" dirty="0" err="1" smtClean="0"/>
              <a:t>내원번호</a:t>
            </a:r>
            <a:r>
              <a:rPr lang="ko-KR" altLang="en-US" sz="1200" dirty="0" smtClean="0"/>
              <a:t> 없을 을 수도 있음 </a:t>
            </a:r>
            <a:endParaRPr lang="en-US" altLang="ko-KR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200" dirty="0" err="1" smtClean="0"/>
              <a:t>진환정보</a:t>
            </a:r>
            <a:r>
              <a:rPr lang="ko-KR" altLang="en-US" sz="1200" dirty="0" smtClean="0"/>
              <a:t> 데이터에 나오는 </a:t>
            </a:r>
            <a:r>
              <a:rPr lang="en-US" altLang="ko-KR" sz="1200" dirty="0" smtClean="0"/>
              <a:t>“</a:t>
            </a:r>
            <a:r>
              <a:rPr lang="ko-KR" altLang="en-US" sz="1200" dirty="0" err="1" smtClean="0"/>
              <a:t>내원번호</a:t>
            </a:r>
            <a:r>
              <a:rPr lang="en-US" altLang="ko-KR" sz="1200" dirty="0" smtClean="0"/>
              <a:t>“ </a:t>
            </a:r>
            <a:r>
              <a:rPr lang="ko-KR" altLang="en-US" sz="1200" dirty="0" smtClean="0"/>
              <a:t>있지만 종합검진소견 </a:t>
            </a:r>
            <a:r>
              <a:rPr lang="ko-KR" altLang="en-US" sz="1200" dirty="0" err="1" smtClean="0"/>
              <a:t>데이터쪽에</a:t>
            </a:r>
            <a:r>
              <a:rPr lang="ko-KR" altLang="en-US" sz="1200" dirty="0" smtClean="0"/>
              <a:t> 그 접수번호가 없을 수도 있음 </a:t>
            </a:r>
          </a:p>
          <a:p>
            <a:pPr marL="685800" lvl="1" indent="-228600">
              <a:buFont typeface="+mj-lt"/>
              <a:buAutoNum type="arabicPeriod"/>
            </a:pP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3863577"/>
            <a:ext cx="4248150" cy="1514475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043052"/>
              </p:ext>
            </p:extLst>
          </p:nvPr>
        </p:nvGraphicFramePr>
        <p:xfrm>
          <a:off x="5959682" y="4152452"/>
          <a:ext cx="3117643" cy="9367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86022">
                  <a:extLst>
                    <a:ext uri="{9D8B030D-6E8A-4147-A177-3AD203B41FA5}">
                      <a16:colId xmlns:a16="http://schemas.microsoft.com/office/drawing/2014/main" val="3057263977"/>
                    </a:ext>
                  </a:extLst>
                </a:gridCol>
                <a:gridCol w="531621">
                  <a:extLst>
                    <a:ext uri="{9D8B030D-6E8A-4147-A177-3AD203B41FA5}">
                      <a16:colId xmlns:a16="http://schemas.microsoft.com/office/drawing/2014/main" val="2692369612"/>
                    </a:ext>
                  </a:extLst>
                </a:gridCol>
              </a:tblGrid>
              <a:tr h="31224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 err="1">
                          <a:effectLst/>
                        </a:rPr>
                        <a:t>질환정보가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 종합검질소견에 있는 </a:t>
                      </a:r>
                      <a:r>
                        <a:rPr lang="ko-KR" altLang="en-US" sz="1100" b="1" u="none" strike="noStrike" dirty="0" err="1">
                          <a:effectLst/>
                        </a:rPr>
                        <a:t>갯수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: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2777</a:t>
                      </a:r>
                      <a:endParaRPr lang="en-US" altLang="ko-KR" sz="11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6815820"/>
                  </a:ext>
                </a:extLst>
              </a:tr>
              <a:tr h="31224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총 종합검질소견의 접수번호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: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15904</a:t>
                      </a:r>
                      <a:endParaRPr lang="en-US" altLang="ko-KR" sz="11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9514146"/>
                  </a:ext>
                </a:extLst>
              </a:tr>
              <a:tr h="31224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총 </a:t>
                      </a:r>
                      <a:r>
                        <a:rPr lang="ko-KR" altLang="en-US" sz="1100" b="1" u="none" strike="noStrike" dirty="0" err="1">
                          <a:effectLst/>
                        </a:rPr>
                        <a:t>질환정보의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 </a:t>
                      </a:r>
                      <a:r>
                        <a:rPr lang="ko-KR" altLang="en-US" sz="1100" b="1" u="none" strike="noStrike" dirty="0" err="1">
                          <a:effectLst/>
                        </a:rPr>
                        <a:t>내원번호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 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중복 </a:t>
                      </a:r>
                      <a:r>
                        <a:rPr lang="ko-KR" altLang="en-US" sz="1100" b="1" u="none" strike="noStrike" dirty="0" err="1">
                          <a:effectLst/>
                        </a:rPr>
                        <a:t>제거후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)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5928</a:t>
                      </a:r>
                      <a:endParaRPr lang="en-US" altLang="ko-KR" sz="11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7045675"/>
                  </a:ext>
                </a:extLst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 flipV="1">
            <a:off x="5283200" y="4620814"/>
            <a:ext cx="555625" cy="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9198182" y="4620811"/>
            <a:ext cx="555625" cy="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9845882" y="4152452"/>
            <a:ext cx="2257425" cy="83099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13127 </a:t>
            </a:r>
            <a:r>
              <a:rPr lang="ko-KR" altLang="en-US" sz="1200" dirty="0" err="1" smtClean="0"/>
              <a:t>접수번호는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질환정보에</a:t>
            </a:r>
            <a:r>
              <a:rPr lang="ko-KR" altLang="en-US" sz="1200" dirty="0" smtClean="0"/>
              <a:t> 없음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정상 인 </a:t>
            </a:r>
            <a:r>
              <a:rPr lang="ko-KR" altLang="en-US" sz="1200" dirty="0" err="1" smtClean="0"/>
              <a:t>것같음</a:t>
            </a:r>
            <a:r>
              <a:rPr lang="en-US" altLang="ko-KR" sz="12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3151 </a:t>
            </a:r>
            <a:r>
              <a:rPr lang="ko-KR" altLang="en-US" sz="1200" dirty="0" err="1" smtClean="0"/>
              <a:t>내원번호는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검진소견</a:t>
            </a:r>
            <a:r>
              <a:rPr lang="ko-KR" altLang="en-US" sz="1200" dirty="0" smtClean="0"/>
              <a:t> 데이터에 없음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설명 부탁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12700"/>
            <a:ext cx="2331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II. </a:t>
            </a:r>
            <a:r>
              <a:rPr lang="ko-KR" altLang="en-US" sz="32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문의사항</a:t>
            </a:r>
            <a:endParaRPr lang="ko-KR" altLang="en-US" sz="32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4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04925" y="1047750"/>
            <a:ext cx="9144000" cy="947737"/>
          </a:xfrm>
        </p:spPr>
        <p:txBody>
          <a:bodyPr>
            <a:noAutofit/>
          </a:bodyPr>
          <a:lstStyle/>
          <a:p>
            <a:r>
              <a:rPr lang="ko-KR" alt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  <a:endParaRPr lang="ko-KR" alt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52776" y="2459037"/>
            <a:ext cx="6772274" cy="2103437"/>
          </a:xfrm>
        </p:spPr>
        <p:txBody>
          <a:bodyPr>
            <a:noAutofit/>
          </a:bodyPr>
          <a:lstStyle/>
          <a:p>
            <a:pPr marL="514350" indent="-514350" algn="l">
              <a:buAutoNum type="romanUcPeriod"/>
            </a:pPr>
            <a:r>
              <a:rPr lang="ko-KR" altLang="en-US" sz="3600" b="1" dirty="0" smtClean="0"/>
              <a:t>진행 계획 및 진행 상황</a:t>
            </a:r>
            <a:endParaRPr lang="en-US" altLang="ko-KR" sz="3600" b="1" dirty="0" smtClean="0"/>
          </a:p>
          <a:p>
            <a:pPr marL="514350" indent="-514350" algn="l">
              <a:buAutoNum type="romanUcPeriod"/>
            </a:pPr>
            <a:r>
              <a:rPr lang="ko-KR" altLang="en-US" sz="3600" b="1" dirty="0" smtClean="0"/>
              <a:t>문의사항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5387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/>
          <p:cNvSpPr txBox="1">
            <a:spLocks/>
          </p:cNvSpPr>
          <p:nvPr/>
        </p:nvSpPr>
        <p:spPr>
          <a:xfrm>
            <a:off x="3152776" y="2459037"/>
            <a:ext cx="6772274" cy="2103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Arial" panose="020B0604020202020204" pitchFamily="34" charset="0"/>
              <a:buAutoNum type="romanUcPeriod"/>
            </a:pP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진행 계획 및 진행 상황</a:t>
            </a:r>
            <a:endParaRPr lang="en-US" altLang="ko-KR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Font typeface="Arial" panose="020B0604020202020204" pitchFamily="34" charset="0"/>
              <a:buAutoNum type="romanUcPeriod"/>
            </a:pPr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</a:rPr>
              <a:t>문의사항</a:t>
            </a:r>
            <a:endParaRPr lang="ko-KR" altLang="en-US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0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53143" y="3421900"/>
            <a:ext cx="1930404" cy="1565068"/>
            <a:chOff x="733778" y="699911"/>
            <a:chExt cx="3375378" cy="5091289"/>
          </a:xfrm>
        </p:grpSpPr>
        <p:sp>
          <p:nvSpPr>
            <p:cNvPr id="4" name="직사각형 3"/>
            <p:cNvSpPr/>
            <p:nvPr/>
          </p:nvSpPr>
          <p:spPr>
            <a:xfrm>
              <a:off x="733778" y="699911"/>
              <a:ext cx="3375378" cy="5091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936979" y="914399"/>
              <a:ext cx="2968978" cy="39047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800" dirty="0" smtClean="0"/>
            </a:p>
            <a:p>
              <a:endParaRPr lang="ko-KR" altLang="en-US" sz="800" dirty="0" smtClean="0"/>
            </a:p>
            <a:p>
              <a:r>
                <a:rPr lang="ko-KR" altLang="en-US" sz="800" dirty="0" smtClean="0"/>
                <a:t>* </a:t>
              </a:r>
              <a:r>
                <a:rPr lang="ko-KR" altLang="en-US" sz="800" dirty="0" err="1" smtClean="0"/>
                <a:t>혈액검사상</a:t>
              </a:r>
              <a:r>
                <a:rPr lang="ko-KR" altLang="en-US" sz="800" dirty="0" smtClean="0"/>
                <a:t> 혈당 수치 상승으로 공복혈당장애 소견 입니다.</a:t>
              </a:r>
              <a:r>
                <a:rPr lang="en-US" altLang="ko-KR" sz="800" dirty="0" smtClean="0"/>
                <a:t>...</a:t>
              </a:r>
              <a:endParaRPr lang="ko-KR" altLang="en-US" sz="800" dirty="0" smtClean="0"/>
            </a:p>
            <a:p>
              <a:endParaRPr lang="ko-KR" altLang="en-US" sz="800" dirty="0" smtClean="0"/>
            </a:p>
            <a:p>
              <a:r>
                <a:rPr lang="ko-KR" altLang="en-US" sz="800" dirty="0" smtClean="0"/>
                <a:t>* 혈액 검사결과 고중성지방혈증(이상지질혈증) 및 저밀도 콜레스테롤 수치 경미한 상승(이상지질혈증) 소견입니다. </a:t>
              </a:r>
              <a:r>
                <a:rPr lang="en-US" altLang="ko-KR" sz="800" dirty="0" smtClean="0"/>
                <a:t>....</a:t>
              </a:r>
              <a:endParaRPr lang="ko-KR" altLang="en-US" sz="800" dirty="0" smtClean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553198" y="4737129"/>
            <a:ext cx="2156176" cy="1727200"/>
            <a:chOff x="733778" y="699911"/>
            <a:chExt cx="3375378" cy="5091289"/>
          </a:xfrm>
        </p:grpSpPr>
        <p:sp>
          <p:nvSpPr>
            <p:cNvPr id="9" name="직사각형 8"/>
            <p:cNvSpPr/>
            <p:nvPr/>
          </p:nvSpPr>
          <p:spPr>
            <a:xfrm>
              <a:off x="733778" y="699911"/>
              <a:ext cx="3375378" cy="5091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36978" y="914399"/>
              <a:ext cx="2968978" cy="27891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800" dirty="0" smtClean="0"/>
            </a:p>
            <a:p>
              <a:r>
                <a:rPr lang="ko-KR" altLang="en-US" sz="800" dirty="0" smtClean="0"/>
                <a:t>* 혈액 검사결과 고중성지방혈증(이상지질혈증) 및 저밀도 콜레스테롤 수치 경미한 상승(이상지질혈증) 소견입니다. </a:t>
              </a:r>
            </a:p>
            <a:p>
              <a:endParaRPr lang="ko-KR" altLang="en-US" sz="800" dirty="0" smtClean="0"/>
            </a:p>
            <a:p>
              <a:r>
                <a:rPr lang="ko-KR" altLang="en-US" sz="800" dirty="0" smtClean="0"/>
                <a:t> - 고중성지방혈증은 과체중, 술, 당분과다섭취, </a:t>
              </a:r>
              <a:r>
                <a:rPr lang="ko-KR" altLang="en-US" sz="800" dirty="0" err="1" smtClean="0"/>
                <a:t>활동부족</a:t>
              </a:r>
              <a:r>
                <a:rPr lang="ko-KR" altLang="en-US" sz="800" dirty="0" smtClean="0"/>
                <a:t>, 가족력 등이 원인이 되며 동맥경화, 뇌, 심혈관 </a:t>
              </a:r>
              <a:r>
                <a:rPr lang="ko-KR" altLang="en-US" sz="800" dirty="0" err="1" smtClean="0"/>
                <a:t>질환발생이</a:t>
              </a:r>
              <a:r>
                <a:rPr lang="ko-KR" altLang="en-US" sz="800" dirty="0" smtClean="0"/>
                <a:t> 증가 </a:t>
              </a:r>
              <a:r>
                <a:rPr lang="ko-KR" altLang="en-US" sz="800" dirty="0" err="1" smtClean="0"/>
                <a:t>될수</a:t>
              </a:r>
              <a:r>
                <a:rPr lang="ko-KR" altLang="en-US" sz="800" dirty="0" smtClean="0"/>
                <a:t> 있으니 금주, 운동, 저지방 식이요법을 하시고 꾸준한 관리 후 재검사를 권합니다.</a:t>
              </a:r>
              <a:endParaRPr lang="ko-KR" altLang="en-US" sz="8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540003" y="2000891"/>
            <a:ext cx="2156176" cy="1799840"/>
            <a:chOff x="733778" y="699911"/>
            <a:chExt cx="3375378" cy="5091289"/>
          </a:xfrm>
        </p:grpSpPr>
        <p:sp>
          <p:nvSpPr>
            <p:cNvPr id="12" name="직사각형 11"/>
            <p:cNvSpPr/>
            <p:nvPr/>
          </p:nvSpPr>
          <p:spPr>
            <a:xfrm>
              <a:off x="733778" y="699911"/>
              <a:ext cx="3375378" cy="5091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36978" y="914401"/>
              <a:ext cx="2968978" cy="2676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800" dirty="0" smtClean="0"/>
            </a:p>
            <a:p>
              <a:r>
                <a:rPr lang="ko-KR" altLang="en-US" sz="800" dirty="0" smtClean="0"/>
                <a:t>* </a:t>
              </a:r>
              <a:r>
                <a:rPr lang="ko-KR" altLang="en-US" sz="800" dirty="0" err="1" smtClean="0"/>
                <a:t>혈액검사상</a:t>
              </a:r>
              <a:r>
                <a:rPr lang="ko-KR" altLang="en-US" sz="800" dirty="0" smtClean="0"/>
                <a:t> 혈당 수치 상승으로 공복혈당장애 소견 입니다.</a:t>
              </a:r>
            </a:p>
            <a:p>
              <a:r>
                <a:rPr lang="ko-KR" altLang="en-US" sz="800" dirty="0" smtClean="0"/>
                <a:t> 공복혈당장애는 공복혈당이 100 ~ 125 </a:t>
              </a:r>
              <a:r>
                <a:rPr lang="ko-KR" altLang="en-US" sz="800" dirty="0" err="1" smtClean="0"/>
                <a:t>mg</a:t>
              </a:r>
              <a:r>
                <a:rPr lang="ko-KR" altLang="en-US" sz="800" dirty="0" smtClean="0"/>
                <a:t>/</a:t>
              </a:r>
              <a:r>
                <a:rPr lang="ko-KR" altLang="en-US" sz="800" dirty="0" err="1" smtClean="0"/>
                <a:t>dl의</a:t>
              </a:r>
              <a:r>
                <a:rPr lang="ko-KR" altLang="en-US" sz="800" dirty="0" smtClean="0"/>
                <a:t> 범위에 있을 때 나타나는 소견 입니다.</a:t>
              </a:r>
            </a:p>
            <a:p>
              <a:r>
                <a:rPr lang="ko-KR" altLang="en-US" sz="800" dirty="0" smtClean="0"/>
                <a:t> 당뇨병 </a:t>
              </a:r>
              <a:r>
                <a:rPr lang="ko-KR" altLang="en-US" sz="800" dirty="0" err="1" smtClean="0"/>
                <a:t>전단계로</a:t>
              </a:r>
              <a:r>
                <a:rPr lang="ko-KR" altLang="en-US" sz="800" dirty="0" smtClean="0"/>
                <a:t> 고려되지만 당뇨로 진행될 수 있으므로 예방을 위해 관리하여야 합니다. </a:t>
              </a:r>
            </a:p>
            <a:p>
              <a:r>
                <a:rPr lang="ko-KR" altLang="en-US" sz="800" dirty="0" smtClean="0"/>
                <a:t> 비만에 유의하시고, 심한 폭음, 과식, 불규칙한 식사, 과로 등을 피하고 적당한 운동 하면서 </a:t>
              </a:r>
              <a:r>
                <a:rPr lang="ko-KR" altLang="en-US" sz="800" dirty="0" err="1" smtClean="0"/>
                <a:t>공복시</a:t>
              </a:r>
              <a:r>
                <a:rPr lang="ko-KR" altLang="en-US" sz="800" dirty="0" smtClean="0"/>
                <a:t> 반복적인 혈당 측정 권합니다.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536270" y="1400536"/>
            <a:ext cx="1444974" cy="896926"/>
            <a:chOff x="733778" y="699911"/>
            <a:chExt cx="3375378" cy="5091289"/>
          </a:xfrm>
        </p:grpSpPr>
        <p:sp>
          <p:nvSpPr>
            <p:cNvPr id="16" name="직사각형 15"/>
            <p:cNvSpPr/>
            <p:nvPr/>
          </p:nvSpPr>
          <p:spPr>
            <a:xfrm>
              <a:off x="733778" y="699911"/>
              <a:ext cx="3375378" cy="5091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36978" y="914399"/>
              <a:ext cx="2968978" cy="43676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11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 smtClean="0"/>
                <a:t>공복혈당장애 </a:t>
              </a:r>
              <a:endParaRPr lang="en-US" altLang="ko-KR" sz="11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 smtClean="0"/>
                <a:t>당뇨병 </a:t>
              </a:r>
              <a:endParaRPr lang="en-US" altLang="ko-KR" sz="11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 smtClean="0"/>
                <a:t>비만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9059338" y="1182525"/>
            <a:ext cx="1444974" cy="1522942"/>
            <a:chOff x="733778" y="699905"/>
            <a:chExt cx="3375378" cy="15105320"/>
          </a:xfrm>
        </p:grpSpPr>
        <p:sp>
          <p:nvSpPr>
            <p:cNvPr id="19" name="직사각형 18"/>
            <p:cNvSpPr/>
            <p:nvPr/>
          </p:nvSpPr>
          <p:spPr>
            <a:xfrm>
              <a:off x="733778" y="699905"/>
              <a:ext cx="3375378" cy="151053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936977" y="914398"/>
              <a:ext cx="2968978" cy="8317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 smtClean="0"/>
                <a:t>비타민 </a:t>
              </a:r>
              <a:r>
                <a:rPr lang="en-US" altLang="ko-KR" sz="1100" dirty="0" smtClean="0"/>
                <a:t>D </a:t>
              </a:r>
              <a:r>
                <a:rPr lang="ko-KR" altLang="en-US" sz="1100" dirty="0" smtClean="0"/>
                <a:t>부족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 smtClean="0"/>
                <a:t>빈혈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 err="1" smtClean="0"/>
                <a:t>빌리루빈뇨</a:t>
              </a:r>
              <a:endParaRPr lang="ko-KR" altLang="en-US" sz="11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 err="1" smtClean="0"/>
                <a:t>뼈낭</a:t>
              </a:r>
              <a:endParaRPr lang="ko-KR" altLang="en-US" sz="11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 smtClean="0"/>
                <a:t>사구체 </a:t>
              </a:r>
              <a:r>
                <a:rPr lang="ko-KR" altLang="en-US" sz="1100" dirty="0" err="1" smtClean="0"/>
                <a:t>여과율</a:t>
              </a:r>
              <a:endParaRPr lang="ko-KR" altLang="en-US" sz="11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 err="1" smtClean="0"/>
                <a:t>삼첨판</a:t>
              </a:r>
              <a:r>
                <a:rPr lang="ko-KR" altLang="en-US" sz="1100" dirty="0" smtClean="0"/>
                <a:t> </a:t>
              </a:r>
              <a:r>
                <a:rPr lang="ko-KR" altLang="en-US" sz="1100" dirty="0" err="1" smtClean="0"/>
                <a:t>역류증</a:t>
              </a:r>
              <a:endParaRPr lang="ko-KR" altLang="en-US" sz="11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 smtClean="0"/>
                <a:t>상부위장관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 smtClean="0"/>
                <a:t>...</a:t>
              </a:r>
              <a:endParaRPr lang="ko-KR" altLang="en-US" sz="1100" dirty="0" smtClean="0"/>
            </a:p>
          </p:txBody>
        </p:sp>
      </p:grpSp>
      <p:sp>
        <p:nvSpPr>
          <p:cNvPr id="22" name="타원 21"/>
          <p:cNvSpPr/>
          <p:nvPr/>
        </p:nvSpPr>
        <p:spPr>
          <a:xfrm>
            <a:off x="8120034" y="2811090"/>
            <a:ext cx="939304" cy="76764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색인어</a:t>
            </a:r>
            <a:r>
              <a:rPr lang="ko-KR" altLang="en-US" sz="1200" dirty="0" smtClean="0">
                <a:solidFill>
                  <a:schemeClr val="tx1"/>
                </a:solidFill>
              </a:rPr>
              <a:t> 유사도 평가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stCxn id="16" idx="2"/>
            <a:endCxn id="22" idx="1"/>
          </p:cNvCxnSpPr>
          <p:nvPr/>
        </p:nvCxnSpPr>
        <p:spPr>
          <a:xfrm>
            <a:off x="7258757" y="2297462"/>
            <a:ext cx="998835" cy="6260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9" idx="2"/>
            <a:endCxn id="22" idx="7"/>
          </p:cNvCxnSpPr>
          <p:nvPr/>
        </p:nvCxnSpPr>
        <p:spPr>
          <a:xfrm flipH="1">
            <a:off x="8921780" y="2705467"/>
            <a:ext cx="860045" cy="2180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2" idx="4"/>
          </p:cNvCxnSpPr>
          <p:nvPr/>
        </p:nvCxnSpPr>
        <p:spPr>
          <a:xfrm>
            <a:off x="8589686" y="3578735"/>
            <a:ext cx="0" cy="2560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7981244" y="3897917"/>
            <a:ext cx="1444974" cy="896926"/>
            <a:chOff x="733778" y="699911"/>
            <a:chExt cx="3375378" cy="5091289"/>
          </a:xfrm>
        </p:grpSpPr>
        <p:sp>
          <p:nvSpPr>
            <p:cNvPr id="32" name="직사각형 31"/>
            <p:cNvSpPr/>
            <p:nvPr/>
          </p:nvSpPr>
          <p:spPr>
            <a:xfrm>
              <a:off x="733778" y="699911"/>
              <a:ext cx="3375378" cy="5091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936978" y="914399"/>
              <a:ext cx="2968978" cy="43676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11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 smtClean="0"/>
                <a:t>공복혈당장애 </a:t>
              </a:r>
              <a:endParaRPr lang="en-US" altLang="ko-KR" sz="11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 smtClean="0"/>
                <a:t>당뇨병 </a:t>
              </a:r>
              <a:endParaRPr lang="en-US" altLang="ko-KR" sz="11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 smtClean="0"/>
                <a:t>고혈압</a:t>
              </a:r>
              <a:r>
                <a:rPr lang="en-US" altLang="ko-KR" sz="1100" dirty="0" smtClean="0"/>
                <a:t>,</a:t>
              </a:r>
              <a:r>
                <a:rPr lang="ko-KR" altLang="en-US" sz="1100" dirty="0" smtClean="0"/>
                <a:t>당뇨병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7981244" y="5114025"/>
            <a:ext cx="1444974" cy="896926"/>
            <a:chOff x="733778" y="699911"/>
            <a:chExt cx="3375378" cy="5091289"/>
          </a:xfrm>
        </p:grpSpPr>
        <p:sp>
          <p:nvSpPr>
            <p:cNvPr id="36" name="직사각형 35"/>
            <p:cNvSpPr/>
            <p:nvPr/>
          </p:nvSpPr>
          <p:spPr>
            <a:xfrm>
              <a:off x="733778" y="699911"/>
              <a:ext cx="3375378" cy="5091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936977" y="914399"/>
              <a:ext cx="2968978" cy="43676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GJ4ZL0430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GJ4ZL0429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 smtClean="0"/>
                <a:t>GJ6ZL0434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 smtClean="0"/>
                <a:t>GJ6GU0536</a:t>
              </a:r>
              <a:endParaRPr lang="en-US" altLang="ko-KR" sz="1100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01442" y="502457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종합검진소견</a:t>
            </a:r>
            <a:endParaRPr lang="ko-KR" altLang="en-US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958288" y="646432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소견 분리</a:t>
            </a:r>
            <a:endParaRPr lang="ko-KR" altLang="en-US" sz="1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146326" y="812415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저장된 </a:t>
            </a:r>
            <a:r>
              <a:rPr lang="ko-KR" altLang="en-US" sz="1600" b="1" dirty="0" err="1" smtClean="0"/>
              <a:t>색인어</a:t>
            </a:r>
            <a:endParaRPr lang="ko-KR" altLang="en-US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556695" y="4138626"/>
            <a:ext cx="1716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matched </a:t>
            </a:r>
            <a:r>
              <a:rPr lang="ko-KR" altLang="en-US" sz="1600" b="1" dirty="0" err="1" smtClean="0"/>
              <a:t>색인어</a:t>
            </a:r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9556695" y="5370261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추천 진환 코드</a:t>
            </a:r>
            <a:endParaRPr lang="ko-KR" altLang="en-US" sz="1600" b="1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8589686" y="4836085"/>
            <a:ext cx="0" cy="2560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2156012" y="3826236"/>
            <a:ext cx="324720" cy="2189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2171426" y="4477180"/>
            <a:ext cx="293893" cy="2249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6139543" y="2020443"/>
            <a:ext cx="3967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5188013" y="3091764"/>
            <a:ext cx="930602" cy="9103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다시 검진 필요 여부 분류 모델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>
            <a:endCxn id="58" idx="2"/>
          </p:cNvCxnSpPr>
          <p:nvPr/>
        </p:nvCxnSpPr>
        <p:spPr>
          <a:xfrm flipV="1">
            <a:off x="4805921" y="3546927"/>
            <a:ext cx="382092" cy="318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5642656" y="2696205"/>
            <a:ext cx="1813" cy="3267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5170324" y="1681328"/>
            <a:ext cx="948291" cy="9042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키워드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br>
              <a:rPr lang="en-US" altLang="ko-KR" sz="1050" dirty="0" smtClean="0">
                <a:solidFill>
                  <a:schemeClr val="tx1"/>
                </a:solidFill>
              </a:rPr>
            </a:br>
            <a:r>
              <a:rPr lang="ko-KR" altLang="en-US" sz="1050" dirty="0" smtClean="0">
                <a:solidFill>
                  <a:schemeClr val="tx1"/>
                </a:solidFill>
              </a:rPr>
              <a:t>추출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805921" y="2076716"/>
            <a:ext cx="3820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61168" y="1163434"/>
            <a:ext cx="1580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사용 기법</a:t>
            </a:r>
            <a:r>
              <a:rPr lang="en-US" altLang="ko-KR" sz="80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 smtClean="0"/>
              <a:t>konlpy library</a:t>
            </a:r>
            <a:r>
              <a:rPr lang="ko-KR" altLang="en-US" sz="800" dirty="0" smtClean="0"/>
              <a:t>의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숙어 추출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5188013" y="4070941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사용 기법</a:t>
            </a:r>
            <a:r>
              <a:rPr lang="en-US" altLang="ko-KR" sz="80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 smtClean="0"/>
              <a:t>Deep learning </a:t>
            </a:r>
            <a:r>
              <a:rPr lang="ko-KR" altLang="en-US" sz="800" dirty="0" smtClean="0"/>
              <a:t>텍스트 분류</a:t>
            </a:r>
            <a:endParaRPr lang="en-US" altLang="ko-KR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9068324" y="2999588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사용 기법</a:t>
            </a:r>
            <a:r>
              <a:rPr lang="en-US" altLang="ko-KR" sz="80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 smtClean="0"/>
              <a:t>fasttext </a:t>
            </a:r>
            <a:r>
              <a:rPr lang="ko-KR" altLang="en-US" sz="800" dirty="0" smtClean="0"/>
              <a:t>텍스트 </a:t>
            </a:r>
            <a:r>
              <a:rPr lang="en-US" altLang="ko-KR" sz="800" dirty="0" smtClean="0"/>
              <a:t>embedding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 smtClean="0"/>
              <a:t>Cosine similarity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텍스트 </a:t>
            </a:r>
            <a:r>
              <a:rPr lang="en-US" altLang="ko-KR" sz="800" dirty="0" smtClean="0"/>
              <a:t>BLEU score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6743686" y="103487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키워드</a:t>
            </a:r>
          </a:p>
        </p:txBody>
      </p: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진행 흐름</a:t>
            </a:r>
            <a:endParaRPr lang="ko-KR" alt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0" y="12700"/>
            <a:ext cx="3868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I. </a:t>
            </a:r>
            <a:r>
              <a:rPr lang="ko-KR" altLang="en-US" sz="32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진행 계획 및 상황</a:t>
            </a:r>
            <a:endParaRPr lang="ko-KR" altLang="en-US" sz="32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2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53143" y="3421900"/>
            <a:ext cx="1930404" cy="1565068"/>
            <a:chOff x="733778" y="699911"/>
            <a:chExt cx="3375378" cy="5091289"/>
          </a:xfrm>
        </p:grpSpPr>
        <p:sp>
          <p:nvSpPr>
            <p:cNvPr id="4" name="직사각형 3"/>
            <p:cNvSpPr/>
            <p:nvPr/>
          </p:nvSpPr>
          <p:spPr>
            <a:xfrm>
              <a:off x="733778" y="699911"/>
              <a:ext cx="3375378" cy="5091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936979" y="914399"/>
              <a:ext cx="2968978" cy="39047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800" dirty="0" smtClean="0"/>
            </a:p>
            <a:p>
              <a:endParaRPr lang="ko-KR" altLang="en-US" sz="800" dirty="0" smtClean="0"/>
            </a:p>
            <a:p>
              <a:r>
                <a:rPr lang="ko-KR" altLang="en-US" sz="800" dirty="0" smtClean="0"/>
                <a:t>* </a:t>
              </a:r>
              <a:r>
                <a:rPr lang="ko-KR" altLang="en-US" sz="800" dirty="0" err="1" smtClean="0"/>
                <a:t>혈액검사상</a:t>
              </a:r>
              <a:r>
                <a:rPr lang="ko-KR" altLang="en-US" sz="800" dirty="0" smtClean="0"/>
                <a:t> 혈당 수치 상승으로 공복혈당장애 소견 입니다.</a:t>
              </a:r>
              <a:r>
                <a:rPr lang="en-US" altLang="ko-KR" sz="800" dirty="0" smtClean="0"/>
                <a:t>...</a:t>
              </a:r>
              <a:endParaRPr lang="ko-KR" altLang="en-US" sz="800" dirty="0" smtClean="0"/>
            </a:p>
            <a:p>
              <a:endParaRPr lang="ko-KR" altLang="en-US" sz="800" dirty="0" smtClean="0"/>
            </a:p>
            <a:p>
              <a:r>
                <a:rPr lang="ko-KR" altLang="en-US" sz="800" dirty="0" smtClean="0"/>
                <a:t>* 혈액 검사결과 고중성지방혈증(이상지질혈증) 및 저밀도 콜레스테롤 수치 경미한 상승(이상지질혈증) 소견입니다. </a:t>
              </a:r>
              <a:r>
                <a:rPr lang="en-US" altLang="ko-KR" sz="800" dirty="0" smtClean="0"/>
                <a:t>....</a:t>
              </a:r>
              <a:endParaRPr lang="ko-KR" altLang="en-US" sz="800" dirty="0" smtClean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553198" y="4737129"/>
            <a:ext cx="2156176" cy="1727200"/>
            <a:chOff x="733778" y="699911"/>
            <a:chExt cx="3375378" cy="5091289"/>
          </a:xfrm>
        </p:grpSpPr>
        <p:sp>
          <p:nvSpPr>
            <p:cNvPr id="9" name="직사각형 8"/>
            <p:cNvSpPr/>
            <p:nvPr/>
          </p:nvSpPr>
          <p:spPr>
            <a:xfrm>
              <a:off x="733778" y="699911"/>
              <a:ext cx="3375378" cy="5091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36978" y="914399"/>
              <a:ext cx="2968978" cy="27891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800" dirty="0" smtClean="0"/>
            </a:p>
            <a:p>
              <a:r>
                <a:rPr lang="ko-KR" altLang="en-US" sz="800" dirty="0" smtClean="0"/>
                <a:t>* 혈액 검사결과 고중성지방혈증(이상지질혈증) 및 저밀도 콜레스테롤 수치 경미한 상승(이상지질혈증) 소견입니다. </a:t>
              </a:r>
            </a:p>
            <a:p>
              <a:endParaRPr lang="ko-KR" altLang="en-US" sz="800" dirty="0" smtClean="0"/>
            </a:p>
            <a:p>
              <a:r>
                <a:rPr lang="ko-KR" altLang="en-US" sz="800" dirty="0" smtClean="0"/>
                <a:t> - 고중성지방혈증은 과체중, 술, 당분과다섭취, </a:t>
              </a:r>
              <a:r>
                <a:rPr lang="ko-KR" altLang="en-US" sz="800" dirty="0" err="1" smtClean="0"/>
                <a:t>활동부족</a:t>
              </a:r>
              <a:r>
                <a:rPr lang="ko-KR" altLang="en-US" sz="800" dirty="0" smtClean="0"/>
                <a:t>, 가족력 등이 원인이 되며 동맥경화, 뇌, 심혈관 </a:t>
              </a:r>
              <a:r>
                <a:rPr lang="ko-KR" altLang="en-US" sz="800" dirty="0" err="1" smtClean="0"/>
                <a:t>질환발생이</a:t>
              </a:r>
              <a:r>
                <a:rPr lang="ko-KR" altLang="en-US" sz="800" dirty="0" smtClean="0"/>
                <a:t> 증가 </a:t>
              </a:r>
              <a:r>
                <a:rPr lang="ko-KR" altLang="en-US" sz="800" dirty="0" err="1" smtClean="0"/>
                <a:t>될수</a:t>
              </a:r>
              <a:r>
                <a:rPr lang="ko-KR" altLang="en-US" sz="800" dirty="0" smtClean="0"/>
                <a:t> 있으니 금주, 운동, 저지방 식이요법을 하시고 꾸준한 관리 후 재검사를 권합니다.</a:t>
              </a:r>
              <a:endParaRPr lang="ko-KR" altLang="en-US" sz="8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540003" y="2000891"/>
            <a:ext cx="2156176" cy="1799840"/>
            <a:chOff x="733778" y="699911"/>
            <a:chExt cx="3375378" cy="5091289"/>
          </a:xfrm>
        </p:grpSpPr>
        <p:sp>
          <p:nvSpPr>
            <p:cNvPr id="12" name="직사각형 11"/>
            <p:cNvSpPr/>
            <p:nvPr/>
          </p:nvSpPr>
          <p:spPr>
            <a:xfrm>
              <a:off x="733778" y="699911"/>
              <a:ext cx="3375378" cy="5091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36978" y="914401"/>
              <a:ext cx="2968978" cy="2676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800" dirty="0" smtClean="0"/>
            </a:p>
            <a:p>
              <a:r>
                <a:rPr lang="ko-KR" altLang="en-US" sz="800" dirty="0" smtClean="0"/>
                <a:t>* </a:t>
              </a:r>
              <a:r>
                <a:rPr lang="ko-KR" altLang="en-US" sz="800" dirty="0" err="1" smtClean="0"/>
                <a:t>혈액검사상</a:t>
              </a:r>
              <a:r>
                <a:rPr lang="ko-KR" altLang="en-US" sz="800" dirty="0" smtClean="0"/>
                <a:t> 혈당 수치 상승으로 공복혈당장애 소견 입니다.</a:t>
              </a:r>
            </a:p>
            <a:p>
              <a:r>
                <a:rPr lang="ko-KR" altLang="en-US" sz="800" dirty="0" smtClean="0"/>
                <a:t> 공복혈당장애는 공복혈당이 100 ~ 125 </a:t>
              </a:r>
              <a:r>
                <a:rPr lang="ko-KR" altLang="en-US" sz="800" dirty="0" err="1" smtClean="0"/>
                <a:t>mg</a:t>
              </a:r>
              <a:r>
                <a:rPr lang="ko-KR" altLang="en-US" sz="800" dirty="0" smtClean="0"/>
                <a:t>/</a:t>
              </a:r>
              <a:r>
                <a:rPr lang="ko-KR" altLang="en-US" sz="800" dirty="0" err="1" smtClean="0"/>
                <a:t>dl의</a:t>
              </a:r>
              <a:r>
                <a:rPr lang="ko-KR" altLang="en-US" sz="800" dirty="0" smtClean="0"/>
                <a:t> 범위에 있을 때 나타나는 소견 입니다.</a:t>
              </a:r>
            </a:p>
            <a:p>
              <a:r>
                <a:rPr lang="ko-KR" altLang="en-US" sz="800" dirty="0" smtClean="0"/>
                <a:t> 당뇨병 </a:t>
              </a:r>
              <a:r>
                <a:rPr lang="ko-KR" altLang="en-US" sz="800" dirty="0" err="1" smtClean="0"/>
                <a:t>전단계로</a:t>
              </a:r>
              <a:r>
                <a:rPr lang="ko-KR" altLang="en-US" sz="800" dirty="0" smtClean="0"/>
                <a:t> 고려되지만 당뇨로 진행될 수 있으므로 예방을 위해 관리하여야 합니다. </a:t>
              </a:r>
            </a:p>
            <a:p>
              <a:r>
                <a:rPr lang="ko-KR" altLang="en-US" sz="800" dirty="0" smtClean="0"/>
                <a:t> 비만에 유의하시고, 심한 폭음, 과식, 불규칙한 식사, 과로 등을 피하고 적당한 운동 하면서 </a:t>
              </a:r>
              <a:r>
                <a:rPr lang="ko-KR" altLang="en-US" sz="800" dirty="0" err="1" smtClean="0"/>
                <a:t>공복시</a:t>
              </a:r>
              <a:r>
                <a:rPr lang="ko-KR" altLang="en-US" sz="800" dirty="0" smtClean="0"/>
                <a:t> 반복적인 혈당 측정 권합니다.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536270" y="1400536"/>
            <a:ext cx="1444974" cy="896926"/>
            <a:chOff x="733778" y="699911"/>
            <a:chExt cx="3375378" cy="5091289"/>
          </a:xfrm>
        </p:grpSpPr>
        <p:sp>
          <p:nvSpPr>
            <p:cNvPr id="16" name="직사각형 15"/>
            <p:cNvSpPr/>
            <p:nvPr/>
          </p:nvSpPr>
          <p:spPr>
            <a:xfrm>
              <a:off x="733778" y="699911"/>
              <a:ext cx="3375378" cy="5091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36978" y="914399"/>
              <a:ext cx="2968978" cy="43676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11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 smtClean="0"/>
                <a:t>공복혈당장애 </a:t>
              </a:r>
              <a:endParaRPr lang="en-US" altLang="ko-KR" sz="11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 smtClean="0"/>
                <a:t>당뇨병 </a:t>
              </a:r>
              <a:endParaRPr lang="en-US" altLang="ko-KR" sz="11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 smtClean="0"/>
                <a:t>비만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9059338" y="1182525"/>
            <a:ext cx="1444974" cy="1522942"/>
            <a:chOff x="733778" y="699905"/>
            <a:chExt cx="3375378" cy="15105320"/>
          </a:xfrm>
        </p:grpSpPr>
        <p:sp>
          <p:nvSpPr>
            <p:cNvPr id="19" name="직사각형 18"/>
            <p:cNvSpPr/>
            <p:nvPr/>
          </p:nvSpPr>
          <p:spPr>
            <a:xfrm>
              <a:off x="733778" y="699905"/>
              <a:ext cx="3375378" cy="151053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936977" y="914398"/>
              <a:ext cx="2968978" cy="8317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 smtClean="0"/>
                <a:t>비타민 </a:t>
              </a:r>
              <a:r>
                <a:rPr lang="en-US" altLang="ko-KR" sz="1100" dirty="0" smtClean="0"/>
                <a:t>D </a:t>
              </a:r>
              <a:r>
                <a:rPr lang="ko-KR" altLang="en-US" sz="1100" dirty="0" smtClean="0"/>
                <a:t>부족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 smtClean="0"/>
                <a:t>빈혈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 err="1" smtClean="0"/>
                <a:t>빌리루빈뇨</a:t>
              </a:r>
              <a:endParaRPr lang="ko-KR" altLang="en-US" sz="11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 err="1" smtClean="0"/>
                <a:t>뼈낭</a:t>
              </a:r>
              <a:endParaRPr lang="ko-KR" altLang="en-US" sz="11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 smtClean="0"/>
                <a:t>사구체 </a:t>
              </a:r>
              <a:r>
                <a:rPr lang="ko-KR" altLang="en-US" sz="1100" dirty="0" err="1" smtClean="0"/>
                <a:t>여과율</a:t>
              </a:r>
              <a:endParaRPr lang="ko-KR" altLang="en-US" sz="11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 err="1" smtClean="0"/>
                <a:t>삼첨판</a:t>
              </a:r>
              <a:r>
                <a:rPr lang="ko-KR" altLang="en-US" sz="1100" dirty="0" smtClean="0"/>
                <a:t> </a:t>
              </a:r>
              <a:r>
                <a:rPr lang="ko-KR" altLang="en-US" sz="1100" dirty="0" err="1" smtClean="0"/>
                <a:t>역류증</a:t>
              </a:r>
              <a:endParaRPr lang="ko-KR" altLang="en-US" sz="11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 smtClean="0"/>
                <a:t>상부위장관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 smtClean="0"/>
                <a:t>...</a:t>
              </a:r>
              <a:endParaRPr lang="ko-KR" altLang="en-US" sz="1100" dirty="0" smtClean="0"/>
            </a:p>
          </p:txBody>
        </p:sp>
      </p:grpSp>
      <p:sp>
        <p:nvSpPr>
          <p:cNvPr id="22" name="타원 21"/>
          <p:cNvSpPr/>
          <p:nvPr/>
        </p:nvSpPr>
        <p:spPr>
          <a:xfrm>
            <a:off x="8120034" y="2811090"/>
            <a:ext cx="939304" cy="76764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색인어</a:t>
            </a:r>
            <a:r>
              <a:rPr lang="ko-KR" altLang="en-US" sz="1200" dirty="0" smtClean="0">
                <a:solidFill>
                  <a:schemeClr val="tx1"/>
                </a:solidFill>
              </a:rPr>
              <a:t> 유사도 평가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stCxn id="16" idx="2"/>
            <a:endCxn id="22" idx="1"/>
          </p:cNvCxnSpPr>
          <p:nvPr/>
        </p:nvCxnSpPr>
        <p:spPr>
          <a:xfrm>
            <a:off x="7258757" y="2297462"/>
            <a:ext cx="998835" cy="6260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9" idx="2"/>
            <a:endCxn id="22" idx="7"/>
          </p:cNvCxnSpPr>
          <p:nvPr/>
        </p:nvCxnSpPr>
        <p:spPr>
          <a:xfrm flipH="1">
            <a:off x="8921780" y="2705467"/>
            <a:ext cx="860045" cy="2180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2" idx="4"/>
          </p:cNvCxnSpPr>
          <p:nvPr/>
        </p:nvCxnSpPr>
        <p:spPr>
          <a:xfrm>
            <a:off x="8589686" y="3578735"/>
            <a:ext cx="0" cy="2560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7981244" y="3897917"/>
            <a:ext cx="1444974" cy="896926"/>
            <a:chOff x="733778" y="699911"/>
            <a:chExt cx="3375378" cy="5091289"/>
          </a:xfrm>
        </p:grpSpPr>
        <p:sp>
          <p:nvSpPr>
            <p:cNvPr id="32" name="직사각형 31"/>
            <p:cNvSpPr/>
            <p:nvPr/>
          </p:nvSpPr>
          <p:spPr>
            <a:xfrm>
              <a:off x="733778" y="699911"/>
              <a:ext cx="3375378" cy="5091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936978" y="914399"/>
              <a:ext cx="2968978" cy="43676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11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 smtClean="0"/>
                <a:t>공복혈당장애 </a:t>
              </a:r>
              <a:endParaRPr lang="en-US" altLang="ko-KR" sz="11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 smtClean="0"/>
                <a:t>당뇨병 </a:t>
              </a:r>
              <a:endParaRPr lang="en-US" altLang="ko-KR" sz="11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 smtClean="0"/>
                <a:t>고혈압</a:t>
              </a:r>
              <a:r>
                <a:rPr lang="en-US" altLang="ko-KR" sz="1100" dirty="0" smtClean="0"/>
                <a:t>,</a:t>
              </a:r>
              <a:r>
                <a:rPr lang="ko-KR" altLang="en-US" sz="1100" dirty="0" smtClean="0"/>
                <a:t>당뇨병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7981244" y="5114025"/>
            <a:ext cx="1444974" cy="896926"/>
            <a:chOff x="733778" y="699911"/>
            <a:chExt cx="3375378" cy="5091289"/>
          </a:xfrm>
        </p:grpSpPr>
        <p:sp>
          <p:nvSpPr>
            <p:cNvPr id="36" name="직사각형 35"/>
            <p:cNvSpPr/>
            <p:nvPr/>
          </p:nvSpPr>
          <p:spPr>
            <a:xfrm>
              <a:off x="733778" y="699911"/>
              <a:ext cx="3375378" cy="5091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936977" y="914399"/>
              <a:ext cx="2968978" cy="43676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GJ4ZL0430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GJ4ZL0429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 smtClean="0"/>
                <a:t>GJ6ZL0434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 smtClean="0"/>
                <a:t>GJ6GU0536</a:t>
              </a:r>
              <a:endParaRPr lang="en-US" altLang="ko-KR" sz="1100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01442" y="502457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검진소견</a:t>
            </a:r>
            <a:endParaRPr lang="ko-KR" altLang="en-US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958288" y="646432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소견 분리</a:t>
            </a:r>
            <a:endParaRPr lang="ko-KR" altLang="en-US" sz="1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146326" y="812415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저장된 </a:t>
            </a:r>
            <a:r>
              <a:rPr lang="ko-KR" altLang="en-US" sz="1600" b="1" dirty="0" err="1" smtClean="0"/>
              <a:t>색인어</a:t>
            </a:r>
            <a:endParaRPr lang="ko-KR" altLang="en-US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556695" y="4138626"/>
            <a:ext cx="1716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matched </a:t>
            </a:r>
            <a:r>
              <a:rPr lang="ko-KR" altLang="en-US" sz="1600" b="1" dirty="0" err="1" smtClean="0"/>
              <a:t>색인어</a:t>
            </a:r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9556695" y="5370261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추천 진환 코드</a:t>
            </a:r>
            <a:endParaRPr lang="ko-KR" altLang="en-US" sz="1600" b="1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8589686" y="4836085"/>
            <a:ext cx="0" cy="2560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2156012" y="3826236"/>
            <a:ext cx="324720" cy="2189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2171426" y="4477180"/>
            <a:ext cx="293893" cy="2249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6139543" y="2020443"/>
            <a:ext cx="3967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5188013" y="3091764"/>
            <a:ext cx="930602" cy="9103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다시 검진 필요 여부 분류 모델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>
            <a:endCxn id="58" idx="2"/>
          </p:cNvCxnSpPr>
          <p:nvPr/>
        </p:nvCxnSpPr>
        <p:spPr>
          <a:xfrm>
            <a:off x="4713947" y="3538204"/>
            <a:ext cx="474066" cy="87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5642656" y="2696205"/>
            <a:ext cx="1813" cy="3267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5170324" y="1681328"/>
            <a:ext cx="948291" cy="9042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키워드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br>
              <a:rPr lang="en-US" altLang="ko-KR" sz="1050" dirty="0" smtClean="0">
                <a:solidFill>
                  <a:schemeClr val="tx1"/>
                </a:solidFill>
              </a:rPr>
            </a:br>
            <a:r>
              <a:rPr lang="ko-KR" altLang="en-US" sz="1050" dirty="0" smtClean="0">
                <a:solidFill>
                  <a:schemeClr val="tx1"/>
                </a:solidFill>
              </a:rPr>
              <a:t>추출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805921" y="2076716"/>
            <a:ext cx="3820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61168" y="1163434"/>
            <a:ext cx="1580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사용 기법</a:t>
            </a:r>
            <a:r>
              <a:rPr lang="en-US" altLang="ko-KR" sz="80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 smtClean="0"/>
              <a:t>konlpy library</a:t>
            </a:r>
            <a:r>
              <a:rPr lang="ko-KR" altLang="en-US" sz="800" dirty="0" smtClean="0"/>
              <a:t>의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숙어 추출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5188013" y="4070941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사용 기법</a:t>
            </a:r>
            <a:r>
              <a:rPr lang="en-US" altLang="ko-KR" sz="80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 smtClean="0"/>
              <a:t>Deep learning </a:t>
            </a:r>
            <a:r>
              <a:rPr lang="ko-KR" altLang="en-US" sz="800" dirty="0" smtClean="0"/>
              <a:t>텍스트 분류</a:t>
            </a:r>
            <a:endParaRPr lang="en-US" altLang="ko-KR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9068324" y="2999588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사용 기법</a:t>
            </a:r>
            <a:r>
              <a:rPr lang="en-US" altLang="ko-KR" sz="80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 smtClean="0"/>
              <a:t>fasttext </a:t>
            </a:r>
            <a:r>
              <a:rPr lang="ko-KR" altLang="en-US" sz="800" dirty="0" smtClean="0"/>
              <a:t>텍스트 </a:t>
            </a:r>
            <a:r>
              <a:rPr lang="en-US" altLang="ko-KR" sz="800" dirty="0" smtClean="0"/>
              <a:t>embedding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 smtClean="0"/>
              <a:t>Cosine similarity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텍스트 </a:t>
            </a:r>
            <a:r>
              <a:rPr lang="en-US" altLang="ko-KR" sz="800" dirty="0" smtClean="0"/>
              <a:t>BLEU score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6743686" y="103487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키워드</a:t>
            </a:r>
          </a:p>
        </p:txBody>
      </p: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진행 상황</a:t>
            </a:r>
            <a:endParaRPr lang="ko-KR" alt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0" y="12700"/>
            <a:ext cx="3868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I. </a:t>
            </a:r>
            <a:r>
              <a:rPr lang="ko-KR" altLang="en-US" sz="32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진행 계획 및 상황</a:t>
            </a:r>
            <a:endParaRPr lang="ko-KR" altLang="en-US" sz="32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4581525" y="419100"/>
            <a:ext cx="6677025" cy="3429000"/>
          </a:xfrm>
          <a:custGeom>
            <a:avLst/>
            <a:gdLst>
              <a:gd name="connsiteX0" fmla="*/ 57150 w 6677025"/>
              <a:gd name="connsiteY0" fmla="*/ 1123950 h 3429000"/>
              <a:gd name="connsiteX1" fmla="*/ 609600 w 6677025"/>
              <a:gd name="connsiteY1" fmla="*/ 2505075 h 3429000"/>
              <a:gd name="connsiteX2" fmla="*/ 2752725 w 6677025"/>
              <a:gd name="connsiteY2" fmla="*/ 2724150 h 3429000"/>
              <a:gd name="connsiteX3" fmla="*/ 3743325 w 6677025"/>
              <a:gd name="connsiteY3" fmla="*/ 3371850 h 3429000"/>
              <a:gd name="connsiteX4" fmla="*/ 5562600 w 6677025"/>
              <a:gd name="connsiteY4" fmla="*/ 3429000 h 3429000"/>
              <a:gd name="connsiteX5" fmla="*/ 6677025 w 6677025"/>
              <a:gd name="connsiteY5" fmla="*/ 3057525 h 3429000"/>
              <a:gd name="connsiteX6" fmla="*/ 6381750 w 6677025"/>
              <a:gd name="connsiteY6" fmla="*/ 304800 h 3429000"/>
              <a:gd name="connsiteX7" fmla="*/ 3752850 w 6677025"/>
              <a:gd name="connsiteY7" fmla="*/ 0 h 3429000"/>
              <a:gd name="connsiteX8" fmla="*/ 1038225 w 6677025"/>
              <a:gd name="connsiteY8" fmla="*/ 171450 h 3429000"/>
              <a:gd name="connsiteX9" fmla="*/ 0 w 6677025"/>
              <a:gd name="connsiteY9" fmla="*/ 628650 h 3429000"/>
              <a:gd name="connsiteX10" fmla="*/ 57150 w 6677025"/>
              <a:gd name="connsiteY10" fmla="*/ 112395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677025" h="3429000">
                <a:moveTo>
                  <a:pt x="57150" y="1123950"/>
                </a:moveTo>
                <a:lnTo>
                  <a:pt x="609600" y="2505075"/>
                </a:lnTo>
                <a:lnTo>
                  <a:pt x="2752725" y="2724150"/>
                </a:lnTo>
                <a:lnTo>
                  <a:pt x="3743325" y="3371850"/>
                </a:lnTo>
                <a:lnTo>
                  <a:pt x="5562600" y="3429000"/>
                </a:lnTo>
                <a:lnTo>
                  <a:pt x="6677025" y="3057525"/>
                </a:lnTo>
                <a:lnTo>
                  <a:pt x="6381750" y="304800"/>
                </a:lnTo>
                <a:lnTo>
                  <a:pt x="3752850" y="0"/>
                </a:lnTo>
                <a:lnTo>
                  <a:pt x="1038225" y="171450"/>
                </a:lnTo>
                <a:lnTo>
                  <a:pt x="0" y="628650"/>
                </a:lnTo>
                <a:lnTo>
                  <a:pt x="57150" y="112395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102737" y="613819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진행하고 있는 부분</a:t>
            </a:r>
            <a:endParaRPr lang="ko-KR" altLang="en-US" sz="16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79" y="1681327"/>
            <a:ext cx="4991768" cy="512155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74872" y="1753693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진행 완료 부분</a:t>
            </a:r>
            <a:endParaRPr lang="ko-KR" altLang="en-US" sz="16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963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진행 상황</a:t>
            </a:r>
            <a:endParaRPr lang="ko-KR" alt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0" y="12700"/>
            <a:ext cx="3868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I. </a:t>
            </a:r>
            <a:r>
              <a:rPr lang="ko-KR" altLang="en-US" sz="32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진행 계획 및 상황</a:t>
            </a:r>
            <a:endParaRPr lang="ko-KR" altLang="en-US" sz="32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457200" y="2161533"/>
            <a:ext cx="4600940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맑은 고딕" panose="020B0503020000020004" pitchFamily="34" charset="-127"/>
              </a:rPr>
              <a:t>*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맑은 고딕" panose="020B0503020000020004" pitchFamily="34" charset="-127"/>
              </a:rPr>
              <a:t>갑상선 초음파 검사결과 우측 갑상선 결절 소견입니다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  <a:t>.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  <a:t> 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  <a:t>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맑은 고딕" panose="020B0503020000020004" pitchFamily="34" charset="-127"/>
              </a:rPr>
              <a:t>양성 질환으로 판단되며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맑은 고딕" panose="020B0503020000020004" pitchFamily="34" charset="-127"/>
              </a:rPr>
              <a:t>갑상선결절에 대한 치료 및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맑은 고딕" panose="020B0503020000020004" pitchFamily="34" charset="-127"/>
              </a:rPr>
              <a:t>추가검사는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맑은 고딕" panose="020B0503020000020004" pitchFamily="34" charset="-127"/>
              </a:rPr>
              <a:t> 필요하지 않습니다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  <a:t>.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  <a:t>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맑은 고딕" panose="020B0503020000020004" pitchFamily="34" charset="-127"/>
              </a:rPr>
              <a:t>결절의 크기나 모양에 변화가 생기는지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  <a:t> 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맑은 고딕" panose="020B0503020000020004" pitchFamily="34" charset="-127"/>
              </a:rPr>
              <a:t>년 후 추적검사를 권합니다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  <a:t>.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</a:b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  <a:t>*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맑은 고딕" panose="020B0503020000020004" pitchFamily="34" charset="-127"/>
              </a:rPr>
              <a:t>유방 초음파 검사결과 양측 유방의 석회화 및 우측 결절 소견입니다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  <a:t>.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  <a:t>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맑은 고딕" panose="020B0503020000020004" pitchFamily="34" charset="-127"/>
              </a:rPr>
              <a:t>석회화란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맑은 고딕" panose="020B0503020000020004" pitchFamily="34" charset="-127"/>
              </a:rPr>
              <a:t> 석회 등이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맑은 고딕" panose="020B0503020000020004" pitchFamily="34" charset="-127"/>
              </a:rPr>
              <a:t>침착되어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맑은 고딕" panose="020B0503020000020004" pitchFamily="34" charset="-127"/>
              </a:rPr>
              <a:t> 조직이 딱딱해지는 경우를 말합니다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  <a:t>.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  <a:t>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맑은 고딕" panose="020B0503020000020004" pitchFamily="34" charset="-127"/>
              </a:rPr>
              <a:t>석회화에는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맑은 고딕" panose="020B0503020000020004" pitchFamily="34" charset="-127"/>
              </a:rPr>
              <a:t> 원인이 여러가지 있는데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맑은 고딕" panose="020B0503020000020004" pitchFamily="34" charset="-127"/>
              </a:rPr>
              <a:t>염증 후에 생기는 경우도 있지만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  <a:t>, 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  <a:t>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맑은 고딕" panose="020B0503020000020004" pitchFamily="34" charset="-127"/>
              </a:rPr>
              <a:t>반면에 원인을 모르는 경우도 있습니다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  <a:t>. 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  <a:t>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맑은 고딕" panose="020B0503020000020004" pitchFamily="34" charset="-127"/>
              </a:rPr>
              <a:t>치료는 불필요하며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맑은 고딕" panose="020B0503020000020004" pitchFamily="34" charset="-127"/>
              </a:rPr>
              <a:t>크기가 커지는지 주위에 다른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맑은 고딕" panose="020B0503020000020004" pitchFamily="34" charset="-127"/>
              </a:rPr>
              <a:t>종괴는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맑은 고딕" panose="020B0503020000020004" pitchFamily="34" charset="-127"/>
              </a:rPr>
              <a:t> 없는지 등의 정기적인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맑은 고딕" panose="020B0503020000020004" pitchFamily="34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맑은 고딕" panose="020B0503020000020004" pitchFamily="34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맑은 고딕" panose="020B0503020000020004" pitchFamily="34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맑은 고딕" panose="020B0503020000020004" pitchFamily="34" charset="-127"/>
              </a:rPr>
              <a:t>  검진으로 추적관찰 하시기 바랍니다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  <a:t>.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  <a:t>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맑은 고딕" panose="020B0503020000020004" pitchFamily="34" charset="-127"/>
              </a:rPr>
              <a:t>유방 결절은 양성질환으로 생각되며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맑은 고딕" panose="020B0503020000020004" pitchFamily="34" charset="-127"/>
              </a:rPr>
              <a:t>이에 대한 현 치료는 필요하지 않습니다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  <a:t>.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  <a:t>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맑은 고딕" panose="020B0503020000020004" pitchFamily="34" charset="-127"/>
              </a:rPr>
              <a:t>크기나 모양의 변화를 관찰하기 위하여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  <a:t> 6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맑은 고딕" panose="020B0503020000020004" pitchFamily="34" charset="-127"/>
              </a:rPr>
              <a:t>개월 후 추적검사를 권합니다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JetBrains Mono"/>
              </a:rPr>
              <a:t>.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75183" y="2028826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['', 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anose="020B0503020000020004" pitchFamily="34" charset="-127"/>
            </a:endParaRPr>
          </a:p>
          <a:p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anose="020B0503020000020004" pitchFamily="34" charset="-127"/>
            </a:endParaRPr>
          </a:p>
          <a:p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'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갑상선 초음파 검사결과 우측 갑상선 결절 소견입니다.   양성 질환으로 판단되며, 갑상선결절에 대한 치료 및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추가검사는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 필요하지 않습니다.  결절의 크기나 모양에 변화가 생기는지 1년 후 추적검사를 권합니다.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',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anose="020B0503020000020004" pitchFamily="34" charset="-127"/>
            </a:endParaRPr>
          </a:p>
          <a:p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anose="020B0503020000020004" pitchFamily="34" charset="-127"/>
            </a:endParaRPr>
          </a:p>
          <a:p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'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유방 초음파 검사결과 양측 유방의 석회화 및 우측 결절 소견입니다. 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석회화란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 석회 등이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침착되어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 조직이 딱딱해지는 경우를 말합니다. 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석회화에는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 원인이 여러가지 있는데, 염증 후에 생기는 경우도 있지만,   반면에 원인을 모르는 경우도 있습니다.   치료는 불필요하며, 크기가 커지는지 주위에 다른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종괴는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 없는지 등의 정기적인  검진으로 추적관찰 하시기 바랍니다.  유방 결절은 양성질환으로 생각되며, 이에 대한 현 치료는 필요하지 않습니다.  크기나 모양의 변화를 관찰하기 위하여 6개월 후 추적검사를 권합니다.']</a:t>
            </a:r>
          </a:p>
        </p:txBody>
      </p:sp>
      <p:cxnSp>
        <p:nvCxnSpPr>
          <p:cNvPr id="26" name="꺾인 연결선 25"/>
          <p:cNvCxnSpPr>
            <a:stCxn id="14" idx="0"/>
            <a:endCxn id="21" idx="0"/>
          </p:cNvCxnSpPr>
          <p:nvPr/>
        </p:nvCxnSpPr>
        <p:spPr>
          <a:xfrm rot="5400000" flipH="1" flipV="1">
            <a:off x="5524073" y="-737576"/>
            <a:ext cx="132707" cy="5665513"/>
          </a:xfrm>
          <a:prstGeom prst="bentConnector3">
            <a:avLst>
              <a:gd name="adj1" fmla="val 272259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23515" y="243532"/>
            <a:ext cx="45993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test info: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내원번호</a:t>
            </a:r>
            <a:r>
              <a:rPr lang="en-US" altLang="ko-KR" sz="1000" dirty="0" smtClean="0"/>
              <a:t>: 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1901020018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질환코드</a:t>
            </a:r>
            <a:r>
              <a:rPr lang="en-US" altLang="ko-KR" sz="1000" dirty="0" smtClean="0"/>
              <a:t>: [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GJ4US0501, GJ4HA0111, GJ4CA0093</a:t>
            </a:r>
            <a:r>
              <a:rPr lang="en-US" altLang="ko-KR" sz="1000" dirty="0" smtClean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찾아 내야 되는 </a:t>
            </a:r>
            <a:r>
              <a:rPr lang="ko-KR" altLang="en-US" sz="1000" dirty="0" err="1" smtClean="0"/>
              <a:t>색인어</a:t>
            </a:r>
            <a:r>
              <a:rPr lang="en-US" altLang="ko-KR" sz="1000" dirty="0" smtClean="0"/>
              <a:t>: [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‘</a:t>
            </a:r>
            <a:r>
              <a:rPr lang="ko-KR" alt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반응성</a:t>
            </a:r>
            <a:r>
              <a:rPr lang="ko-KR" alt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세포변화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’</a:t>
            </a:r>
            <a:r>
              <a:rPr lang="ko-KR" alt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, ‘</a:t>
            </a:r>
            <a:r>
              <a:rPr lang="ko-KR" altLang="en-US" sz="1000" dirty="0" smtClean="0">
                <a:solidFill>
                  <a:schemeClr val="accent1">
                    <a:lumMod val="75000"/>
                  </a:schemeClr>
                </a:solidFill>
              </a:rPr>
              <a:t>유방 결절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’</a:t>
            </a:r>
            <a:r>
              <a:rPr lang="ko-KR" alt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ko-KR" altLang="en-US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‘</a:t>
            </a:r>
            <a:r>
              <a:rPr lang="ko-KR" altLang="en-US" sz="1000" dirty="0" smtClean="0">
                <a:solidFill>
                  <a:schemeClr val="accent1">
                    <a:lumMod val="75000"/>
                  </a:schemeClr>
                </a:solidFill>
              </a:rPr>
              <a:t>갑상선 결절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’</a:t>
            </a:r>
            <a:r>
              <a:rPr lang="ko-KR" alt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000" dirty="0" smtClean="0"/>
              <a:t>] 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11353800" y="23733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366808" y="34059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851001" y="1424072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소견 분리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5290223" y="3028826"/>
            <a:ext cx="6063577" cy="1123657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8115998" y="4301413"/>
            <a:ext cx="0" cy="91888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8201723" y="4884643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키워드 추출</a:t>
            </a:r>
            <a:endParaRPr lang="ko-KR" altLang="en-US" sz="1400" dirty="0"/>
          </a:p>
        </p:txBody>
      </p:sp>
      <p:sp>
        <p:nvSpPr>
          <p:cNvPr id="68" name="직사각형 67"/>
          <p:cNvSpPr/>
          <p:nvPr/>
        </p:nvSpPr>
        <p:spPr>
          <a:xfrm>
            <a:off x="5816330" y="5341350"/>
            <a:ext cx="45993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['유방', '유방 초음파',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'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유방 결절', '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양성질환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', '생각', '대한',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 등 등]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anose="020B0503020000020004" pitchFamily="34" charset="-127"/>
            </a:endParaRPr>
          </a:p>
        </p:txBody>
      </p:sp>
      <p:cxnSp>
        <p:nvCxnSpPr>
          <p:cNvPr id="71" name="직선 화살표 연결선 70"/>
          <p:cNvCxnSpPr>
            <a:stCxn id="34" idx="0"/>
          </p:cNvCxnSpPr>
          <p:nvPr/>
        </p:nvCxnSpPr>
        <p:spPr>
          <a:xfrm flipH="1" flipV="1">
            <a:off x="10334625" y="951418"/>
            <a:ext cx="1174827" cy="142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60" idx="0"/>
          </p:cNvCxnSpPr>
          <p:nvPr/>
        </p:nvCxnSpPr>
        <p:spPr>
          <a:xfrm flipH="1" flipV="1">
            <a:off x="9496425" y="951418"/>
            <a:ext cx="2026035" cy="245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322011" y="118183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소견없음</a:t>
            </a:r>
            <a:endParaRPr lang="ko-KR" altLang="en-US" sz="800" dirty="0"/>
          </a:p>
        </p:txBody>
      </p:sp>
      <p:cxnSp>
        <p:nvCxnSpPr>
          <p:cNvPr id="77" name="직선 화살표 연결선 76"/>
          <p:cNvCxnSpPr>
            <a:stCxn id="75" idx="0"/>
            <a:endCxn id="28" idx="2"/>
          </p:cNvCxnSpPr>
          <p:nvPr/>
        </p:nvCxnSpPr>
        <p:spPr>
          <a:xfrm flipH="1" flipV="1">
            <a:off x="8423183" y="951418"/>
            <a:ext cx="196346" cy="23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08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진행 상황</a:t>
            </a:r>
            <a:endParaRPr lang="ko-KR" alt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0" y="12700"/>
            <a:ext cx="3868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I. </a:t>
            </a:r>
            <a:r>
              <a:rPr lang="ko-KR" altLang="en-US" sz="32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진행 계획 및 상황</a:t>
            </a:r>
            <a:endParaRPr lang="ko-KR" altLang="en-US" sz="32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23515" y="243532"/>
            <a:ext cx="45993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test info: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내원번호</a:t>
            </a:r>
            <a:r>
              <a:rPr lang="en-US" altLang="ko-KR" sz="1000" dirty="0" smtClean="0"/>
              <a:t>: 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1901020018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질환코드</a:t>
            </a:r>
            <a:r>
              <a:rPr lang="en-US" altLang="ko-KR" sz="1000" dirty="0" smtClean="0"/>
              <a:t>: [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GJ4US0501, GJ4HA0111, GJ4CA0093</a:t>
            </a:r>
            <a:r>
              <a:rPr lang="en-US" altLang="ko-KR" sz="1000" dirty="0" smtClean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찾아 내야 되는 </a:t>
            </a:r>
            <a:r>
              <a:rPr lang="ko-KR" altLang="en-US" sz="1000" dirty="0" err="1" smtClean="0"/>
              <a:t>색인어</a:t>
            </a:r>
            <a:r>
              <a:rPr lang="en-US" altLang="ko-KR" sz="1000" dirty="0" smtClean="0"/>
              <a:t>: [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‘</a:t>
            </a:r>
            <a:r>
              <a:rPr lang="ko-KR" alt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반응성</a:t>
            </a:r>
            <a:r>
              <a:rPr lang="ko-KR" alt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세포변화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’</a:t>
            </a:r>
            <a:r>
              <a:rPr lang="ko-KR" alt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, ‘</a:t>
            </a:r>
            <a:r>
              <a:rPr lang="ko-KR" altLang="en-US" sz="1000" dirty="0" smtClean="0">
                <a:solidFill>
                  <a:schemeClr val="accent1">
                    <a:lumMod val="75000"/>
                  </a:schemeClr>
                </a:solidFill>
              </a:rPr>
              <a:t>유방 결절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’</a:t>
            </a:r>
            <a:r>
              <a:rPr lang="ko-KR" alt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ko-KR" altLang="en-US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‘</a:t>
            </a:r>
            <a:r>
              <a:rPr lang="ko-KR" altLang="en-US" sz="1000" dirty="0" smtClean="0">
                <a:solidFill>
                  <a:schemeClr val="accent1">
                    <a:lumMod val="75000"/>
                  </a:schemeClr>
                </a:solidFill>
              </a:rPr>
              <a:t>갑상선 결절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’</a:t>
            </a:r>
            <a:r>
              <a:rPr lang="ko-KR" alt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000" dirty="0" smtClean="0"/>
              <a:t>] </a:t>
            </a:r>
            <a:endParaRPr lang="ko-KR" altLang="en-US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1673563" y="2198100"/>
            <a:ext cx="1572685" cy="13849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'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유방',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'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유방 초음파',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'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유방 결절',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'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양성질환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',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'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생각',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'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대한',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등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등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anose="020B05030200000200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73563" y="3696886"/>
            <a:ext cx="1572685" cy="21236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유기인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”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“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유낭종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”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“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유두종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”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“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유로빌리루빈뇨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”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유방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”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유방 결절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”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유방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낭종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”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유방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미세석회화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”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유방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보형물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”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유방 석회화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등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34" charset="-127"/>
              </a:rPr>
              <a:t>등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anose="020B0503020000020004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73563" y="1890323"/>
            <a:ext cx="1386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추출 된 키워드</a:t>
            </a:r>
            <a:endParaRPr lang="ko-KR" altLang="en-US" sz="1400" b="1" dirty="0"/>
          </a:p>
        </p:txBody>
      </p:sp>
      <p:sp>
        <p:nvSpPr>
          <p:cNvPr id="29" name="직사각형 28"/>
          <p:cNvSpPr/>
          <p:nvPr/>
        </p:nvSpPr>
        <p:spPr>
          <a:xfrm>
            <a:off x="1317012" y="5934335"/>
            <a:ext cx="25266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데이터 베이스에 있는 </a:t>
            </a:r>
            <a:r>
              <a:rPr lang="ko-KR" altLang="en-US" sz="1400" b="1" dirty="0" err="1" smtClean="0"/>
              <a:t>색인어</a:t>
            </a:r>
            <a:endParaRPr lang="en-US" altLang="ko-KR" sz="14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749304" y="2950116"/>
            <a:ext cx="1971675" cy="12659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텍스트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vector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화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vector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cosine similarity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평가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높은 유사도 선택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직선 화살표 연결선 16"/>
          <p:cNvCxnSpPr>
            <a:stCxn id="68" idx="3"/>
          </p:cNvCxnSpPr>
          <p:nvPr/>
        </p:nvCxnSpPr>
        <p:spPr>
          <a:xfrm>
            <a:off x="3246248" y="2890598"/>
            <a:ext cx="430402" cy="49077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3246248" y="3819525"/>
            <a:ext cx="430402" cy="58811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5793633" y="3675430"/>
            <a:ext cx="883392" cy="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940888" y="3167598"/>
            <a:ext cx="1850687" cy="101566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색인어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---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유방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키워드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---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유방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색인어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---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유방 결절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키워드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---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유방 결절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anose="020B0503020000020004" pitchFamily="34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8933741" y="3696886"/>
            <a:ext cx="1939226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55438" y="3360291"/>
            <a:ext cx="1563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색인어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priority </a:t>
            </a:r>
            <a:r>
              <a:rPr lang="ko-KR" altLang="en-US" sz="1200" dirty="0" smtClean="0"/>
              <a:t>설정</a:t>
            </a:r>
            <a:endParaRPr lang="ko-KR" altLang="en-US" sz="1200" dirty="0"/>
          </a:p>
        </p:txBody>
      </p:sp>
      <p:sp>
        <p:nvSpPr>
          <p:cNvPr id="44" name="직사각형 43"/>
          <p:cNvSpPr/>
          <p:nvPr/>
        </p:nvSpPr>
        <p:spPr>
          <a:xfrm>
            <a:off x="11005608" y="3522702"/>
            <a:ext cx="938033" cy="2769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유방 결절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anose="020B0503020000020004" pitchFamily="34" charset="-127"/>
            </a:endParaRPr>
          </a:p>
        </p:txBody>
      </p:sp>
      <p:cxnSp>
        <p:nvCxnSpPr>
          <p:cNvPr id="31" name="직선 화살표 연결선 30"/>
          <p:cNvCxnSpPr>
            <a:stCxn id="44" idx="0"/>
          </p:cNvCxnSpPr>
          <p:nvPr/>
        </p:nvCxnSpPr>
        <p:spPr>
          <a:xfrm flipH="1" flipV="1">
            <a:off x="9441391" y="1027906"/>
            <a:ext cx="2033234" cy="2494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9084722" y="3756483"/>
            <a:ext cx="1680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( </a:t>
            </a:r>
            <a:r>
              <a:rPr lang="ko-KR" altLang="en-US" sz="1200" dirty="0"/>
              <a:t>다른 </a:t>
            </a:r>
            <a:r>
              <a:rPr lang="ko-KR" altLang="en-US" sz="1200" dirty="0" err="1"/>
              <a:t>색인어</a:t>
            </a:r>
            <a:r>
              <a:rPr lang="ko-KR" altLang="en-US" sz="1200" dirty="0"/>
              <a:t> 포함된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err="1" smtClean="0"/>
              <a:t>색인어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우선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1807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/>
          <p:cNvSpPr txBox="1">
            <a:spLocks/>
          </p:cNvSpPr>
          <p:nvPr/>
        </p:nvSpPr>
        <p:spPr>
          <a:xfrm>
            <a:off x="3152776" y="2459037"/>
            <a:ext cx="6772274" cy="2103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Arial" panose="020B0604020202020204" pitchFamily="34" charset="0"/>
              <a:buAutoNum type="romanUcPeriod"/>
            </a:pPr>
            <a:r>
              <a:rPr lang="ko-KR" altLang="en-US" sz="3600" b="1" dirty="0">
                <a:solidFill>
                  <a:schemeClr val="bg1">
                    <a:lumMod val="85000"/>
                  </a:schemeClr>
                </a:solidFill>
              </a:rPr>
              <a:t>진행 계획 및 진행 상황</a:t>
            </a:r>
            <a:endParaRPr lang="en-US" altLang="ko-KR" sz="3600" b="1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 algn="l">
              <a:buFont typeface="Arial" panose="020B0604020202020204" pitchFamily="34" charset="0"/>
              <a:buAutoNum type="romanUcPeriod"/>
            </a:pP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문의사항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782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소견 없는데 </a:t>
            </a:r>
            <a:r>
              <a:rPr lang="ko-KR" altLang="en-US" b="1" dirty="0" err="1" smtClean="0"/>
              <a:t>질환정보</a:t>
            </a:r>
            <a:r>
              <a:rPr lang="ko-KR" altLang="en-US" b="1" dirty="0" smtClean="0"/>
              <a:t> 있음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1662"/>
            <a:ext cx="8667750" cy="962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76612"/>
            <a:ext cx="10515600" cy="1266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52850" y="2860772"/>
            <a:ext cx="1991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종합검진소견 데이터</a:t>
            </a:r>
            <a:r>
              <a:rPr lang="en-US" altLang="ko-KR" sz="1400" b="1" dirty="0" smtClean="0"/>
              <a:t>]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29075" y="4697611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</a:t>
            </a:r>
            <a:r>
              <a:rPr lang="ko-KR" altLang="en-US" sz="1400" b="1" dirty="0" err="1" smtClean="0"/>
              <a:t>질환정보</a:t>
            </a:r>
            <a:r>
              <a:rPr lang="ko-KR" altLang="en-US" sz="1400" b="1" dirty="0" smtClean="0"/>
              <a:t> 데이터</a:t>
            </a:r>
            <a:r>
              <a:rPr lang="en-US" altLang="ko-KR" sz="1400" b="1" dirty="0" smtClean="0"/>
              <a:t>]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2700"/>
            <a:ext cx="2331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II. </a:t>
            </a:r>
            <a:r>
              <a:rPr lang="ko-KR" altLang="en-US" sz="32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문의사항</a:t>
            </a:r>
            <a:endParaRPr lang="ko-KR" altLang="en-US" sz="32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50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1271</Words>
  <Application>Microsoft Office PowerPoint</Application>
  <PresentationFormat>와이드스크린</PresentationFormat>
  <Paragraphs>234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JetBrains Mono</vt:lpstr>
      <vt:lpstr>맑은 고딕</vt:lpstr>
      <vt:lpstr>Arial</vt:lpstr>
      <vt:lpstr>Wingdings</vt:lpstr>
      <vt:lpstr>Office 테마</vt:lpstr>
      <vt:lpstr>소견 분석 진행 상황</vt:lpstr>
      <vt:lpstr>목차</vt:lpstr>
      <vt:lpstr>PowerPoint 프레젠테이션</vt:lpstr>
      <vt:lpstr>1. 진행 흐름</vt:lpstr>
      <vt:lpstr>2. 진행 상황</vt:lpstr>
      <vt:lpstr>2. 진행 상황</vt:lpstr>
      <vt:lpstr>2. 진행 상황</vt:lpstr>
      <vt:lpstr>PowerPoint 프레젠테이션</vt:lpstr>
      <vt:lpstr>1. 소견 없는데 질환정보 있음</vt:lpstr>
      <vt:lpstr>2. 종합검진 소견에 소견 2개 있는데 질환정보에는 질환 3개 있음</vt:lpstr>
      <vt:lpstr>3. 한 색인어에 여러 질환 코드 있고 한 질환명이 여러 질환 코드 있음</vt:lpstr>
      <vt:lpstr>4. 색인어 애매함</vt:lpstr>
      <vt:lpstr>5. 접수번호와 내원번호의 관계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수견 분석에대한 문의 사항</dc:title>
  <dc:creator>locs</dc:creator>
  <cp:lastModifiedBy>locs</cp:lastModifiedBy>
  <cp:revision>39</cp:revision>
  <dcterms:created xsi:type="dcterms:W3CDTF">2020-10-12T08:25:09Z</dcterms:created>
  <dcterms:modified xsi:type="dcterms:W3CDTF">2020-10-13T01:57:47Z</dcterms:modified>
</cp:coreProperties>
</file>