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7E2C-E419-4CA3-B115-E3731EABF9A9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0C979-F93F-49F3-B12A-29AA2AD6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02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7E2C-E419-4CA3-B115-E3731EABF9A9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0C979-F93F-49F3-B12A-29AA2AD6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37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7E2C-E419-4CA3-B115-E3731EABF9A9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0C979-F93F-49F3-B12A-29AA2AD6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7E2C-E419-4CA3-B115-E3731EABF9A9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0C979-F93F-49F3-B12A-29AA2AD6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5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7E2C-E419-4CA3-B115-E3731EABF9A9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0C979-F93F-49F3-B12A-29AA2AD6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24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7E2C-E419-4CA3-B115-E3731EABF9A9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0C979-F93F-49F3-B12A-29AA2AD6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36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7E2C-E419-4CA3-B115-E3731EABF9A9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0C979-F93F-49F3-B12A-29AA2AD6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43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7E2C-E419-4CA3-B115-E3731EABF9A9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0C979-F93F-49F3-B12A-29AA2AD6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51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7E2C-E419-4CA3-B115-E3731EABF9A9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0C979-F93F-49F3-B12A-29AA2AD6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7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7E2C-E419-4CA3-B115-E3731EABF9A9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0C979-F93F-49F3-B12A-29AA2AD6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6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7E2C-E419-4CA3-B115-E3731EABF9A9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0C979-F93F-49F3-B12A-29AA2AD6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19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F7E2C-E419-4CA3-B115-E3731EABF9A9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0C979-F93F-49F3-B12A-29AA2AD6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28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53143" y="2631325"/>
            <a:ext cx="1930404" cy="1565068"/>
            <a:chOff x="733778" y="699911"/>
            <a:chExt cx="3375378" cy="5091289"/>
          </a:xfrm>
        </p:grpSpPr>
        <p:sp>
          <p:nvSpPr>
            <p:cNvPr id="4" name="직사각형 3"/>
            <p:cNvSpPr/>
            <p:nvPr/>
          </p:nvSpPr>
          <p:spPr>
            <a:xfrm>
              <a:off x="733778" y="699911"/>
              <a:ext cx="3375378" cy="5091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936979" y="914399"/>
              <a:ext cx="2968978" cy="12444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800" dirty="0" smtClean="0"/>
            </a:p>
            <a:p>
              <a:endParaRPr lang="ko-KR" altLang="en-US" sz="800" dirty="0" smtClean="0"/>
            </a:p>
            <a:p>
              <a:r>
                <a:rPr lang="ko-KR" altLang="en-US" sz="800" dirty="0" smtClean="0"/>
                <a:t>* </a:t>
              </a:r>
              <a:r>
                <a:rPr lang="ko-KR" altLang="en-US" sz="800" dirty="0" err="1" smtClean="0"/>
                <a:t>혈액검사상</a:t>
              </a:r>
              <a:r>
                <a:rPr lang="ko-KR" altLang="en-US" sz="800" dirty="0" smtClean="0"/>
                <a:t> 혈당 수치 상승으로 공복혈당장애 소견 입니다</a:t>
              </a:r>
              <a:r>
                <a:rPr lang="ko-KR" altLang="en-US" sz="800" dirty="0" smtClean="0"/>
                <a:t>.</a:t>
              </a:r>
              <a:endParaRPr lang="ko-KR" altLang="en-US" sz="800" dirty="0" smtClean="0"/>
            </a:p>
            <a:p>
              <a:endParaRPr lang="ko-KR" altLang="en-US" sz="800" dirty="0" smtClean="0"/>
            </a:p>
            <a:p>
              <a:r>
                <a:rPr lang="ko-KR" altLang="en-US" sz="800" dirty="0" smtClean="0"/>
                <a:t>* 혈액 검사결과 고중성지방혈증(이상지질혈증) 및 저밀도 콜레스테롤 수치 경미한 상승(이상지질혈증) 소견입니다. 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553198" y="3946554"/>
            <a:ext cx="2156176" cy="1727200"/>
            <a:chOff x="733778" y="699911"/>
            <a:chExt cx="3375378" cy="5091289"/>
          </a:xfrm>
        </p:grpSpPr>
        <p:sp>
          <p:nvSpPr>
            <p:cNvPr id="9" name="직사각형 8"/>
            <p:cNvSpPr/>
            <p:nvPr/>
          </p:nvSpPr>
          <p:spPr>
            <a:xfrm>
              <a:off x="733778" y="699911"/>
              <a:ext cx="3375378" cy="5091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36978" y="914399"/>
              <a:ext cx="2968978" cy="27891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800" dirty="0" smtClean="0"/>
            </a:p>
            <a:p>
              <a:r>
                <a:rPr lang="ko-KR" altLang="en-US" sz="800" dirty="0" smtClean="0"/>
                <a:t>* 혈액 검사결과 고중성지방혈증(이상지질혈증) 및 저밀도 콜레스테롤 수치 경미한 상승(이상지질혈증) 소견입니다. </a:t>
              </a:r>
            </a:p>
            <a:p>
              <a:endParaRPr lang="ko-KR" altLang="en-US" sz="800" dirty="0" smtClean="0"/>
            </a:p>
            <a:p>
              <a:r>
                <a:rPr lang="ko-KR" altLang="en-US" sz="800" dirty="0" smtClean="0"/>
                <a:t> - 고중성지방혈증은 과체중, 술, 당분과다섭취, </a:t>
              </a:r>
              <a:r>
                <a:rPr lang="ko-KR" altLang="en-US" sz="800" dirty="0" err="1" smtClean="0"/>
                <a:t>활동부족</a:t>
              </a:r>
              <a:r>
                <a:rPr lang="ko-KR" altLang="en-US" sz="800" dirty="0" smtClean="0"/>
                <a:t>, 가족력 등이 원인이 되며 동맥경화, 뇌, 심혈관 </a:t>
              </a:r>
              <a:r>
                <a:rPr lang="ko-KR" altLang="en-US" sz="800" dirty="0" err="1" smtClean="0"/>
                <a:t>질환발생이</a:t>
              </a:r>
              <a:r>
                <a:rPr lang="ko-KR" altLang="en-US" sz="800" dirty="0" smtClean="0"/>
                <a:t> 증가 </a:t>
              </a:r>
              <a:r>
                <a:rPr lang="ko-KR" altLang="en-US" sz="800" dirty="0" err="1" smtClean="0"/>
                <a:t>될수</a:t>
              </a:r>
              <a:r>
                <a:rPr lang="ko-KR" altLang="en-US" sz="800" dirty="0" smtClean="0"/>
                <a:t> 있으니 금주, 운동, 저지방 식이요법을 하시고 꾸준한 관리 후 재검사를 권합니다.</a:t>
              </a:r>
              <a:endParaRPr lang="ko-KR" altLang="en-US" sz="8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540003" y="1210316"/>
            <a:ext cx="2156176" cy="1799840"/>
            <a:chOff x="733778" y="699911"/>
            <a:chExt cx="3375378" cy="5091289"/>
          </a:xfrm>
        </p:grpSpPr>
        <p:sp>
          <p:nvSpPr>
            <p:cNvPr id="12" name="직사각형 11"/>
            <p:cNvSpPr/>
            <p:nvPr/>
          </p:nvSpPr>
          <p:spPr>
            <a:xfrm>
              <a:off x="733778" y="699911"/>
              <a:ext cx="3375378" cy="5091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36978" y="914401"/>
              <a:ext cx="2968978" cy="2676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800" dirty="0" smtClean="0"/>
            </a:p>
            <a:p>
              <a:r>
                <a:rPr lang="ko-KR" altLang="en-US" sz="800" dirty="0" smtClean="0"/>
                <a:t>* </a:t>
              </a:r>
              <a:r>
                <a:rPr lang="ko-KR" altLang="en-US" sz="800" dirty="0" err="1" smtClean="0"/>
                <a:t>혈액검사상</a:t>
              </a:r>
              <a:r>
                <a:rPr lang="ko-KR" altLang="en-US" sz="800" dirty="0" smtClean="0"/>
                <a:t> 혈당 수치 상승으로 공복혈당장애 소견 입니다.</a:t>
              </a:r>
            </a:p>
            <a:p>
              <a:r>
                <a:rPr lang="ko-KR" altLang="en-US" sz="800" dirty="0" smtClean="0"/>
                <a:t> 공복혈당장애는 공복혈당이 100 ~ 125 </a:t>
              </a:r>
              <a:r>
                <a:rPr lang="ko-KR" altLang="en-US" sz="800" dirty="0" err="1" smtClean="0"/>
                <a:t>mg</a:t>
              </a:r>
              <a:r>
                <a:rPr lang="ko-KR" altLang="en-US" sz="800" dirty="0" smtClean="0"/>
                <a:t>/</a:t>
              </a:r>
              <a:r>
                <a:rPr lang="ko-KR" altLang="en-US" sz="800" dirty="0" err="1" smtClean="0"/>
                <a:t>dl의</a:t>
              </a:r>
              <a:r>
                <a:rPr lang="ko-KR" altLang="en-US" sz="800" dirty="0" smtClean="0"/>
                <a:t> 범위에 있을 때 나타나는 소견 입니다.</a:t>
              </a:r>
            </a:p>
            <a:p>
              <a:r>
                <a:rPr lang="ko-KR" altLang="en-US" sz="800" dirty="0" smtClean="0"/>
                <a:t> 당뇨병 </a:t>
              </a:r>
              <a:r>
                <a:rPr lang="ko-KR" altLang="en-US" sz="800" dirty="0" err="1" smtClean="0"/>
                <a:t>전단계로</a:t>
              </a:r>
              <a:r>
                <a:rPr lang="ko-KR" altLang="en-US" sz="800" dirty="0" smtClean="0"/>
                <a:t> 고려되지만 당뇨로 진행될 수 있으므로 예방을 위해 관리하여야 합니다. </a:t>
              </a:r>
            </a:p>
            <a:p>
              <a:r>
                <a:rPr lang="ko-KR" altLang="en-US" sz="800" dirty="0" smtClean="0"/>
                <a:t> 비만에 유의하시고, 심한 폭음, 과식, 불규칙한 식사, 과로 등을 피하고 적당한 운동 하면서 </a:t>
              </a:r>
              <a:r>
                <a:rPr lang="ko-KR" altLang="en-US" sz="800" dirty="0" err="1" smtClean="0"/>
                <a:t>공복시</a:t>
              </a:r>
              <a:r>
                <a:rPr lang="ko-KR" altLang="en-US" sz="800" dirty="0" smtClean="0"/>
                <a:t> 반복적인 혈당 측정 권합니다.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536270" y="609961"/>
            <a:ext cx="1444974" cy="896926"/>
            <a:chOff x="733778" y="699911"/>
            <a:chExt cx="3375378" cy="5091289"/>
          </a:xfrm>
        </p:grpSpPr>
        <p:sp>
          <p:nvSpPr>
            <p:cNvPr id="16" name="직사각형 15"/>
            <p:cNvSpPr/>
            <p:nvPr/>
          </p:nvSpPr>
          <p:spPr>
            <a:xfrm>
              <a:off x="733778" y="699911"/>
              <a:ext cx="3375378" cy="5091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36978" y="914399"/>
              <a:ext cx="2968978" cy="43676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11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 smtClean="0"/>
                <a:t>공복혈당장애 </a:t>
              </a:r>
              <a:endParaRPr lang="en-US" altLang="ko-KR" sz="11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 smtClean="0"/>
                <a:t>당뇨병 </a:t>
              </a:r>
              <a:endParaRPr lang="en-US" altLang="ko-KR" sz="11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 smtClean="0"/>
                <a:t>비만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9059338" y="391950"/>
            <a:ext cx="1444974" cy="1522942"/>
            <a:chOff x="733778" y="699905"/>
            <a:chExt cx="3375378" cy="15105320"/>
          </a:xfrm>
        </p:grpSpPr>
        <p:sp>
          <p:nvSpPr>
            <p:cNvPr id="19" name="직사각형 18"/>
            <p:cNvSpPr/>
            <p:nvPr/>
          </p:nvSpPr>
          <p:spPr>
            <a:xfrm>
              <a:off x="733778" y="699905"/>
              <a:ext cx="3375378" cy="151053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936977" y="914398"/>
              <a:ext cx="2968978" cy="8317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 smtClean="0"/>
                <a:t>비타민 </a:t>
              </a:r>
              <a:r>
                <a:rPr lang="en-US" altLang="ko-KR" sz="1100" dirty="0" smtClean="0"/>
                <a:t>D </a:t>
              </a:r>
              <a:r>
                <a:rPr lang="ko-KR" altLang="en-US" sz="1100" dirty="0" smtClean="0"/>
                <a:t>부족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 smtClean="0"/>
                <a:t>빈혈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 err="1" smtClean="0"/>
                <a:t>빌리루빈뇨</a:t>
              </a:r>
              <a:endParaRPr lang="ko-KR" altLang="en-US" sz="11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 err="1" smtClean="0"/>
                <a:t>뼈낭</a:t>
              </a:r>
              <a:endParaRPr lang="ko-KR" altLang="en-US" sz="11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 smtClean="0"/>
                <a:t>사구체 </a:t>
              </a:r>
              <a:r>
                <a:rPr lang="ko-KR" altLang="en-US" sz="1100" dirty="0" err="1" smtClean="0"/>
                <a:t>여과율</a:t>
              </a:r>
              <a:endParaRPr lang="ko-KR" altLang="en-US" sz="11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 err="1" smtClean="0"/>
                <a:t>삼첨판</a:t>
              </a:r>
              <a:r>
                <a:rPr lang="ko-KR" altLang="en-US" sz="1100" dirty="0" smtClean="0"/>
                <a:t> </a:t>
              </a:r>
              <a:r>
                <a:rPr lang="ko-KR" altLang="en-US" sz="1100" dirty="0" err="1" smtClean="0"/>
                <a:t>역류증</a:t>
              </a:r>
              <a:endParaRPr lang="ko-KR" altLang="en-US" sz="11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 smtClean="0"/>
                <a:t>상부위장관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 smtClean="0"/>
                <a:t>...</a:t>
              </a:r>
              <a:endParaRPr lang="ko-KR" altLang="en-US" sz="1100" dirty="0" smtClean="0"/>
            </a:p>
          </p:txBody>
        </p:sp>
      </p:grpSp>
      <p:sp>
        <p:nvSpPr>
          <p:cNvPr id="22" name="타원 21"/>
          <p:cNvSpPr/>
          <p:nvPr/>
        </p:nvSpPr>
        <p:spPr>
          <a:xfrm>
            <a:off x="8120034" y="2020515"/>
            <a:ext cx="939304" cy="76764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색인어</a:t>
            </a:r>
            <a:r>
              <a:rPr lang="ko-KR" altLang="en-US" sz="1200" dirty="0" smtClean="0">
                <a:solidFill>
                  <a:schemeClr val="tx1"/>
                </a:solidFill>
              </a:rPr>
              <a:t> 유사도 평가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stCxn id="16" idx="2"/>
            <a:endCxn id="22" idx="1"/>
          </p:cNvCxnSpPr>
          <p:nvPr/>
        </p:nvCxnSpPr>
        <p:spPr>
          <a:xfrm>
            <a:off x="7258757" y="1506887"/>
            <a:ext cx="998835" cy="6260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9" idx="2"/>
            <a:endCxn id="22" idx="7"/>
          </p:cNvCxnSpPr>
          <p:nvPr/>
        </p:nvCxnSpPr>
        <p:spPr>
          <a:xfrm flipH="1">
            <a:off x="8921780" y="1914892"/>
            <a:ext cx="860045" cy="2180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2" idx="4"/>
          </p:cNvCxnSpPr>
          <p:nvPr/>
        </p:nvCxnSpPr>
        <p:spPr>
          <a:xfrm>
            <a:off x="8589686" y="2788160"/>
            <a:ext cx="0" cy="2560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7981244" y="3107342"/>
            <a:ext cx="1444974" cy="896926"/>
            <a:chOff x="733778" y="699911"/>
            <a:chExt cx="3375378" cy="5091289"/>
          </a:xfrm>
        </p:grpSpPr>
        <p:sp>
          <p:nvSpPr>
            <p:cNvPr id="32" name="직사각형 31"/>
            <p:cNvSpPr/>
            <p:nvPr/>
          </p:nvSpPr>
          <p:spPr>
            <a:xfrm>
              <a:off x="733778" y="699911"/>
              <a:ext cx="3375378" cy="5091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936978" y="914399"/>
              <a:ext cx="2968978" cy="43676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11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 smtClean="0"/>
                <a:t>공복혈당장애 </a:t>
              </a:r>
              <a:endParaRPr lang="en-US" altLang="ko-KR" sz="11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 smtClean="0"/>
                <a:t>당뇨병 </a:t>
              </a:r>
              <a:endParaRPr lang="en-US" altLang="ko-KR" sz="11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 smtClean="0"/>
                <a:t>고혈압</a:t>
              </a:r>
              <a:r>
                <a:rPr lang="en-US" altLang="ko-KR" sz="1100" dirty="0" smtClean="0"/>
                <a:t>,</a:t>
              </a:r>
              <a:r>
                <a:rPr lang="ko-KR" altLang="en-US" sz="1100" dirty="0" smtClean="0"/>
                <a:t>당뇨병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7981244" y="4323450"/>
            <a:ext cx="1444974" cy="896926"/>
            <a:chOff x="733778" y="699911"/>
            <a:chExt cx="3375378" cy="5091289"/>
          </a:xfrm>
        </p:grpSpPr>
        <p:sp>
          <p:nvSpPr>
            <p:cNvPr id="36" name="직사각형 35"/>
            <p:cNvSpPr/>
            <p:nvPr/>
          </p:nvSpPr>
          <p:spPr>
            <a:xfrm>
              <a:off x="733778" y="699911"/>
              <a:ext cx="3375378" cy="5091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936977" y="914399"/>
              <a:ext cx="2968978" cy="43676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GJ4ZL0430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GJ4ZL0429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 smtClean="0"/>
                <a:t>GJ6ZL0434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 smtClean="0"/>
                <a:t>GJ6GU0536</a:t>
              </a:r>
              <a:endParaRPr lang="en-US" altLang="ko-KR" sz="1100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01442" y="423399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/>
              <a:t>검진소견</a:t>
            </a:r>
            <a:endParaRPr lang="ko-KR" altLang="en-US" sz="1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958288" y="5673754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소견 분리</a:t>
            </a:r>
            <a:endParaRPr lang="ko-KR" altLang="en-US" sz="1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146326" y="2184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저장된 </a:t>
            </a:r>
            <a:r>
              <a:rPr lang="ko-KR" altLang="en-US" sz="1600" b="1" dirty="0" err="1" smtClean="0"/>
              <a:t>색인어</a:t>
            </a:r>
            <a:endParaRPr lang="ko-KR" altLang="en-US" sz="1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556695" y="3348051"/>
            <a:ext cx="1716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matched </a:t>
            </a:r>
            <a:r>
              <a:rPr lang="ko-KR" altLang="en-US" sz="1600" b="1" dirty="0" err="1" smtClean="0"/>
              <a:t>색인어</a:t>
            </a:r>
            <a:endParaRPr lang="ko-KR" alt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9556695" y="4579686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추천 진환 코드</a:t>
            </a:r>
            <a:endParaRPr lang="ko-KR" altLang="en-US" sz="1600" b="1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8589686" y="4045510"/>
            <a:ext cx="0" cy="2560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2156012" y="3035661"/>
            <a:ext cx="324720" cy="2189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2171426" y="3686605"/>
            <a:ext cx="293893" cy="2249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6139543" y="1229868"/>
            <a:ext cx="3967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5188013" y="2301189"/>
            <a:ext cx="930602" cy="91032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다시 검진 필요 여부 분류 모델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/>
          <p:cNvCxnSpPr>
            <a:endCxn id="58" idx="2"/>
          </p:cNvCxnSpPr>
          <p:nvPr/>
        </p:nvCxnSpPr>
        <p:spPr>
          <a:xfrm flipV="1">
            <a:off x="4805921" y="2756352"/>
            <a:ext cx="382092" cy="318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5642656" y="1905630"/>
            <a:ext cx="1813" cy="3267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5170324" y="890753"/>
            <a:ext cx="948291" cy="9042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키워드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br>
              <a:rPr lang="en-US" altLang="ko-KR" sz="1050" dirty="0" smtClean="0">
                <a:solidFill>
                  <a:schemeClr val="tx1"/>
                </a:solidFill>
              </a:rPr>
            </a:br>
            <a:r>
              <a:rPr lang="ko-KR" altLang="en-US" sz="1050" dirty="0" smtClean="0">
                <a:solidFill>
                  <a:schemeClr val="tx1"/>
                </a:solidFill>
              </a:rPr>
              <a:t>추출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4805921" y="1286141"/>
            <a:ext cx="3820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61168" y="372859"/>
            <a:ext cx="1580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사용 기법</a:t>
            </a:r>
            <a:r>
              <a:rPr lang="en-US" altLang="ko-KR" sz="80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 smtClean="0"/>
              <a:t>konlpy library</a:t>
            </a:r>
            <a:r>
              <a:rPr lang="ko-KR" altLang="en-US" sz="800" dirty="0" smtClean="0"/>
              <a:t>의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숙어 추출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5188013" y="3280366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사용 기법</a:t>
            </a:r>
            <a:r>
              <a:rPr lang="en-US" altLang="ko-KR" sz="80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 smtClean="0"/>
              <a:t>Deep learning </a:t>
            </a:r>
            <a:r>
              <a:rPr lang="ko-KR" altLang="en-US" sz="800" dirty="0" smtClean="0"/>
              <a:t>텍스트 분류</a:t>
            </a:r>
            <a:endParaRPr lang="en-US" altLang="ko-KR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9068324" y="2209013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사용 기법</a:t>
            </a:r>
            <a:r>
              <a:rPr lang="en-US" altLang="ko-KR" sz="80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 smtClean="0"/>
              <a:t>fasttext </a:t>
            </a:r>
            <a:r>
              <a:rPr lang="ko-KR" altLang="en-US" sz="800" dirty="0" smtClean="0"/>
              <a:t>텍스트 </a:t>
            </a:r>
            <a:r>
              <a:rPr lang="en-US" altLang="ko-KR" sz="800" dirty="0" smtClean="0"/>
              <a:t>embedding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 smtClean="0"/>
              <a:t>Cosine similarity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텍스트 </a:t>
            </a:r>
            <a:r>
              <a:rPr lang="en-US" altLang="ko-KR" sz="800" dirty="0" smtClean="0"/>
              <a:t>BLEU score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6743686" y="24429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키워드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2621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216</Words>
  <Application>Microsoft Office PowerPoint</Application>
  <PresentationFormat>와이드스크린</PresentationFormat>
  <Paragraphs>51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색인어 유사도</dc:title>
  <dc:creator>locs</dc:creator>
  <cp:lastModifiedBy>locs</cp:lastModifiedBy>
  <cp:revision>9</cp:revision>
  <dcterms:created xsi:type="dcterms:W3CDTF">2020-10-07T01:25:20Z</dcterms:created>
  <dcterms:modified xsi:type="dcterms:W3CDTF">2020-10-13T00:53:54Z</dcterms:modified>
</cp:coreProperties>
</file>