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65" r:id="rId6"/>
    <p:sldId id="266" r:id="rId7"/>
    <p:sldId id="279" r:id="rId8"/>
    <p:sldId id="295" r:id="rId9"/>
    <p:sldId id="278" r:id="rId10"/>
    <p:sldId id="277" r:id="rId11"/>
    <p:sldId id="276" r:id="rId12"/>
    <p:sldId id="275" r:id="rId13"/>
    <p:sldId id="293" r:id="rId14"/>
    <p:sldId id="274" r:id="rId15"/>
    <p:sldId id="273" r:id="rId16"/>
    <p:sldId id="281" r:id="rId17"/>
    <p:sldId id="280" r:id="rId18"/>
    <p:sldId id="272" r:id="rId19"/>
    <p:sldId id="271" r:id="rId20"/>
    <p:sldId id="270" r:id="rId21"/>
    <p:sldId id="268" r:id="rId22"/>
    <p:sldId id="282" r:id="rId23"/>
    <p:sldId id="283" r:id="rId24"/>
    <p:sldId id="284" r:id="rId25"/>
    <p:sldId id="285" r:id="rId26"/>
    <p:sldId id="296" r:id="rId27"/>
    <p:sldId id="290" r:id="rId28"/>
    <p:sldId id="291" r:id="rId29"/>
    <p:sldId id="292"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4660"/>
  </p:normalViewPr>
  <p:slideViewPr>
    <p:cSldViewPr showGuides="1">
      <p:cViewPr varScale="1">
        <p:scale>
          <a:sx n="91" d="100"/>
          <a:sy n="91" d="100"/>
        </p:scale>
        <p:origin x="11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endParaRPr lang="en-US" altLang="en-US" noProof="0"/>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endParaRPr lang="en-US" altLang="en-US" noProof="0"/>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A5476-CA43-47FE-BA67-73FA2851AFC8}"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C5CE5-D93D-42E1-A365-D1BB034BB8A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4F63AB-74FF-4D4D-9C96-7E67E70BF8FF}"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F88ED3-DC84-4DB0-B233-29AE8689A18E}"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D79D017-4D2B-4917-98EC-EFDC1350D1A8}"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3F7F60C-663B-45B5-8BAA-0CD5F56CC8F6}"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9BD403-5F74-427A-8423-78614D45D9C1}"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445B6F-8FF7-4085-BE97-4B03885D15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A644C7-8C57-4BC2-BD31-5EE7CB8540FD}"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B64E658-6E24-430E-B2BE-9BADE501346F}"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6FFC55-A7E0-43C6-B48A-D297196E04B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apachefriends.org/download.html"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685800"/>
            <a:ext cx="7772400" cy="1676400"/>
          </a:xfrm>
        </p:spPr>
        <p:txBody>
          <a:bodyPr/>
          <a:lstStyle/>
          <a:p>
            <a:pPr algn="ctr"/>
            <a:r>
              <a:rPr lang="vi-VN" sz="2400" b="0">
                <a:solidFill>
                  <a:schemeClr val="tx1"/>
                </a:solidFill>
              </a:rPr>
              <a:t>BỘ GIÁO DỤC VÀ ĐÀO TẠO</a:t>
            </a:r>
            <a:br>
              <a:rPr lang="en-US" sz="2400" b="0">
                <a:solidFill>
                  <a:schemeClr val="tx1"/>
                </a:solidFill>
              </a:rPr>
            </a:br>
            <a:r>
              <a:rPr lang="vi-VN" sz="2200">
                <a:solidFill>
                  <a:schemeClr val="tx1"/>
                </a:solidFill>
              </a:rPr>
              <a:t>TRƯỜNG ĐẠI HỌC CẦN THƠ</a:t>
            </a:r>
            <a:br>
              <a:rPr lang="en-US" sz="2200">
                <a:solidFill>
                  <a:schemeClr val="tx1"/>
                </a:solidFill>
              </a:rPr>
            </a:br>
            <a:r>
              <a:rPr lang="en-US" altLang="vi-VN" sz="2200">
                <a:solidFill>
                  <a:schemeClr val="tx1"/>
                </a:solidFill>
              </a:rPr>
              <a:t>TRƯỜNG</a:t>
            </a:r>
            <a:r>
              <a:rPr lang="vi-VN" sz="2200">
                <a:solidFill>
                  <a:schemeClr val="tx1"/>
                </a:solidFill>
              </a:rPr>
              <a:t> CÔNG NGHỆ THÔNG TIN VÀ TRUYỀN </a:t>
            </a:r>
            <a:r>
              <a:rPr lang="vi-VN" sz="2200" smtClean="0">
                <a:solidFill>
                  <a:schemeClr val="tx1"/>
                </a:solidFill>
              </a:rPr>
              <a:t>THÔNG</a:t>
            </a:r>
            <a:endParaRPr lang="en-US" altLang="en-US" sz="2200">
              <a:solidFill>
                <a:schemeClr val="tx1"/>
              </a:solidFill>
            </a:endParaRPr>
          </a:p>
        </p:txBody>
      </p:sp>
      <p:sp>
        <p:nvSpPr>
          <p:cNvPr id="2051" name="Rectangle 3"/>
          <p:cNvSpPr>
            <a:spLocks noGrp="1" noChangeArrowheads="1"/>
          </p:cNvSpPr>
          <p:nvPr>
            <p:ph type="subTitle" idx="1"/>
          </p:nvPr>
        </p:nvSpPr>
        <p:spPr>
          <a:xfrm>
            <a:off x="1371600" y="2514600"/>
            <a:ext cx="6400800" cy="2209800"/>
          </a:xfrm>
        </p:spPr>
        <p:txBody>
          <a:bodyPr/>
          <a:lstStyle/>
          <a:p>
            <a:r>
              <a:rPr lang="en-US" altLang="en-US" sz="2400" b="1" smtClean="0">
                <a:solidFill>
                  <a:srgbClr val="996633"/>
                </a:solidFill>
              </a:rPr>
              <a:t>BÁO CÁO NIÊN LUẬN CƠ SỞ</a:t>
            </a:r>
            <a:endParaRPr lang="en-US" altLang="en-US" sz="2400" b="1" smtClean="0">
              <a:solidFill>
                <a:srgbClr val="996633"/>
              </a:solidFill>
            </a:endParaRPr>
          </a:p>
          <a:p>
            <a:endParaRPr lang="en-US" altLang="en-US" sz="2400">
              <a:solidFill>
                <a:srgbClr val="996633"/>
              </a:solidFill>
            </a:endParaRPr>
          </a:p>
          <a:p>
            <a:r>
              <a:rPr lang="en-US" altLang="en-US" sz="2400" b="1" smtClean="0">
                <a:solidFill>
                  <a:srgbClr val="996633"/>
                </a:solidFill>
              </a:rPr>
              <a:t>ĐỀ TÀI</a:t>
            </a:r>
            <a:endParaRPr lang="en-US" altLang="en-US" sz="2400" b="1" smtClean="0">
              <a:solidFill>
                <a:srgbClr val="996633"/>
              </a:solidFill>
            </a:endParaRPr>
          </a:p>
          <a:p>
            <a:r>
              <a:rPr lang="en-US" altLang="en-US" sz="2400" b="1" smtClean="0">
                <a:solidFill>
                  <a:srgbClr val="996633"/>
                </a:solidFill>
              </a:rPr>
              <a:t>ỨNG DỤNG QUẢN LÝ ĐƠN GIẢN TRÊN NỀN WEB</a:t>
            </a:r>
            <a:endParaRPr lang="en-US" altLang="en-US" sz="2400" b="1" smtClean="0">
              <a:solidFill>
                <a:srgbClr val="996633"/>
              </a:solidFill>
            </a:endParaRPr>
          </a:p>
          <a:p>
            <a:endParaRPr lang="en-US" altLang="en-US" sz="2400">
              <a:solidFill>
                <a:schemeClr val="tx1"/>
              </a:solidFill>
            </a:endParaRPr>
          </a:p>
        </p:txBody>
      </p:sp>
      <p:sp>
        <p:nvSpPr>
          <p:cNvPr id="2" name="TextBox 1"/>
          <p:cNvSpPr txBox="1"/>
          <p:nvPr/>
        </p:nvSpPr>
        <p:spPr>
          <a:xfrm>
            <a:off x="838200" y="5210888"/>
            <a:ext cx="3048000" cy="584775"/>
          </a:xfrm>
          <a:prstGeom prst="rect">
            <a:avLst/>
          </a:prstGeom>
          <a:noFill/>
        </p:spPr>
        <p:txBody>
          <a:bodyPr wrap="square" rtlCol="0">
            <a:spAutoFit/>
          </a:bodyPr>
          <a:lstStyle/>
          <a:p>
            <a:r>
              <a:rPr lang="en-US" sz="1600" smtClean="0"/>
              <a:t>GIẢNG VIÊN HƯỚNG DẪN:</a:t>
            </a:r>
            <a:endParaRPr lang="en-US" sz="1600" smtClean="0"/>
          </a:p>
          <a:p>
            <a:r>
              <a:rPr lang="en-US" sz="1600" smtClean="0"/>
              <a:t>THS. LÊ HOÀNG THẢO </a:t>
            </a:r>
            <a:endParaRPr lang="en-US" sz="1600"/>
          </a:p>
        </p:txBody>
      </p:sp>
      <p:sp>
        <p:nvSpPr>
          <p:cNvPr id="3" name="TextBox 2"/>
          <p:cNvSpPr txBox="1"/>
          <p:nvPr/>
        </p:nvSpPr>
        <p:spPr>
          <a:xfrm>
            <a:off x="5105400" y="5210888"/>
            <a:ext cx="3156531" cy="583565"/>
          </a:xfrm>
          <a:prstGeom prst="rect">
            <a:avLst/>
          </a:prstGeom>
          <a:noFill/>
        </p:spPr>
        <p:txBody>
          <a:bodyPr wrap="square" rtlCol="0">
            <a:spAutoFit/>
          </a:bodyPr>
          <a:lstStyle/>
          <a:p>
            <a:r>
              <a:rPr lang="en-US" sz="1600" smtClean="0"/>
              <a:t>SINH VIÊN THỰC HIỆN:</a:t>
            </a:r>
            <a:endParaRPr lang="en-US" sz="1600" smtClean="0"/>
          </a:p>
          <a:p>
            <a:r>
              <a:rPr lang="en-US" sz="1600"/>
              <a:t>Võ Đức Thiên - B2014702</a:t>
            </a:r>
            <a:endParaRPr lang="en-US" sz="16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Nội dung thực hiện</a:t>
            </a:r>
            <a:endParaRPr lang="en-US"/>
          </a:p>
        </p:txBody>
      </p:sp>
      <p:sp>
        <p:nvSpPr>
          <p:cNvPr id="3" name="Content Placeholder 2"/>
          <p:cNvSpPr>
            <a:spLocks noGrp="1"/>
          </p:cNvSpPr>
          <p:nvPr>
            <p:ph sz="half" idx="1"/>
          </p:nvPr>
        </p:nvSpPr>
        <p:spPr>
          <a:xfrm>
            <a:off x="609600" y="1633855"/>
            <a:ext cx="8063230" cy="4690745"/>
          </a:xfrm>
        </p:spPr>
        <p:txBody>
          <a:bodyPr/>
          <a:lstStyle/>
          <a:p>
            <a:pPr>
              <a:buFont typeface="Wingdings" panose="05000000000000000000" pitchFamily="2" charset="2"/>
              <a:buChar char="Ø"/>
            </a:pPr>
            <a:r>
              <a:rPr lang="en-US" smtClean="0"/>
              <a:t>Biểu đồ use-case khách hàng:</a:t>
            </a:r>
            <a:endParaRPr lang="en-US" smtClean="0"/>
          </a:p>
          <a:p>
            <a:pPr marL="0" indent="0">
              <a:buNone/>
            </a:pPr>
            <a:endParaRPr lang="en-US"/>
          </a:p>
        </p:txBody>
      </p:sp>
      <p:pic>
        <p:nvPicPr>
          <p:cNvPr id="14" name="Picture 2"/>
          <p:cNvPicPr>
            <a:picLocks noChangeAspect="1"/>
          </p:cNvPicPr>
          <p:nvPr>
            <p:ph sz="half" idx="2"/>
          </p:nvPr>
        </p:nvPicPr>
        <p:blipFill>
          <a:blip r:embed="rId1"/>
          <a:stretch>
            <a:fillRect/>
          </a:stretch>
        </p:blipFill>
        <p:spPr>
          <a:xfrm>
            <a:off x="833120" y="2209800"/>
            <a:ext cx="7767955" cy="42576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Nội dung thực hiện</a:t>
            </a:r>
            <a:endParaRPr lang="en-US"/>
          </a:p>
        </p:txBody>
      </p:sp>
      <p:sp>
        <p:nvSpPr>
          <p:cNvPr id="3" name="Content Placeholder 2"/>
          <p:cNvSpPr>
            <a:spLocks noGrp="1"/>
          </p:cNvSpPr>
          <p:nvPr>
            <p:ph sz="half" idx="1"/>
          </p:nvPr>
        </p:nvSpPr>
        <p:spPr/>
        <p:txBody>
          <a:bodyPr/>
          <a:lstStyle/>
          <a:p>
            <a:pPr>
              <a:buFont typeface="Wingdings" panose="05000000000000000000" pitchFamily="2" charset="2"/>
              <a:buChar char="Ø"/>
            </a:pPr>
            <a:r>
              <a:rPr lang="en-US" smtClean="0"/>
              <a:t>Sơ đồ CDM:</a:t>
            </a:r>
            <a:endParaRPr lang="en-US" smtClean="0"/>
          </a:p>
          <a:p>
            <a:pPr marL="0" indent="0">
              <a:buNone/>
            </a:pPr>
            <a:endParaRPr lang="en-US"/>
          </a:p>
        </p:txBody>
      </p:sp>
      <p:pic>
        <p:nvPicPr>
          <p:cNvPr id="5" name="Picture 1"/>
          <p:cNvPicPr>
            <a:picLocks noChangeAspect="1"/>
          </p:cNvPicPr>
          <p:nvPr>
            <p:ph sz="half" idx="2"/>
          </p:nvPr>
        </p:nvPicPr>
        <p:blipFill>
          <a:blip r:embed="rId1"/>
          <a:stretch>
            <a:fillRect/>
          </a:stretch>
        </p:blipFill>
        <p:spPr>
          <a:xfrm>
            <a:off x="990600" y="2286000"/>
            <a:ext cx="7706995" cy="397319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Hướng dẫn cài đặt</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a:t>Tải và cài đặt Xampp </a:t>
            </a:r>
            <a:r>
              <a:rPr lang="en-US" smtClean="0"/>
              <a:t>tại: </a:t>
            </a:r>
            <a:r>
              <a:rPr lang="en-US" smtClean="0">
                <a:hlinkClick r:id="rId1"/>
              </a:rPr>
              <a:t>https</a:t>
            </a:r>
            <a:r>
              <a:rPr lang="en-US">
                <a:hlinkClick r:id="rId1"/>
              </a:rPr>
              <a:t>://</a:t>
            </a:r>
            <a:r>
              <a:rPr lang="en-US" smtClean="0">
                <a:hlinkClick r:id="rId1"/>
              </a:rPr>
              <a:t>www.apachefriends.org/download.html</a:t>
            </a:r>
            <a:endParaRPr lang="en-US" smtClean="0"/>
          </a:p>
          <a:p>
            <a:pPr marL="514350" indent="-514350">
              <a:buFont typeface="+mj-lt"/>
              <a:buAutoNum type="arabicPeriod"/>
            </a:pPr>
            <a:r>
              <a:rPr lang="en-US"/>
              <a:t>Mở source code bằng VScode hoặc công cụ hỗ trợ ngôn ngữ PHP</a:t>
            </a:r>
            <a:endParaRPr lang="en-US"/>
          </a:p>
          <a:p>
            <a:pPr marL="514350" indent="-514350">
              <a:buFont typeface="+mj-lt"/>
              <a:buAutoNum type="arabicPeriod"/>
            </a:pPr>
            <a:r>
              <a:rPr lang="en-US"/>
              <a:t>Mở của sổ Command Prompt chạy câu lệnh </a:t>
            </a:r>
            <a:r>
              <a:rPr lang="en-US" smtClean="0"/>
              <a:t>php artisan serve</a:t>
            </a:r>
            <a:endParaRPr lang="en-US" smtClean="0"/>
          </a:p>
          <a:p>
            <a:pPr marL="0" indent="0">
              <a:buNone/>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p:txBody>
          <a:bodyPr/>
          <a:lstStyle/>
          <a:p>
            <a:pPr marL="0" indent="0" algn="ctr">
              <a:buNone/>
            </a:pPr>
            <a:r>
              <a:rPr lang="en-US" smtClean="0"/>
              <a:t>Giao diện trang chủ</a:t>
            </a:r>
            <a:endParaRPr lang="en-US" smtClean="0"/>
          </a:p>
          <a:p>
            <a:pPr marL="0" indent="0" algn="ctr">
              <a:buNone/>
            </a:pPr>
            <a:endParaRPr lang="en-US"/>
          </a:p>
        </p:txBody>
      </p:sp>
      <p:pic>
        <p:nvPicPr>
          <p:cNvPr id="4" name="Content Placeholder 3"/>
          <p:cNvPicPr>
            <a:picLocks noChangeAspect="1"/>
          </p:cNvPicPr>
          <p:nvPr>
            <p:ph sz="half" idx="2"/>
          </p:nvPr>
        </p:nvPicPr>
        <p:blipFill>
          <a:blip r:embed="rId1"/>
          <a:stretch>
            <a:fillRect/>
          </a:stretch>
        </p:blipFill>
        <p:spPr>
          <a:xfrm>
            <a:off x="1828800" y="2133600"/>
            <a:ext cx="5999480" cy="397637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p:txBody>
          <a:bodyPr/>
          <a:lstStyle/>
          <a:p>
            <a:pPr marL="0" indent="0" algn="ctr">
              <a:buNone/>
            </a:pPr>
            <a:r>
              <a:rPr lang="en-US" smtClean="0"/>
              <a:t>Giao diện đăng nhập</a:t>
            </a:r>
            <a:endParaRPr lang="en-US" smtClean="0"/>
          </a:p>
          <a:p>
            <a:pPr marL="0" indent="0" algn="ctr">
              <a:buNone/>
            </a:pPr>
            <a:endParaRPr lang="en-US"/>
          </a:p>
        </p:txBody>
      </p:sp>
      <p:pic>
        <p:nvPicPr>
          <p:cNvPr id="6" name="Picture 4"/>
          <p:cNvPicPr>
            <a:picLocks noChangeAspect="1"/>
          </p:cNvPicPr>
          <p:nvPr>
            <p:ph sz="half" idx="2"/>
          </p:nvPr>
        </p:nvPicPr>
        <p:blipFill>
          <a:blip r:embed="rId1"/>
          <a:stretch>
            <a:fillRect/>
          </a:stretch>
        </p:blipFill>
        <p:spPr>
          <a:xfrm>
            <a:off x="304800" y="2209800"/>
            <a:ext cx="8698865" cy="389953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p:txBody>
          <a:bodyPr/>
          <a:lstStyle/>
          <a:p>
            <a:pPr marL="0" indent="0" algn="ctr">
              <a:buNone/>
            </a:pPr>
            <a:r>
              <a:rPr lang="en-US" smtClean="0"/>
              <a:t>Giao diện giỏ hàng</a:t>
            </a:r>
            <a:endParaRPr lang="en-US" smtClean="0"/>
          </a:p>
          <a:p>
            <a:pPr marL="0" indent="0" algn="ctr">
              <a:buNone/>
            </a:pPr>
            <a:endParaRPr lang="en-US" smtClean="0"/>
          </a:p>
          <a:p>
            <a:pPr marL="0" indent="0" algn="ctr">
              <a:buNone/>
            </a:pPr>
            <a:endParaRPr lang="en-US"/>
          </a:p>
        </p:txBody>
      </p:sp>
      <p:pic>
        <p:nvPicPr>
          <p:cNvPr id="10" name="Picture 6"/>
          <p:cNvPicPr>
            <a:picLocks noChangeAspect="1"/>
          </p:cNvPicPr>
          <p:nvPr>
            <p:ph sz="half" idx="2"/>
          </p:nvPr>
        </p:nvPicPr>
        <p:blipFill>
          <a:blip r:embed="rId1"/>
          <a:stretch>
            <a:fillRect/>
          </a:stretch>
        </p:blipFill>
        <p:spPr>
          <a:xfrm>
            <a:off x="533400" y="2323465"/>
            <a:ext cx="8258175" cy="324358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a:xfrm>
            <a:off x="609600" y="1633855"/>
            <a:ext cx="8300720" cy="4690745"/>
          </a:xfrm>
        </p:spPr>
        <p:txBody>
          <a:bodyPr/>
          <a:lstStyle/>
          <a:p>
            <a:pPr marL="0" indent="0" algn="ctr">
              <a:buNone/>
            </a:pPr>
            <a:r>
              <a:rPr lang="en-US" smtClean="0"/>
              <a:t>Giao diện đăng ký tài khoản</a:t>
            </a:r>
            <a:endParaRPr lang="en-US" smtClean="0"/>
          </a:p>
          <a:p>
            <a:pPr marL="0" indent="0" algn="ctr">
              <a:buNone/>
            </a:pPr>
            <a:endParaRPr lang="en-US"/>
          </a:p>
        </p:txBody>
      </p:sp>
      <p:pic>
        <p:nvPicPr>
          <p:cNvPr id="4" name="Content Placeholder 3"/>
          <p:cNvPicPr>
            <a:picLocks noChangeAspect="1"/>
          </p:cNvPicPr>
          <p:nvPr>
            <p:ph sz="half" idx="2"/>
          </p:nvPr>
        </p:nvPicPr>
        <p:blipFill>
          <a:blip r:embed="rId1"/>
          <a:stretch>
            <a:fillRect/>
          </a:stretch>
        </p:blipFill>
        <p:spPr>
          <a:xfrm>
            <a:off x="457200" y="2592705"/>
            <a:ext cx="8343265" cy="30448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a:xfrm>
            <a:off x="609600" y="1383030"/>
            <a:ext cx="8444230" cy="4941570"/>
          </a:xfrm>
        </p:spPr>
        <p:txBody>
          <a:bodyPr/>
          <a:lstStyle/>
          <a:p>
            <a:pPr marL="0" indent="0" algn="ctr">
              <a:buNone/>
            </a:pPr>
            <a:r>
              <a:rPr lang="en-US" smtClean="0"/>
              <a:t>Giao diện chi tiết sản phẩm</a:t>
            </a:r>
            <a:endParaRPr lang="en-US" smtClean="0"/>
          </a:p>
          <a:p>
            <a:pPr marL="0" indent="0" algn="ctr">
              <a:buNone/>
            </a:pPr>
            <a:endParaRPr lang="en-US"/>
          </a:p>
        </p:txBody>
      </p:sp>
      <p:pic>
        <p:nvPicPr>
          <p:cNvPr id="7" name="Picture 5"/>
          <p:cNvPicPr>
            <a:picLocks noChangeAspect="1"/>
          </p:cNvPicPr>
          <p:nvPr>
            <p:ph sz="half" idx="2"/>
          </p:nvPr>
        </p:nvPicPr>
        <p:blipFill>
          <a:blip r:embed="rId1"/>
          <a:stretch>
            <a:fillRect/>
          </a:stretch>
        </p:blipFill>
        <p:spPr>
          <a:xfrm>
            <a:off x="1219200" y="1900555"/>
            <a:ext cx="6964045" cy="453009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p:txBody>
          <a:bodyPr/>
          <a:lstStyle/>
          <a:p>
            <a:pPr marL="0" indent="0" algn="ctr">
              <a:buNone/>
            </a:pPr>
            <a:r>
              <a:rPr lang="en-US" smtClean="0"/>
              <a:t>Giao diện đơn hàng</a:t>
            </a:r>
            <a:endParaRPr lang="en-US" smtClean="0"/>
          </a:p>
          <a:p>
            <a:pPr marL="0" indent="0" algn="ctr">
              <a:buNone/>
            </a:pPr>
            <a:endParaRPr lang="en-US"/>
          </a:p>
        </p:txBody>
      </p:sp>
      <p:pic>
        <p:nvPicPr>
          <p:cNvPr id="4" name="Content Placeholder 3"/>
          <p:cNvPicPr>
            <a:picLocks noChangeAspect="1"/>
          </p:cNvPicPr>
          <p:nvPr>
            <p:ph sz="half" idx="2"/>
          </p:nvPr>
        </p:nvPicPr>
        <p:blipFill>
          <a:blip r:embed="rId1"/>
          <a:stretch>
            <a:fillRect/>
          </a:stretch>
        </p:blipFill>
        <p:spPr>
          <a:xfrm>
            <a:off x="609600" y="2133600"/>
            <a:ext cx="8147050" cy="303466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p:txBody>
          <a:bodyPr/>
          <a:lstStyle/>
          <a:p>
            <a:pPr marL="0" indent="0" algn="ctr">
              <a:buNone/>
            </a:pPr>
            <a:r>
              <a:rPr lang="en-US" smtClean="0"/>
              <a:t>Giao diện trang quản lý</a:t>
            </a:r>
            <a:endParaRPr lang="en-US" smtClean="0"/>
          </a:p>
          <a:p>
            <a:pPr marL="0" indent="0" algn="ctr">
              <a:buNone/>
            </a:pPr>
            <a:endParaRPr lang="en-US"/>
          </a:p>
        </p:txBody>
      </p:sp>
      <p:pic>
        <p:nvPicPr>
          <p:cNvPr id="13" name="Picture 8"/>
          <p:cNvPicPr>
            <a:picLocks noChangeAspect="1"/>
          </p:cNvPicPr>
          <p:nvPr>
            <p:ph sz="half" idx="2"/>
          </p:nvPr>
        </p:nvPicPr>
        <p:blipFill>
          <a:blip r:embed="rId1"/>
          <a:stretch>
            <a:fillRect/>
          </a:stretch>
        </p:blipFill>
        <p:spPr>
          <a:xfrm>
            <a:off x="381000" y="2133600"/>
            <a:ext cx="8458200" cy="405193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altLang="en-US" smtClean="0"/>
              <a:t>Nội dung báo cáo</a:t>
            </a:r>
            <a:endParaRPr lang="en-US" altLang="en-US"/>
          </a:p>
        </p:txBody>
      </p:sp>
      <p:sp>
        <p:nvSpPr>
          <p:cNvPr id="25603" name="Rectangle 3"/>
          <p:cNvSpPr>
            <a:spLocks noGrp="1" noChangeArrowheads="1"/>
          </p:cNvSpPr>
          <p:nvPr>
            <p:ph type="body" idx="1"/>
          </p:nvPr>
        </p:nvSpPr>
        <p:spPr>
          <a:xfrm>
            <a:off x="2286000" y="2286000"/>
            <a:ext cx="6019800" cy="3505200"/>
          </a:xfrm>
        </p:spPr>
        <p:txBody>
          <a:bodyPr/>
          <a:lstStyle/>
          <a:p>
            <a:pPr>
              <a:buFont typeface="Wingdings" panose="05000000000000000000" pitchFamily="2" charset="2"/>
              <a:buChar char="Ø"/>
            </a:pPr>
            <a:r>
              <a:rPr lang="en-US" altLang="en-US" dirty="0" smtClean="0"/>
              <a:t>Tổng quan về đề tài.</a:t>
            </a:r>
            <a:endParaRPr lang="en-US" altLang="en-US" dirty="0" smtClean="0"/>
          </a:p>
          <a:p>
            <a:pPr>
              <a:buFont typeface="Wingdings" panose="05000000000000000000" pitchFamily="2" charset="2"/>
              <a:buChar char="Ø"/>
            </a:pPr>
            <a:r>
              <a:rPr lang="en-US" altLang="en-US" dirty="0" smtClean="0"/>
              <a:t>Cơ sở lý thuyết thực hiện.</a:t>
            </a:r>
            <a:endParaRPr lang="en-US" altLang="en-US" dirty="0" smtClean="0"/>
          </a:p>
          <a:p>
            <a:pPr>
              <a:buFont typeface="Wingdings" panose="05000000000000000000" pitchFamily="2" charset="2"/>
              <a:buChar char="Ø"/>
            </a:pPr>
            <a:r>
              <a:rPr lang="en-US" altLang="en-US" dirty="0" smtClean="0"/>
              <a:t>Nội dung thực hiện.</a:t>
            </a:r>
            <a:endParaRPr lang="en-US" altLang="en-US" dirty="0" smtClean="0"/>
          </a:p>
          <a:p>
            <a:pPr>
              <a:buFont typeface="Wingdings" panose="05000000000000000000" pitchFamily="2" charset="2"/>
              <a:buChar char="Ø"/>
            </a:pPr>
            <a:r>
              <a:rPr lang="en-US" altLang="en-US" dirty="0" smtClean="0"/>
              <a:t>Hướng dẫn cài đặt.</a:t>
            </a:r>
            <a:endParaRPr lang="en-US" altLang="en-US" dirty="0" smtClean="0"/>
          </a:p>
          <a:p>
            <a:pPr>
              <a:buFont typeface="Wingdings" panose="05000000000000000000" pitchFamily="2" charset="2"/>
              <a:buChar char="Ø"/>
            </a:pPr>
            <a:r>
              <a:rPr lang="en-US" altLang="en-US" dirty="0" smtClean="0"/>
              <a:t>Đánh giá kiểm thử.</a:t>
            </a:r>
            <a:endParaRPr lang="en-US" altLang="en-US" dirty="0" smtClean="0"/>
          </a:p>
          <a:p>
            <a:pPr>
              <a:buFont typeface="Wingdings" panose="05000000000000000000" pitchFamily="2" charset="2"/>
              <a:buChar char="Ø"/>
            </a:pPr>
            <a:r>
              <a:rPr lang="en-US" altLang="en-US" dirty="0" smtClean="0"/>
              <a:t>Tổng kết</a:t>
            </a:r>
            <a:r>
              <a:rPr lang="en-US" altLang="en-US" dirty="0" smtClean="0"/>
              <a:t>.</a:t>
            </a:r>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a:xfrm>
            <a:off x="609600" y="1352550"/>
            <a:ext cx="8433435" cy="4972050"/>
          </a:xfrm>
        </p:spPr>
        <p:txBody>
          <a:bodyPr/>
          <a:lstStyle/>
          <a:p>
            <a:pPr marL="0" indent="0" algn="ctr">
              <a:buNone/>
            </a:pPr>
            <a:r>
              <a:rPr lang="en-US" smtClean="0"/>
              <a:t>Giao diện trang thêm sản phẩm</a:t>
            </a:r>
            <a:endParaRPr lang="en-US" smtClean="0"/>
          </a:p>
          <a:p>
            <a:pPr marL="0" indent="0" algn="ctr">
              <a:buNone/>
            </a:pPr>
            <a:endParaRPr lang="en-US"/>
          </a:p>
        </p:txBody>
      </p:sp>
      <p:pic>
        <p:nvPicPr>
          <p:cNvPr id="15" name="Picture 9"/>
          <p:cNvPicPr>
            <a:picLocks noChangeAspect="1"/>
          </p:cNvPicPr>
          <p:nvPr>
            <p:ph sz="half" idx="2"/>
          </p:nvPr>
        </p:nvPicPr>
        <p:blipFill>
          <a:blip r:embed="rId1"/>
          <a:stretch>
            <a:fillRect/>
          </a:stretch>
        </p:blipFill>
        <p:spPr>
          <a:xfrm>
            <a:off x="838200" y="1905000"/>
            <a:ext cx="7796530" cy="414147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a:xfrm>
            <a:off x="609600" y="1633855"/>
            <a:ext cx="8016875" cy="4690745"/>
          </a:xfrm>
        </p:spPr>
        <p:txBody>
          <a:bodyPr/>
          <a:lstStyle/>
          <a:p>
            <a:pPr marL="0" indent="0" algn="ctr">
              <a:buNone/>
            </a:pPr>
            <a:r>
              <a:rPr lang="en-US" smtClean="0"/>
              <a:t>Giao diện trang chỉnh sửa sản phẩm</a:t>
            </a:r>
            <a:endParaRPr lang="en-US" smtClean="0"/>
          </a:p>
          <a:p>
            <a:pPr marL="0" indent="0" algn="ctr">
              <a:buNone/>
            </a:pPr>
            <a:endParaRPr lang="en-US"/>
          </a:p>
        </p:txBody>
      </p:sp>
      <p:pic>
        <p:nvPicPr>
          <p:cNvPr id="4" name="Content Placeholder 3"/>
          <p:cNvPicPr>
            <a:picLocks noChangeAspect="1"/>
          </p:cNvPicPr>
          <p:nvPr>
            <p:ph sz="half" idx="2"/>
          </p:nvPr>
        </p:nvPicPr>
        <p:blipFill>
          <a:blip r:embed="rId1"/>
          <a:stretch>
            <a:fillRect/>
          </a:stretch>
        </p:blipFill>
        <p:spPr>
          <a:xfrm>
            <a:off x="533400" y="2498090"/>
            <a:ext cx="8275955" cy="30759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a:xfrm>
            <a:off x="609600" y="1419225"/>
            <a:ext cx="8408035" cy="4905375"/>
          </a:xfrm>
        </p:spPr>
        <p:txBody>
          <a:bodyPr/>
          <a:lstStyle/>
          <a:p>
            <a:pPr marL="0" indent="0" algn="ctr">
              <a:buNone/>
            </a:pPr>
            <a:r>
              <a:rPr lang="en-US" smtClean="0"/>
              <a:t>Giao diện trang quản lý đơn hàng</a:t>
            </a:r>
            <a:endParaRPr lang="en-US" smtClean="0"/>
          </a:p>
          <a:p>
            <a:pPr marL="0" indent="0" algn="ctr">
              <a:buNone/>
            </a:pPr>
            <a:endParaRPr lang="en-US"/>
          </a:p>
        </p:txBody>
      </p:sp>
      <p:pic>
        <p:nvPicPr>
          <p:cNvPr id="4" name="Content Placeholder 3"/>
          <p:cNvPicPr>
            <a:picLocks noChangeAspect="1"/>
          </p:cNvPicPr>
          <p:nvPr>
            <p:ph sz="half" idx="2"/>
          </p:nvPr>
        </p:nvPicPr>
        <p:blipFill>
          <a:blip r:embed="rId1"/>
          <a:stretch>
            <a:fillRect/>
          </a:stretch>
        </p:blipFill>
        <p:spPr>
          <a:xfrm>
            <a:off x="685800" y="1981200"/>
            <a:ext cx="7881620" cy="344043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a:xfrm>
            <a:off x="609600" y="1633855"/>
            <a:ext cx="8260715" cy="4690745"/>
          </a:xfrm>
        </p:spPr>
        <p:txBody>
          <a:bodyPr/>
          <a:lstStyle/>
          <a:p>
            <a:pPr marL="0" indent="0" algn="ctr">
              <a:buNone/>
            </a:pPr>
            <a:r>
              <a:rPr lang="en-US" smtClean="0"/>
              <a:t>Giao diện trang doanh thu</a:t>
            </a:r>
            <a:endParaRPr lang="en-US" smtClean="0"/>
          </a:p>
          <a:p>
            <a:pPr marL="0" indent="0" algn="ctr">
              <a:buNone/>
            </a:pPr>
            <a:endParaRPr lang="en-US"/>
          </a:p>
        </p:txBody>
      </p:sp>
      <p:pic>
        <p:nvPicPr>
          <p:cNvPr id="4" name="Content Placeholder 3"/>
          <p:cNvPicPr>
            <a:picLocks noChangeAspect="1"/>
          </p:cNvPicPr>
          <p:nvPr>
            <p:ph sz="half" idx="2"/>
          </p:nvPr>
        </p:nvPicPr>
        <p:blipFill>
          <a:blip r:embed="rId1"/>
          <a:stretch>
            <a:fillRect/>
          </a:stretch>
        </p:blipFill>
        <p:spPr>
          <a:xfrm>
            <a:off x="533400" y="2362200"/>
            <a:ext cx="7752715" cy="282448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Thiết kế giao diện</a:t>
            </a:r>
            <a:endParaRPr lang="en-US"/>
          </a:p>
        </p:txBody>
      </p:sp>
      <p:sp>
        <p:nvSpPr>
          <p:cNvPr id="3" name="Content Placeholder 2"/>
          <p:cNvSpPr>
            <a:spLocks noGrp="1"/>
          </p:cNvSpPr>
          <p:nvPr>
            <p:ph sz="half" idx="1"/>
          </p:nvPr>
        </p:nvSpPr>
        <p:spPr>
          <a:xfrm>
            <a:off x="609600" y="1633855"/>
            <a:ext cx="8417560" cy="4690745"/>
          </a:xfrm>
        </p:spPr>
        <p:txBody>
          <a:bodyPr/>
          <a:lstStyle/>
          <a:p>
            <a:pPr marL="0" indent="0" algn="ctr">
              <a:buNone/>
            </a:pPr>
            <a:r>
              <a:rPr lang="en-US" smtClean="0"/>
              <a:t>Giao diện trang quản lý khách hàng</a:t>
            </a:r>
            <a:endParaRPr lang="en-US" smtClean="0"/>
          </a:p>
          <a:p>
            <a:pPr marL="0" indent="0" algn="ctr">
              <a:buNone/>
            </a:pPr>
            <a:endParaRPr lang="en-US" smtClean="0"/>
          </a:p>
          <a:p>
            <a:pPr marL="0" indent="0" algn="ctr">
              <a:buNone/>
            </a:pPr>
            <a:endParaRPr lang="en-US"/>
          </a:p>
        </p:txBody>
      </p:sp>
      <p:pic>
        <p:nvPicPr>
          <p:cNvPr id="4" name="Content Placeholder 3"/>
          <p:cNvPicPr>
            <a:picLocks noChangeAspect="1"/>
          </p:cNvPicPr>
          <p:nvPr>
            <p:ph sz="half" idx="2"/>
          </p:nvPr>
        </p:nvPicPr>
        <p:blipFill>
          <a:blip r:embed="rId1"/>
          <a:stretch>
            <a:fillRect/>
          </a:stretch>
        </p:blipFill>
        <p:spPr>
          <a:xfrm>
            <a:off x="914400" y="2362200"/>
            <a:ext cx="8137525" cy="254381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Đánh giá kiểm thử</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Kiểm thử:</a:t>
            </a:r>
            <a:endParaRPr lang="en-US" smtClean="0"/>
          </a:p>
          <a:p>
            <a:pPr lvl="1">
              <a:buFont typeface="Wingdings" panose="05000000000000000000" pitchFamily="2" charset="2"/>
              <a:buChar char="ü"/>
            </a:pPr>
            <a:r>
              <a:rPr lang="en-US"/>
              <a:t>Qua quá trình kiểm thử nhận thấy trang web bán hàng chạy ổn định và không có lỗi</a:t>
            </a:r>
            <a:endParaRPr lang="en-US"/>
          </a:p>
          <a:p>
            <a:pPr marL="0" indent="0">
              <a:buFont typeface="Wingdings" panose="05000000000000000000" pitchFamily="2" charset="2"/>
              <a:buNone/>
            </a:pPr>
            <a:r>
              <a:rPr lang="en-US" smtClean="0"/>
              <a:t>Đánh giá:</a:t>
            </a:r>
            <a:endParaRPr lang="en-US" smtClean="0"/>
          </a:p>
          <a:p>
            <a:pPr lvl="1">
              <a:buFont typeface="Wingdings" panose="05000000000000000000" pitchFamily="2" charset="2"/>
              <a:buChar char="ü"/>
            </a:pPr>
            <a:r>
              <a:rPr lang="en-US" smtClean="0"/>
              <a:t>Nhìn chung trang web đã có thể đáp ứng nhu cầu mua bán online.</a:t>
            </a:r>
            <a:endParaRPr lang="en-US" smtClean="0"/>
          </a:p>
          <a:p>
            <a:pPr lvl="1">
              <a:buFont typeface="Wingdings" panose="05000000000000000000" pitchFamily="2" charset="2"/>
              <a:buChar char="ü"/>
            </a:pP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Tổng kết</a:t>
            </a:r>
            <a:endParaRPr lang="en-US"/>
          </a:p>
        </p:txBody>
      </p:sp>
      <p:sp>
        <p:nvSpPr>
          <p:cNvPr id="3" name="Content Placeholder 2"/>
          <p:cNvSpPr>
            <a:spLocks noGrp="1"/>
          </p:cNvSpPr>
          <p:nvPr>
            <p:ph idx="1"/>
          </p:nvPr>
        </p:nvSpPr>
        <p:spPr>
          <a:xfrm>
            <a:off x="609600" y="1371600"/>
            <a:ext cx="8229600" cy="4691062"/>
          </a:xfrm>
        </p:spPr>
        <p:txBody>
          <a:bodyPr/>
          <a:lstStyle/>
          <a:p>
            <a:pPr>
              <a:buFont typeface="Wingdings" panose="05000000000000000000" pitchFamily="2" charset="2"/>
              <a:buChar char="Ø"/>
            </a:pPr>
            <a:r>
              <a:rPr lang="en-US" smtClean="0"/>
              <a:t>Kết quả đạt được:</a:t>
            </a:r>
            <a:endParaRPr lang="en-US" smtClean="0"/>
          </a:p>
          <a:p>
            <a:pPr lvl="1">
              <a:buFont typeface="Wingdings" panose="05000000000000000000" pitchFamily="2" charset="2"/>
              <a:buChar char="ü"/>
            </a:pPr>
            <a:r>
              <a:rPr lang="en-US"/>
              <a:t>Đã xây dựng được Website bán nước hoa với giao diện </a:t>
            </a:r>
            <a:r>
              <a:rPr lang="en-US" smtClean="0"/>
              <a:t>tương đối hoàn thiện </a:t>
            </a:r>
            <a:r>
              <a:rPr lang="en-US"/>
              <a:t>và </a:t>
            </a:r>
            <a:r>
              <a:rPr lang="en-US" smtClean="0"/>
              <a:t>cơ bản đầy </a:t>
            </a:r>
            <a:r>
              <a:rPr lang="en-US"/>
              <a:t>đủ các chức năng đã đề </a:t>
            </a:r>
            <a:r>
              <a:rPr lang="en-US" smtClean="0"/>
              <a:t>ra.</a:t>
            </a:r>
            <a:endParaRPr lang="en-US"/>
          </a:p>
          <a:p>
            <a:pPr lvl="1">
              <a:buFont typeface="Wingdings" panose="05000000000000000000" pitchFamily="2" charset="2"/>
              <a:buChar char="ü"/>
            </a:pPr>
            <a:r>
              <a:rPr lang="en-US"/>
              <a:t>Nắm vững được các kiến thức về </a:t>
            </a:r>
            <a:r>
              <a:rPr lang="en-US" smtClean="0"/>
              <a:t>PHP, MySQL, FrameWork Laravel….</a:t>
            </a:r>
            <a:endParaRPr lang="en-US" smtClean="0"/>
          </a:p>
          <a:p>
            <a:pPr>
              <a:buFont typeface="Wingdings" panose="05000000000000000000" pitchFamily="2" charset="2"/>
              <a:buChar char="Ø"/>
            </a:pPr>
            <a:r>
              <a:rPr lang="en-US" smtClean="0"/>
              <a:t>Hạn chế:</a:t>
            </a:r>
            <a:endParaRPr lang="en-US" smtClean="0"/>
          </a:p>
          <a:p>
            <a:pPr lvl="1">
              <a:buFont typeface="Wingdings" panose="05000000000000000000" pitchFamily="2" charset="2"/>
              <a:buChar char="ü"/>
            </a:pPr>
            <a:r>
              <a:rPr lang="en-US" smtClean="0"/>
              <a:t>Vẫn </a:t>
            </a:r>
            <a:r>
              <a:rPr lang="en-US"/>
              <a:t>chưa hoàn thiện </a:t>
            </a:r>
            <a:r>
              <a:rPr lang="en-US" smtClean="0"/>
              <a:t>một số </a:t>
            </a:r>
            <a:r>
              <a:rPr lang="en-US"/>
              <a:t>chức năng của một Web bán hàng</a:t>
            </a:r>
            <a:r>
              <a:rPr lang="en-US" smtClean="0"/>
              <a:t>.</a:t>
            </a:r>
            <a:endParaRPr lang="en-US" smtClean="0"/>
          </a:p>
          <a:p>
            <a:pPr marL="457200" lvl="1" indent="0">
              <a:buNone/>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Tổng kết</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Hướng phát triển:</a:t>
            </a:r>
            <a:endParaRPr lang="en-US" smtClean="0"/>
          </a:p>
          <a:p>
            <a:pPr lvl="1">
              <a:buFont typeface="Wingdings" panose="05000000000000000000" pitchFamily="2" charset="2"/>
              <a:buChar char="ü"/>
            </a:pPr>
            <a:r>
              <a:rPr lang="en-US" smtClean="0"/>
              <a:t>Tùy biến giao diện trang Web chuyên nghiệp hơn.</a:t>
            </a:r>
            <a:endParaRPr lang="en-US" smtClean="0"/>
          </a:p>
          <a:p>
            <a:pPr lvl="1">
              <a:buFont typeface="Wingdings" panose="05000000000000000000" pitchFamily="2" charset="2"/>
              <a:buChar char="ü"/>
            </a:pPr>
            <a:r>
              <a:rPr lang="en-US" smtClean="0"/>
              <a:t>Bổ sung thêm các chức năng để hoàn chỉnh Web bán hàng.</a:t>
            </a: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0"/>
            <a:ext cx="8229600" cy="3276600"/>
          </a:xfrm>
        </p:spPr>
        <p:txBody>
          <a:bodyPr/>
          <a:lstStyle/>
          <a:p>
            <a:pPr marL="0" indent="0" algn="ctr">
              <a:buNone/>
            </a:pPr>
            <a:r>
              <a:rPr lang="en-US" sz="3200" smtClean="0"/>
              <a:t>CẢM ƠN THẦY ĐÃ CHÚ Ý LẮNG NGHE BÀI BÁO CÁO CỦA CHÚNG EM</a:t>
            </a:r>
            <a:endParaRPr lang="en-US" sz="3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Tổng quan về tài</a:t>
            </a:r>
            <a:endParaRPr lang="en-US"/>
          </a:p>
        </p:txBody>
      </p:sp>
      <p:sp>
        <p:nvSpPr>
          <p:cNvPr id="3" name="Content Placeholder 2"/>
          <p:cNvSpPr>
            <a:spLocks noGrp="1"/>
          </p:cNvSpPr>
          <p:nvPr>
            <p:ph idx="1"/>
          </p:nvPr>
        </p:nvSpPr>
        <p:spPr/>
        <p:txBody>
          <a:bodyPr/>
          <a:lstStyle/>
          <a:p>
            <a:pPr marL="0" indent="0">
              <a:buNone/>
            </a:pPr>
            <a:r>
              <a:rPr lang="en-US" smtClean="0"/>
              <a:t>Lý do chọn đề tài:</a:t>
            </a:r>
            <a:endParaRPr lang="en-US" smtClean="0"/>
          </a:p>
          <a:p>
            <a:pPr>
              <a:buFont typeface="Wingdings" panose="05000000000000000000" pitchFamily="2" charset="2"/>
              <a:buChar char="Ø"/>
            </a:pPr>
            <a:r>
              <a:rPr lang="en-US" smtClean="0"/>
              <a:t>Giúp khách hàng dễ dàng tiếp cận với cách mua hàng online.</a:t>
            </a:r>
            <a:endParaRPr lang="en-US" smtClean="0"/>
          </a:p>
          <a:p>
            <a:pPr>
              <a:buFont typeface="Wingdings" panose="05000000000000000000" pitchFamily="2" charset="2"/>
              <a:buChar char="Ø"/>
            </a:pPr>
            <a:r>
              <a:rPr lang="en-US" smtClean="0"/>
              <a:t>Để đáp ứng nhu cầu mua bán linh kiên máy tính trực tuyến dễ dàng hơn.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Tổng quan về tài</a:t>
            </a:r>
            <a:endParaRPr lang="en-US"/>
          </a:p>
        </p:txBody>
      </p:sp>
      <p:sp>
        <p:nvSpPr>
          <p:cNvPr id="3" name="Content Placeholder 2"/>
          <p:cNvSpPr>
            <a:spLocks noGrp="1"/>
          </p:cNvSpPr>
          <p:nvPr>
            <p:ph idx="1"/>
          </p:nvPr>
        </p:nvSpPr>
        <p:spPr/>
        <p:txBody>
          <a:bodyPr/>
          <a:lstStyle/>
          <a:p>
            <a:pPr marL="0" indent="0">
              <a:buNone/>
            </a:pPr>
            <a:r>
              <a:rPr lang="en-US" smtClean="0"/>
              <a:t>Mục tiêu đề tài:</a:t>
            </a:r>
            <a:endParaRPr lang="en-US" smtClean="0"/>
          </a:p>
          <a:p>
            <a:pPr>
              <a:buFont typeface="Wingdings" panose="05000000000000000000" pitchFamily="2" charset="2"/>
              <a:buChar char="Ø"/>
            </a:pPr>
            <a:r>
              <a:rPr lang="en-US" smtClean="0"/>
              <a:t>Cung cấp đến khách hàng một Website bán linh kiện mấy tính</a:t>
            </a:r>
            <a:endParaRPr lang="en-US" smtClean="0"/>
          </a:p>
          <a:p>
            <a:pPr>
              <a:buFont typeface="Wingdings" panose="05000000000000000000" pitchFamily="2" charset="2"/>
              <a:buChar char="Ø"/>
            </a:pPr>
            <a:r>
              <a:rPr lang="en-US" smtClean="0"/>
              <a:t>Nắm vững các kiến thức cơ bản về PHP,  MySQL, FrameWork Laravel. </a:t>
            </a:r>
            <a:endParaRPr lang="en-US" smtClean="0"/>
          </a:p>
          <a:p>
            <a:pPr>
              <a:buFont typeface="Wingdings" panose="05000000000000000000" pitchFamily="2" charset="2"/>
              <a:buChar char="Ø"/>
            </a:pPr>
            <a:r>
              <a:rPr lang="en-US" smtClean="0"/>
              <a:t>Để có thể phát triển Website có quy mô lớn hơn đáp ứng nhu cầu thực tế hiện nay.</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Cơ sở lý thuyết</a:t>
            </a:r>
            <a:endParaRPr lang="en-US"/>
          </a:p>
        </p:txBody>
      </p:sp>
      <p:sp>
        <p:nvSpPr>
          <p:cNvPr id="3" name="Content Placeholder 2"/>
          <p:cNvSpPr>
            <a:spLocks noGrp="1"/>
          </p:cNvSpPr>
          <p:nvPr>
            <p:ph idx="1"/>
          </p:nvPr>
        </p:nvSpPr>
        <p:spPr/>
        <p:txBody>
          <a:bodyPr/>
          <a:lstStyle/>
          <a:p>
            <a:pPr marL="0" indent="0">
              <a:buNone/>
            </a:pPr>
            <a:r>
              <a:rPr lang="en-US" smtClean="0"/>
              <a:t>Tìm hiểu về PHP:</a:t>
            </a:r>
            <a:endParaRPr lang="en-US" smtClean="0"/>
          </a:p>
          <a:p>
            <a:pPr>
              <a:buFont typeface="Wingdings" panose="05000000000000000000" pitchFamily="2" charset="2"/>
              <a:buChar char="Ø"/>
            </a:pPr>
            <a:r>
              <a:rPr lang="en-US" smtClean="0"/>
              <a:t>PHP là viết tắt của “Hypertext Preprocessor”.</a:t>
            </a:r>
            <a:endParaRPr lang="en-US" smtClean="0"/>
          </a:p>
          <a:p>
            <a:pPr>
              <a:buFont typeface="Wingdings" panose="05000000000000000000" pitchFamily="2" charset="2"/>
              <a:buChar char="Ø"/>
            </a:pPr>
            <a:r>
              <a:rPr lang="en-US" smtClean="0"/>
              <a:t>Thực chất PHP là ngôn ngữ kịch bản nhúng trong HTML và có thể đặt mọi nơi trong tập tin HTML.</a:t>
            </a:r>
            <a:endParaRPr lang="en-US" smtClean="0"/>
          </a:p>
          <a:p>
            <a:pPr>
              <a:buFont typeface="Wingdings" panose="05000000000000000000" pitchFamily="2" charset="2"/>
              <a:buChar char="Ø"/>
            </a:pPr>
            <a:r>
              <a:rPr lang="en-US" smtClean="0"/>
              <a:t>PHP là ngôn ngữ lập trình kết hợp chặt chẽ với máy chủ là một công nghệ phía máy chủ.</a:t>
            </a:r>
            <a:endParaRPr lang="en-US" smtClean="0"/>
          </a:p>
          <a:p>
            <a:pPr>
              <a:buFont typeface="Wingdings" panose="05000000000000000000" pitchFamily="2" charset="2"/>
              <a:buChar char="Ø"/>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Cơ sở lý thuyết</a:t>
            </a:r>
            <a:endParaRPr lang="en-US"/>
          </a:p>
        </p:txBody>
      </p:sp>
      <p:sp>
        <p:nvSpPr>
          <p:cNvPr id="3" name="Content Placeholder 2"/>
          <p:cNvSpPr>
            <a:spLocks noGrp="1"/>
          </p:cNvSpPr>
          <p:nvPr>
            <p:ph idx="1"/>
          </p:nvPr>
        </p:nvSpPr>
        <p:spPr/>
        <p:txBody>
          <a:bodyPr/>
          <a:lstStyle/>
          <a:p>
            <a:pPr marL="0" indent="0">
              <a:buNone/>
            </a:pPr>
            <a:r>
              <a:rPr lang="en-US" smtClean="0"/>
              <a:t>Tìm hiểu về MySQL:</a:t>
            </a:r>
            <a:endParaRPr lang="en-US" smtClean="0"/>
          </a:p>
          <a:p>
            <a:pPr>
              <a:buFont typeface="Wingdings" panose="05000000000000000000" pitchFamily="2" charset="2"/>
              <a:buChar char="Ø"/>
            </a:pPr>
            <a:r>
              <a:rPr lang="en-US" smtClean="0"/>
              <a:t>MySQL là một hệ quản trị cơ sở dữ liệu có tốc độ cao, ổn định và dễ sử dụng.</a:t>
            </a:r>
            <a:endParaRPr lang="en-US" smtClean="0"/>
          </a:p>
          <a:p>
            <a:pPr>
              <a:buFont typeface="Wingdings" panose="05000000000000000000" pitchFamily="2" charset="2"/>
              <a:buChar char="Ø"/>
            </a:pPr>
            <a:r>
              <a:rPr lang="en-US" smtClean="0"/>
              <a:t>MySQL là một phần mềm mã nguồn mở.</a:t>
            </a:r>
            <a:endParaRPr lang="en-US" smtClean="0"/>
          </a:p>
          <a:p>
            <a:pPr>
              <a:buFont typeface="Wingdings" panose="05000000000000000000" pitchFamily="2" charset="2"/>
              <a:buChar char="Ø"/>
            </a:pPr>
            <a:r>
              <a:rPr lang="en-US" smtClean="0"/>
              <a:t>Với tốc độ và độ bảo mật cao MySQL rất thích hợp cho các ứng dụng có truy cập cơ sở dữ liệu trên internet.</a:t>
            </a: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Cơ sở lý thuyết</a:t>
            </a:r>
            <a:endParaRPr lang="en-US"/>
          </a:p>
        </p:txBody>
      </p:sp>
      <p:sp>
        <p:nvSpPr>
          <p:cNvPr id="3" name="Content Placeholder 2"/>
          <p:cNvSpPr>
            <a:spLocks noGrp="1"/>
          </p:cNvSpPr>
          <p:nvPr>
            <p:ph idx="1"/>
          </p:nvPr>
        </p:nvSpPr>
        <p:spPr/>
        <p:txBody>
          <a:bodyPr/>
          <a:lstStyle/>
          <a:p>
            <a:pPr marL="0" indent="0">
              <a:buNone/>
            </a:pPr>
            <a:r>
              <a:rPr lang="en-US" smtClean="0"/>
              <a:t>Tìm hiểu về FrameWork Laravel:</a:t>
            </a:r>
            <a:endParaRPr lang="en-US" smtClean="0"/>
          </a:p>
          <a:p>
            <a:pPr>
              <a:buFont typeface="Wingdings" panose="05000000000000000000" pitchFamily="2" charset="2"/>
              <a:buChar char="Ø"/>
            </a:pPr>
            <a:r>
              <a:rPr lang="en-US" smtClean="0">
                <a:sym typeface="+mn-ea"/>
              </a:rPr>
              <a:t>Laravel</a:t>
            </a:r>
            <a:r>
              <a:rPr lang="en-US"/>
              <a:t> dựa trên mô hình phát triển model–view–controller (MVC) phổ </a:t>
            </a:r>
            <a:r>
              <a:rPr lang="en-US" smtClean="0"/>
              <a:t>biến.</a:t>
            </a:r>
            <a:endParaRPr lang="en-US" smtClean="0"/>
          </a:p>
          <a:p>
            <a:pPr>
              <a:buFont typeface="Wingdings" panose="05000000000000000000" pitchFamily="2" charset="2"/>
              <a:buChar char="Ø"/>
            </a:pPr>
            <a:r>
              <a:rPr lang="vi-VN"/>
              <a:t>Frameworks đơn giản và </a:t>
            </a:r>
            <a:r>
              <a:rPr lang="vi-VN" smtClean="0"/>
              <a:t>dễ</a:t>
            </a:r>
            <a:r>
              <a:rPr lang="en-US" smtClean="0"/>
              <a:t> tiếp cận.</a:t>
            </a:r>
            <a:endParaRPr lang="en-US" smtClean="0"/>
          </a:p>
          <a:p>
            <a:pPr>
              <a:buFont typeface="Wingdings" panose="05000000000000000000" pitchFamily="2" charset="2"/>
              <a:buChar char="Ø"/>
            </a:pPr>
            <a:r>
              <a:rPr lang="en-US"/>
              <a:t>X</a:t>
            </a:r>
            <a:r>
              <a:rPr lang="vi-VN" smtClean="0"/>
              <a:t>ây </a:t>
            </a:r>
            <a:r>
              <a:rPr lang="vi-VN"/>
              <a:t>dựng từ mô hình MVC có ưu điểm là chạy nhanh, dễ học cho người mới tìm hiểu MVC Framework</a:t>
            </a: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thực hiện</a:t>
            </a:r>
            <a:endParaRPr lang="en-US"/>
          </a:p>
        </p:txBody>
      </p:sp>
      <p:sp>
        <p:nvSpPr>
          <p:cNvPr id="3" name="Content Placeholder 2"/>
          <p:cNvSpPr>
            <a:spLocks noGrp="1"/>
          </p:cNvSpPr>
          <p:nvPr>
            <p:ph idx="1"/>
          </p:nvPr>
        </p:nvSpPr>
        <p:spPr/>
        <p:txBody>
          <a:bodyPr/>
          <a:lstStyle/>
          <a:p>
            <a:pPr marL="0" indent="0">
              <a:buNone/>
            </a:pPr>
            <a:r>
              <a:rPr lang="en-US" dirty="0" smtClean="0"/>
              <a:t>Xây dựng chức năng cho từng đối tượng:</a:t>
            </a:r>
            <a:endParaRPr lang="en-US" dirty="0" smtClean="0"/>
          </a:p>
          <a:p>
            <a:pPr>
              <a:buFont typeface="Wingdings" panose="05000000000000000000" pitchFamily="2" charset="2"/>
              <a:buChar char="Ø"/>
            </a:pPr>
            <a:r>
              <a:rPr lang="en-US" dirty="0" smtClean="0"/>
              <a:t>Người quản lý: là người có quyền cao nhất trong hệ thống, sau khi đăng nhập vào hệ thống người </a:t>
            </a:r>
            <a:r>
              <a:rPr lang="en-US" dirty="0" smtClean="0"/>
              <a:t>quản lý có </a:t>
            </a:r>
            <a:r>
              <a:rPr lang="en-US" dirty="0" smtClean="0"/>
              <a:t>thể quản lý danh mục, quản lý sản phẩm quản lý đơn hàng.</a:t>
            </a:r>
            <a:endParaRPr lang="en-US" dirty="0" smtClean="0"/>
          </a:p>
          <a:p>
            <a:pPr>
              <a:buFont typeface="Wingdings" panose="05000000000000000000" pitchFamily="2" charset="2"/>
              <a:buChar char="Ø"/>
            </a:pPr>
            <a:r>
              <a:rPr lang="en-US" dirty="0" smtClean="0"/>
              <a:t>Khách hàng: là người sử dụng trang web bán hàng, sau khi đăng nhập vào hệ thống khách hàng có thể tìm kiếm sản phẩm, xem chi tiết sản phẩm và đặt mua sản phẩm.</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Nội dung thực hiện</a:t>
            </a:r>
            <a:endParaRPr lang="en-US"/>
          </a:p>
        </p:txBody>
      </p:sp>
      <p:sp>
        <p:nvSpPr>
          <p:cNvPr id="3" name="Content Placeholder 2"/>
          <p:cNvSpPr>
            <a:spLocks noGrp="1"/>
          </p:cNvSpPr>
          <p:nvPr>
            <p:ph sz="half" idx="1"/>
          </p:nvPr>
        </p:nvSpPr>
        <p:spPr>
          <a:xfrm>
            <a:off x="609600" y="1633855"/>
            <a:ext cx="8148955" cy="4690745"/>
          </a:xfrm>
        </p:spPr>
        <p:txBody>
          <a:bodyPr/>
          <a:lstStyle/>
          <a:p>
            <a:pPr>
              <a:buFont typeface="Wingdings" panose="05000000000000000000" pitchFamily="2" charset="2"/>
              <a:buChar char="Ø"/>
            </a:pPr>
            <a:r>
              <a:rPr lang="en-US" smtClean="0"/>
              <a:t>Biểu đồ use-case quản lý:</a:t>
            </a:r>
            <a:endParaRPr lang="en-US" smtClean="0"/>
          </a:p>
          <a:p>
            <a:pPr marL="0" indent="0">
              <a:buNone/>
            </a:pPr>
            <a:endParaRPr lang="en-US"/>
          </a:p>
        </p:txBody>
      </p:sp>
      <p:pic>
        <p:nvPicPr>
          <p:cNvPr id="19" name="Picture 3"/>
          <p:cNvPicPr>
            <a:picLocks noChangeAspect="1"/>
          </p:cNvPicPr>
          <p:nvPr>
            <p:ph sz="half" idx="2"/>
          </p:nvPr>
        </p:nvPicPr>
        <p:blipFill>
          <a:blip r:embed="rId1"/>
          <a:stretch>
            <a:fillRect/>
          </a:stretch>
        </p:blipFill>
        <p:spPr>
          <a:xfrm>
            <a:off x="1295400" y="2133600"/>
            <a:ext cx="6094095" cy="402653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3349</Words>
  <Application>WPS Presentation</Application>
  <PresentationFormat>On-screen Show (4:3)</PresentationFormat>
  <Paragraphs>173</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vt:lpstr>
      <vt:lpstr>SimSun</vt:lpstr>
      <vt:lpstr>Wingdings</vt:lpstr>
      <vt:lpstr>Microsoft YaHei</vt:lpstr>
      <vt:lpstr>Arial Unicode MS</vt:lpstr>
      <vt:lpstr>Calibri</vt:lpstr>
      <vt:lpstr>Default Design</vt:lpstr>
      <vt:lpstr>BỘ GIÁO DỤC VÀ ĐÀO TẠO TRƯỜNG ĐẠI HỌC CẦN THƠ KHOA CÔNG NGHỆ THÔNG TIN VÀ TRUYỀN THÔNG</vt:lpstr>
      <vt:lpstr>Nội dung báo cáo</vt:lpstr>
      <vt:lpstr>Tổng quan về tài</vt:lpstr>
      <vt:lpstr>Tổng quan về tài</vt:lpstr>
      <vt:lpstr>Cơ sở lý thuyết</vt:lpstr>
      <vt:lpstr>Cơ sở lý thuyết</vt:lpstr>
      <vt:lpstr>Cơ sở lý thuyết</vt:lpstr>
      <vt:lpstr>Nội dung thực hiện</vt:lpstr>
      <vt:lpstr>Nội dung thực hiện</vt:lpstr>
      <vt:lpstr>Nội dung thực hiện</vt:lpstr>
      <vt:lpstr>Nội dung thực hiện</vt:lpstr>
      <vt:lpstr>Hướng dẫn cài đặt</vt:lpstr>
      <vt:lpstr>Thiết kế giao diện</vt:lpstr>
      <vt:lpstr>Thiết kế giao diện</vt:lpstr>
      <vt:lpstr>Thiết kế giao diện</vt:lpstr>
      <vt:lpstr>Thiết kế giao diện</vt:lpstr>
      <vt:lpstr>Thiết kế giao diện</vt:lpstr>
      <vt:lpstr>Thiết kế giao diện</vt:lpstr>
      <vt:lpstr>Thiết kế giao diện</vt:lpstr>
      <vt:lpstr>Thiết kế giao diện</vt:lpstr>
      <vt:lpstr>Thiết kế giao diện</vt:lpstr>
      <vt:lpstr>Thiết kế giao diện</vt:lpstr>
      <vt:lpstr>Thiết kế giao diện</vt:lpstr>
      <vt:lpstr>Thiết kế giao diện</vt:lpstr>
      <vt:lpstr>Đánh giá kiểm thử</vt:lpstr>
      <vt:lpstr>Tổng kết</vt:lpstr>
      <vt:lpstr>Tổng kết</vt:lpstr>
      <vt:lpstr>PowerPoint 演示文稿</vt:lpstr>
    </vt:vector>
  </TitlesOfParts>
  <Company>CANTHO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thien</cp:lastModifiedBy>
  <cp:revision>101</cp:revision>
  <dcterms:created xsi:type="dcterms:W3CDTF">2008-08-06T06:37:00Z</dcterms:created>
  <dcterms:modified xsi:type="dcterms:W3CDTF">2023-11-30T08:36:22Z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289101303E6E40F4A49F8137B14661B3_13</vt:lpwstr>
  </property>
  <property fmtid="{D5CDD505-2E9C-101B-9397-08002B2CF9AE}" pid="3" name="KSOProductBuildVer">
    <vt:lpwstr>1033-12.2.0.13306</vt:lpwstr>
  </property>
</Properties>
</file>