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autoCompressPictures="0">
  <p:sldMasterIdLst>
    <p:sldMasterId id="2147483680" r:id="rId1"/>
  </p:sldMasterIdLst>
  <p:notesMasterIdLst>
    <p:notesMasterId r:id="rId28"/>
  </p:notesMasterIdLst>
  <p:handoutMasterIdLst>
    <p:handoutMasterId r:id="rId29"/>
  </p:handoutMasterIdLst>
  <p:sldIdLst>
    <p:sldId id="320" r:id="rId2"/>
    <p:sldId id="323" r:id="rId3"/>
    <p:sldId id="318" r:id="rId4"/>
    <p:sldId id="324" r:id="rId5"/>
    <p:sldId id="325" r:id="rId6"/>
    <p:sldId id="329" r:id="rId7"/>
    <p:sldId id="328" r:id="rId8"/>
    <p:sldId id="330" r:id="rId9"/>
    <p:sldId id="331" r:id="rId10"/>
    <p:sldId id="333" r:id="rId11"/>
    <p:sldId id="334" r:id="rId12"/>
    <p:sldId id="332" r:id="rId13"/>
    <p:sldId id="335" r:id="rId14"/>
    <p:sldId id="336" r:id="rId15"/>
    <p:sldId id="337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6" r:id="rId24"/>
    <p:sldId id="347" r:id="rId25"/>
    <p:sldId id="319" r:id="rId26"/>
    <p:sldId id="322" r:id="rId27"/>
  </p:sldIdLst>
  <p:sldSz cx="9144000" cy="5143500" type="screen16x9"/>
  <p:notesSz cx="6858000" cy="9144000"/>
  <p:embeddedFontLst>
    <p:embeddedFont>
      <p:font typeface="Comfortaa Medium" panose="020B0604020202020204" charset="0"/>
      <p:regular r:id="rId30"/>
      <p:bold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Nunito Sans" pitchFamily="2" charset="0"/>
      <p:regular r:id="rId36"/>
      <p:bold r:id="rId37"/>
      <p:italic r:id="rId38"/>
      <p:boldItalic r:id="rId39"/>
    </p:embeddedFont>
    <p:embeddedFont>
      <p:font typeface="Nunito Sans Black" pitchFamily="2" charset="0"/>
      <p:bold r:id="rId40"/>
    </p:embeddedFont>
    <p:embeddedFont>
      <p:font typeface="Nunito Sans SemiBold" pitchFamily="2" charset="0"/>
      <p:bold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CBD524D-AA99-630F-245F-5BE100AED934}" name="Phạm Trường Thiên Ân" initials="ÂP" userId="S::22520028@ms.uit.edu.vn::e3be9fd7-b773-4aa1-ba00-81d15a4ee2d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66D9E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B02F0E-D6AB-4AD3-B6B8-998776C66A5F}">
  <a:tblStyle styleId="{35B02F0E-D6AB-4AD3-B6B8-998776C66A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5033" autoAdjust="0"/>
  </p:normalViewPr>
  <p:slideViewPr>
    <p:cSldViewPr snapToGrid="0">
      <p:cViewPr varScale="1">
        <p:scale>
          <a:sx n="99" d="100"/>
          <a:sy n="99" d="100"/>
        </p:scale>
        <p:origin x="922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47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41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CB4CD10-295F-0DC0-7FF1-B0D82B1EB4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3A4A12-5288-3429-ED00-58D6B57262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5E899A-25DA-4882-BB03-EE416A2B9F1D}" type="datetimeFigureOut">
              <a:rPr lang="vi-VN" smtClean="0"/>
              <a:t>05/06/2025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F3CA88-7AC0-795D-BBA7-D65CA840F5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AD4EE4-95DB-E56B-33B8-111D03D2A0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D126C8-D50E-4DCC-920B-2F5934467D4C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3549155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D3EDC210-C751-FD4A-F0D6-29469B56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F5DB95F3-2FA6-5704-D042-CD95854115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BAEC5006-E5EE-6D39-20A5-D721616E20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89569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EFAE4E61-A8FE-9ED9-E6F3-02681C4E7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09F4B05A-5EAC-AC0D-3B93-91F6B29769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B254D7CF-951F-DDA9-F98D-BE879D9CA4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13986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0E588240-68F7-CAC8-9B62-2A907B0E1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AB257B98-466E-DEEF-5569-09FE346FA1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BDC22CDE-3A4E-22A9-E6C0-20D48C12AC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6935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ECC3BFB7-C529-B027-90E4-8CA4D4268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3BEFA5EE-302E-332C-147C-7A115DB888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4BBEC240-7B17-7656-AD27-0D15FFF581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50073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D639CECF-0C2F-F983-95B0-9EF5E4AF2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7BC18B65-7DF5-8D12-09C3-885E0709A4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2BB4C7BE-7CCE-D4E8-FE1A-FBBFFF6805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94259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6B3CE080-7235-EECA-13C0-B1E86AFB9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1E5EEA78-E666-7675-3F2F-D85C431506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07120E4C-4893-E02F-716B-C78F2ACE37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833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EDDD9E29-434A-9EA0-4180-56DB04EB8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ADE6F3DA-EE3A-F9D6-720D-B6B9994B3E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211D9FEC-8E04-22DB-57BF-A59787A5F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67981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0442B52A-FC02-2A50-8B44-13234A9E9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26BFA5B4-DE15-E58F-6596-AC032EFD16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38299818-065C-57D8-9F52-EF19A0D160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19732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A8736252-5F54-9885-4E0C-3B084A318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3561F024-6411-CB8A-B3CE-2468AAB57A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22FC3A90-E296-8EBA-3C99-B956595DB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3719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6B70A159-9B3A-5E50-0BCE-4DB320E90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D471BBF8-51C3-F909-4FB3-1C1460FAC6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197C2810-0768-7FD6-E2D7-23D12F2D04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74651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F0C1FDF8-D5C0-B841-D00D-50A2BB845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8F78508F-BFC2-8E5A-C5F3-76E2875DB5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73FD5EC6-862D-27A3-F4CB-73F017F05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2124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C638B30F-E718-9CF7-516F-2850C14F0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EABE113F-A57F-BD9F-8C71-6C8644F696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F15A08C3-7753-33D3-8C32-425CD3FA35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0305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A3176CE0-9AD9-1FBF-A1BF-036759A43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2777CAC3-DEA0-27ED-B5FB-F9BC8130AA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B5EB9D45-541C-0351-1553-0670A2F8C5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4338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B159FC84-4A1D-9BDD-0D23-48FCDA4E2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B183649C-B7F7-4DFE-E36E-F9EE006361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DCBBFE55-F17E-0B54-1990-5779BA64FE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50085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E9AFC5CC-2CC2-01A8-68AB-1D3B2C90A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FB52AB9C-F305-05CD-039E-31F402633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4BDE1D2B-827C-8B13-9A02-4B9457E2D9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56765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41EE04BC-BE38-DC1F-F183-48306D994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515942BB-22A2-103C-0607-120335694F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C0CE952C-4C9E-4CFF-60A8-BC590D82F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50571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69F7132F-E706-5AA1-E9B7-854205E8E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562DC360-2961-612D-2213-B208725014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C9005183-165C-AC3A-BFDF-B998F01F46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67347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2">
          <a:extLst>
            <a:ext uri="{FF2B5EF4-FFF2-40B4-BE49-F238E27FC236}">
              <a16:creationId xmlns:a16="http://schemas.microsoft.com/office/drawing/2014/main" id="{F32FA793-1063-377B-0669-67A2F542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3" name="Google Shape;2543;gda7b3e4b19_0_236:notes">
            <a:extLst>
              <a:ext uri="{FF2B5EF4-FFF2-40B4-BE49-F238E27FC236}">
                <a16:creationId xmlns:a16="http://schemas.microsoft.com/office/drawing/2014/main" id="{A2F2EFB9-3DC7-F575-FCB5-69CEA9CECB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4" name="Google Shape;2544;gda7b3e4b19_0_236:notes">
            <a:extLst>
              <a:ext uri="{FF2B5EF4-FFF2-40B4-BE49-F238E27FC236}">
                <a16:creationId xmlns:a16="http://schemas.microsoft.com/office/drawing/2014/main" id="{80FAE719-7769-EDAA-BE03-92DC3B62ED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4203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205AFECA-5AFC-04C7-23A4-18F5E774D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C5E865CA-C4DD-F65A-2F9D-D5C7BAB083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C4DF42B7-61DD-79A9-361F-2BBA085C7F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7521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49A9BE15-F3FA-138F-8BD2-8567DC0C3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78CA76D3-4CC5-E6C6-296A-B708908765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3A39A9C9-C415-9B99-68CD-59AFBB768D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2465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FBF7FCEE-D462-3884-1377-B42076868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664F9F0B-AA93-304E-B86E-6A244ED048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7002D9AC-FA5D-5C57-9144-D3A384A479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990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35F9A9AA-E502-27B3-4693-35DB751E4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689916B5-98CF-4385-DFB6-0CF1B12300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B3AFC452-B46C-5412-2CFB-D8A82416A3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654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C7AC2068-C038-D4F8-5113-BE9540B13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A419CF08-4BBA-7621-72AB-338CF21AA2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57421E3A-7EEE-9630-9A25-1FD7D321B2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3337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4F348F4F-D695-3CA3-77E6-3BD7EAA9B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C9A32F6D-6108-284D-D631-EC997C0ED4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8B511C92-8669-B9C4-72D1-66377E2AF7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2597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0">
          <a:extLst>
            <a:ext uri="{FF2B5EF4-FFF2-40B4-BE49-F238E27FC236}">
              <a16:creationId xmlns:a16="http://schemas.microsoft.com/office/drawing/2014/main" id="{182CA7B1-016A-295E-4A9A-0FED878DD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1" name="Google Shape;2451;gda7b3e4b19_0_165:notes">
            <a:extLst>
              <a:ext uri="{FF2B5EF4-FFF2-40B4-BE49-F238E27FC236}">
                <a16:creationId xmlns:a16="http://schemas.microsoft.com/office/drawing/2014/main" id="{75DDF999-EA9A-1527-10DE-9DC6113402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2" name="Google Shape;2452;gda7b3e4b19_0_165:notes">
            <a:extLst>
              <a:ext uri="{FF2B5EF4-FFF2-40B4-BE49-F238E27FC236}">
                <a16:creationId xmlns:a16="http://schemas.microsoft.com/office/drawing/2014/main" id="{1A1F7883-8595-BC62-561B-A53091B6AD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5164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19" name="Google Shape;319;p6"/>
          <p:cNvGrpSpPr/>
          <p:nvPr/>
        </p:nvGrpSpPr>
        <p:grpSpPr>
          <a:xfrm rot="-5400000">
            <a:off x="-413575" y="-1775500"/>
            <a:ext cx="2289250" cy="3059825"/>
            <a:chOff x="2215325" y="2417050"/>
            <a:chExt cx="2289250" cy="3059825"/>
          </a:xfrm>
        </p:grpSpPr>
        <p:sp>
          <p:nvSpPr>
            <p:cNvPr id="320" name="Google Shape;320;p6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6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6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6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6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6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6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6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6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6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6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6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6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6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6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6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6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6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6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6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6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6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6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6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6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6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6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6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6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6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6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6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2" name="Google Shape;352;p6"/>
          <p:cNvGrpSpPr/>
          <p:nvPr/>
        </p:nvGrpSpPr>
        <p:grpSpPr>
          <a:xfrm rot="-2085203" flipH="1">
            <a:off x="7940386" y="-28445"/>
            <a:ext cx="1198514" cy="1244002"/>
            <a:chOff x="238125" y="3112025"/>
            <a:chExt cx="716000" cy="743175"/>
          </a:xfrm>
        </p:grpSpPr>
        <p:sp>
          <p:nvSpPr>
            <p:cNvPr id="353" name="Google Shape;353;p6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6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6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" name="Google Shape;356;p6"/>
          <p:cNvGrpSpPr/>
          <p:nvPr/>
        </p:nvGrpSpPr>
        <p:grpSpPr>
          <a:xfrm rot="-2700000">
            <a:off x="8527743" y="1234166"/>
            <a:ext cx="481295" cy="473620"/>
            <a:chOff x="1433950" y="3130850"/>
            <a:chExt cx="481300" cy="473625"/>
          </a:xfrm>
        </p:grpSpPr>
        <p:sp>
          <p:nvSpPr>
            <p:cNvPr id="357" name="Google Shape;357;p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3" name="Google Shape;363;p6"/>
          <p:cNvGrpSpPr/>
          <p:nvPr/>
        </p:nvGrpSpPr>
        <p:grpSpPr>
          <a:xfrm>
            <a:off x="7211425" y="193150"/>
            <a:ext cx="481300" cy="473625"/>
            <a:chOff x="1433950" y="3130850"/>
            <a:chExt cx="481300" cy="473625"/>
          </a:xfrm>
        </p:grpSpPr>
        <p:sp>
          <p:nvSpPr>
            <p:cNvPr id="364" name="Google Shape;364;p6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6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6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6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6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0" name="Google Shape;370;p6"/>
          <p:cNvGrpSpPr/>
          <p:nvPr/>
        </p:nvGrpSpPr>
        <p:grpSpPr>
          <a:xfrm rot="1156429" flipH="1">
            <a:off x="8241088" y="4363343"/>
            <a:ext cx="378919" cy="472274"/>
            <a:chOff x="2459875" y="3181675"/>
            <a:chExt cx="378900" cy="472250"/>
          </a:xfrm>
        </p:grpSpPr>
        <p:sp>
          <p:nvSpPr>
            <p:cNvPr id="371" name="Google Shape;371;p6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6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6"/>
          <p:cNvGrpSpPr/>
          <p:nvPr/>
        </p:nvGrpSpPr>
        <p:grpSpPr>
          <a:xfrm rot="3076494" flipH="1">
            <a:off x="-346710" y="3744920"/>
            <a:ext cx="1253395" cy="1311066"/>
            <a:chOff x="4385625" y="4289775"/>
            <a:chExt cx="983450" cy="1028700"/>
          </a:xfrm>
        </p:grpSpPr>
        <p:sp>
          <p:nvSpPr>
            <p:cNvPr id="375" name="Google Shape;375;p6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6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6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6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1" name="Google Shape;381;p6"/>
          <p:cNvSpPr/>
          <p:nvPr/>
        </p:nvSpPr>
        <p:spPr>
          <a:xfrm rot="1266272">
            <a:off x="342810" y="411335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9">
    <p:spTree>
      <p:nvGrpSpPr>
        <p:cNvPr id="1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p29"/>
          <p:cNvSpPr txBox="1">
            <a:spLocks noGrp="1"/>
          </p:cNvSpPr>
          <p:nvPr>
            <p:ph type="title"/>
          </p:nvPr>
        </p:nvSpPr>
        <p:spPr>
          <a:xfrm>
            <a:off x="713225" y="530352"/>
            <a:ext cx="7717500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endParaRPr/>
          </a:p>
        </p:txBody>
      </p:sp>
      <p:grpSp>
        <p:nvGrpSpPr>
          <p:cNvPr id="1759" name="Google Shape;1759;p29"/>
          <p:cNvGrpSpPr/>
          <p:nvPr/>
        </p:nvGrpSpPr>
        <p:grpSpPr>
          <a:xfrm>
            <a:off x="369625" y="39225"/>
            <a:ext cx="378900" cy="472250"/>
            <a:chOff x="2459875" y="3181675"/>
            <a:chExt cx="378900" cy="472250"/>
          </a:xfrm>
        </p:grpSpPr>
        <p:sp>
          <p:nvSpPr>
            <p:cNvPr id="1760" name="Google Shape;1760;p29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29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29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3" name="Google Shape;1763;p29"/>
          <p:cNvSpPr/>
          <p:nvPr/>
        </p:nvSpPr>
        <p:spPr>
          <a:xfrm rot="-1005388">
            <a:off x="121374" y="6010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4" name="Google Shape;1764;p29"/>
          <p:cNvGrpSpPr/>
          <p:nvPr/>
        </p:nvGrpSpPr>
        <p:grpSpPr>
          <a:xfrm rot="-2700000">
            <a:off x="8527743" y="4362616"/>
            <a:ext cx="481295" cy="473620"/>
            <a:chOff x="1433950" y="3130850"/>
            <a:chExt cx="481300" cy="473625"/>
          </a:xfrm>
        </p:grpSpPr>
        <p:sp>
          <p:nvSpPr>
            <p:cNvPr id="1765" name="Google Shape;1765;p29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29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2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29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29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29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71" name="Google Shape;1771;p29"/>
          <p:cNvGrpSpPr/>
          <p:nvPr/>
        </p:nvGrpSpPr>
        <p:grpSpPr>
          <a:xfrm rot="2085203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772" name="Google Shape;1772;p29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29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29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75" name="Google Shape;1775;p29"/>
          <p:cNvSpPr/>
          <p:nvPr/>
        </p:nvSpPr>
        <p:spPr>
          <a:xfrm rot="-1005388">
            <a:off x="7431674" y="6422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76" name="Google Shape;1776;p29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777" name="Google Shape;1777;p29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29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29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0" name="Google Shape;1780;p29"/>
          <p:cNvGrpSpPr/>
          <p:nvPr/>
        </p:nvGrpSpPr>
        <p:grpSpPr>
          <a:xfrm>
            <a:off x="-504893" y="3128194"/>
            <a:ext cx="1253407" cy="1311078"/>
            <a:chOff x="4385625" y="4289775"/>
            <a:chExt cx="983450" cy="1028700"/>
          </a:xfrm>
        </p:grpSpPr>
        <p:sp>
          <p:nvSpPr>
            <p:cNvPr id="1781" name="Google Shape;1781;p29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29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2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29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7"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8" name="Google Shape;1828;p31"/>
          <p:cNvSpPr/>
          <p:nvPr/>
        </p:nvSpPr>
        <p:spPr>
          <a:xfrm rot="-1852365">
            <a:off x="7995334" y="4259300"/>
            <a:ext cx="1198519" cy="1036401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9" name="Google Shape;1829;p31"/>
          <p:cNvSpPr/>
          <p:nvPr/>
        </p:nvSpPr>
        <p:spPr>
          <a:xfrm rot="-1853654">
            <a:off x="8681008" y="4805923"/>
            <a:ext cx="296813" cy="256579"/>
          </a:xfrm>
          <a:prstGeom prst="triangle">
            <a:avLst>
              <a:gd name="adj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30" name="Google Shape;1830;p31"/>
          <p:cNvGrpSpPr/>
          <p:nvPr/>
        </p:nvGrpSpPr>
        <p:grpSpPr>
          <a:xfrm rot="-2085203" flipH="1">
            <a:off x="7940386" y="47755"/>
            <a:ext cx="1198514" cy="1244002"/>
            <a:chOff x="238125" y="3112025"/>
            <a:chExt cx="716000" cy="743175"/>
          </a:xfrm>
        </p:grpSpPr>
        <p:sp>
          <p:nvSpPr>
            <p:cNvPr id="1831" name="Google Shape;1831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4" name="Google Shape;1834;p31"/>
          <p:cNvGrpSpPr/>
          <p:nvPr/>
        </p:nvGrpSpPr>
        <p:grpSpPr>
          <a:xfrm>
            <a:off x="176450" y="4439275"/>
            <a:ext cx="378900" cy="472250"/>
            <a:chOff x="2459875" y="3181675"/>
            <a:chExt cx="378900" cy="472250"/>
          </a:xfrm>
        </p:grpSpPr>
        <p:sp>
          <p:nvSpPr>
            <p:cNvPr id="1835" name="Google Shape;1835;p31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1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1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8" name="Google Shape;1838;p31"/>
          <p:cNvGrpSpPr/>
          <p:nvPr/>
        </p:nvGrpSpPr>
        <p:grpSpPr>
          <a:xfrm rot="-2700000">
            <a:off x="8368168" y="2927841"/>
            <a:ext cx="481295" cy="473620"/>
            <a:chOff x="1433950" y="3130850"/>
            <a:chExt cx="481300" cy="473625"/>
          </a:xfrm>
        </p:grpSpPr>
        <p:sp>
          <p:nvSpPr>
            <p:cNvPr id="1839" name="Google Shape;1839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5" name="Google Shape;1845;p31"/>
          <p:cNvGrpSpPr/>
          <p:nvPr/>
        </p:nvGrpSpPr>
        <p:grpSpPr>
          <a:xfrm rot="3076494" flipH="1">
            <a:off x="-303535" y="-214130"/>
            <a:ext cx="1253395" cy="1311066"/>
            <a:chOff x="4385625" y="4289775"/>
            <a:chExt cx="983450" cy="1028700"/>
          </a:xfrm>
        </p:grpSpPr>
        <p:sp>
          <p:nvSpPr>
            <p:cNvPr id="1846" name="Google Shape;1846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2" name="Google Shape;1852;p31"/>
          <p:cNvGrpSpPr/>
          <p:nvPr/>
        </p:nvGrpSpPr>
        <p:grpSpPr>
          <a:xfrm rot="-5400000">
            <a:off x="3558350" y="-2231150"/>
            <a:ext cx="2289250" cy="3059825"/>
            <a:chOff x="2215325" y="2417050"/>
            <a:chExt cx="2289250" cy="3059825"/>
          </a:xfrm>
        </p:grpSpPr>
        <p:sp>
          <p:nvSpPr>
            <p:cNvPr id="1853" name="Google Shape;1853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1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1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1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1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1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1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1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1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1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1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1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1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1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1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1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1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1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1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1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1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1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1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5" name="Google Shape;1885;p31"/>
          <p:cNvSpPr/>
          <p:nvPr/>
        </p:nvSpPr>
        <p:spPr>
          <a:xfrm rot="1266272">
            <a:off x="385985" y="154304"/>
            <a:ext cx="902323" cy="780091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86" name="Google Shape;1886;p31"/>
          <p:cNvGrpSpPr/>
          <p:nvPr/>
        </p:nvGrpSpPr>
        <p:grpSpPr>
          <a:xfrm>
            <a:off x="1398450" y="105475"/>
            <a:ext cx="481300" cy="473625"/>
            <a:chOff x="1433950" y="3130850"/>
            <a:chExt cx="481300" cy="473625"/>
          </a:xfrm>
        </p:grpSpPr>
        <p:sp>
          <p:nvSpPr>
            <p:cNvPr id="1887" name="Google Shape;1887;p31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1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1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1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1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3" name="Google Shape;1893;p31"/>
          <p:cNvGrpSpPr/>
          <p:nvPr/>
        </p:nvGrpSpPr>
        <p:grpSpPr>
          <a:xfrm>
            <a:off x="131178" y="3409216"/>
            <a:ext cx="1198512" cy="1244001"/>
            <a:chOff x="238125" y="3112025"/>
            <a:chExt cx="716000" cy="743175"/>
          </a:xfrm>
        </p:grpSpPr>
        <p:sp>
          <p:nvSpPr>
            <p:cNvPr id="1894" name="Google Shape;1894;p31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1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1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7" name="Google Shape;1897;p31"/>
          <p:cNvGrpSpPr/>
          <p:nvPr/>
        </p:nvGrpSpPr>
        <p:grpSpPr>
          <a:xfrm rot="3076494" flipH="1">
            <a:off x="7972815" y="3986395"/>
            <a:ext cx="1253395" cy="1311066"/>
            <a:chOff x="4385625" y="4289775"/>
            <a:chExt cx="983450" cy="1028700"/>
          </a:xfrm>
        </p:grpSpPr>
        <p:sp>
          <p:nvSpPr>
            <p:cNvPr id="1898" name="Google Shape;1898;p31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1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1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1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1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5" name="Google Shape;1905;p32"/>
          <p:cNvGrpSpPr/>
          <p:nvPr/>
        </p:nvGrpSpPr>
        <p:grpSpPr>
          <a:xfrm>
            <a:off x="126425" y="247588"/>
            <a:ext cx="481300" cy="473625"/>
            <a:chOff x="1433950" y="3130850"/>
            <a:chExt cx="481300" cy="473625"/>
          </a:xfrm>
        </p:grpSpPr>
        <p:sp>
          <p:nvSpPr>
            <p:cNvPr id="1906" name="Google Shape;1906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2" name="Google Shape;1912;p32"/>
          <p:cNvGrpSpPr/>
          <p:nvPr/>
        </p:nvGrpSpPr>
        <p:grpSpPr>
          <a:xfrm>
            <a:off x="551300" y="-210687"/>
            <a:ext cx="892900" cy="888725"/>
            <a:chOff x="3655725" y="3261075"/>
            <a:chExt cx="892900" cy="888725"/>
          </a:xfrm>
        </p:grpSpPr>
        <p:sp>
          <p:nvSpPr>
            <p:cNvPr id="1913" name="Google Shape;1913;p32"/>
            <p:cNvSpPr/>
            <p:nvPr/>
          </p:nvSpPr>
          <p:spPr>
            <a:xfrm>
              <a:off x="3925250" y="3578675"/>
              <a:ext cx="321100" cy="271650"/>
            </a:xfrm>
            <a:custGeom>
              <a:avLst/>
              <a:gdLst/>
              <a:ahLst/>
              <a:cxnLst/>
              <a:rect l="l" t="t" r="r" b="b"/>
              <a:pathLst>
                <a:path w="12844" h="10866" extrusionOk="0">
                  <a:moveTo>
                    <a:pt x="1" y="0"/>
                  </a:moveTo>
                  <a:lnTo>
                    <a:pt x="8637" y="9835"/>
                  </a:lnTo>
                  <a:lnTo>
                    <a:pt x="12844" y="10865"/>
                  </a:lnTo>
                  <a:lnTo>
                    <a:pt x="4180" y="10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2"/>
            <p:cNvSpPr/>
            <p:nvPr/>
          </p:nvSpPr>
          <p:spPr>
            <a:xfrm>
              <a:off x="3925250" y="3483250"/>
              <a:ext cx="415825" cy="121225"/>
            </a:xfrm>
            <a:custGeom>
              <a:avLst/>
              <a:gdLst/>
              <a:ahLst/>
              <a:cxnLst/>
              <a:rect l="l" t="t" r="r" b="b"/>
              <a:pathLst>
                <a:path w="16633" h="4849" extrusionOk="0">
                  <a:moveTo>
                    <a:pt x="12454" y="1"/>
                  </a:moveTo>
                  <a:lnTo>
                    <a:pt x="1" y="3817"/>
                  </a:lnTo>
                  <a:lnTo>
                    <a:pt x="4180" y="4848"/>
                  </a:lnTo>
                  <a:lnTo>
                    <a:pt x="16633" y="1059"/>
                  </a:lnTo>
                  <a:lnTo>
                    <a:pt x="124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extrusionOk="0">
                  <a:moveTo>
                    <a:pt x="23235" y="8888"/>
                  </a:moveTo>
                  <a:lnTo>
                    <a:pt x="19418" y="22539"/>
                  </a:lnTo>
                  <a:lnTo>
                    <a:pt x="10782" y="12704"/>
                  </a:lnTo>
                  <a:lnTo>
                    <a:pt x="23235" y="8888"/>
                  </a:lnTo>
                  <a:close/>
                  <a:moveTo>
                    <a:pt x="31537" y="1"/>
                  </a:moveTo>
                  <a:lnTo>
                    <a:pt x="0" y="9612"/>
                  </a:lnTo>
                  <a:lnTo>
                    <a:pt x="21897" y="34518"/>
                  </a:lnTo>
                  <a:lnTo>
                    <a:pt x="3153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2"/>
            <p:cNvSpPr/>
            <p:nvPr/>
          </p:nvSpPr>
          <p:spPr>
            <a:xfrm>
              <a:off x="3655725" y="3261075"/>
              <a:ext cx="788425" cy="862950"/>
            </a:xfrm>
            <a:custGeom>
              <a:avLst/>
              <a:gdLst/>
              <a:ahLst/>
              <a:cxnLst/>
              <a:rect l="l" t="t" r="r" b="b"/>
              <a:pathLst>
                <a:path w="31537" h="34518" fill="none" extrusionOk="0">
                  <a:moveTo>
                    <a:pt x="31537" y="1"/>
                  </a:moveTo>
                  <a:lnTo>
                    <a:pt x="21897" y="34518"/>
                  </a:lnTo>
                  <a:lnTo>
                    <a:pt x="0" y="9612"/>
                  </a:lnTo>
                  <a:lnTo>
                    <a:pt x="3153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2"/>
            <p:cNvSpPr/>
            <p:nvPr/>
          </p:nvSpPr>
          <p:spPr>
            <a:xfrm>
              <a:off x="3925250" y="3483250"/>
              <a:ext cx="311350" cy="341300"/>
            </a:xfrm>
            <a:custGeom>
              <a:avLst/>
              <a:gdLst/>
              <a:ahLst/>
              <a:cxnLst/>
              <a:rect l="l" t="t" r="r" b="b"/>
              <a:pathLst>
                <a:path w="12454" h="13652" fill="none" extrusionOk="0">
                  <a:moveTo>
                    <a:pt x="12454" y="1"/>
                  </a:moveTo>
                  <a:lnTo>
                    <a:pt x="1" y="3817"/>
                  </a:lnTo>
                  <a:lnTo>
                    <a:pt x="8637" y="13652"/>
                  </a:lnTo>
                  <a:lnTo>
                    <a:pt x="124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2"/>
            <p:cNvSpPr/>
            <p:nvPr/>
          </p:nvSpPr>
          <p:spPr>
            <a:xfrm>
              <a:off x="4203150" y="3261075"/>
              <a:ext cx="345475" cy="888725"/>
            </a:xfrm>
            <a:custGeom>
              <a:avLst/>
              <a:gdLst/>
              <a:ahLst/>
              <a:cxnLst/>
              <a:rect l="l" t="t" r="r" b="b"/>
              <a:pathLst>
                <a:path w="13819" h="35549" extrusionOk="0">
                  <a:moveTo>
                    <a:pt x="9640" y="1"/>
                  </a:moveTo>
                  <a:lnTo>
                    <a:pt x="0" y="34518"/>
                  </a:lnTo>
                  <a:lnTo>
                    <a:pt x="4207" y="35549"/>
                  </a:lnTo>
                  <a:lnTo>
                    <a:pt x="13819" y="1059"/>
                  </a:lnTo>
                  <a:lnTo>
                    <a:pt x="9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19" name="Google Shape;1919;p32"/>
          <p:cNvGrpSpPr/>
          <p:nvPr/>
        </p:nvGrpSpPr>
        <p:grpSpPr>
          <a:xfrm rot="-2085203" flipH="1">
            <a:off x="8054686" y="3848230"/>
            <a:ext cx="1198514" cy="1244002"/>
            <a:chOff x="238125" y="3112025"/>
            <a:chExt cx="716000" cy="743175"/>
          </a:xfrm>
        </p:grpSpPr>
        <p:sp>
          <p:nvSpPr>
            <p:cNvPr id="1920" name="Google Shape;1920;p32"/>
            <p:cNvSpPr/>
            <p:nvPr/>
          </p:nvSpPr>
          <p:spPr>
            <a:xfrm>
              <a:off x="238125" y="3184475"/>
              <a:ext cx="589225" cy="670725"/>
            </a:xfrm>
            <a:custGeom>
              <a:avLst/>
              <a:gdLst/>
              <a:ahLst/>
              <a:cxnLst/>
              <a:rect l="l" t="t" r="r" b="b"/>
              <a:pathLst>
                <a:path w="23569" h="26829" extrusionOk="0">
                  <a:moveTo>
                    <a:pt x="0" y="0"/>
                  </a:moveTo>
                  <a:lnTo>
                    <a:pt x="13790" y="26828"/>
                  </a:lnTo>
                  <a:lnTo>
                    <a:pt x="23569" y="582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2"/>
            <p:cNvSpPr/>
            <p:nvPr/>
          </p:nvSpPr>
          <p:spPr>
            <a:xfrm>
              <a:off x="238125" y="3112025"/>
              <a:ext cx="716000" cy="218025"/>
            </a:xfrm>
            <a:custGeom>
              <a:avLst/>
              <a:gdLst/>
              <a:ahLst/>
              <a:cxnLst/>
              <a:rect l="l" t="t" r="r" b="b"/>
              <a:pathLst>
                <a:path w="28640" h="8721" extrusionOk="0">
                  <a:moveTo>
                    <a:pt x="5070" y="1"/>
                  </a:moveTo>
                  <a:lnTo>
                    <a:pt x="0" y="2898"/>
                  </a:lnTo>
                  <a:lnTo>
                    <a:pt x="23569" y="8721"/>
                  </a:lnTo>
                  <a:lnTo>
                    <a:pt x="28639" y="5823"/>
                  </a:lnTo>
                  <a:lnTo>
                    <a:pt x="507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2"/>
            <p:cNvSpPr/>
            <p:nvPr/>
          </p:nvSpPr>
          <p:spPr>
            <a:xfrm>
              <a:off x="582875" y="3257600"/>
              <a:ext cx="371250" cy="597600"/>
            </a:xfrm>
            <a:custGeom>
              <a:avLst/>
              <a:gdLst/>
              <a:ahLst/>
              <a:cxnLst/>
              <a:rect l="l" t="t" r="r" b="b"/>
              <a:pathLst>
                <a:path w="14850" h="23904" extrusionOk="0">
                  <a:moveTo>
                    <a:pt x="14849" y="0"/>
                  </a:moveTo>
                  <a:lnTo>
                    <a:pt x="9779" y="2898"/>
                  </a:lnTo>
                  <a:lnTo>
                    <a:pt x="0" y="23903"/>
                  </a:lnTo>
                  <a:lnTo>
                    <a:pt x="5071" y="21006"/>
                  </a:lnTo>
                  <a:lnTo>
                    <a:pt x="148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23" name="Google Shape;1923;p32"/>
          <p:cNvSpPr/>
          <p:nvPr/>
        </p:nvSpPr>
        <p:spPr>
          <a:xfrm rot="-1005388">
            <a:off x="8279399" y="32074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24" name="Google Shape;1924;p32"/>
          <p:cNvGrpSpPr/>
          <p:nvPr/>
        </p:nvGrpSpPr>
        <p:grpSpPr>
          <a:xfrm rot="-2700000">
            <a:off x="7348993" y="4508991"/>
            <a:ext cx="481295" cy="473620"/>
            <a:chOff x="1433950" y="3130850"/>
            <a:chExt cx="481300" cy="473625"/>
          </a:xfrm>
        </p:grpSpPr>
        <p:sp>
          <p:nvSpPr>
            <p:cNvPr id="1925" name="Google Shape;1925;p32"/>
            <p:cNvSpPr/>
            <p:nvPr/>
          </p:nvSpPr>
          <p:spPr>
            <a:xfrm>
              <a:off x="1576050" y="3424750"/>
              <a:ext cx="223575" cy="64800"/>
            </a:xfrm>
            <a:custGeom>
              <a:avLst/>
              <a:gdLst/>
              <a:ahLst/>
              <a:cxnLst/>
              <a:rect l="l" t="t" r="r" b="b"/>
              <a:pathLst>
                <a:path w="8943" h="2592" extrusionOk="0">
                  <a:moveTo>
                    <a:pt x="2173" y="1"/>
                  </a:moveTo>
                  <a:lnTo>
                    <a:pt x="0" y="753"/>
                  </a:lnTo>
                  <a:lnTo>
                    <a:pt x="6770" y="2591"/>
                  </a:lnTo>
                  <a:lnTo>
                    <a:pt x="8943" y="1811"/>
                  </a:lnTo>
                  <a:lnTo>
                    <a:pt x="217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2"/>
            <p:cNvSpPr/>
            <p:nvPr/>
          </p:nvSpPr>
          <p:spPr>
            <a:xfrm>
              <a:off x="1576050" y="3290325"/>
              <a:ext cx="165075" cy="153250"/>
            </a:xfrm>
            <a:custGeom>
              <a:avLst/>
              <a:gdLst/>
              <a:ahLst/>
              <a:cxnLst/>
              <a:rect l="l" t="t" r="r" b="b"/>
              <a:pathLst>
                <a:path w="6603" h="6130" extrusionOk="0">
                  <a:moveTo>
                    <a:pt x="6603" y="1"/>
                  </a:moveTo>
                  <a:lnTo>
                    <a:pt x="4430" y="781"/>
                  </a:lnTo>
                  <a:lnTo>
                    <a:pt x="0" y="6130"/>
                  </a:lnTo>
                  <a:lnTo>
                    <a:pt x="2173" y="5378"/>
                  </a:lnTo>
                  <a:lnTo>
                    <a:pt x="660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extrusionOk="0">
                  <a:moveTo>
                    <a:pt x="10114" y="6408"/>
                  </a:moveTo>
                  <a:lnTo>
                    <a:pt x="12454" y="13595"/>
                  </a:lnTo>
                  <a:lnTo>
                    <a:pt x="12454" y="13595"/>
                  </a:lnTo>
                  <a:lnTo>
                    <a:pt x="5684" y="11757"/>
                  </a:lnTo>
                  <a:lnTo>
                    <a:pt x="10114" y="6408"/>
                  </a:lnTo>
                  <a:close/>
                  <a:moveTo>
                    <a:pt x="11200" y="0"/>
                  </a:moveTo>
                  <a:lnTo>
                    <a:pt x="1" y="13568"/>
                  </a:lnTo>
                  <a:lnTo>
                    <a:pt x="17079" y="18192"/>
                  </a:lnTo>
                  <a:lnTo>
                    <a:pt x="17079" y="18192"/>
                  </a:lnTo>
                  <a:lnTo>
                    <a:pt x="1120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2"/>
            <p:cNvSpPr/>
            <p:nvPr/>
          </p:nvSpPr>
          <p:spPr>
            <a:xfrm>
              <a:off x="1433950" y="3149650"/>
              <a:ext cx="426975" cy="454825"/>
            </a:xfrm>
            <a:custGeom>
              <a:avLst/>
              <a:gdLst/>
              <a:ahLst/>
              <a:cxnLst/>
              <a:rect l="l" t="t" r="r" b="b"/>
              <a:pathLst>
                <a:path w="17079" h="18193" fill="none" extrusionOk="0">
                  <a:moveTo>
                    <a:pt x="11200" y="0"/>
                  </a:moveTo>
                  <a:lnTo>
                    <a:pt x="17079" y="18192"/>
                  </a:lnTo>
                  <a:lnTo>
                    <a:pt x="1" y="13568"/>
                  </a:lnTo>
                  <a:lnTo>
                    <a:pt x="1120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2"/>
            <p:cNvSpPr/>
            <p:nvPr/>
          </p:nvSpPr>
          <p:spPr>
            <a:xfrm>
              <a:off x="1576050" y="3309825"/>
              <a:ext cx="169250" cy="179725"/>
            </a:xfrm>
            <a:custGeom>
              <a:avLst/>
              <a:gdLst/>
              <a:ahLst/>
              <a:cxnLst/>
              <a:rect l="l" t="t" r="r" b="b"/>
              <a:pathLst>
                <a:path w="6770" h="7189" fill="none" extrusionOk="0">
                  <a:moveTo>
                    <a:pt x="4430" y="1"/>
                  </a:moveTo>
                  <a:lnTo>
                    <a:pt x="0" y="5350"/>
                  </a:lnTo>
                  <a:lnTo>
                    <a:pt x="6770" y="7188"/>
                  </a:lnTo>
                  <a:lnTo>
                    <a:pt x="443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2"/>
            <p:cNvSpPr/>
            <p:nvPr/>
          </p:nvSpPr>
          <p:spPr>
            <a:xfrm>
              <a:off x="1713950" y="3130850"/>
              <a:ext cx="201300" cy="473625"/>
            </a:xfrm>
            <a:custGeom>
              <a:avLst/>
              <a:gdLst/>
              <a:ahLst/>
              <a:cxnLst/>
              <a:rect l="l" t="t" r="r" b="b"/>
              <a:pathLst>
                <a:path w="8052" h="18945" extrusionOk="0">
                  <a:moveTo>
                    <a:pt x="2173" y="0"/>
                  </a:moveTo>
                  <a:lnTo>
                    <a:pt x="0" y="752"/>
                  </a:lnTo>
                  <a:lnTo>
                    <a:pt x="5879" y="18944"/>
                  </a:lnTo>
                  <a:lnTo>
                    <a:pt x="8052" y="18192"/>
                  </a:lnTo>
                  <a:lnTo>
                    <a:pt x="217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1" name="Google Shape;1931;p32"/>
          <p:cNvGrpSpPr/>
          <p:nvPr/>
        </p:nvGrpSpPr>
        <p:grpSpPr>
          <a:xfrm rot="3748678">
            <a:off x="3565788" y="4442589"/>
            <a:ext cx="2012425" cy="2211761"/>
            <a:chOff x="5348750" y="2347100"/>
            <a:chExt cx="1108500" cy="1218300"/>
          </a:xfrm>
        </p:grpSpPr>
        <p:sp>
          <p:nvSpPr>
            <p:cNvPr id="1932" name="Google Shape;1932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extrusionOk="0">
                  <a:moveTo>
                    <a:pt x="9781" y="1"/>
                  </a:moveTo>
                  <a:lnTo>
                    <a:pt x="1" y="24554"/>
                  </a:lnTo>
                  <a:lnTo>
                    <a:pt x="7754" y="28158"/>
                  </a:lnTo>
                  <a:lnTo>
                    <a:pt x="17515" y="3605"/>
                  </a:lnTo>
                  <a:lnTo>
                    <a:pt x="97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2"/>
            <p:cNvSpPr/>
            <p:nvPr/>
          </p:nvSpPr>
          <p:spPr>
            <a:xfrm>
              <a:off x="5810525" y="2568600"/>
              <a:ext cx="437875" cy="703975"/>
            </a:xfrm>
            <a:custGeom>
              <a:avLst/>
              <a:gdLst/>
              <a:ahLst/>
              <a:cxnLst/>
              <a:rect l="l" t="t" r="r" b="b"/>
              <a:pathLst>
                <a:path w="17515" h="28159" fill="none" extrusionOk="0">
                  <a:moveTo>
                    <a:pt x="7754" y="28158"/>
                  </a:moveTo>
                  <a:lnTo>
                    <a:pt x="1" y="24554"/>
                  </a:lnTo>
                  <a:lnTo>
                    <a:pt x="9781" y="1"/>
                  </a:lnTo>
                  <a:lnTo>
                    <a:pt x="17515" y="3605"/>
                  </a:lnTo>
                  <a:lnTo>
                    <a:pt x="7754" y="2815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extrusionOk="0">
                  <a:moveTo>
                    <a:pt x="28252" y="8842"/>
                  </a:moveTo>
                  <a:lnTo>
                    <a:pt x="18491" y="33395"/>
                  </a:lnTo>
                  <a:lnTo>
                    <a:pt x="8335" y="16219"/>
                  </a:lnTo>
                  <a:lnTo>
                    <a:pt x="28252" y="8842"/>
                  </a:lnTo>
                  <a:close/>
                  <a:moveTo>
                    <a:pt x="36493" y="0"/>
                  </a:moveTo>
                  <a:lnTo>
                    <a:pt x="1" y="13497"/>
                  </a:lnTo>
                  <a:lnTo>
                    <a:pt x="18585" y="44959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2"/>
            <p:cNvSpPr/>
            <p:nvPr/>
          </p:nvSpPr>
          <p:spPr>
            <a:xfrm>
              <a:off x="5542100" y="2437675"/>
              <a:ext cx="912325" cy="1123975"/>
            </a:xfrm>
            <a:custGeom>
              <a:avLst/>
              <a:gdLst/>
              <a:ahLst/>
              <a:cxnLst/>
              <a:rect l="l" t="t" r="r" b="b"/>
              <a:pathLst>
                <a:path w="36493" h="44959" fill="none" extrusionOk="0">
                  <a:moveTo>
                    <a:pt x="1" y="13497"/>
                  </a:moveTo>
                  <a:lnTo>
                    <a:pt x="36493" y="0"/>
                  </a:lnTo>
                  <a:lnTo>
                    <a:pt x="18585" y="44959"/>
                  </a:lnTo>
                  <a:lnTo>
                    <a:pt x="1" y="1349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2"/>
            <p:cNvSpPr/>
            <p:nvPr/>
          </p:nvSpPr>
          <p:spPr>
            <a:xfrm>
              <a:off x="5750475" y="2658700"/>
              <a:ext cx="497925" cy="613875"/>
            </a:xfrm>
            <a:custGeom>
              <a:avLst/>
              <a:gdLst/>
              <a:ahLst/>
              <a:cxnLst/>
              <a:rect l="l" t="t" r="r" b="b"/>
              <a:pathLst>
                <a:path w="19917" h="24555" fill="none" extrusionOk="0">
                  <a:moveTo>
                    <a:pt x="0" y="7378"/>
                  </a:moveTo>
                  <a:lnTo>
                    <a:pt x="10156" y="24554"/>
                  </a:lnTo>
                  <a:lnTo>
                    <a:pt x="19917" y="1"/>
                  </a:lnTo>
                  <a:lnTo>
                    <a:pt x="0" y="737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extrusionOk="0">
                  <a:moveTo>
                    <a:pt x="36493" y="0"/>
                  </a:moveTo>
                  <a:lnTo>
                    <a:pt x="1" y="13516"/>
                  </a:lnTo>
                  <a:lnTo>
                    <a:pt x="7735" y="17120"/>
                  </a:lnTo>
                  <a:lnTo>
                    <a:pt x="44227" y="3623"/>
                  </a:lnTo>
                  <a:lnTo>
                    <a:pt x="364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2"/>
            <p:cNvSpPr/>
            <p:nvPr/>
          </p:nvSpPr>
          <p:spPr>
            <a:xfrm>
              <a:off x="5348750" y="2347100"/>
              <a:ext cx="1105675" cy="428025"/>
            </a:xfrm>
            <a:custGeom>
              <a:avLst/>
              <a:gdLst/>
              <a:ahLst/>
              <a:cxnLst/>
              <a:rect l="l" t="t" r="r" b="b"/>
              <a:pathLst>
                <a:path w="44227" h="17121" fill="none" extrusionOk="0">
                  <a:moveTo>
                    <a:pt x="7735" y="17120"/>
                  </a:moveTo>
                  <a:lnTo>
                    <a:pt x="1" y="13516"/>
                  </a:lnTo>
                  <a:lnTo>
                    <a:pt x="36493" y="0"/>
                  </a:lnTo>
                  <a:lnTo>
                    <a:pt x="44227" y="3623"/>
                  </a:lnTo>
                  <a:lnTo>
                    <a:pt x="7735" y="1712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extrusionOk="0">
                  <a:moveTo>
                    <a:pt x="1" y="0"/>
                  </a:moveTo>
                  <a:lnTo>
                    <a:pt x="18585" y="31462"/>
                  </a:lnTo>
                  <a:lnTo>
                    <a:pt x="26319" y="35066"/>
                  </a:lnTo>
                  <a:lnTo>
                    <a:pt x="7735" y="3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2"/>
            <p:cNvSpPr/>
            <p:nvPr/>
          </p:nvSpPr>
          <p:spPr>
            <a:xfrm>
              <a:off x="5348750" y="2685000"/>
              <a:ext cx="657975" cy="876650"/>
            </a:xfrm>
            <a:custGeom>
              <a:avLst/>
              <a:gdLst/>
              <a:ahLst/>
              <a:cxnLst/>
              <a:rect l="l" t="t" r="r" b="b"/>
              <a:pathLst>
                <a:path w="26319" h="35066" fill="none" extrusionOk="0">
                  <a:moveTo>
                    <a:pt x="26319" y="35066"/>
                  </a:moveTo>
                  <a:lnTo>
                    <a:pt x="18585" y="31462"/>
                  </a:lnTo>
                  <a:lnTo>
                    <a:pt x="1" y="0"/>
                  </a:lnTo>
                  <a:lnTo>
                    <a:pt x="7735" y="3604"/>
                  </a:lnTo>
                  <a:lnTo>
                    <a:pt x="26319" y="3506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2"/>
            <p:cNvSpPr/>
            <p:nvPr/>
          </p:nvSpPr>
          <p:spPr>
            <a:xfrm>
              <a:off x="5539750" y="2434375"/>
              <a:ext cx="917500" cy="1131025"/>
            </a:xfrm>
            <a:custGeom>
              <a:avLst/>
              <a:gdLst/>
              <a:ahLst/>
              <a:cxnLst/>
              <a:rect l="l" t="t" r="r" b="b"/>
              <a:pathLst>
                <a:path w="36700" h="45241" extrusionOk="0">
                  <a:moveTo>
                    <a:pt x="36455" y="245"/>
                  </a:moveTo>
                  <a:lnTo>
                    <a:pt x="18660" y="44941"/>
                  </a:lnTo>
                  <a:lnTo>
                    <a:pt x="188" y="13667"/>
                  </a:lnTo>
                  <a:lnTo>
                    <a:pt x="36455" y="245"/>
                  </a:lnTo>
                  <a:close/>
                  <a:moveTo>
                    <a:pt x="36699" y="1"/>
                  </a:moveTo>
                  <a:lnTo>
                    <a:pt x="76" y="13573"/>
                  </a:lnTo>
                  <a:lnTo>
                    <a:pt x="1" y="13592"/>
                  </a:lnTo>
                  <a:lnTo>
                    <a:pt x="18697" y="45241"/>
                  </a:lnTo>
                  <a:lnTo>
                    <a:pt x="36643" y="151"/>
                  </a:lnTo>
                  <a:lnTo>
                    <a:pt x="36699" y="1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2"/>
            <p:cNvSpPr/>
            <p:nvPr/>
          </p:nvSpPr>
          <p:spPr>
            <a:xfrm>
              <a:off x="5581050" y="2478975"/>
              <a:ext cx="834900" cy="1028725"/>
            </a:xfrm>
            <a:custGeom>
              <a:avLst/>
              <a:gdLst/>
              <a:ahLst/>
              <a:cxnLst/>
              <a:rect l="l" t="t" r="r" b="b"/>
              <a:pathLst>
                <a:path w="33396" h="41149" extrusionOk="0">
                  <a:moveTo>
                    <a:pt x="33170" y="225"/>
                  </a:moveTo>
                  <a:lnTo>
                    <a:pt x="16989" y="40829"/>
                  </a:lnTo>
                  <a:lnTo>
                    <a:pt x="207" y="12427"/>
                  </a:lnTo>
                  <a:lnTo>
                    <a:pt x="33170" y="225"/>
                  </a:lnTo>
                  <a:close/>
                  <a:moveTo>
                    <a:pt x="33395" y="0"/>
                  </a:moveTo>
                  <a:lnTo>
                    <a:pt x="76" y="12333"/>
                  </a:lnTo>
                  <a:lnTo>
                    <a:pt x="1" y="12352"/>
                  </a:lnTo>
                  <a:lnTo>
                    <a:pt x="17027" y="41148"/>
                  </a:lnTo>
                  <a:lnTo>
                    <a:pt x="25211" y="20574"/>
                  </a:lnTo>
                  <a:lnTo>
                    <a:pt x="3339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2"/>
            <p:cNvSpPr/>
            <p:nvPr/>
          </p:nvSpPr>
          <p:spPr>
            <a:xfrm>
              <a:off x="5622825" y="2523075"/>
              <a:ext cx="752300" cy="926425"/>
            </a:xfrm>
            <a:custGeom>
              <a:avLst/>
              <a:gdLst/>
              <a:ahLst/>
              <a:cxnLst/>
              <a:rect l="l" t="t" r="r" b="b"/>
              <a:pathLst>
                <a:path w="30092" h="37057" extrusionOk="0">
                  <a:moveTo>
                    <a:pt x="29847" y="226"/>
                  </a:moveTo>
                  <a:lnTo>
                    <a:pt x="15299" y="36756"/>
                  </a:lnTo>
                  <a:lnTo>
                    <a:pt x="207" y="11208"/>
                  </a:lnTo>
                  <a:lnTo>
                    <a:pt x="29847" y="226"/>
                  </a:lnTo>
                  <a:close/>
                  <a:moveTo>
                    <a:pt x="30091" y="1"/>
                  </a:moveTo>
                  <a:lnTo>
                    <a:pt x="75" y="11114"/>
                  </a:lnTo>
                  <a:lnTo>
                    <a:pt x="0" y="11132"/>
                  </a:lnTo>
                  <a:lnTo>
                    <a:pt x="15318" y="37056"/>
                  </a:lnTo>
                  <a:lnTo>
                    <a:pt x="22695" y="18547"/>
                  </a:lnTo>
                  <a:lnTo>
                    <a:pt x="30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2"/>
            <p:cNvSpPr/>
            <p:nvPr/>
          </p:nvSpPr>
          <p:spPr>
            <a:xfrm>
              <a:off x="5664575" y="2567200"/>
              <a:ext cx="669250" cy="824575"/>
            </a:xfrm>
            <a:custGeom>
              <a:avLst/>
              <a:gdLst/>
              <a:ahLst/>
              <a:cxnLst/>
              <a:rect l="l" t="t" r="r" b="b"/>
              <a:pathLst>
                <a:path w="26770" h="32983" extrusionOk="0">
                  <a:moveTo>
                    <a:pt x="26525" y="226"/>
                  </a:moveTo>
                  <a:lnTo>
                    <a:pt x="13610" y="32682"/>
                  </a:lnTo>
                  <a:lnTo>
                    <a:pt x="189" y="9987"/>
                  </a:lnTo>
                  <a:lnTo>
                    <a:pt x="26525" y="226"/>
                  </a:lnTo>
                  <a:close/>
                  <a:moveTo>
                    <a:pt x="26769" y="0"/>
                  </a:moveTo>
                  <a:lnTo>
                    <a:pt x="76" y="9874"/>
                  </a:lnTo>
                  <a:lnTo>
                    <a:pt x="1" y="9912"/>
                  </a:lnTo>
                  <a:lnTo>
                    <a:pt x="13629" y="32982"/>
                  </a:lnTo>
                  <a:lnTo>
                    <a:pt x="20199" y="16501"/>
                  </a:lnTo>
                  <a:lnTo>
                    <a:pt x="267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2"/>
            <p:cNvSpPr/>
            <p:nvPr/>
          </p:nvSpPr>
          <p:spPr>
            <a:xfrm>
              <a:off x="5706350" y="2611300"/>
              <a:ext cx="586175" cy="722750"/>
            </a:xfrm>
            <a:custGeom>
              <a:avLst/>
              <a:gdLst/>
              <a:ahLst/>
              <a:cxnLst/>
              <a:rect l="l" t="t" r="r" b="b"/>
              <a:pathLst>
                <a:path w="23447" h="28910" extrusionOk="0">
                  <a:moveTo>
                    <a:pt x="23221" y="245"/>
                  </a:moveTo>
                  <a:lnTo>
                    <a:pt x="11921" y="28609"/>
                  </a:lnTo>
                  <a:lnTo>
                    <a:pt x="188" y="8767"/>
                  </a:lnTo>
                  <a:lnTo>
                    <a:pt x="23221" y="245"/>
                  </a:lnTo>
                  <a:close/>
                  <a:moveTo>
                    <a:pt x="23447" y="1"/>
                  </a:moveTo>
                  <a:lnTo>
                    <a:pt x="1" y="8692"/>
                  </a:lnTo>
                  <a:lnTo>
                    <a:pt x="11939" y="28909"/>
                  </a:lnTo>
                  <a:lnTo>
                    <a:pt x="17702" y="14474"/>
                  </a:lnTo>
                  <a:lnTo>
                    <a:pt x="234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2"/>
            <p:cNvSpPr/>
            <p:nvPr/>
          </p:nvSpPr>
          <p:spPr>
            <a:xfrm>
              <a:off x="5748125" y="2655900"/>
              <a:ext cx="503575" cy="620425"/>
            </a:xfrm>
            <a:custGeom>
              <a:avLst/>
              <a:gdLst/>
              <a:ahLst/>
              <a:cxnLst/>
              <a:rect l="l" t="t" r="r" b="b"/>
              <a:pathLst>
                <a:path w="20143" h="24817" extrusionOk="0">
                  <a:moveTo>
                    <a:pt x="19898" y="225"/>
                  </a:moveTo>
                  <a:lnTo>
                    <a:pt x="10231" y="24516"/>
                  </a:lnTo>
                  <a:lnTo>
                    <a:pt x="188" y="7528"/>
                  </a:lnTo>
                  <a:lnTo>
                    <a:pt x="19898" y="225"/>
                  </a:lnTo>
                  <a:close/>
                  <a:moveTo>
                    <a:pt x="20142" y="0"/>
                  </a:moveTo>
                  <a:lnTo>
                    <a:pt x="0" y="7453"/>
                  </a:lnTo>
                  <a:lnTo>
                    <a:pt x="10250" y="24817"/>
                  </a:lnTo>
                  <a:lnTo>
                    <a:pt x="20142" y="0"/>
                  </a:lnTo>
                  <a:close/>
                </a:path>
              </a:pathLst>
            </a:custGeom>
            <a:solidFill>
              <a:srgbClr val="1F3D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7" name="Google Shape;1947;p32"/>
          <p:cNvGrpSpPr/>
          <p:nvPr/>
        </p:nvGrpSpPr>
        <p:grpSpPr>
          <a:xfrm>
            <a:off x="4991032" y="4300794"/>
            <a:ext cx="1253407" cy="1311078"/>
            <a:chOff x="4385625" y="4289775"/>
            <a:chExt cx="983450" cy="1028700"/>
          </a:xfrm>
        </p:grpSpPr>
        <p:sp>
          <p:nvSpPr>
            <p:cNvPr id="1948" name="Google Shape;1948;p32"/>
            <p:cNvSpPr/>
            <p:nvPr/>
          </p:nvSpPr>
          <p:spPr>
            <a:xfrm>
              <a:off x="4593175" y="4871325"/>
              <a:ext cx="435325" cy="204100"/>
            </a:xfrm>
            <a:custGeom>
              <a:avLst/>
              <a:gdLst/>
              <a:ahLst/>
              <a:cxnLst/>
              <a:rect l="l" t="t" r="r" b="b"/>
              <a:pathLst>
                <a:path w="17413" h="8164" extrusionOk="0">
                  <a:moveTo>
                    <a:pt x="17412" y="1"/>
                  </a:moveTo>
                  <a:lnTo>
                    <a:pt x="3093" y="4319"/>
                  </a:lnTo>
                  <a:lnTo>
                    <a:pt x="0" y="8163"/>
                  </a:lnTo>
                  <a:lnTo>
                    <a:pt x="14320" y="3845"/>
                  </a:lnTo>
                  <a:lnTo>
                    <a:pt x="174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2"/>
            <p:cNvSpPr/>
            <p:nvPr/>
          </p:nvSpPr>
          <p:spPr>
            <a:xfrm>
              <a:off x="4593175" y="4610850"/>
              <a:ext cx="126075" cy="464575"/>
            </a:xfrm>
            <a:custGeom>
              <a:avLst/>
              <a:gdLst/>
              <a:ahLst/>
              <a:cxnLst/>
              <a:rect l="l" t="t" r="r" b="b"/>
              <a:pathLst>
                <a:path w="5043" h="18583" extrusionOk="0">
                  <a:moveTo>
                    <a:pt x="5043" y="0"/>
                  </a:moveTo>
                  <a:lnTo>
                    <a:pt x="1978" y="3845"/>
                  </a:lnTo>
                  <a:lnTo>
                    <a:pt x="0" y="18582"/>
                  </a:lnTo>
                  <a:lnTo>
                    <a:pt x="0" y="18582"/>
                  </a:lnTo>
                  <a:lnTo>
                    <a:pt x="3093" y="14738"/>
                  </a:lnTo>
                  <a:lnTo>
                    <a:pt x="504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extrusionOk="0">
                  <a:moveTo>
                    <a:pt x="10280" y="12844"/>
                  </a:moveTo>
                  <a:lnTo>
                    <a:pt x="22622" y="23263"/>
                  </a:lnTo>
                  <a:lnTo>
                    <a:pt x="8302" y="27581"/>
                  </a:lnTo>
                  <a:lnTo>
                    <a:pt x="10280" y="12844"/>
                  </a:lnTo>
                  <a:close/>
                  <a:moveTo>
                    <a:pt x="4987" y="1"/>
                  </a:moveTo>
                  <a:lnTo>
                    <a:pt x="0" y="37304"/>
                  </a:lnTo>
                  <a:lnTo>
                    <a:pt x="0" y="37304"/>
                  </a:lnTo>
                  <a:lnTo>
                    <a:pt x="36245" y="26383"/>
                  </a:lnTo>
                  <a:lnTo>
                    <a:pt x="498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2"/>
            <p:cNvSpPr/>
            <p:nvPr/>
          </p:nvSpPr>
          <p:spPr>
            <a:xfrm>
              <a:off x="4385625" y="4385875"/>
              <a:ext cx="906150" cy="932600"/>
            </a:xfrm>
            <a:custGeom>
              <a:avLst/>
              <a:gdLst/>
              <a:ahLst/>
              <a:cxnLst/>
              <a:rect l="l" t="t" r="r" b="b"/>
              <a:pathLst>
                <a:path w="36246" h="37304" fill="none" extrusionOk="0">
                  <a:moveTo>
                    <a:pt x="4987" y="1"/>
                  </a:moveTo>
                  <a:lnTo>
                    <a:pt x="36245" y="26383"/>
                  </a:lnTo>
                  <a:lnTo>
                    <a:pt x="0" y="37304"/>
                  </a:lnTo>
                  <a:lnTo>
                    <a:pt x="498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2"/>
            <p:cNvSpPr/>
            <p:nvPr/>
          </p:nvSpPr>
          <p:spPr>
            <a:xfrm>
              <a:off x="4593175" y="4706950"/>
              <a:ext cx="358025" cy="368475"/>
            </a:xfrm>
            <a:custGeom>
              <a:avLst/>
              <a:gdLst/>
              <a:ahLst/>
              <a:cxnLst/>
              <a:rect l="l" t="t" r="r" b="b"/>
              <a:pathLst>
                <a:path w="14321" h="14739" fill="none" extrusionOk="0">
                  <a:moveTo>
                    <a:pt x="1978" y="1"/>
                  </a:moveTo>
                  <a:lnTo>
                    <a:pt x="0" y="14738"/>
                  </a:lnTo>
                  <a:lnTo>
                    <a:pt x="14320" y="10420"/>
                  </a:lnTo>
                  <a:lnTo>
                    <a:pt x="197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2"/>
            <p:cNvSpPr/>
            <p:nvPr/>
          </p:nvSpPr>
          <p:spPr>
            <a:xfrm>
              <a:off x="4510300" y="4289775"/>
              <a:ext cx="858775" cy="755700"/>
            </a:xfrm>
            <a:custGeom>
              <a:avLst/>
              <a:gdLst/>
              <a:ahLst/>
              <a:cxnLst/>
              <a:rect l="l" t="t" r="r" b="b"/>
              <a:pathLst>
                <a:path w="34351" h="30228" extrusionOk="0">
                  <a:moveTo>
                    <a:pt x="3065" y="0"/>
                  </a:moveTo>
                  <a:lnTo>
                    <a:pt x="0" y="3845"/>
                  </a:lnTo>
                  <a:lnTo>
                    <a:pt x="31258" y="30227"/>
                  </a:lnTo>
                  <a:lnTo>
                    <a:pt x="34350" y="26383"/>
                  </a:lnTo>
                  <a:lnTo>
                    <a:pt x="30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4" name="Google Shape;1954;p32"/>
          <p:cNvGrpSpPr/>
          <p:nvPr/>
        </p:nvGrpSpPr>
        <p:grpSpPr>
          <a:xfrm>
            <a:off x="8088925" y="160725"/>
            <a:ext cx="378900" cy="472250"/>
            <a:chOff x="2459875" y="3181675"/>
            <a:chExt cx="378900" cy="472250"/>
          </a:xfrm>
        </p:grpSpPr>
        <p:sp>
          <p:nvSpPr>
            <p:cNvPr id="1955" name="Google Shape;1955;p32"/>
            <p:cNvSpPr/>
            <p:nvPr/>
          </p:nvSpPr>
          <p:spPr>
            <a:xfrm>
              <a:off x="2459875" y="3188650"/>
              <a:ext cx="289050" cy="465275"/>
            </a:xfrm>
            <a:custGeom>
              <a:avLst/>
              <a:gdLst/>
              <a:ahLst/>
              <a:cxnLst/>
              <a:rect l="l" t="t" r="r" b="b"/>
              <a:pathLst>
                <a:path w="11562" h="18611" extrusionOk="0">
                  <a:moveTo>
                    <a:pt x="0" y="0"/>
                  </a:moveTo>
                  <a:lnTo>
                    <a:pt x="530" y="18610"/>
                  </a:lnTo>
                  <a:lnTo>
                    <a:pt x="11562" y="95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2"/>
            <p:cNvSpPr/>
            <p:nvPr/>
          </p:nvSpPr>
          <p:spPr>
            <a:xfrm>
              <a:off x="2459875" y="3181675"/>
              <a:ext cx="378900" cy="244500"/>
            </a:xfrm>
            <a:custGeom>
              <a:avLst/>
              <a:gdLst/>
              <a:ahLst/>
              <a:cxnLst/>
              <a:rect l="l" t="t" r="r" b="b"/>
              <a:pathLst>
                <a:path w="15156" h="9780" extrusionOk="0">
                  <a:moveTo>
                    <a:pt x="3594" y="1"/>
                  </a:moveTo>
                  <a:lnTo>
                    <a:pt x="0" y="279"/>
                  </a:lnTo>
                  <a:lnTo>
                    <a:pt x="11562" y="9779"/>
                  </a:lnTo>
                  <a:lnTo>
                    <a:pt x="15156" y="9529"/>
                  </a:lnTo>
                  <a:lnTo>
                    <a:pt x="359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2"/>
            <p:cNvSpPr/>
            <p:nvPr/>
          </p:nvSpPr>
          <p:spPr>
            <a:xfrm>
              <a:off x="2473100" y="3419875"/>
              <a:ext cx="365675" cy="234050"/>
            </a:xfrm>
            <a:custGeom>
              <a:avLst/>
              <a:gdLst/>
              <a:ahLst/>
              <a:cxnLst/>
              <a:rect l="l" t="t" r="r" b="b"/>
              <a:pathLst>
                <a:path w="14627" h="9362" extrusionOk="0">
                  <a:moveTo>
                    <a:pt x="14627" y="1"/>
                  </a:moveTo>
                  <a:lnTo>
                    <a:pt x="11033" y="251"/>
                  </a:lnTo>
                  <a:lnTo>
                    <a:pt x="1" y="9361"/>
                  </a:lnTo>
                  <a:lnTo>
                    <a:pt x="3594" y="9110"/>
                  </a:lnTo>
                  <a:lnTo>
                    <a:pt x="146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58" name="Google Shape;1958;p32"/>
          <p:cNvSpPr/>
          <p:nvPr/>
        </p:nvSpPr>
        <p:spPr>
          <a:xfrm rot="-1005388">
            <a:off x="8498474" y="61572"/>
            <a:ext cx="489066" cy="422258"/>
          </a:xfrm>
          <a:prstGeom prst="triangle">
            <a:avLst>
              <a:gd name="adj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59" name="Google Shape;1959;p32"/>
          <p:cNvGrpSpPr/>
          <p:nvPr/>
        </p:nvGrpSpPr>
        <p:grpSpPr>
          <a:xfrm rot="-1205478">
            <a:off x="-336245" y="3016595"/>
            <a:ext cx="2289137" cy="3059674"/>
            <a:chOff x="2215325" y="2417050"/>
            <a:chExt cx="2289250" cy="3059825"/>
          </a:xfrm>
        </p:grpSpPr>
        <p:sp>
          <p:nvSpPr>
            <p:cNvPr id="1960" name="Google Shape;1960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extrusionOk="0">
                  <a:moveTo>
                    <a:pt x="7828" y="31688"/>
                  </a:moveTo>
                  <a:lnTo>
                    <a:pt x="4768" y="53538"/>
                  </a:lnTo>
                  <a:lnTo>
                    <a:pt x="4937" y="53501"/>
                  </a:lnTo>
                  <a:lnTo>
                    <a:pt x="5106" y="53501"/>
                  </a:lnTo>
                  <a:lnTo>
                    <a:pt x="8147" y="31725"/>
                  </a:lnTo>
                  <a:lnTo>
                    <a:pt x="7978" y="31725"/>
                  </a:lnTo>
                  <a:lnTo>
                    <a:pt x="7828" y="31688"/>
                  </a:lnTo>
                  <a:close/>
                  <a:moveTo>
                    <a:pt x="9592" y="31369"/>
                  </a:moveTo>
                  <a:lnTo>
                    <a:pt x="9442" y="31444"/>
                  </a:lnTo>
                  <a:lnTo>
                    <a:pt x="9292" y="31519"/>
                  </a:lnTo>
                  <a:lnTo>
                    <a:pt x="31987" y="72836"/>
                  </a:lnTo>
                  <a:lnTo>
                    <a:pt x="32118" y="72723"/>
                  </a:lnTo>
                  <a:lnTo>
                    <a:pt x="32250" y="72629"/>
                  </a:lnTo>
                  <a:lnTo>
                    <a:pt x="9592" y="31369"/>
                  </a:lnTo>
                  <a:close/>
                  <a:moveTo>
                    <a:pt x="7133" y="57180"/>
                  </a:moveTo>
                  <a:lnTo>
                    <a:pt x="7039" y="57311"/>
                  </a:lnTo>
                  <a:lnTo>
                    <a:pt x="6946" y="57443"/>
                  </a:lnTo>
                  <a:lnTo>
                    <a:pt x="31368" y="73718"/>
                  </a:lnTo>
                  <a:lnTo>
                    <a:pt x="31443" y="73568"/>
                  </a:lnTo>
                  <a:lnTo>
                    <a:pt x="31518" y="73418"/>
                  </a:lnTo>
                  <a:lnTo>
                    <a:pt x="7133" y="57180"/>
                  </a:lnTo>
                  <a:close/>
                  <a:moveTo>
                    <a:pt x="282" y="1"/>
                  </a:move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2"/>
            <p:cNvSpPr/>
            <p:nvPr/>
          </p:nvSpPr>
          <p:spPr>
            <a:xfrm>
              <a:off x="3212575" y="3954925"/>
              <a:ext cx="614325" cy="413475"/>
            </a:xfrm>
            <a:custGeom>
              <a:avLst/>
              <a:gdLst/>
              <a:ahLst/>
              <a:cxnLst/>
              <a:rect l="l" t="t" r="r" b="b"/>
              <a:pathLst>
                <a:path w="24573" h="16539" fill="none" extrusionOk="0">
                  <a:moveTo>
                    <a:pt x="188" y="1"/>
                  </a:moveTo>
                  <a:lnTo>
                    <a:pt x="188" y="1"/>
                  </a:lnTo>
                  <a:lnTo>
                    <a:pt x="94" y="132"/>
                  </a:lnTo>
                  <a:lnTo>
                    <a:pt x="1" y="264"/>
                  </a:lnTo>
                  <a:lnTo>
                    <a:pt x="24423" y="16539"/>
                  </a:lnTo>
                  <a:lnTo>
                    <a:pt x="24423" y="16539"/>
                  </a:lnTo>
                  <a:lnTo>
                    <a:pt x="24498" y="16389"/>
                  </a:lnTo>
                  <a:lnTo>
                    <a:pt x="24573" y="16239"/>
                  </a:lnTo>
                  <a:lnTo>
                    <a:pt x="188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2"/>
            <p:cNvSpPr/>
            <p:nvPr/>
          </p:nvSpPr>
          <p:spPr>
            <a:xfrm>
              <a:off x="3158150" y="3317625"/>
              <a:ext cx="84475" cy="546300"/>
            </a:xfrm>
            <a:custGeom>
              <a:avLst/>
              <a:gdLst/>
              <a:ahLst/>
              <a:cxnLst/>
              <a:rect l="l" t="t" r="r" b="b"/>
              <a:pathLst>
                <a:path w="3379" h="21852" fill="none" extrusionOk="0">
                  <a:moveTo>
                    <a:pt x="3060" y="1"/>
                  </a:moveTo>
                  <a:lnTo>
                    <a:pt x="0" y="21851"/>
                  </a:lnTo>
                  <a:lnTo>
                    <a:pt x="0" y="21851"/>
                  </a:lnTo>
                  <a:lnTo>
                    <a:pt x="169" y="21814"/>
                  </a:lnTo>
                  <a:lnTo>
                    <a:pt x="338" y="21814"/>
                  </a:lnTo>
                  <a:lnTo>
                    <a:pt x="3379" y="38"/>
                  </a:lnTo>
                  <a:lnTo>
                    <a:pt x="3379" y="38"/>
                  </a:lnTo>
                  <a:lnTo>
                    <a:pt x="3210" y="38"/>
                  </a:lnTo>
                  <a:lnTo>
                    <a:pt x="306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2"/>
            <p:cNvSpPr/>
            <p:nvPr/>
          </p:nvSpPr>
          <p:spPr>
            <a:xfrm>
              <a:off x="3271250" y="3309650"/>
              <a:ext cx="573950" cy="1036700"/>
            </a:xfrm>
            <a:custGeom>
              <a:avLst/>
              <a:gdLst/>
              <a:ahLst/>
              <a:cxnLst/>
              <a:rect l="l" t="t" r="r" b="b"/>
              <a:pathLst>
                <a:path w="22958" h="41468" fill="none" extrusionOk="0">
                  <a:moveTo>
                    <a:pt x="300" y="1"/>
                  </a:moveTo>
                  <a:lnTo>
                    <a:pt x="300" y="1"/>
                  </a:lnTo>
                  <a:lnTo>
                    <a:pt x="150" y="76"/>
                  </a:lnTo>
                  <a:lnTo>
                    <a:pt x="0" y="151"/>
                  </a:lnTo>
                  <a:lnTo>
                    <a:pt x="22695" y="41468"/>
                  </a:lnTo>
                  <a:lnTo>
                    <a:pt x="22695" y="41468"/>
                  </a:lnTo>
                  <a:lnTo>
                    <a:pt x="22826" y="41355"/>
                  </a:lnTo>
                  <a:lnTo>
                    <a:pt x="22958" y="41261"/>
                  </a:lnTo>
                  <a:lnTo>
                    <a:pt x="300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2"/>
            <p:cNvSpPr/>
            <p:nvPr/>
          </p:nvSpPr>
          <p:spPr>
            <a:xfrm>
              <a:off x="3038950" y="2525450"/>
              <a:ext cx="1387250" cy="2515000"/>
            </a:xfrm>
            <a:custGeom>
              <a:avLst/>
              <a:gdLst/>
              <a:ahLst/>
              <a:cxnLst/>
              <a:rect l="l" t="t" r="r" b="b"/>
              <a:pathLst>
                <a:path w="55490" h="100600" fill="none" extrusionOk="0">
                  <a:moveTo>
                    <a:pt x="282" y="1"/>
                  </a:moveTo>
                  <a:lnTo>
                    <a:pt x="282" y="1"/>
                  </a:lnTo>
                  <a:lnTo>
                    <a:pt x="150" y="95"/>
                  </a:lnTo>
                  <a:lnTo>
                    <a:pt x="0" y="170"/>
                  </a:lnTo>
                  <a:lnTo>
                    <a:pt x="55170" y="100599"/>
                  </a:lnTo>
                  <a:lnTo>
                    <a:pt x="55170" y="100599"/>
                  </a:lnTo>
                  <a:lnTo>
                    <a:pt x="55320" y="100524"/>
                  </a:lnTo>
                  <a:lnTo>
                    <a:pt x="55489" y="100468"/>
                  </a:lnTo>
                  <a:lnTo>
                    <a:pt x="282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2"/>
            <p:cNvSpPr/>
            <p:nvPr/>
          </p:nvSpPr>
          <p:spPr>
            <a:xfrm>
              <a:off x="2320925" y="4032375"/>
              <a:ext cx="2083675" cy="1359575"/>
            </a:xfrm>
            <a:custGeom>
              <a:avLst/>
              <a:gdLst/>
              <a:ahLst/>
              <a:cxnLst/>
              <a:rect l="l" t="t" r="r" b="b"/>
              <a:pathLst>
                <a:path w="83347" h="54383" extrusionOk="0">
                  <a:moveTo>
                    <a:pt x="21607" y="0"/>
                  </a:moveTo>
                  <a:lnTo>
                    <a:pt x="21513" y="132"/>
                  </a:lnTo>
                  <a:lnTo>
                    <a:pt x="21381" y="244"/>
                  </a:lnTo>
                  <a:lnTo>
                    <a:pt x="82934" y="41242"/>
                  </a:lnTo>
                  <a:lnTo>
                    <a:pt x="83028" y="41111"/>
                  </a:lnTo>
                  <a:lnTo>
                    <a:pt x="83122" y="40960"/>
                  </a:lnTo>
                  <a:lnTo>
                    <a:pt x="21607" y="0"/>
                  </a:lnTo>
                  <a:close/>
                  <a:moveTo>
                    <a:pt x="188" y="12502"/>
                  </a:moveTo>
                  <a:lnTo>
                    <a:pt x="94" y="12653"/>
                  </a:lnTo>
                  <a:lnTo>
                    <a:pt x="0" y="12784"/>
                  </a:lnTo>
                  <a:lnTo>
                    <a:pt x="62172" y="54195"/>
                  </a:lnTo>
                  <a:lnTo>
                    <a:pt x="62266" y="54063"/>
                  </a:lnTo>
                  <a:lnTo>
                    <a:pt x="62360" y="53932"/>
                  </a:lnTo>
                  <a:lnTo>
                    <a:pt x="188" y="12502"/>
                  </a:lnTo>
                  <a:close/>
                  <a:moveTo>
                    <a:pt x="83122" y="43833"/>
                  </a:moveTo>
                  <a:lnTo>
                    <a:pt x="66133" y="54101"/>
                  </a:lnTo>
                  <a:lnTo>
                    <a:pt x="66227" y="54232"/>
                  </a:lnTo>
                  <a:lnTo>
                    <a:pt x="66302" y="54382"/>
                  </a:lnTo>
                  <a:lnTo>
                    <a:pt x="83347" y="44095"/>
                  </a:lnTo>
                  <a:lnTo>
                    <a:pt x="83215" y="43964"/>
                  </a:lnTo>
                  <a:lnTo>
                    <a:pt x="83122" y="438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2"/>
            <p:cNvSpPr/>
            <p:nvPr/>
          </p:nvSpPr>
          <p:spPr>
            <a:xfrm>
              <a:off x="3974250" y="5128175"/>
              <a:ext cx="430350" cy="263775"/>
            </a:xfrm>
            <a:custGeom>
              <a:avLst/>
              <a:gdLst/>
              <a:ahLst/>
              <a:cxnLst/>
              <a:rect l="l" t="t" r="r" b="b"/>
              <a:pathLst>
                <a:path w="17214" h="10551" fill="none" extrusionOk="0">
                  <a:moveTo>
                    <a:pt x="16989" y="1"/>
                  </a:moveTo>
                  <a:lnTo>
                    <a:pt x="0" y="10269"/>
                  </a:lnTo>
                  <a:lnTo>
                    <a:pt x="0" y="10269"/>
                  </a:lnTo>
                  <a:lnTo>
                    <a:pt x="94" y="10400"/>
                  </a:lnTo>
                  <a:lnTo>
                    <a:pt x="169" y="10550"/>
                  </a:lnTo>
                  <a:lnTo>
                    <a:pt x="17214" y="263"/>
                  </a:lnTo>
                  <a:lnTo>
                    <a:pt x="17214" y="263"/>
                  </a:lnTo>
                  <a:lnTo>
                    <a:pt x="17082" y="132"/>
                  </a:lnTo>
                  <a:lnTo>
                    <a:pt x="16989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2"/>
            <p:cNvSpPr/>
            <p:nvPr/>
          </p:nvSpPr>
          <p:spPr>
            <a:xfrm>
              <a:off x="2320925" y="4344925"/>
              <a:ext cx="1559000" cy="1042325"/>
            </a:xfrm>
            <a:custGeom>
              <a:avLst/>
              <a:gdLst/>
              <a:ahLst/>
              <a:cxnLst/>
              <a:rect l="l" t="t" r="r" b="b"/>
              <a:pathLst>
                <a:path w="62360" h="4169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94" y="151"/>
                  </a:lnTo>
                  <a:lnTo>
                    <a:pt x="0" y="282"/>
                  </a:lnTo>
                  <a:lnTo>
                    <a:pt x="62172" y="41693"/>
                  </a:lnTo>
                  <a:lnTo>
                    <a:pt x="62172" y="41693"/>
                  </a:lnTo>
                  <a:lnTo>
                    <a:pt x="62266" y="41561"/>
                  </a:lnTo>
                  <a:lnTo>
                    <a:pt x="62360" y="41430"/>
                  </a:lnTo>
                  <a:lnTo>
                    <a:pt x="188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2"/>
            <p:cNvSpPr/>
            <p:nvPr/>
          </p:nvSpPr>
          <p:spPr>
            <a:xfrm>
              <a:off x="2855450" y="4032375"/>
              <a:ext cx="1543525" cy="1031075"/>
            </a:xfrm>
            <a:custGeom>
              <a:avLst/>
              <a:gdLst/>
              <a:ahLst/>
              <a:cxnLst/>
              <a:rect l="l" t="t" r="r" b="b"/>
              <a:pathLst>
                <a:path w="61741" h="41243" fill="none" extrusionOk="0">
                  <a:moveTo>
                    <a:pt x="226" y="0"/>
                  </a:moveTo>
                  <a:lnTo>
                    <a:pt x="226" y="0"/>
                  </a:lnTo>
                  <a:lnTo>
                    <a:pt x="132" y="132"/>
                  </a:lnTo>
                  <a:lnTo>
                    <a:pt x="0" y="244"/>
                  </a:lnTo>
                  <a:lnTo>
                    <a:pt x="61553" y="41242"/>
                  </a:lnTo>
                  <a:lnTo>
                    <a:pt x="61553" y="41242"/>
                  </a:lnTo>
                  <a:lnTo>
                    <a:pt x="61647" y="41111"/>
                  </a:lnTo>
                  <a:lnTo>
                    <a:pt x="61741" y="40960"/>
                  </a:lnTo>
                  <a:lnTo>
                    <a:pt x="22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2"/>
            <p:cNvSpPr/>
            <p:nvPr/>
          </p:nvSpPr>
          <p:spPr>
            <a:xfrm>
              <a:off x="2278675" y="2502925"/>
              <a:ext cx="731650" cy="1786175"/>
            </a:xfrm>
            <a:custGeom>
              <a:avLst/>
              <a:gdLst/>
              <a:ahLst/>
              <a:cxnLst/>
              <a:rect l="l" t="t" r="r" b="b"/>
              <a:pathLst>
                <a:path w="29266" h="71447" extrusionOk="0">
                  <a:moveTo>
                    <a:pt x="27332" y="1"/>
                  </a:moveTo>
                  <a:lnTo>
                    <a:pt x="10269" y="10307"/>
                  </a:lnTo>
                  <a:lnTo>
                    <a:pt x="10344" y="10438"/>
                  </a:lnTo>
                  <a:lnTo>
                    <a:pt x="10438" y="10588"/>
                  </a:lnTo>
                  <a:lnTo>
                    <a:pt x="27501" y="282"/>
                  </a:lnTo>
                  <a:lnTo>
                    <a:pt x="27408" y="151"/>
                  </a:lnTo>
                  <a:lnTo>
                    <a:pt x="27332" y="1"/>
                  </a:lnTo>
                  <a:close/>
                  <a:moveTo>
                    <a:pt x="28928" y="1240"/>
                  </a:moveTo>
                  <a:lnTo>
                    <a:pt x="21081" y="57386"/>
                  </a:lnTo>
                  <a:lnTo>
                    <a:pt x="21250" y="57368"/>
                  </a:lnTo>
                  <a:lnTo>
                    <a:pt x="21419" y="57349"/>
                  </a:lnTo>
                  <a:lnTo>
                    <a:pt x="29266" y="1277"/>
                  </a:lnTo>
                  <a:lnTo>
                    <a:pt x="29097" y="1259"/>
                  </a:lnTo>
                  <a:lnTo>
                    <a:pt x="28928" y="1240"/>
                  </a:lnTo>
                  <a:close/>
                  <a:moveTo>
                    <a:pt x="7847" y="13967"/>
                  </a:moveTo>
                  <a:lnTo>
                    <a:pt x="1" y="70170"/>
                  </a:lnTo>
                  <a:lnTo>
                    <a:pt x="151" y="70189"/>
                  </a:lnTo>
                  <a:lnTo>
                    <a:pt x="320" y="70208"/>
                  </a:lnTo>
                  <a:lnTo>
                    <a:pt x="8167" y="14005"/>
                  </a:lnTo>
                  <a:lnTo>
                    <a:pt x="8016" y="14005"/>
                  </a:lnTo>
                  <a:lnTo>
                    <a:pt x="7847" y="13967"/>
                  </a:lnTo>
                  <a:close/>
                  <a:moveTo>
                    <a:pt x="19261" y="60596"/>
                  </a:moveTo>
                  <a:lnTo>
                    <a:pt x="1765" y="71165"/>
                  </a:lnTo>
                  <a:lnTo>
                    <a:pt x="1840" y="71296"/>
                  </a:lnTo>
                  <a:lnTo>
                    <a:pt x="1934" y="71446"/>
                  </a:lnTo>
                  <a:lnTo>
                    <a:pt x="19411" y="60897"/>
                  </a:lnTo>
                  <a:lnTo>
                    <a:pt x="19336" y="60747"/>
                  </a:lnTo>
                  <a:lnTo>
                    <a:pt x="19261" y="6059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2"/>
            <p:cNvSpPr/>
            <p:nvPr/>
          </p:nvSpPr>
          <p:spPr>
            <a:xfrm>
              <a:off x="2322800" y="4017825"/>
              <a:ext cx="441150" cy="271275"/>
            </a:xfrm>
            <a:custGeom>
              <a:avLst/>
              <a:gdLst/>
              <a:ahLst/>
              <a:cxnLst/>
              <a:rect l="l" t="t" r="r" b="b"/>
              <a:pathLst>
                <a:path w="17646" h="10851" fill="none" extrusionOk="0">
                  <a:moveTo>
                    <a:pt x="17496" y="0"/>
                  </a:moveTo>
                  <a:lnTo>
                    <a:pt x="0" y="10569"/>
                  </a:lnTo>
                  <a:lnTo>
                    <a:pt x="0" y="10569"/>
                  </a:lnTo>
                  <a:lnTo>
                    <a:pt x="75" y="10700"/>
                  </a:lnTo>
                  <a:lnTo>
                    <a:pt x="169" y="10850"/>
                  </a:lnTo>
                  <a:lnTo>
                    <a:pt x="17646" y="301"/>
                  </a:lnTo>
                  <a:lnTo>
                    <a:pt x="17646" y="301"/>
                  </a:lnTo>
                  <a:lnTo>
                    <a:pt x="17571" y="151"/>
                  </a:lnTo>
                  <a:lnTo>
                    <a:pt x="1749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2"/>
            <p:cNvSpPr/>
            <p:nvPr/>
          </p:nvSpPr>
          <p:spPr>
            <a:xfrm>
              <a:off x="2278675" y="2852100"/>
              <a:ext cx="204175" cy="1406025"/>
            </a:xfrm>
            <a:custGeom>
              <a:avLst/>
              <a:gdLst/>
              <a:ahLst/>
              <a:cxnLst/>
              <a:rect l="l" t="t" r="r" b="b"/>
              <a:pathLst>
                <a:path w="8167" h="56241" fill="none" extrusionOk="0">
                  <a:moveTo>
                    <a:pt x="7847" y="0"/>
                  </a:moveTo>
                  <a:lnTo>
                    <a:pt x="1" y="56203"/>
                  </a:lnTo>
                  <a:lnTo>
                    <a:pt x="1" y="56203"/>
                  </a:lnTo>
                  <a:lnTo>
                    <a:pt x="151" y="56222"/>
                  </a:lnTo>
                  <a:lnTo>
                    <a:pt x="320" y="56241"/>
                  </a:lnTo>
                  <a:lnTo>
                    <a:pt x="8167" y="38"/>
                  </a:lnTo>
                  <a:lnTo>
                    <a:pt x="8167" y="38"/>
                  </a:lnTo>
                  <a:lnTo>
                    <a:pt x="8016" y="38"/>
                  </a:lnTo>
                  <a:lnTo>
                    <a:pt x="7847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2"/>
            <p:cNvSpPr/>
            <p:nvPr/>
          </p:nvSpPr>
          <p:spPr>
            <a:xfrm>
              <a:off x="2805700" y="2533900"/>
              <a:ext cx="204625" cy="1403700"/>
            </a:xfrm>
            <a:custGeom>
              <a:avLst/>
              <a:gdLst/>
              <a:ahLst/>
              <a:cxnLst/>
              <a:rect l="l" t="t" r="r" b="b"/>
              <a:pathLst>
                <a:path w="8185" h="56148" fill="none" extrusionOk="0">
                  <a:moveTo>
                    <a:pt x="7847" y="1"/>
                  </a:moveTo>
                  <a:lnTo>
                    <a:pt x="0" y="56147"/>
                  </a:lnTo>
                  <a:lnTo>
                    <a:pt x="0" y="56147"/>
                  </a:lnTo>
                  <a:lnTo>
                    <a:pt x="169" y="56129"/>
                  </a:lnTo>
                  <a:lnTo>
                    <a:pt x="338" y="56110"/>
                  </a:lnTo>
                  <a:lnTo>
                    <a:pt x="8185" y="38"/>
                  </a:lnTo>
                  <a:lnTo>
                    <a:pt x="8185" y="38"/>
                  </a:lnTo>
                  <a:lnTo>
                    <a:pt x="8016" y="20"/>
                  </a:lnTo>
                  <a:lnTo>
                    <a:pt x="784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2"/>
            <p:cNvSpPr/>
            <p:nvPr/>
          </p:nvSpPr>
          <p:spPr>
            <a:xfrm>
              <a:off x="2535375" y="2502925"/>
              <a:ext cx="430850" cy="264725"/>
            </a:xfrm>
            <a:custGeom>
              <a:avLst/>
              <a:gdLst/>
              <a:ahLst/>
              <a:cxnLst/>
              <a:rect l="l" t="t" r="r" b="b"/>
              <a:pathLst>
                <a:path w="17234" h="10589" fill="none" extrusionOk="0">
                  <a:moveTo>
                    <a:pt x="17064" y="1"/>
                  </a:moveTo>
                  <a:lnTo>
                    <a:pt x="1" y="10307"/>
                  </a:lnTo>
                  <a:lnTo>
                    <a:pt x="1" y="10307"/>
                  </a:lnTo>
                  <a:lnTo>
                    <a:pt x="76" y="10438"/>
                  </a:lnTo>
                  <a:lnTo>
                    <a:pt x="170" y="10588"/>
                  </a:lnTo>
                  <a:lnTo>
                    <a:pt x="17233" y="282"/>
                  </a:lnTo>
                  <a:lnTo>
                    <a:pt x="17233" y="282"/>
                  </a:lnTo>
                  <a:lnTo>
                    <a:pt x="17140" y="151"/>
                  </a:lnTo>
                  <a:lnTo>
                    <a:pt x="17064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extrusionOk="0">
                  <a:moveTo>
                    <a:pt x="2328" y="1"/>
                  </a:moveTo>
                  <a:lnTo>
                    <a:pt x="2159" y="20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2"/>
            <p:cNvSpPr/>
            <p:nvPr/>
          </p:nvSpPr>
          <p:spPr>
            <a:xfrm>
              <a:off x="2755950" y="3936625"/>
              <a:ext cx="118300" cy="118300"/>
            </a:xfrm>
            <a:custGeom>
              <a:avLst/>
              <a:gdLst/>
              <a:ahLst/>
              <a:cxnLst/>
              <a:rect l="l" t="t" r="r" b="b"/>
              <a:pathLst>
                <a:path w="4732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328" y="1"/>
                  </a:lnTo>
                  <a:lnTo>
                    <a:pt x="2328" y="1"/>
                  </a:lnTo>
                  <a:lnTo>
                    <a:pt x="2159" y="20"/>
                  </a:lnTo>
                  <a:lnTo>
                    <a:pt x="1990" y="38"/>
                  </a:lnTo>
                  <a:lnTo>
                    <a:pt x="1990" y="38"/>
                  </a:lnTo>
                  <a:lnTo>
                    <a:pt x="1915" y="57"/>
                  </a:lnTo>
                  <a:lnTo>
                    <a:pt x="1915" y="57"/>
                  </a:lnTo>
                  <a:lnTo>
                    <a:pt x="1671" y="113"/>
                  </a:lnTo>
                  <a:lnTo>
                    <a:pt x="1446" y="189"/>
                  </a:lnTo>
                  <a:lnTo>
                    <a:pt x="1240" y="301"/>
                  </a:lnTo>
                  <a:lnTo>
                    <a:pt x="1052" y="414"/>
                  </a:lnTo>
                  <a:lnTo>
                    <a:pt x="864" y="545"/>
                  </a:lnTo>
                  <a:lnTo>
                    <a:pt x="695" y="714"/>
                  </a:lnTo>
                  <a:lnTo>
                    <a:pt x="545" y="883"/>
                  </a:lnTo>
                  <a:lnTo>
                    <a:pt x="414" y="1052"/>
                  </a:lnTo>
                  <a:lnTo>
                    <a:pt x="282" y="1259"/>
                  </a:lnTo>
                  <a:lnTo>
                    <a:pt x="188" y="1446"/>
                  </a:lnTo>
                  <a:lnTo>
                    <a:pt x="113" y="1672"/>
                  </a:lnTo>
                  <a:lnTo>
                    <a:pt x="57" y="1897"/>
                  </a:lnTo>
                  <a:lnTo>
                    <a:pt x="19" y="2122"/>
                  </a:lnTo>
                  <a:lnTo>
                    <a:pt x="1" y="2347"/>
                  </a:lnTo>
                  <a:lnTo>
                    <a:pt x="19" y="2591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113" y="3042"/>
                  </a:lnTo>
                  <a:lnTo>
                    <a:pt x="170" y="3248"/>
                  </a:lnTo>
                  <a:lnTo>
                    <a:pt x="170" y="3248"/>
                  </a:lnTo>
                  <a:lnTo>
                    <a:pt x="245" y="3399"/>
                  </a:lnTo>
                  <a:lnTo>
                    <a:pt x="320" y="3549"/>
                  </a:lnTo>
                  <a:lnTo>
                    <a:pt x="320" y="3549"/>
                  </a:lnTo>
                  <a:lnTo>
                    <a:pt x="489" y="3793"/>
                  </a:lnTo>
                  <a:lnTo>
                    <a:pt x="695" y="4037"/>
                  </a:lnTo>
                  <a:lnTo>
                    <a:pt x="920" y="4225"/>
                  </a:lnTo>
                  <a:lnTo>
                    <a:pt x="1183" y="4412"/>
                  </a:lnTo>
                  <a:lnTo>
                    <a:pt x="1446" y="4544"/>
                  </a:lnTo>
                  <a:lnTo>
                    <a:pt x="1746" y="4637"/>
                  </a:lnTo>
                  <a:lnTo>
                    <a:pt x="2047" y="4713"/>
                  </a:lnTo>
                  <a:lnTo>
                    <a:pt x="2366" y="4731"/>
                  </a:lnTo>
                  <a:lnTo>
                    <a:pt x="2366" y="4731"/>
                  </a:lnTo>
                  <a:lnTo>
                    <a:pt x="2591" y="4713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2985" y="4637"/>
                  </a:lnTo>
                  <a:lnTo>
                    <a:pt x="3154" y="4581"/>
                  </a:lnTo>
                  <a:lnTo>
                    <a:pt x="3305" y="4525"/>
                  </a:lnTo>
                  <a:lnTo>
                    <a:pt x="3455" y="4450"/>
                  </a:lnTo>
                  <a:lnTo>
                    <a:pt x="3605" y="4375"/>
                  </a:lnTo>
                  <a:lnTo>
                    <a:pt x="3736" y="4281"/>
                  </a:lnTo>
                  <a:lnTo>
                    <a:pt x="3868" y="4187"/>
                  </a:lnTo>
                  <a:lnTo>
                    <a:pt x="3980" y="4074"/>
                  </a:lnTo>
                  <a:lnTo>
                    <a:pt x="3980" y="4074"/>
                  </a:lnTo>
                  <a:lnTo>
                    <a:pt x="4112" y="3962"/>
                  </a:lnTo>
                  <a:lnTo>
                    <a:pt x="4206" y="3830"/>
                  </a:lnTo>
                  <a:lnTo>
                    <a:pt x="4206" y="3830"/>
                  </a:lnTo>
                  <a:lnTo>
                    <a:pt x="4356" y="3624"/>
                  </a:lnTo>
                  <a:lnTo>
                    <a:pt x="4487" y="3417"/>
                  </a:lnTo>
                  <a:lnTo>
                    <a:pt x="4581" y="3173"/>
                  </a:lnTo>
                  <a:lnTo>
                    <a:pt x="4656" y="2948"/>
                  </a:lnTo>
                  <a:lnTo>
                    <a:pt x="4694" y="2685"/>
                  </a:lnTo>
                  <a:lnTo>
                    <a:pt x="4731" y="2441"/>
                  </a:lnTo>
                  <a:lnTo>
                    <a:pt x="4712" y="2178"/>
                  </a:lnTo>
                  <a:lnTo>
                    <a:pt x="4675" y="1916"/>
                  </a:lnTo>
                  <a:lnTo>
                    <a:pt x="4675" y="1916"/>
                  </a:lnTo>
                  <a:lnTo>
                    <a:pt x="4619" y="1709"/>
                  </a:lnTo>
                  <a:lnTo>
                    <a:pt x="4562" y="1503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49" y="808"/>
                  </a:lnTo>
                  <a:lnTo>
                    <a:pt x="3999" y="677"/>
                  </a:lnTo>
                  <a:lnTo>
                    <a:pt x="3849" y="545"/>
                  </a:lnTo>
                  <a:lnTo>
                    <a:pt x="3699" y="414"/>
                  </a:lnTo>
                  <a:lnTo>
                    <a:pt x="3530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7" y="95"/>
                  </a:lnTo>
                  <a:lnTo>
                    <a:pt x="2779" y="38"/>
                  </a:lnTo>
                  <a:lnTo>
                    <a:pt x="2572" y="20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366" y="1"/>
                  </a:moveTo>
                  <a:lnTo>
                    <a:pt x="2122" y="19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2"/>
            <p:cNvSpPr/>
            <p:nvPr/>
          </p:nvSpPr>
          <p:spPr>
            <a:xfrm>
              <a:off x="2955400" y="24170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22" y="19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113"/>
                  </a:lnTo>
                  <a:lnTo>
                    <a:pt x="1446" y="188"/>
                  </a:lnTo>
                  <a:lnTo>
                    <a:pt x="1221" y="282"/>
                  </a:lnTo>
                  <a:lnTo>
                    <a:pt x="1033" y="414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52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95" y="1653"/>
                  </a:lnTo>
                  <a:lnTo>
                    <a:pt x="38" y="1878"/>
                  </a:lnTo>
                  <a:lnTo>
                    <a:pt x="19" y="2103"/>
                  </a:lnTo>
                  <a:lnTo>
                    <a:pt x="1" y="2347"/>
                  </a:lnTo>
                  <a:lnTo>
                    <a:pt x="1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76" y="2985"/>
                  </a:lnTo>
                  <a:lnTo>
                    <a:pt x="132" y="3136"/>
                  </a:lnTo>
                  <a:lnTo>
                    <a:pt x="188" y="3286"/>
                  </a:lnTo>
                  <a:lnTo>
                    <a:pt x="263" y="3436"/>
                  </a:lnTo>
                  <a:lnTo>
                    <a:pt x="263" y="3436"/>
                  </a:lnTo>
                  <a:lnTo>
                    <a:pt x="339" y="3586"/>
                  </a:lnTo>
                  <a:lnTo>
                    <a:pt x="432" y="3717"/>
                  </a:lnTo>
                  <a:lnTo>
                    <a:pt x="432" y="3717"/>
                  </a:lnTo>
                  <a:lnTo>
                    <a:pt x="564" y="3886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18"/>
                  </a:lnTo>
                  <a:lnTo>
                    <a:pt x="1240" y="4431"/>
                  </a:lnTo>
                  <a:lnTo>
                    <a:pt x="1446" y="4525"/>
                  </a:lnTo>
                  <a:lnTo>
                    <a:pt x="1653" y="4619"/>
                  </a:lnTo>
                  <a:lnTo>
                    <a:pt x="1859" y="4675"/>
                  </a:lnTo>
                  <a:lnTo>
                    <a:pt x="1859" y="4675"/>
                  </a:lnTo>
                  <a:lnTo>
                    <a:pt x="2028" y="4694"/>
                  </a:lnTo>
                  <a:lnTo>
                    <a:pt x="2197" y="4712"/>
                  </a:lnTo>
                  <a:lnTo>
                    <a:pt x="2197" y="4712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72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79" y="4600"/>
                  </a:lnTo>
                  <a:lnTo>
                    <a:pt x="3342" y="4506"/>
                  </a:lnTo>
                  <a:lnTo>
                    <a:pt x="3342" y="4506"/>
                  </a:lnTo>
                  <a:lnTo>
                    <a:pt x="3492" y="4431"/>
                  </a:lnTo>
                  <a:lnTo>
                    <a:pt x="3624" y="4337"/>
                  </a:lnTo>
                  <a:lnTo>
                    <a:pt x="3624" y="4337"/>
                  </a:lnTo>
                  <a:lnTo>
                    <a:pt x="3774" y="4243"/>
                  </a:lnTo>
                  <a:lnTo>
                    <a:pt x="3905" y="4130"/>
                  </a:lnTo>
                  <a:lnTo>
                    <a:pt x="4037" y="4018"/>
                  </a:lnTo>
                  <a:lnTo>
                    <a:pt x="4149" y="3886"/>
                  </a:lnTo>
                  <a:lnTo>
                    <a:pt x="4262" y="3755"/>
                  </a:lnTo>
                  <a:lnTo>
                    <a:pt x="4356" y="3605"/>
                  </a:lnTo>
                  <a:lnTo>
                    <a:pt x="4450" y="3455"/>
                  </a:lnTo>
                  <a:lnTo>
                    <a:pt x="4525" y="3304"/>
                  </a:lnTo>
                  <a:lnTo>
                    <a:pt x="4581" y="3136"/>
                  </a:lnTo>
                  <a:lnTo>
                    <a:pt x="4637" y="2967"/>
                  </a:lnTo>
                  <a:lnTo>
                    <a:pt x="4675" y="2798"/>
                  </a:lnTo>
                  <a:lnTo>
                    <a:pt x="4694" y="2629"/>
                  </a:lnTo>
                  <a:lnTo>
                    <a:pt x="4712" y="2441"/>
                  </a:lnTo>
                  <a:lnTo>
                    <a:pt x="4712" y="2272"/>
                  </a:lnTo>
                  <a:lnTo>
                    <a:pt x="4694" y="2084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80" y="414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60" y="38"/>
                  </a:lnTo>
                  <a:lnTo>
                    <a:pt x="2554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extrusionOk="0">
                  <a:moveTo>
                    <a:pt x="2366" y="1"/>
                  </a:moveTo>
                  <a:lnTo>
                    <a:pt x="2140" y="19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2"/>
            <p:cNvSpPr/>
            <p:nvPr/>
          </p:nvSpPr>
          <p:spPr>
            <a:xfrm>
              <a:off x="4386750" y="5033375"/>
              <a:ext cx="117825" cy="118300"/>
            </a:xfrm>
            <a:custGeom>
              <a:avLst/>
              <a:gdLst/>
              <a:ahLst/>
              <a:cxnLst/>
              <a:rect l="l" t="t" r="r" b="b"/>
              <a:pathLst>
                <a:path w="4713" h="4732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0" y="19"/>
                  </a:lnTo>
                  <a:lnTo>
                    <a:pt x="1896" y="57"/>
                  </a:lnTo>
                  <a:lnTo>
                    <a:pt x="1896" y="57"/>
                  </a:lnTo>
                  <a:lnTo>
                    <a:pt x="1727" y="94"/>
                  </a:lnTo>
                  <a:lnTo>
                    <a:pt x="1577" y="151"/>
                  </a:lnTo>
                  <a:lnTo>
                    <a:pt x="1577" y="151"/>
                  </a:lnTo>
                  <a:lnTo>
                    <a:pt x="1408" y="207"/>
                  </a:lnTo>
                  <a:lnTo>
                    <a:pt x="1258" y="282"/>
                  </a:lnTo>
                  <a:lnTo>
                    <a:pt x="1258" y="282"/>
                  </a:lnTo>
                  <a:lnTo>
                    <a:pt x="1052" y="414"/>
                  </a:lnTo>
                  <a:lnTo>
                    <a:pt x="845" y="564"/>
                  </a:lnTo>
                  <a:lnTo>
                    <a:pt x="657" y="733"/>
                  </a:lnTo>
                  <a:lnTo>
                    <a:pt x="489" y="920"/>
                  </a:lnTo>
                  <a:lnTo>
                    <a:pt x="489" y="920"/>
                  </a:lnTo>
                  <a:lnTo>
                    <a:pt x="395" y="1071"/>
                  </a:lnTo>
                  <a:lnTo>
                    <a:pt x="301" y="1202"/>
                  </a:lnTo>
                  <a:lnTo>
                    <a:pt x="301" y="1202"/>
                  </a:lnTo>
                  <a:lnTo>
                    <a:pt x="207" y="1390"/>
                  </a:lnTo>
                  <a:lnTo>
                    <a:pt x="132" y="1577"/>
                  </a:lnTo>
                  <a:lnTo>
                    <a:pt x="76" y="1765"/>
                  </a:lnTo>
                  <a:lnTo>
                    <a:pt x="38" y="1972"/>
                  </a:lnTo>
                  <a:lnTo>
                    <a:pt x="0" y="2178"/>
                  </a:lnTo>
                  <a:lnTo>
                    <a:pt x="0" y="2403"/>
                  </a:lnTo>
                  <a:lnTo>
                    <a:pt x="19" y="2610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113" y="3098"/>
                  </a:lnTo>
                  <a:lnTo>
                    <a:pt x="207" y="3342"/>
                  </a:lnTo>
                  <a:lnTo>
                    <a:pt x="338" y="3586"/>
                  </a:lnTo>
                  <a:lnTo>
                    <a:pt x="489" y="3793"/>
                  </a:lnTo>
                  <a:lnTo>
                    <a:pt x="489" y="3793"/>
                  </a:lnTo>
                  <a:lnTo>
                    <a:pt x="582" y="3924"/>
                  </a:lnTo>
                  <a:lnTo>
                    <a:pt x="714" y="4055"/>
                  </a:lnTo>
                  <a:lnTo>
                    <a:pt x="714" y="4055"/>
                  </a:lnTo>
                  <a:lnTo>
                    <a:pt x="883" y="4206"/>
                  </a:lnTo>
                  <a:lnTo>
                    <a:pt x="1052" y="4337"/>
                  </a:lnTo>
                  <a:lnTo>
                    <a:pt x="1258" y="4450"/>
                  </a:lnTo>
                  <a:lnTo>
                    <a:pt x="1465" y="4543"/>
                  </a:lnTo>
                  <a:lnTo>
                    <a:pt x="1671" y="4618"/>
                  </a:lnTo>
                  <a:lnTo>
                    <a:pt x="1896" y="4675"/>
                  </a:lnTo>
                  <a:lnTo>
                    <a:pt x="2122" y="4712"/>
                  </a:lnTo>
                  <a:lnTo>
                    <a:pt x="2347" y="4731"/>
                  </a:lnTo>
                  <a:lnTo>
                    <a:pt x="2347" y="4731"/>
                  </a:lnTo>
                  <a:lnTo>
                    <a:pt x="2591" y="4712"/>
                  </a:lnTo>
                  <a:lnTo>
                    <a:pt x="2816" y="4675"/>
                  </a:lnTo>
                  <a:lnTo>
                    <a:pt x="2816" y="4675"/>
                  </a:lnTo>
                  <a:lnTo>
                    <a:pt x="3041" y="4618"/>
                  </a:lnTo>
                  <a:lnTo>
                    <a:pt x="3267" y="4543"/>
                  </a:lnTo>
                  <a:lnTo>
                    <a:pt x="3492" y="4431"/>
                  </a:lnTo>
                  <a:lnTo>
                    <a:pt x="3680" y="4318"/>
                  </a:lnTo>
                  <a:lnTo>
                    <a:pt x="3867" y="4187"/>
                  </a:lnTo>
                  <a:lnTo>
                    <a:pt x="4036" y="4037"/>
                  </a:lnTo>
                  <a:lnTo>
                    <a:pt x="4187" y="3868"/>
                  </a:lnTo>
                  <a:lnTo>
                    <a:pt x="4318" y="3680"/>
                  </a:lnTo>
                  <a:lnTo>
                    <a:pt x="4431" y="3492"/>
                  </a:lnTo>
                  <a:lnTo>
                    <a:pt x="4524" y="3286"/>
                  </a:lnTo>
                  <a:lnTo>
                    <a:pt x="4618" y="3060"/>
                  </a:lnTo>
                  <a:lnTo>
                    <a:pt x="4675" y="2854"/>
                  </a:lnTo>
                  <a:lnTo>
                    <a:pt x="4693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915"/>
                  </a:lnTo>
                  <a:lnTo>
                    <a:pt x="4675" y="1915"/>
                  </a:lnTo>
                  <a:lnTo>
                    <a:pt x="4618" y="1709"/>
                  </a:lnTo>
                  <a:lnTo>
                    <a:pt x="4543" y="1502"/>
                  </a:lnTo>
                  <a:lnTo>
                    <a:pt x="4468" y="1315"/>
                  </a:lnTo>
                  <a:lnTo>
                    <a:pt x="4374" y="1146"/>
                  </a:lnTo>
                  <a:lnTo>
                    <a:pt x="4262" y="977"/>
                  </a:lnTo>
                  <a:lnTo>
                    <a:pt x="4130" y="808"/>
                  </a:lnTo>
                  <a:lnTo>
                    <a:pt x="3999" y="676"/>
                  </a:lnTo>
                  <a:lnTo>
                    <a:pt x="3849" y="545"/>
                  </a:lnTo>
                  <a:lnTo>
                    <a:pt x="3680" y="414"/>
                  </a:lnTo>
                  <a:lnTo>
                    <a:pt x="3511" y="320"/>
                  </a:lnTo>
                  <a:lnTo>
                    <a:pt x="3342" y="226"/>
                  </a:lnTo>
                  <a:lnTo>
                    <a:pt x="3154" y="151"/>
                  </a:lnTo>
                  <a:lnTo>
                    <a:pt x="2966" y="94"/>
                  </a:lnTo>
                  <a:lnTo>
                    <a:pt x="2760" y="38"/>
                  </a:lnTo>
                  <a:lnTo>
                    <a:pt x="2572" y="19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22" y="0"/>
                  </a:move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2"/>
            <p:cNvSpPr/>
            <p:nvPr/>
          </p:nvSpPr>
          <p:spPr>
            <a:xfrm>
              <a:off x="3866775" y="53590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6" y="38"/>
                  </a:lnTo>
                  <a:lnTo>
                    <a:pt x="1896" y="38"/>
                  </a:lnTo>
                  <a:lnTo>
                    <a:pt x="1690" y="94"/>
                  </a:lnTo>
                  <a:lnTo>
                    <a:pt x="1502" y="150"/>
                  </a:lnTo>
                  <a:lnTo>
                    <a:pt x="1314" y="244"/>
                  </a:lnTo>
                  <a:lnTo>
                    <a:pt x="1127" y="338"/>
                  </a:lnTo>
                  <a:lnTo>
                    <a:pt x="958" y="451"/>
                  </a:lnTo>
                  <a:lnTo>
                    <a:pt x="808" y="563"/>
                  </a:lnTo>
                  <a:lnTo>
                    <a:pt x="657" y="714"/>
                  </a:lnTo>
                  <a:lnTo>
                    <a:pt x="526" y="864"/>
                  </a:lnTo>
                  <a:lnTo>
                    <a:pt x="526" y="864"/>
                  </a:lnTo>
                  <a:lnTo>
                    <a:pt x="432" y="995"/>
                  </a:lnTo>
                  <a:lnTo>
                    <a:pt x="338" y="1127"/>
                  </a:lnTo>
                  <a:lnTo>
                    <a:pt x="338" y="1127"/>
                  </a:lnTo>
                  <a:lnTo>
                    <a:pt x="244" y="1314"/>
                  </a:lnTo>
                  <a:lnTo>
                    <a:pt x="151" y="1502"/>
                  </a:lnTo>
                  <a:lnTo>
                    <a:pt x="94" y="1709"/>
                  </a:lnTo>
                  <a:lnTo>
                    <a:pt x="38" y="1915"/>
                  </a:lnTo>
                  <a:lnTo>
                    <a:pt x="0" y="2140"/>
                  </a:lnTo>
                  <a:lnTo>
                    <a:pt x="0" y="2366"/>
                  </a:lnTo>
                  <a:lnTo>
                    <a:pt x="0" y="2591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4" y="3023"/>
                  </a:lnTo>
                  <a:lnTo>
                    <a:pt x="169" y="3210"/>
                  </a:lnTo>
                  <a:lnTo>
                    <a:pt x="244" y="3398"/>
                  </a:lnTo>
                  <a:lnTo>
                    <a:pt x="338" y="3586"/>
                  </a:lnTo>
                  <a:lnTo>
                    <a:pt x="451" y="3755"/>
                  </a:lnTo>
                  <a:lnTo>
                    <a:pt x="582" y="3905"/>
                  </a:lnTo>
                  <a:lnTo>
                    <a:pt x="714" y="4055"/>
                  </a:lnTo>
                  <a:lnTo>
                    <a:pt x="864" y="4186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8" y="4562"/>
                  </a:lnTo>
                  <a:lnTo>
                    <a:pt x="1746" y="4637"/>
                  </a:lnTo>
                  <a:lnTo>
                    <a:pt x="1953" y="4674"/>
                  </a:lnTo>
                  <a:lnTo>
                    <a:pt x="2140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41" y="4599"/>
                  </a:lnTo>
                  <a:lnTo>
                    <a:pt x="3267" y="4524"/>
                  </a:lnTo>
                  <a:lnTo>
                    <a:pt x="3473" y="4430"/>
                  </a:lnTo>
                  <a:lnTo>
                    <a:pt x="3680" y="4299"/>
                  </a:lnTo>
                  <a:lnTo>
                    <a:pt x="3867" y="4168"/>
                  </a:lnTo>
                  <a:lnTo>
                    <a:pt x="4036" y="4017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31" y="3473"/>
                  </a:lnTo>
                  <a:lnTo>
                    <a:pt x="4524" y="3267"/>
                  </a:lnTo>
                  <a:lnTo>
                    <a:pt x="4599" y="3060"/>
                  </a:lnTo>
                  <a:lnTo>
                    <a:pt x="4656" y="2835"/>
                  </a:lnTo>
                  <a:lnTo>
                    <a:pt x="4693" y="2610"/>
                  </a:lnTo>
                  <a:lnTo>
                    <a:pt x="4712" y="2366"/>
                  </a:lnTo>
                  <a:lnTo>
                    <a:pt x="4693" y="2140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581" y="1596"/>
                  </a:lnTo>
                  <a:lnTo>
                    <a:pt x="4468" y="1314"/>
                  </a:lnTo>
                  <a:lnTo>
                    <a:pt x="4468" y="1314"/>
                  </a:lnTo>
                  <a:lnTo>
                    <a:pt x="4393" y="1164"/>
                  </a:lnTo>
                  <a:lnTo>
                    <a:pt x="4299" y="1033"/>
                  </a:lnTo>
                  <a:lnTo>
                    <a:pt x="4299" y="1033"/>
                  </a:lnTo>
                  <a:lnTo>
                    <a:pt x="4130" y="807"/>
                  </a:lnTo>
                  <a:lnTo>
                    <a:pt x="3924" y="601"/>
                  </a:lnTo>
                  <a:lnTo>
                    <a:pt x="3698" y="413"/>
                  </a:lnTo>
                  <a:lnTo>
                    <a:pt x="3454" y="263"/>
                  </a:lnTo>
                  <a:lnTo>
                    <a:pt x="3210" y="150"/>
                  </a:lnTo>
                  <a:lnTo>
                    <a:pt x="2929" y="57"/>
                  </a:lnTo>
                  <a:lnTo>
                    <a:pt x="2647" y="19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extrusionOk="0">
                  <a:moveTo>
                    <a:pt x="2141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2"/>
            <p:cNvSpPr/>
            <p:nvPr/>
          </p:nvSpPr>
          <p:spPr>
            <a:xfrm>
              <a:off x="2215325" y="425717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41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4"/>
                  </a:lnTo>
                  <a:lnTo>
                    <a:pt x="864" y="544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2"/>
                  </a:lnTo>
                  <a:lnTo>
                    <a:pt x="282" y="1239"/>
                  </a:lnTo>
                  <a:lnTo>
                    <a:pt x="188" y="1445"/>
                  </a:lnTo>
                  <a:lnTo>
                    <a:pt x="113" y="1652"/>
                  </a:lnTo>
                  <a:lnTo>
                    <a:pt x="57" y="1877"/>
                  </a:lnTo>
                  <a:lnTo>
                    <a:pt x="19" y="2102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2"/>
                  </a:lnTo>
                  <a:lnTo>
                    <a:pt x="170" y="3210"/>
                  </a:lnTo>
                  <a:lnTo>
                    <a:pt x="245" y="3398"/>
                  </a:lnTo>
                  <a:lnTo>
                    <a:pt x="357" y="3585"/>
                  </a:lnTo>
                  <a:lnTo>
                    <a:pt x="470" y="3754"/>
                  </a:lnTo>
                  <a:lnTo>
                    <a:pt x="583" y="3905"/>
                  </a:lnTo>
                  <a:lnTo>
                    <a:pt x="733" y="4055"/>
                  </a:lnTo>
                  <a:lnTo>
                    <a:pt x="883" y="4186"/>
                  </a:lnTo>
                  <a:lnTo>
                    <a:pt x="1033" y="4299"/>
                  </a:lnTo>
                  <a:lnTo>
                    <a:pt x="1202" y="4411"/>
                  </a:lnTo>
                  <a:lnTo>
                    <a:pt x="1390" y="4505"/>
                  </a:lnTo>
                  <a:lnTo>
                    <a:pt x="1559" y="4580"/>
                  </a:lnTo>
                  <a:lnTo>
                    <a:pt x="1765" y="4637"/>
                  </a:lnTo>
                  <a:lnTo>
                    <a:pt x="1953" y="4674"/>
                  </a:lnTo>
                  <a:lnTo>
                    <a:pt x="2159" y="4693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3"/>
                  </a:lnTo>
                  <a:lnTo>
                    <a:pt x="2816" y="4674"/>
                  </a:lnTo>
                  <a:lnTo>
                    <a:pt x="2816" y="4674"/>
                  </a:lnTo>
                  <a:lnTo>
                    <a:pt x="3042" y="4618"/>
                  </a:lnTo>
                  <a:lnTo>
                    <a:pt x="3248" y="4543"/>
                  </a:lnTo>
                  <a:lnTo>
                    <a:pt x="3436" y="4449"/>
                  </a:lnTo>
                  <a:lnTo>
                    <a:pt x="3624" y="4355"/>
                  </a:lnTo>
                  <a:lnTo>
                    <a:pt x="3793" y="4224"/>
                  </a:lnTo>
                  <a:lnTo>
                    <a:pt x="3943" y="4092"/>
                  </a:lnTo>
                  <a:lnTo>
                    <a:pt x="4093" y="3942"/>
                  </a:lnTo>
                  <a:lnTo>
                    <a:pt x="4224" y="3792"/>
                  </a:lnTo>
                  <a:lnTo>
                    <a:pt x="4224" y="3792"/>
                  </a:lnTo>
                  <a:lnTo>
                    <a:pt x="4318" y="3661"/>
                  </a:lnTo>
                  <a:lnTo>
                    <a:pt x="4412" y="3510"/>
                  </a:lnTo>
                  <a:lnTo>
                    <a:pt x="4412" y="3510"/>
                  </a:lnTo>
                  <a:lnTo>
                    <a:pt x="4506" y="3341"/>
                  </a:lnTo>
                  <a:lnTo>
                    <a:pt x="4581" y="3154"/>
                  </a:lnTo>
                  <a:lnTo>
                    <a:pt x="4637" y="2947"/>
                  </a:lnTo>
                  <a:lnTo>
                    <a:pt x="4694" y="2741"/>
                  </a:lnTo>
                  <a:lnTo>
                    <a:pt x="4712" y="2534"/>
                  </a:lnTo>
                  <a:lnTo>
                    <a:pt x="4712" y="2328"/>
                  </a:lnTo>
                  <a:lnTo>
                    <a:pt x="4712" y="2102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37" y="1727"/>
                  </a:lnTo>
                  <a:lnTo>
                    <a:pt x="4581" y="1577"/>
                  </a:lnTo>
                  <a:lnTo>
                    <a:pt x="4525" y="1427"/>
                  </a:lnTo>
                  <a:lnTo>
                    <a:pt x="4468" y="1276"/>
                  </a:lnTo>
                  <a:lnTo>
                    <a:pt x="4468" y="1276"/>
                  </a:lnTo>
                  <a:lnTo>
                    <a:pt x="4374" y="1126"/>
                  </a:lnTo>
                  <a:lnTo>
                    <a:pt x="4299" y="995"/>
                  </a:lnTo>
                  <a:lnTo>
                    <a:pt x="4299" y="995"/>
                  </a:lnTo>
                  <a:lnTo>
                    <a:pt x="4149" y="826"/>
                  </a:lnTo>
                  <a:lnTo>
                    <a:pt x="3999" y="657"/>
                  </a:lnTo>
                  <a:lnTo>
                    <a:pt x="3830" y="507"/>
                  </a:lnTo>
                  <a:lnTo>
                    <a:pt x="3661" y="394"/>
                  </a:lnTo>
                  <a:lnTo>
                    <a:pt x="3473" y="282"/>
                  </a:lnTo>
                  <a:lnTo>
                    <a:pt x="3267" y="188"/>
                  </a:lnTo>
                  <a:lnTo>
                    <a:pt x="3060" y="94"/>
                  </a:lnTo>
                  <a:lnTo>
                    <a:pt x="2854" y="38"/>
                  </a:lnTo>
                  <a:lnTo>
                    <a:pt x="2854" y="38"/>
                  </a:lnTo>
                  <a:lnTo>
                    <a:pt x="2685" y="19"/>
                  </a:lnTo>
                  <a:lnTo>
                    <a:pt x="2535" y="0"/>
                  </a:lnTo>
                  <a:lnTo>
                    <a:pt x="2535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extrusionOk="0">
                  <a:moveTo>
                    <a:pt x="2140" y="1"/>
                  </a:move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2"/>
            <p:cNvSpPr/>
            <p:nvPr/>
          </p:nvSpPr>
          <p:spPr>
            <a:xfrm>
              <a:off x="2427925" y="2735700"/>
              <a:ext cx="118275" cy="117825"/>
            </a:xfrm>
            <a:custGeom>
              <a:avLst/>
              <a:gdLst/>
              <a:ahLst/>
              <a:cxnLst/>
              <a:rect l="l" t="t" r="r" b="b"/>
              <a:pathLst>
                <a:path w="4731" h="4713" fill="none" extrusionOk="0">
                  <a:moveTo>
                    <a:pt x="2365" y="1"/>
                  </a:moveTo>
                  <a:lnTo>
                    <a:pt x="2365" y="1"/>
                  </a:lnTo>
                  <a:lnTo>
                    <a:pt x="2140" y="1"/>
                  </a:lnTo>
                  <a:lnTo>
                    <a:pt x="1915" y="38"/>
                  </a:lnTo>
                  <a:lnTo>
                    <a:pt x="1915" y="38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39" y="282"/>
                  </a:lnTo>
                  <a:lnTo>
                    <a:pt x="1051" y="395"/>
                  </a:lnTo>
                  <a:lnTo>
                    <a:pt x="864" y="526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413" y="1033"/>
                  </a:lnTo>
                  <a:lnTo>
                    <a:pt x="282" y="1240"/>
                  </a:lnTo>
                  <a:lnTo>
                    <a:pt x="188" y="1427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0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2985"/>
                  </a:lnTo>
                  <a:lnTo>
                    <a:pt x="150" y="3154"/>
                  </a:lnTo>
                  <a:lnTo>
                    <a:pt x="207" y="3323"/>
                  </a:lnTo>
                  <a:lnTo>
                    <a:pt x="301" y="3474"/>
                  </a:lnTo>
                  <a:lnTo>
                    <a:pt x="376" y="3624"/>
                  </a:lnTo>
                  <a:lnTo>
                    <a:pt x="470" y="3755"/>
                  </a:lnTo>
                  <a:lnTo>
                    <a:pt x="582" y="3886"/>
                  </a:lnTo>
                  <a:lnTo>
                    <a:pt x="695" y="4018"/>
                  </a:lnTo>
                  <a:lnTo>
                    <a:pt x="826" y="4131"/>
                  </a:lnTo>
                  <a:lnTo>
                    <a:pt x="958" y="4243"/>
                  </a:lnTo>
                  <a:lnTo>
                    <a:pt x="1089" y="4337"/>
                  </a:lnTo>
                  <a:lnTo>
                    <a:pt x="1239" y="4412"/>
                  </a:lnTo>
                  <a:lnTo>
                    <a:pt x="1389" y="4487"/>
                  </a:lnTo>
                  <a:lnTo>
                    <a:pt x="1558" y="4562"/>
                  </a:lnTo>
                  <a:lnTo>
                    <a:pt x="1708" y="4619"/>
                  </a:lnTo>
                  <a:lnTo>
                    <a:pt x="1877" y="4656"/>
                  </a:lnTo>
                  <a:lnTo>
                    <a:pt x="1877" y="4656"/>
                  </a:lnTo>
                  <a:lnTo>
                    <a:pt x="2046" y="4694"/>
                  </a:lnTo>
                  <a:lnTo>
                    <a:pt x="2197" y="4694"/>
                  </a:lnTo>
                  <a:lnTo>
                    <a:pt x="2197" y="4694"/>
                  </a:lnTo>
                  <a:lnTo>
                    <a:pt x="2365" y="4712"/>
                  </a:lnTo>
                  <a:lnTo>
                    <a:pt x="2365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5" y="4525"/>
                  </a:lnTo>
                  <a:lnTo>
                    <a:pt x="3492" y="4431"/>
                  </a:lnTo>
                  <a:lnTo>
                    <a:pt x="3679" y="4299"/>
                  </a:lnTo>
                  <a:lnTo>
                    <a:pt x="3867" y="4168"/>
                  </a:lnTo>
                  <a:lnTo>
                    <a:pt x="4036" y="4018"/>
                  </a:lnTo>
                  <a:lnTo>
                    <a:pt x="4186" y="3849"/>
                  </a:lnTo>
                  <a:lnTo>
                    <a:pt x="4318" y="3661"/>
                  </a:lnTo>
                  <a:lnTo>
                    <a:pt x="4449" y="3474"/>
                  </a:lnTo>
                  <a:lnTo>
                    <a:pt x="4543" y="3267"/>
                  </a:lnTo>
                  <a:lnTo>
                    <a:pt x="4618" y="3042"/>
                  </a:lnTo>
                  <a:lnTo>
                    <a:pt x="4674" y="2835"/>
                  </a:lnTo>
                  <a:lnTo>
                    <a:pt x="4712" y="2591"/>
                  </a:lnTo>
                  <a:lnTo>
                    <a:pt x="4731" y="2366"/>
                  </a:lnTo>
                  <a:lnTo>
                    <a:pt x="4712" y="2122"/>
                  </a:lnTo>
                  <a:lnTo>
                    <a:pt x="4674" y="1897"/>
                  </a:lnTo>
                  <a:lnTo>
                    <a:pt x="4674" y="1897"/>
                  </a:lnTo>
                  <a:lnTo>
                    <a:pt x="4637" y="1728"/>
                  </a:lnTo>
                  <a:lnTo>
                    <a:pt x="4599" y="1578"/>
                  </a:lnTo>
                  <a:lnTo>
                    <a:pt x="4524" y="1427"/>
                  </a:lnTo>
                  <a:lnTo>
                    <a:pt x="4468" y="1277"/>
                  </a:lnTo>
                  <a:lnTo>
                    <a:pt x="4468" y="1277"/>
                  </a:lnTo>
                  <a:lnTo>
                    <a:pt x="4374" y="1127"/>
                  </a:lnTo>
                  <a:lnTo>
                    <a:pt x="4299" y="996"/>
                  </a:lnTo>
                  <a:lnTo>
                    <a:pt x="4299" y="996"/>
                  </a:lnTo>
                  <a:lnTo>
                    <a:pt x="4111" y="770"/>
                  </a:lnTo>
                  <a:lnTo>
                    <a:pt x="3924" y="583"/>
                  </a:lnTo>
                  <a:lnTo>
                    <a:pt x="3698" y="414"/>
                  </a:lnTo>
                  <a:lnTo>
                    <a:pt x="3454" y="264"/>
                  </a:lnTo>
                  <a:lnTo>
                    <a:pt x="3210" y="151"/>
                  </a:lnTo>
                  <a:lnTo>
                    <a:pt x="2929" y="57"/>
                  </a:lnTo>
                  <a:lnTo>
                    <a:pt x="2647" y="1"/>
                  </a:lnTo>
                  <a:lnTo>
                    <a:pt x="2365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22" y="0"/>
                  </a:move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2"/>
            <p:cNvSpPr/>
            <p:nvPr/>
          </p:nvSpPr>
          <p:spPr>
            <a:xfrm>
              <a:off x="3187700" y="32012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0"/>
                  </a:moveTo>
                  <a:lnTo>
                    <a:pt x="2366" y="0"/>
                  </a:lnTo>
                  <a:lnTo>
                    <a:pt x="2122" y="0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4"/>
                  </a:lnTo>
                  <a:lnTo>
                    <a:pt x="1446" y="169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45" y="545"/>
                  </a:lnTo>
                  <a:lnTo>
                    <a:pt x="676" y="695"/>
                  </a:lnTo>
                  <a:lnTo>
                    <a:pt x="526" y="864"/>
                  </a:lnTo>
                  <a:lnTo>
                    <a:pt x="395" y="1033"/>
                  </a:lnTo>
                  <a:lnTo>
                    <a:pt x="282" y="1239"/>
                  </a:lnTo>
                  <a:lnTo>
                    <a:pt x="188" y="1446"/>
                  </a:lnTo>
                  <a:lnTo>
                    <a:pt x="113" y="1652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38" y="2816"/>
                  </a:lnTo>
                  <a:lnTo>
                    <a:pt x="38" y="2816"/>
                  </a:lnTo>
                  <a:lnTo>
                    <a:pt x="95" y="2985"/>
                  </a:lnTo>
                  <a:lnTo>
                    <a:pt x="132" y="3154"/>
                  </a:lnTo>
                  <a:lnTo>
                    <a:pt x="207" y="3323"/>
                  </a:lnTo>
                  <a:lnTo>
                    <a:pt x="282" y="3473"/>
                  </a:lnTo>
                  <a:lnTo>
                    <a:pt x="376" y="3623"/>
                  </a:lnTo>
                  <a:lnTo>
                    <a:pt x="470" y="3755"/>
                  </a:lnTo>
                  <a:lnTo>
                    <a:pt x="583" y="3886"/>
                  </a:lnTo>
                  <a:lnTo>
                    <a:pt x="695" y="4018"/>
                  </a:lnTo>
                  <a:lnTo>
                    <a:pt x="808" y="4130"/>
                  </a:lnTo>
                  <a:lnTo>
                    <a:pt x="939" y="4243"/>
                  </a:lnTo>
                  <a:lnTo>
                    <a:pt x="1089" y="4337"/>
                  </a:lnTo>
                  <a:lnTo>
                    <a:pt x="1240" y="4431"/>
                  </a:lnTo>
                  <a:lnTo>
                    <a:pt x="1390" y="4506"/>
                  </a:lnTo>
                  <a:lnTo>
                    <a:pt x="1540" y="4562"/>
                  </a:lnTo>
                  <a:lnTo>
                    <a:pt x="1709" y="4618"/>
                  </a:lnTo>
                  <a:lnTo>
                    <a:pt x="1878" y="4656"/>
                  </a:lnTo>
                  <a:lnTo>
                    <a:pt x="1878" y="4656"/>
                  </a:lnTo>
                  <a:lnTo>
                    <a:pt x="2028" y="4693"/>
                  </a:lnTo>
                  <a:lnTo>
                    <a:pt x="2197" y="4693"/>
                  </a:lnTo>
                  <a:lnTo>
                    <a:pt x="2197" y="4693"/>
                  </a:lnTo>
                  <a:lnTo>
                    <a:pt x="2347" y="4712"/>
                  </a:lnTo>
                  <a:lnTo>
                    <a:pt x="2347" y="4712"/>
                  </a:lnTo>
                  <a:lnTo>
                    <a:pt x="2591" y="4693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79" y="4599"/>
                  </a:lnTo>
                  <a:lnTo>
                    <a:pt x="3342" y="4487"/>
                  </a:lnTo>
                  <a:lnTo>
                    <a:pt x="3342" y="4487"/>
                  </a:lnTo>
                  <a:lnTo>
                    <a:pt x="3492" y="4412"/>
                  </a:lnTo>
                  <a:lnTo>
                    <a:pt x="3642" y="4337"/>
                  </a:lnTo>
                  <a:lnTo>
                    <a:pt x="3642" y="4337"/>
                  </a:lnTo>
                  <a:lnTo>
                    <a:pt x="3774" y="4224"/>
                  </a:lnTo>
                  <a:lnTo>
                    <a:pt x="3905" y="4130"/>
                  </a:lnTo>
                  <a:lnTo>
                    <a:pt x="4037" y="3999"/>
                  </a:lnTo>
                  <a:lnTo>
                    <a:pt x="4149" y="3867"/>
                  </a:lnTo>
                  <a:lnTo>
                    <a:pt x="4262" y="3736"/>
                  </a:lnTo>
                  <a:lnTo>
                    <a:pt x="4356" y="3586"/>
                  </a:lnTo>
                  <a:lnTo>
                    <a:pt x="4450" y="3436"/>
                  </a:lnTo>
                  <a:lnTo>
                    <a:pt x="4525" y="3285"/>
                  </a:lnTo>
                  <a:lnTo>
                    <a:pt x="4581" y="3135"/>
                  </a:lnTo>
                  <a:lnTo>
                    <a:pt x="4637" y="2966"/>
                  </a:lnTo>
                  <a:lnTo>
                    <a:pt x="4675" y="2797"/>
                  </a:lnTo>
                  <a:lnTo>
                    <a:pt x="4694" y="2610"/>
                  </a:lnTo>
                  <a:lnTo>
                    <a:pt x="4712" y="2441"/>
                  </a:lnTo>
                  <a:lnTo>
                    <a:pt x="4712" y="2253"/>
                  </a:lnTo>
                  <a:lnTo>
                    <a:pt x="4694" y="2084"/>
                  </a:lnTo>
                  <a:lnTo>
                    <a:pt x="4675" y="1896"/>
                  </a:lnTo>
                  <a:lnTo>
                    <a:pt x="4675" y="1896"/>
                  </a:lnTo>
                  <a:lnTo>
                    <a:pt x="4619" y="1690"/>
                  </a:lnTo>
                  <a:lnTo>
                    <a:pt x="4543" y="1483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7"/>
                  </a:lnTo>
                  <a:lnTo>
                    <a:pt x="3849" y="526"/>
                  </a:lnTo>
                  <a:lnTo>
                    <a:pt x="3680" y="395"/>
                  </a:lnTo>
                  <a:lnTo>
                    <a:pt x="3511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5"/>
                  </a:lnTo>
                  <a:lnTo>
                    <a:pt x="2760" y="19"/>
                  </a:lnTo>
                  <a:lnTo>
                    <a:pt x="2572" y="0"/>
                  </a:lnTo>
                  <a:lnTo>
                    <a:pt x="236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41" y="1"/>
                  </a:move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2"/>
            <p:cNvSpPr/>
            <p:nvPr/>
          </p:nvSpPr>
          <p:spPr>
            <a:xfrm>
              <a:off x="3818900" y="433130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141" y="1"/>
                  </a:lnTo>
                  <a:lnTo>
                    <a:pt x="1897" y="39"/>
                  </a:lnTo>
                  <a:lnTo>
                    <a:pt x="1897" y="39"/>
                  </a:lnTo>
                  <a:lnTo>
                    <a:pt x="1671" y="95"/>
                  </a:lnTo>
                  <a:lnTo>
                    <a:pt x="1446" y="170"/>
                  </a:lnTo>
                  <a:lnTo>
                    <a:pt x="1240" y="264"/>
                  </a:lnTo>
                  <a:lnTo>
                    <a:pt x="1052" y="395"/>
                  </a:lnTo>
                  <a:lnTo>
                    <a:pt x="1052" y="395"/>
                  </a:lnTo>
                  <a:lnTo>
                    <a:pt x="920" y="489"/>
                  </a:lnTo>
                  <a:lnTo>
                    <a:pt x="789" y="602"/>
                  </a:lnTo>
                  <a:lnTo>
                    <a:pt x="789" y="602"/>
                  </a:lnTo>
                  <a:lnTo>
                    <a:pt x="658" y="733"/>
                  </a:lnTo>
                  <a:lnTo>
                    <a:pt x="526" y="864"/>
                  </a:lnTo>
                  <a:lnTo>
                    <a:pt x="414" y="1015"/>
                  </a:lnTo>
                  <a:lnTo>
                    <a:pt x="320" y="1184"/>
                  </a:lnTo>
                  <a:lnTo>
                    <a:pt x="320" y="1184"/>
                  </a:lnTo>
                  <a:lnTo>
                    <a:pt x="245" y="1334"/>
                  </a:lnTo>
                  <a:lnTo>
                    <a:pt x="170" y="1484"/>
                  </a:lnTo>
                  <a:lnTo>
                    <a:pt x="170" y="1484"/>
                  </a:lnTo>
                  <a:lnTo>
                    <a:pt x="113" y="1634"/>
                  </a:lnTo>
                  <a:lnTo>
                    <a:pt x="76" y="1803"/>
                  </a:lnTo>
                  <a:lnTo>
                    <a:pt x="38" y="1953"/>
                  </a:lnTo>
                  <a:lnTo>
                    <a:pt x="19" y="2122"/>
                  </a:lnTo>
                  <a:lnTo>
                    <a:pt x="1" y="2291"/>
                  </a:lnTo>
                  <a:lnTo>
                    <a:pt x="1" y="2460"/>
                  </a:lnTo>
                  <a:lnTo>
                    <a:pt x="19" y="2629"/>
                  </a:lnTo>
                  <a:lnTo>
                    <a:pt x="57" y="2817"/>
                  </a:lnTo>
                  <a:lnTo>
                    <a:pt x="57" y="2817"/>
                  </a:lnTo>
                  <a:lnTo>
                    <a:pt x="95" y="3023"/>
                  </a:lnTo>
                  <a:lnTo>
                    <a:pt x="170" y="3211"/>
                  </a:lnTo>
                  <a:lnTo>
                    <a:pt x="245" y="3399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3" y="3905"/>
                  </a:lnTo>
                  <a:lnTo>
                    <a:pt x="733" y="4056"/>
                  </a:lnTo>
                  <a:lnTo>
                    <a:pt x="883" y="4187"/>
                  </a:lnTo>
                  <a:lnTo>
                    <a:pt x="1033" y="4300"/>
                  </a:lnTo>
                  <a:lnTo>
                    <a:pt x="1202" y="4412"/>
                  </a:lnTo>
                  <a:lnTo>
                    <a:pt x="1371" y="4487"/>
                  </a:lnTo>
                  <a:lnTo>
                    <a:pt x="1559" y="4563"/>
                  </a:lnTo>
                  <a:lnTo>
                    <a:pt x="1765" y="4638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3"/>
                  </a:lnTo>
                  <a:lnTo>
                    <a:pt x="2366" y="4713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60" y="4600"/>
                  </a:lnTo>
                  <a:lnTo>
                    <a:pt x="3286" y="4525"/>
                  </a:lnTo>
                  <a:lnTo>
                    <a:pt x="3492" y="4431"/>
                  </a:lnTo>
                  <a:lnTo>
                    <a:pt x="3680" y="4300"/>
                  </a:lnTo>
                  <a:lnTo>
                    <a:pt x="3868" y="4168"/>
                  </a:lnTo>
                  <a:lnTo>
                    <a:pt x="4037" y="4018"/>
                  </a:lnTo>
                  <a:lnTo>
                    <a:pt x="4187" y="3849"/>
                  </a:lnTo>
                  <a:lnTo>
                    <a:pt x="4318" y="3661"/>
                  </a:lnTo>
                  <a:lnTo>
                    <a:pt x="4431" y="3474"/>
                  </a:lnTo>
                  <a:lnTo>
                    <a:pt x="4543" y="3267"/>
                  </a:lnTo>
                  <a:lnTo>
                    <a:pt x="4619" y="3042"/>
                  </a:lnTo>
                  <a:lnTo>
                    <a:pt x="4675" y="2836"/>
                  </a:lnTo>
                  <a:lnTo>
                    <a:pt x="4712" y="2610"/>
                  </a:lnTo>
                  <a:lnTo>
                    <a:pt x="4712" y="2366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9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7"/>
                  </a:lnTo>
                  <a:lnTo>
                    <a:pt x="3699" y="395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20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extrusionOk="0">
                  <a:moveTo>
                    <a:pt x="2103" y="1"/>
                  </a:moveTo>
                  <a:lnTo>
                    <a:pt x="1934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2"/>
            <p:cNvSpPr/>
            <p:nvPr/>
          </p:nvSpPr>
          <p:spPr>
            <a:xfrm>
              <a:off x="3109800" y="3862950"/>
              <a:ext cx="117825" cy="117825"/>
            </a:xfrm>
            <a:custGeom>
              <a:avLst/>
              <a:gdLst/>
              <a:ahLst/>
              <a:cxnLst/>
              <a:rect l="l" t="t" r="r" b="b"/>
              <a:pathLst>
                <a:path w="4713" h="4713" fill="none" extrusionOk="0">
                  <a:moveTo>
                    <a:pt x="2366" y="1"/>
                  </a:moveTo>
                  <a:lnTo>
                    <a:pt x="2366" y="1"/>
                  </a:lnTo>
                  <a:lnTo>
                    <a:pt x="2272" y="1"/>
                  </a:lnTo>
                  <a:lnTo>
                    <a:pt x="2272" y="1"/>
                  </a:lnTo>
                  <a:lnTo>
                    <a:pt x="2103" y="1"/>
                  </a:lnTo>
                  <a:lnTo>
                    <a:pt x="1934" y="38"/>
                  </a:lnTo>
                  <a:lnTo>
                    <a:pt x="1934" y="38"/>
                  </a:lnTo>
                  <a:lnTo>
                    <a:pt x="1897" y="38"/>
                  </a:lnTo>
                  <a:lnTo>
                    <a:pt x="1897" y="38"/>
                  </a:lnTo>
                  <a:lnTo>
                    <a:pt x="1671" y="95"/>
                  </a:lnTo>
                  <a:lnTo>
                    <a:pt x="1446" y="188"/>
                  </a:lnTo>
                  <a:lnTo>
                    <a:pt x="1240" y="282"/>
                  </a:lnTo>
                  <a:lnTo>
                    <a:pt x="1033" y="395"/>
                  </a:lnTo>
                  <a:lnTo>
                    <a:pt x="864" y="545"/>
                  </a:lnTo>
                  <a:lnTo>
                    <a:pt x="695" y="695"/>
                  </a:lnTo>
                  <a:lnTo>
                    <a:pt x="545" y="864"/>
                  </a:lnTo>
                  <a:lnTo>
                    <a:pt x="395" y="1033"/>
                  </a:lnTo>
                  <a:lnTo>
                    <a:pt x="282" y="1240"/>
                  </a:lnTo>
                  <a:lnTo>
                    <a:pt x="188" y="1446"/>
                  </a:lnTo>
                  <a:lnTo>
                    <a:pt x="113" y="1653"/>
                  </a:lnTo>
                  <a:lnTo>
                    <a:pt x="57" y="1878"/>
                  </a:lnTo>
                  <a:lnTo>
                    <a:pt x="19" y="2103"/>
                  </a:lnTo>
                  <a:lnTo>
                    <a:pt x="1" y="2328"/>
                  </a:lnTo>
                  <a:lnTo>
                    <a:pt x="19" y="2572"/>
                  </a:lnTo>
                  <a:lnTo>
                    <a:pt x="57" y="2816"/>
                  </a:lnTo>
                  <a:lnTo>
                    <a:pt x="57" y="2816"/>
                  </a:lnTo>
                  <a:lnTo>
                    <a:pt x="94" y="3023"/>
                  </a:lnTo>
                  <a:lnTo>
                    <a:pt x="170" y="3211"/>
                  </a:lnTo>
                  <a:lnTo>
                    <a:pt x="245" y="3398"/>
                  </a:lnTo>
                  <a:lnTo>
                    <a:pt x="357" y="3586"/>
                  </a:lnTo>
                  <a:lnTo>
                    <a:pt x="470" y="3755"/>
                  </a:lnTo>
                  <a:lnTo>
                    <a:pt x="582" y="3905"/>
                  </a:lnTo>
                  <a:lnTo>
                    <a:pt x="733" y="4055"/>
                  </a:lnTo>
                  <a:lnTo>
                    <a:pt x="883" y="4187"/>
                  </a:lnTo>
                  <a:lnTo>
                    <a:pt x="1033" y="4299"/>
                  </a:lnTo>
                  <a:lnTo>
                    <a:pt x="1202" y="4412"/>
                  </a:lnTo>
                  <a:lnTo>
                    <a:pt x="1390" y="4487"/>
                  </a:lnTo>
                  <a:lnTo>
                    <a:pt x="1559" y="4562"/>
                  </a:lnTo>
                  <a:lnTo>
                    <a:pt x="1765" y="4637"/>
                  </a:lnTo>
                  <a:lnTo>
                    <a:pt x="1953" y="4675"/>
                  </a:lnTo>
                  <a:lnTo>
                    <a:pt x="2159" y="4694"/>
                  </a:lnTo>
                  <a:lnTo>
                    <a:pt x="2366" y="4712"/>
                  </a:lnTo>
                  <a:lnTo>
                    <a:pt x="2366" y="4712"/>
                  </a:lnTo>
                  <a:lnTo>
                    <a:pt x="2591" y="4694"/>
                  </a:lnTo>
                  <a:lnTo>
                    <a:pt x="2816" y="4656"/>
                  </a:lnTo>
                  <a:lnTo>
                    <a:pt x="2816" y="4656"/>
                  </a:lnTo>
                  <a:lnTo>
                    <a:pt x="3004" y="4619"/>
                  </a:lnTo>
                  <a:lnTo>
                    <a:pt x="3192" y="4562"/>
                  </a:lnTo>
                  <a:lnTo>
                    <a:pt x="3361" y="4487"/>
                  </a:lnTo>
                  <a:lnTo>
                    <a:pt x="3530" y="4393"/>
                  </a:lnTo>
                  <a:lnTo>
                    <a:pt x="3680" y="4299"/>
                  </a:lnTo>
                  <a:lnTo>
                    <a:pt x="3830" y="4187"/>
                  </a:lnTo>
                  <a:lnTo>
                    <a:pt x="3980" y="4074"/>
                  </a:lnTo>
                  <a:lnTo>
                    <a:pt x="4112" y="3943"/>
                  </a:lnTo>
                  <a:lnTo>
                    <a:pt x="4112" y="3943"/>
                  </a:lnTo>
                  <a:lnTo>
                    <a:pt x="4205" y="3811"/>
                  </a:lnTo>
                  <a:lnTo>
                    <a:pt x="4299" y="3680"/>
                  </a:lnTo>
                  <a:lnTo>
                    <a:pt x="4299" y="3680"/>
                  </a:lnTo>
                  <a:lnTo>
                    <a:pt x="4431" y="3492"/>
                  </a:lnTo>
                  <a:lnTo>
                    <a:pt x="4525" y="3286"/>
                  </a:lnTo>
                  <a:lnTo>
                    <a:pt x="4618" y="3060"/>
                  </a:lnTo>
                  <a:lnTo>
                    <a:pt x="4675" y="2835"/>
                  </a:lnTo>
                  <a:lnTo>
                    <a:pt x="4712" y="2610"/>
                  </a:lnTo>
                  <a:lnTo>
                    <a:pt x="4712" y="2385"/>
                  </a:lnTo>
                  <a:lnTo>
                    <a:pt x="4712" y="2141"/>
                  </a:lnTo>
                  <a:lnTo>
                    <a:pt x="4675" y="1897"/>
                  </a:lnTo>
                  <a:lnTo>
                    <a:pt x="4675" y="1897"/>
                  </a:lnTo>
                  <a:lnTo>
                    <a:pt x="4618" y="1690"/>
                  </a:lnTo>
                  <a:lnTo>
                    <a:pt x="4562" y="1484"/>
                  </a:lnTo>
                  <a:lnTo>
                    <a:pt x="4468" y="1296"/>
                  </a:lnTo>
                  <a:lnTo>
                    <a:pt x="4374" y="1127"/>
                  </a:lnTo>
                  <a:lnTo>
                    <a:pt x="4262" y="958"/>
                  </a:lnTo>
                  <a:lnTo>
                    <a:pt x="4130" y="808"/>
                  </a:lnTo>
                  <a:lnTo>
                    <a:pt x="3999" y="658"/>
                  </a:lnTo>
                  <a:lnTo>
                    <a:pt x="3849" y="526"/>
                  </a:lnTo>
                  <a:lnTo>
                    <a:pt x="3699" y="414"/>
                  </a:lnTo>
                  <a:lnTo>
                    <a:pt x="3530" y="301"/>
                  </a:lnTo>
                  <a:lnTo>
                    <a:pt x="3342" y="207"/>
                  </a:lnTo>
                  <a:lnTo>
                    <a:pt x="3154" y="132"/>
                  </a:lnTo>
                  <a:lnTo>
                    <a:pt x="2967" y="76"/>
                  </a:lnTo>
                  <a:lnTo>
                    <a:pt x="2779" y="38"/>
                  </a:lnTo>
                  <a:lnTo>
                    <a:pt x="2572" y="1"/>
                  </a:lnTo>
                  <a:lnTo>
                    <a:pt x="2366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82168"/>
            <a:ext cx="77175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●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○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Lato"/>
              <a:buChar char="■"/>
              <a:defRPr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8" r:id="rId2"/>
    <p:sldLayoutId id="2147483675" r:id="rId3"/>
    <p:sldLayoutId id="2147483677" r:id="rId4"/>
    <p:sldLayoutId id="2147483678" r:id="rId5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6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1F49F4B7-A61C-6B1F-F03E-E7A8F3C90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A2B7DD-2B15-F90C-EC84-5369FC02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08212"/>
            <a:ext cx="9144000" cy="292500"/>
          </a:xfrm>
        </p:spPr>
        <p:txBody>
          <a:bodyPr/>
          <a:lstStyle/>
          <a:p>
            <a:r>
              <a:rPr lang="en-US" sz="2500" dirty="0"/>
              <a:t>BÁO CÁO ĐỒ </a:t>
            </a:r>
            <a:r>
              <a:rPr lang="en-US" sz="2500"/>
              <a:t>ÁN CUỐI </a:t>
            </a:r>
            <a:r>
              <a:rPr lang="en-US" sz="2500" dirty="0"/>
              <a:t>KỲ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E658A08-112F-390A-7E70-4E9BD18A060C}"/>
              </a:ext>
            </a:extLst>
          </p:cNvPr>
          <p:cNvSpPr txBox="1">
            <a:spLocks/>
          </p:cNvSpPr>
          <p:nvPr/>
        </p:nvSpPr>
        <p:spPr>
          <a:xfrm>
            <a:off x="470151" y="2413933"/>
            <a:ext cx="8203698" cy="1348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r>
              <a:rPr lang="en-US" sz="3000" dirty="0" err="1">
                <a:solidFill>
                  <a:srgbClr val="00B0F0"/>
                </a:solidFill>
                <a:latin typeface="Nunito Sans Black" pitchFamily="2" charset="0"/>
              </a:rPr>
              <a:t>Đề</a:t>
            </a:r>
            <a:r>
              <a:rPr lang="en-US" sz="3000" dirty="0">
                <a:solidFill>
                  <a:srgbClr val="00B0F0"/>
                </a:solidFill>
                <a:latin typeface="Nunito Sans Black" pitchFamily="2" charset="0"/>
              </a:rPr>
              <a:t> </a:t>
            </a:r>
            <a:r>
              <a:rPr lang="en-US" sz="3000" dirty="0" err="1">
                <a:solidFill>
                  <a:srgbClr val="00B0F0"/>
                </a:solidFill>
                <a:latin typeface="Nunito Sans Black" pitchFamily="2" charset="0"/>
              </a:rPr>
              <a:t>tài</a:t>
            </a:r>
            <a:r>
              <a:rPr lang="en-US" sz="3000" dirty="0">
                <a:solidFill>
                  <a:srgbClr val="00B0F0"/>
                </a:solidFill>
                <a:latin typeface="Nunito Sans Black" pitchFamily="2" charset="0"/>
              </a:rPr>
              <a:t>: </a:t>
            </a:r>
            <a:r>
              <a:rPr lang="en-US" sz="3000" i="0" dirty="0">
                <a:solidFill>
                  <a:schemeClr val="bg1"/>
                </a:solidFill>
                <a:effectLst/>
                <a:latin typeface="Nunito Sans Black" pitchFamily="2" charset="0"/>
              </a:rPr>
              <a:t>G-IDCS: Graph-Based Intrusion Detection and Classification System for CAN protocol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007CBD31-7740-C251-FE33-F2A399C80D0A}"/>
              </a:ext>
            </a:extLst>
          </p:cNvPr>
          <p:cNvSpPr txBox="1">
            <a:spLocks/>
          </p:cNvSpPr>
          <p:nvPr/>
        </p:nvSpPr>
        <p:spPr>
          <a:xfrm>
            <a:off x="0" y="4223147"/>
            <a:ext cx="91440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r>
              <a:rPr lang="en-US" sz="2000">
                <a:solidFill>
                  <a:srgbClr val="FF9933"/>
                </a:solidFill>
              </a:rPr>
              <a:t>Trình bày bởi nhóm:</a:t>
            </a:r>
            <a:r>
              <a:rPr lang="en-US" sz="2000"/>
              <a:t> 8</a:t>
            </a:r>
            <a:endParaRPr lang="en-US" sz="20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0FD4BFAB-45F4-FE9E-9C1E-6A235344F1B2}"/>
              </a:ext>
            </a:extLst>
          </p:cNvPr>
          <p:cNvSpPr txBox="1">
            <a:spLocks/>
          </p:cNvSpPr>
          <p:nvPr/>
        </p:nvSpPr>
        <p:spPr>
          <a:xfrm flipV="1">
            <a:off x="380075" y="5464453"/>
            <a:ext cx="4352860" cy="212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endParaRPr lang="en-US" sz="3600" dirty="0">
              <a:solidFill>
                <a:srgbClr val="00B0F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A554D2-4FE3-8145-667D-4DE714FC81C9}"/>
              </a:ext>
            </a:extLst>
          </p:cNvPr>
          <p:cNvSpPr txBox="1"/>
          <p:nvPr/>
        </p:nvSpPr>
        <p:spPr>
          <a:xfrm>
            <a:off x="2132381" y="1060656"/>
            <a:ext cx="4879238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Nunito Sans Black" pitchFamily="2" charset="0"/>
                <a:cs typeface="Arial"/>
                <a:sym typeface="Arial"/>
              </a:rPr>
              <a:t>NT204.P22</a:t>
            </a:r>
            <a:r>
              <a:rPr kumimoji="0" lang="en-US" sz="2600" b="0" i="0" u="none" strike="noStrike" kern="0" cap="none" spc="0" normalizeH="0" baseline="0" noProof="0">
                <a:ln>
                  <a:noFill/>
                </a:ln>
                <a:solidFill>
                  <a:srgbClr val="FF9933"/>
                </a:solidFill>
                <a:effectLst/>
                <a:uLnTx/>
                <a:uFillTx/>
                <a:latin typeface="Nunito Sans Black" pitchFamily="2" charset="0"/>
                <a:cs typeface="Arial"/>
                <a:sym typeface="Arial"/>
              </a:rPr>
              <a:t>.ANTT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600">
                <a:solidFill>
                  <a:srgbClr val="FF9933"/>
                </a:solidFill>
                <a:latin typeface="Nunito Sans Black" pitchFamily="2" charset="0"/>
              </a:rPr>
              <a:t>GVHD: ThS. Đỗ Hoàng Hiển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rgbClr val="FF9933"/>
              </a:solidFill>
              <a:effectLst/>
              <a:uLnTx/>
              <a:uFillTx/>
              <a:latin typeface="Nunito Sans Black" pitchFamily="2" charset="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5162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BA956642-4D96-2398-1828-39BAEA156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54;p55">
            <a:extLst>
              <a:ext uri="{FF2B5EF4-FFF2-40B4-BE49-F238E27FC236}">
                <a16:creationId xmlns:a16="http://schemas.microsoft.com/office/drawing/2014/main" id="{E2D14434-E005-37F7-FE55-EFAD46902934}"/>
              </a:ext>
            </a:extLst>
          </p:cNvPr>
          <p:cNvSpPr txBox="1">
            <a:spLocks/>
          </p:cNvSpPr>
          <p:nvPr/>
        </p:nvSpPr>
        <p:spPr>
          <a:xfrm>
            <a:off x="370159" y="482635"/>
            <a:ext cx="4114682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4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 Đề xuất của bài báo</a:t>
            </a:r>
            <a:endParaRPr lang="en-US" sz="24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6" name="Google Shape;2454;p55">
            <a:extLst>
              <a:ext uri="{FF2B5EF4-FFF2-40B4-BE49-F238E27FC236}">
                <a16:creationId xmlns:a16="http://schemas.microsoft.com/office/drawing/2014/main" id="{9E481D93-ECBA-1A83-4716-A5580DCC80AA}"/>
              </a:ext>
            </a:extLst>
          </p:cNvPr>
          <p:cNvSpPr txBox="1">
            <a:spLocks/>
          </p:cNvSpPr>
          <p:nvPr/>
        </p:nvSpPr>
        <p:spPr>
          <a:xfrm>
            <a:off x="370158" y="951250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2.4 Quy trình hoạt động</a:t>
            </a:r>
            <a:endParaRPr lang="en-US" sz="2000" dirty="0">
              <a:solidFill>
                <a:schemeClr val="bg1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454;p55">
            <a:extLst>
              <a:ext uri="{FF2B5EF4-FFF2-40B4-BE49-F238E27FC236}">
                <a16:creationId xmlns:a16="http://schemas.microsoft.com/office/drawing/2014/main" id="{9A0A6144-7FE8-D0DA-7C89-4C5A000CDA24}"/>
              </a:ext>
            </a:extLst>
          </p:cNvPr>
          <p:cNvSpPr txBox="1">
            <a:spLocks/>
          </p:cNvSpPr>
          <p:nvPr/>
        </p:nvSpPr>
        <p:spPr>
          <a:xfrm>
            <a:off x="491167" y="1419865"/>
            <a:ext cx="2831697" cy="348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Hệ thống triển khai:</a:t>
            </a:r>
          </a:p>
          <a:p>
            <a:pPr algn="just">
              <a:lnSpc>
                <a:spcPct val="150000"/>
              </a:lnSpc>
            </a:pPr>
            <a:r>
              <a:rPr lang="vi-VN" sz="14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Monitoring Unit </a:t>
            </a:r>
            <a:r>
              <a:rPr lang="vi-VN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sẽ được cài đặt trực tiếp vào gateway, hoặc</a:t>
            </a:r>
            <a:r>
              <a:rPr lang="en-US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kết nối vào CAN bus thông qua cổng OBD-II.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9A0B0-4357-6871-0A50-03DCC3B66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5764" y="1419865"/>
            <a:ext cx="5478236" cy="3337902"/>
          </a:xfrm>
          <a:prstGeom prst="rect">
            <a:avLst/>
          </a:prstGeom>
        </p:spPr>
      </p:pic>
      <p:sp>
        <p:nvSpPr>
          <p:cNvPr id="2" name="Cube 1">
            <a:extLst>
              <a:ext uri="{FF2B5EF4-FFF2-40B4-BE49-F238E27FC236}">
                <a16:creationId xmlns:a16="http://schemas.microsoft.com/office/drawing/2014/main" id="{EF7FFF7E-E717-0AE8-ADC9-2EE615B9E5CA}"/>
              </a:ext>
            </a:extLst>
          </p:cNvPr>
          <p:cNvSpPr/>
          <p:nvPr/>
        </p:nvSpPr>
        <p:spPr>
          <a:xfrm flipH="1">
            <a:off x="137476" y="4572423"/>
            <a:ext cx="465364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8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8913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6FE12D68-0541-32C9-D327-1C7F85789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54;p55">
            <a:extLst>
              <a:ext uri="{FF2B5EF4-FFF2-40B4-BE49-F238E27FC236}">
                <a16:creationId xmlns:a16="http://schemas.microsoft.com/office/drawing/2014/main" id="{A2977AF7-5389-EC64-CFD5-F71C48DE101E}"/>
              </a:ext>
            </a:extLst>
          </p:cNvPr>
          <p:cNvSpPr txBox="1">
            <a:spLocks/>
          </p:cNvSpPr>
          <p:nvPr/>
        </p:nvSpPr>
        <p:spPr>
          <a:xfrm>
            <a:off x="370159" y="482635"/>
            <a:ext cx="4114682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4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 Đề xuất của bài báo</a:t>
            </a:r>
            <a:endParaRPr lang="en-US" sz="24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6" name="Google Shape;2454;p55">
            <a:extLst>
              <a:ext uri="{FF2B5EF4-FFF2-40B4-BE49-F238E27FC236}">
                <a16:creationId xmlns:a16="http://schemas.microsoft.com/office/drawing/2014/main" id="{E1708929-6DEE-9026-B63E-63C5F784CE20}"/>
              </a:ext>
            </a:extLst>
          </p:cNvPr>
          <p:cNvSpPr txBox="1">
            <a:spLocks/>
          </p:cNvSpPr>
          <p:nvPr/>
        </p:nvSpPr>
        <p:spPr>
          <a:xfrm>
            <a:off x="370158" y="951250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2.4 Quy trình hoạt động</a:t>
            </a:r>
            <a:endParaRPr lang="en-US" sz="2000" dirty="0">
              <a:solidFill>
                <a:schemeClr val="bg1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454;p55">
            <a:extLst>
              <a:ext uri="{FF2B5EF4-FFF2-40B4-BE49-F238E27FC236}">
                <a16:creationId xmlns:a16="http://schemas.microsoft.com/office/drawing/2014/main" id="{3A46FCD8-A01A-974F-13CE-13C0CB1E26C4}"/>
              </a:ext>
            </a:extLst>
          </p:cNvPr>
          <p:cNvSpPr txBox="1">
            <a:spLocks/>
          </p:cNvSpPr>
          <p:nvPr/>
        </p:nvSpPr>
        <p:spPr>
          <a:xfrm>
            <a:off x="491166" y="1419865"/>
            <a:ext cx="8203798" cy="348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Cấu hình:</a:t>
            </a:r>
          </a:p>
          <a:p>
            <a:pPr algn="just">
              <a:lnSpc>
                <a:spcPct val="150000"/>
              </a:lnSpc>
            </a:pPr>
            <a:r>
              <a:rPr lang="en-US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4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TH_classifier:</a:t>
            </a:r>
            <a:r>
              <a:rPr lang="en-US" sz="14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Từ dữ liệu bình thường, tính ngưỡng upper/lower cho mỗi đặc trưng.</a:t>
            </a:r>
            <a:endParaRPr lang="en-US" sz="14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4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ML_classifier:</a:t>
            </a:r>
            <a:r>
              <a:rPr lang="en-US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Dữ liệu bình thường + tấn công, nhãn attack type.</a:t>
            </a:r>
            <a:r>
              <a:rPr lang="en-US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Huấn luyện RandomForest, cân bằng trọng số</a:t>
            </a:r>
            <a:r>
              <a:rPr lang="en-US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, điều chỉnh tham số</a:t>
            </a:r>
            <a:r>
              <a:rPr lang="vi-VN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.</a:t>
            </a:r>
            <a:endParaRPr lang="en-US" sz="14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endParaRPr lang="en-US" sz="14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</a:t>
            </a:r>
            <a:r>
              <a:rPr lang="vi-VN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Triển khai:</a:t>
            </a:r>
            <a:r>
              <a:rPr lang="en-US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4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Monitoring unit </a:t>
            </a:r>
            <a:r>
              <a:rPr lang="vi-VN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chạy liên tục trên gateway, xử lý từng cửa sổ</a:t>
            </a:r>
            <a:r>
              <a:rPr lang="en-US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200 messages. </a:t>
            </a:r>
          </a:p>
          <a:p>
            <a:pPr algn="just">
              <a:lnSpc>
                <a:spcPct val="150000"/>
              </a:lnSpc>
            </a:pPr>
            <a:r>
              <a:rPr lang="en-US" sz="14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Quy trình: Xây dựng đồ thị, trích xuất đặc trưng, phát hiện tấn công bằng TH_classifier và phân loại tấn công bằng ML_classifier.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B8143F36-C519-AAF7-8A2D-923BC1A58D86}"/>
              </a:ext>
            </a:extLst>
          </p:cNvPr>
          <p:cNvSpPr/>
          <p:nvPr/>
        </p:nvSpPr>
        <p:spPr>
          <a:xfrm>
            <a:off x="8507310" y="4572423"/>
            <a:ext cx="465364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9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9335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E26EDFFD-DB30-629F-902E-79F0840F8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54;p55">
            <a:extLst>
              <a:ext uri="{FF2B5EF4-FFF2-40B4-BE49-F238E27FC236}">
                <a16:creationId xmlns:a16="http://schemas.microsoft.com/office/drawing/2014/main" id="{36195759-17FD-0F99-9340-D25497C4696F}"/>
              </a:ext>
            </a:extLst>
          </p:cNvPr>
          <p:cNvSpPr txBox="1">
            <a:spLocks/>
          </p:cNvSpPr>
          <p:nvPr/>
        </p:nvSpPr>
        <p:spPr>
          <a:xfrm>
            <a:off x="370159" y="482635"/>
            <a:ext cx="4114682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4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3. Kết quả của bài báo</a:t>
            </a:r>
            <a:endParaRPr lang="en-US" sz="24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454;p55">
            <a:extLst>
              <a:ext uri="{FF2B5EF4-FFF2-40B4-BE49-F238E27FC236}">
                <a16:creationId xmlns:a16="http://schemas.microsoft.com/office/drawing/2014/main" id="{6A68DF40-9013-D308-932C-C4E897FC0833}"/>
              </a:ext>
            </a:extLst>
          </p:cNvPr>
          <p:cNvSpPr txBox="1">
            <a:spLocks/>
          </p:cNvSpPr>
          <p:nvPr/>
        </p:nvSpPr>
        <p:spPr>
          <a:xfrm>
            <a:off x="404007" y="1419865"/>
            <a:ext cx="8315449" cy="348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Dataset:</a:t>
            </a:r>
          </a:p>
          <a:p>
            <a:pPr lvl="3"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Car-Hacking Dataset for Intrusion Detection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: 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Dùng để thử nghiệm TH_classifier. Gồm</a:t>
            </a:r>
          </a:p>
          <a:p>
            <a:pPr lvl="3"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dữ liệu bình thường và 4 loại t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ấn công DoS, Fuzzy, Spoofing (RPM/Gear). </a:t>
            </a:r>
          </a:p>
          <a:p>
            <a:pPr lvl="3" algn="just">
              <a:lnSpc>
                <a:spcPct val="150000"/>
              </a:lnSpc>
            </a:pPr>
            <a:r>
              <a:rPr lang="en-US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    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+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Car Hacking-Attack &amp; Defense Challenge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: 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Dùng để thử nghiệm ML_classifier. Gồm dữ </a:t>
            </a:r>
          </a:p>
          <a:p>
            <a:pPr lvl="3"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liệu bình thường và 4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loại tấn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công Flooding, Spoofing, Replay, Fuzzy.</a:t>
            </a:r>
          </a:p>
          <a:p>
            <a:pPr lvl="3"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Dữ liệu từ 3 loại xe: HYUNDAI Sonata, Kia Soul, CHEVROLET Spark.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lvl="3" algn="just">
              <a:lnSpc>
                <a:spcPct val="150000"/>
              </a:lnSpc>
            </a:pP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lvl="3"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Chỉ số đánh giá: Accuracy, Precision, Recall, F1-score.</a:t>
            </a:r>
            <a:endParaRPr lang="vi-VN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</p:txBody>
      </p:sp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4CC65D21-D6E4-CDC1-11F2-F240C348DA9F}"/>
              </a:ext>
            </a:extLst>
          </p:cNvPr>
          <p:cNvSpPr txBox="1">
            <a:spLocks/>
          </p:cNvSpPr>
          <p:nvPr/>
        </p:nvSpPr>
        <p:spPr>
          <a:xfrm>
            <a:off x="370158" y="951250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3.1 Thử nghiệm và đánh giá</a:t>
            </a:r>
            <a:endParaRPr lang="en-US" sz="2000" dirty="0">
              <a:solidFill>
                <a:schemeClr val="bg1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396A05A2-D8F3-F805-54AB-A02B346052A7}"/>
              </a:ext>
            </a:extLst>
          </p:cNvPr>
          <p:cNvSpPr/>
          <p:nvPr/>
        </p:nvSpPr>
        <p:spPr>
          <a:xfrm>
            <a:off x="8441871" y="4572423"/>
            <a:ext cx="530803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10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061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EC3C93C4-F1CD-C803-4FBC-6AED8DC2F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54;p55">
            <a:extLst>
              <a:ext uri="{FF2B5EF4-FFF2-40B4-BE49-F238E27FC236}">
                <a16:creationId xmlns:a16="http://schemas.microsoft.com/office/drawing/2014/main" id="{8F16CF90-7D1F-FB1F-E4BE-4A27936877E7}"/>
              </a:ext>
            </a:extLst>
          </p:cNvPr>
          <p:cNvSpPr txBox="1">
            <a:spLocks/>
          </p:cNvSpPr>
          <p:nvPr/>
        </p:nvSpPr>
        <p:spPr>
          <a:xfrm>
            <a:off x="370159" y="482635"/>
            <a:ext cx="4114682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4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3. Kết quả của bài báo</a:t>
            </a:r>
            <a:endParaRPr lang="en-US" sz="24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454;p55">
            <a:extLst>
              <a:ext uri="{FF2B5EF4-FFF2-40B4-BE49-F238E27FC236}">
                <a16:creationId xmlns:a16="http://schemas.microsoft.com/office/drawing/2014/main" id="{A8AFFD4F-5C36-FC20-9FA7-9919FEA4A9C9}"/>
              </a:ext>
            </a:extLst>
          </p:cNvPr>
          <p:cNvSpPr txBox="1">
            <a:spLocks/>
          </p:cNvSpPr>
          <p:nvPr/>
        </p:nvSpPr>
        <p:spPr>
          <a:xfrm>
            <a:off x="179615" y="1419865"/>
            <a:ext cx="8539842" cy="348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-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TH_classifier: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Giảm 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số lượng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gói tin: 6000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còn 200.</a:t>
            </a: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Accuracy combined: 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tăng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9%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Thời gian phát hiện: ~142.6 µs/window 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-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ML_classifier:</a:t>
            </a:r>
            <a:endParaRPr lang="en-US" sz="1500" b="1">
              <a:solidFill>
                <a:srgbClr val="FF9933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F1-score: &gt; 0.95 cho mọi attack type.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Thời gian phân loại: ~139.1 µs/window.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Vượt H‑IDS [17] trên tất cả các chỉ số.</a:t>
            </a:r>
          </a:p>
        </p:txBody>
      </p:sp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A7962C10-C7D8-736F-A57B-556C12F2B0C7}"/>
              </a:ext>
            </a:extLst>
          </p:cNvPr>
          <p:cNvSpPr txBox="1">
            <a:spLocks/>
          </p:cNvSpPr>
          <p:nvPr/>
        </p:nvSpPr>
        <p:spPr>
          <a:xfrm>
            <a:off x="370158" y="951250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3.1 Thử nghiệm và đánh giá</a:t>
            </a:r>
            <a:endParaRPr lang="en-US" sz="2000" dirty="0">
              <a:solidFill>
                <a:schemeClr val="bg1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F48668-F935-FE2B-6EEC-4F914F218F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866"/>
          <a:stretch/>
        </p:blipFill>
        <p:spPr>
          <a:xfrm>
            <a:off x="4206710" y="1701657"/>
            <a:ext cx="4937290" cy="11966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4703930-D04E-0AD8-967C-97352C7332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1271" b="5118"/>
          <a:stretch/>
        </p:blipFill>
        <p:spPr>
          <a:xfrm>
            <a:off x="4670646" y="3928704"/>
            <a:ext cx="4473354" cy="527091"/>
          </a:xfrm>
          <a:prstGeom prst="rect">
            <a:avLst/>
          </a:prstGeom>
        </p:spPr>
      </p:pic>
      <p:sp>
        <p:nvSpPr>
          <p:cNvPr id="6" name="Cube 5">
            <a:extLst>
              <a:ext uri="{FF2B5EF4-FFF2-40B4-BE49-F238E27FC236}">
                <a16:creationId xmlns:a16="http://schemas.microsoft.com/office/drawing/2014/main" id="{C41F547D-D71E-2B03-5DC8-70B20F4CE28B}"/>
              </a:ext>
            </a:extLst>
          </p:cNvPr>
          <p:cNvSpPr/>
          <p:nvPr/>
        </p:nvSpPr>
        <p:spPr>
          <a:xfrm>
            <a:off x="8441871" y="4572423"/>
            <a:ext cx="530803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11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736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DBB2D087-F8BA-FA9D-32B5-64BF6429C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54;p55">
            <a:extLst>
              <a:ext uri="{FF2B5EF4-FFF2-40B4-BE49-F238E27FC236}">
                <a16:creationId xmlns:a16="http://schemas.microsoft.com/office/drawing/2014/main" id="{A62AABDF-9A7C-4016-8408-8682E2A23567}"/>
              </a:ext>
            </a:extLst>
          </p:cNvPr>
          <p:cNvSpPr txBox="1">
            <a:spLocks/>
          </p:cNvSpPr>
          <p:nvPr/>
        </p:nvSpPr>
        <p:spPr>
          <a:xfrm>
            <a:off x="370159" y="482635"/>
            <a:ext cx="4114682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4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4. Thực nghiệm của nhóm</a:t>
            </a:r>
            <a:endParaRPr lang="en-US" sz="24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0CFCA79C-0C6F-DD6E-AE61-10086F97C154}"/>
              </a:ext>
            </a:extLst>
          </p:cNvPr>
          <p:cNvSpPr txBox="1">
            <a:spLocks/>
          </p:cNvSpPr>
          <p:nvPr/>
        </p:nvSpPr>
        <p:spPr>
          <a:xfrm>
            <a:off x="370158" y="951250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4.1 Kiến trúc</a:t>
            </a:r>
            <a:endParaRPr lang="en-US" sz="2000" dirty="0">
              <a:solidFill>
                <a:schemeClr val="bg1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6C432BA-818E-4D23-761F-2A151A58DEAA}"/>
              </a:ext>
            </a:extLst>
          </p:cNvPr>
          <p:cNvGrpSpPr/>
          <p:nvPr/>
        </p:nvGrpSpPr>
        <p:grpSpPr>
          <a:xfrm>
            <a:off x="598382" y="1836331"/>
            <a:ext cx="7772917" cy="3127555"/>
            <a:chOff x="648729" y="1863622"/>
            <a:chExt cx="7772917" cy="3127555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1AEF3FF-35B1-0B8D-38ED-CE91794577A8}"/>
                </a:ext>
              </a:extLst>
            </p:cNvPr>
            <p:cNvGrpSpPr/>
            <p:nvPr/>
          </p:nvGrpSpPr>
          <p:grpSpPr>
            <a:xfrm>
              <a:off x="648729" y="1888653"/>
              <a:ext cx="1352622" cy="3102524"/>
              <a:chOff x="1318348" y="1374129"/>
              <a:chExt cx="1352622" cy="310252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4E2F8969-CA14-A87F-4972-5CE78C8602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763" b="74886" l="1892" r="18195">
                            <a14:foregroundMark x1="15284" y1="68950" x2="10189" y2="74886"/>
                          </a14:backgroundRemoval>
                        </a14:imgEffect>
                      </a14:imgLayer>
                    </a14:imgProps>
                  </a:ext>
                </a:extLst>
              </a:blip>
              <a:srcRect l="1098" t="8910" r="79690" b="19476"/>
              <a:stretch/>
            </p:blipFill>
            <p:spPr>
              <a:xfrm>
                <a:off x="1561818" y="1374129"/>
                <a:ext cx="865682" cy="1028701"/>
              </a:xfrm>
              <a:prstGeom prst="rect">
                <a:avLst/>
              </a:prstGeom>
            </p:spPr>
          </p:pic>
          <p:sp>
            <p:nvSpPr>
              <p:cNvPr id="10" name="Google Shape;2454;p55">
                <a:extLst>
                  <a:ext uri="{FF2B5EF4-FFF2-40B4-BE49-F238E27FC236}">
                    <a16:creationId xmlns:a16="http://schemas.microsoft.com/office/drawing/2014/main" id="{B7F7E569-C7B4-90CB-890C-5419F18F9F0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18348" y="2276033"/>
                <a:ext cx="1352622" cy="22006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Nunito Sans Black"/>
                  <a:buNone/>
                  <a:defRPr sz="2800" b="0" i="0" u="none" strike="noStrike" cap="none">
                    <a:solidFill>
                      <a:schemeClr val="lt1"/>
                    </a:solidFill>
                    <a:latin typeface="Nunito Sans Black"/>
                    <a:ea typeface="Nunito Sans Black"/>
                    <a:cs typeface="Nunito Sans Black"/>
                    <a:sym typeface="Nunito Sans Black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500" b="1">
                    <a:solidFill>
                      <a:schemeClr val="bg1"/>
                    </a:solidFill>
                    <a:latin typeface="Nunito Sans" pitchFamily="2" charset="0"/>
                    <a:sym typeface="Nunito Sans"/>
                  </a:rPr>
                  <a:t>processed.py</a:t>
                </a:r>
              </a:p>
              <a:p>
                <a:pPr>
                  <a:lnSpc>
                    <a:spcPct val="150000"/>
                  </a:lnSpc>
                </a:pPr>
                <a:endParaRPr lang="en-US" sz="1500" b="1">
                  <a:solidFill>
                    <a:schemeClr val="bg1"/>
                  </a:solidFill>
                  <a:latin typeface="Nunito Sans" pitchFamily="2" charset="0"/>
                  <a:sym typeface="Nunito Sans"/>
                </a:endParaRPr>
              </a:p>
              <a:p>
                <a:r>
                  <a:rPr lang="en-US" sz="1500" b="1">
                    <a:solidFill>
                      <a:schemeClr val="bg1"/>
                    </a:solidFill>
                    <a:latin typeface="Nunito Sans" pitchFamily="2" charset="0"/>
                    <a:sym typeface="Nunito Sans"/>
                  </a:rPr>
                  <a:t>Tiền xử lý</a:t>
                </a:r>
              </a:p>
              <a:p>
                <a:r>
                  <a:rPr lang="en-US" sz="1500" b="1">
                    <a:solidFill>
                      <a:schemeClr val="bg1"/>
                    </a:solidFill>
                    <a:latin typeface="Nunito Sans" pitchFamily="2" charset="0"/>
                    <a:sym typeface="Nunito Sans"/>
                  </a:rPr>
                  <a:t>dữ liệu.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6B05868-BAC8-5C77-3E16-3581BA3AC56D}"/>
                </a:ext>
              </a:extLst>
            </p:cNvPr>
            <p:cNvGrpSpPr/>
            <p:nvPr/>
          </p:nvGrpSpPr>
          <p:grpSpPr>
            <a:xfrm>
              <a:off x="2577090" y="1863622"/>
              <a:ext cx="1770412" cy="3127555"/>
              <a:chOff x="3365545" y="1374129"/>
              <a:chExt cx="1770412" cy="3127555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F788906-27B1-ADA8-4A62-5C61DF86E7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763" b="74886" l="1892" r="18195">
                            <a14:foregroundMark x1="15284" y1="68950" x2="10189" y2="74886"/>
                          </a14:backgroundRemoval>
                        </a14:imgEffect>
                      </a14:imgLayer>
                    </a14:imgProps>
                  </a:ext>
                </a:extLst>
              </a:blip>
              <a:srcRect l="1098" t="8910" r="79690" b="19476"/>
              <a:stretch/>
            </p:blipFill>
            <p:spPr>
              <a:xfrm>
                <a:off x="3820752" y="1374129"/>
                <a:ext cx="865682" cy="1028701"/>
              </a:xfrm>
              <a:prstGeom prst="rect">
                <a:avLst/>
              </a:prstGeom>
            </p:spPr>
          </p:pic>
          <p:sp>
            <p:nvSpPr>
              <p:cNvPr id="11" name="Google Shape;2454;p55">
                <a:extLst>
                  <a:ext uri="{FF2B5EF4-FFF2-40B4-BE49-F238E27FC236}">
                    <a16:creationId xmlns:a16="http://schemas.microsoft.com/office/drawing/2014/main" id="{0AAAF103-1432-94D1-75B5-CF777518E84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65545" y="2276033"/>
                <a:ext cx="1770412" cy="22256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Nunito Sans Black"/>
                  <a:buNone/>
                  <a:defRPr sz="2800" b="0" i="0" u="none" strike="noStrike" cap="none">
                    <a:solidFill>
                      <a:schemeClr val="lt1"/>
                    </a:solidFill>
                    <a:latin typeface="Nunito Sans Black"/>
                    <a:ea typeface="Nunito Sans Black"/>
                    <a:cs typeface="Nunito Sans Black"/>
                    <a:sym typeface="Nunito Sans Black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500" b="1">
                    <a:solidFill>
                      <a:schemeClr val="bg1"/>
                    </a:solidFill>
                    <a:latin typeface="Nunito Sans" pitchFamily="2" charset="0"/>
                    <a:sym typeface="Nunito Sans"/>
                  </a:rPr>
                  <a:t>train.py</a:t>
                </a:r>
              </a:p>
              <a:p>
                <a:pPr>
                  <a:lnSpc>
                    <a:spcPct val="150000"/>
                  </a:lnSpc>
                </a:pPr>
                <a:endParaRPr lang="en-US" sz="1500" b="1">
                  <a:solidFill>
                    <a:schemeClr val="bg1"/>
                  </a:solidFill>
                  <a:latin typeface="Nunito Sans" pitchFamily="2" charset="0"/>
                  <a:sym typeface="Nunito Sans"/>
                </a:endParaRPr>
              </a:p>
              <a:p>
                <a:r>
                  <a:rPr lang="en-US" sz="1500" b="1">
                    <a:solidFill>
                      <a:schemeClr val="bg1"/>
                    </a:solidFill>
                    <a:latin typeface="Nunito Sans" pitchFamily="2" charset="0"/>
                    <a:sym typeface="Nunito Sans"/>
                  </a:rPr>
                  <a:t>Tính ngưỡng bình thường và huấn luyện mô hình.</a:t>
                </a:r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68A14234-1F17-D7CC-1518-93DE5B2781D4}"/>
                </a:ext>
              </a:extLst>
            </p:cNvPr>
            <p:cNvGrpSpPr/>
            <p:nvPr/>
          </p:nvGrpSpPr>
          <p:grpSpPr>
            <a:xfrm>
              <a:off x="4897193" y="1863622"/>
              <a:ext cx="1416086" cy="3127555"/>
              <a:chOff x="5804484" y="1374129"/>
              <a:chExt cx="1416086" cy="312755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98011D8-683A-5E5D-11DC-AFC74B9E77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763" b="74886" l="1892" r="18195">
                            <a14:foregroundMark x1="15284" y1="68950" x2="10189" y2="74886"/>
                          </a14:backgroundRemoval>
                        </a14:imgEffect>
                      </a14:imgLayer>
                    </a14:imgProps>
                  </a:ext>
                </a:extLst>
              </a:blip>
              <a:srcRect l="1098" t="8910" r="79690" b="19476"/>
              <a:stretch/>
            </p:blipFill>
            <p:spPr>
              <a:xfrm>
                <a:off x="6079686" y="1374129"/>
                <a:ext cx="865682" cy="1028701"/>
              </a:xfrm>
              <a:prstGeom prst="rect">
                <a:avLst/>
              </a:prstGeom>
            </p:spPr>
          </p:pic>
          <p:sp>
            <p:nvSpPr>
              <p:cNvPr id="12" name="Google Shape;2454;p55">
                <a:extLst>
                  <a:ext uri="{FF2B5EF4-FFF2-40B4-BE49-F238E27FC236}">
                    <a16:creationId xmlns:a16="http://schemas.microsoft.com/office/drawing/2014/main" id="{8FAB0888-DB53-2C12-7AF2-2E04FD57A41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04484" y="2303593"/>
                <a:ext cx="1416086" cy="219809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Nunito Sans Black"/>
                  <a:buNone/>
                  <a:defRPr sz="2800" b="0" i="0" u="none" strike="noStrike" cap="none">
                    <a:solidFill>
                      <a:schemeClr val="lt1"/>
                    </a:solidFill>
                    <a:latin typeface="Nunito Sans Black"/>
                    <a:ea typeface="Nunito Sans Black"/>
                    <a:cs typeface="Nunito Sans Black"/>
                    <a:sym typeface="Nunito Sans Black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500" b="1">
                    <a:solidFill>
                      <a:schemeClr val="bg1"/>
                    </a:solidFill>
                    <a:latin typeface="Nunito Sans" pitchFamily="2" charset="0"/>
                    <a:sym typeface="Nunito Sans"/>
                  </a:rPr>
                  <a:t>test.py</a:t>
                </a:r>
              </a:p>
              <a:p>
                <a:pPr>
                  <a:lnSpc>
                    <a:spcPct val="150000"/>
                  </a:lnSpc>
                </a:pPr>
                <a:endParaRPr lang="en-US" sz="1500" b="1">
                  <a:solidFill>
                    <a:schemeClr val="bg1"/>
                  </a:solidFill>
                  <a:latin typeface="Nunito Sans" pitchFamily="2" charset="0"/>
                  <a:sym typeface="Nunito Sans"/>
                </a:endParaRPr>
              </a:p>
              <a:p>
                <a:r>
                  <a:rPr lang="en-US" sz="1500" b="1">
                    <a:solidFill>
                      <a:schemeClr val="bg1"/>
                    </a:solidFill>
                    <a:latin typeface="Nunito Sans" pitchFamily="2" charset="0"/>
                    <a:sym typeface="Nunito Sans"/>
                  </a:rPr>
                  <a:t>Kiểm thử và đánh giá. </a:t>
                </a: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7020EC0-6F89-9EEA-E9E5-693249C71198}"/>
                </a:ext>
              </a:extLst>
            </p:cNvPr>
            <p:cNvGrpSpPr/>
            <p:nvPr/>
          </p:nvGrpSpPr>
          <p:grpSpPr>
            <a:xfrm>
              <a:off x="7069024" y="1890644"/>
              <a:ext cx="1352622" cy="3027054"/>
              <a:chOff x="5836216" y="1374129"/>
              <a:chExt cx="1352622" cy="3027054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C650A64-79F7-2251-8573-F5A39C0C1F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7763" b="74886" l="1892" r="18195">
                            <a14:foregroundMark x1="15284" y1="68950" x2="10189" y2="74886"/>
                          </a14:backgroundRemoval>
                        </a14:imgEffect>
                      </a14:imgLayer>
                    </a14:imgProps>
                  </a:ext>
                </a:extLst>
              </a:blip>
              <a:srcRect l="1098" t="8910" r="79690" b="19476"/>
              <a:stretch/>
            </p:blipFill>
            <p:spPr>
              <a:xfrm>
                <a:off x="6079686" y="1374129"/>
                <a:ext cx="865682" cy="1028701"/>
              </a:xfrm>
              <a:prstGeom prst="rect">
                <a:avLst/>
              </a:prstGeom>
            </p:spPr>
          </p:pic>
          <p:sp>
            <p:nvSpPr>
              <p:cNvPr id="18" name="Google Shape;2454;p55">
                <a:extLst>
                  <a:ext uri="{FF2B5EF4-FFF2-40B4-BE49-F238E27FC236}">
                    <a16:creationId xmlns:a16="http://schemas.microsoft.com/office/drawing/2014/main" id="{7BF0C96E-DF73-E73A-9D89-8E677B8E96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36216" y="2303593"/>
                <a:ext cx="1352622" cy="20975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Nunito Sans Black"/>
                  <a:buNone/>
                  <a:defRPr sz="2800" b="0" i="0" u="none" strike="noStrike" cap="none">
                    <a:solidFill>
                      <a:schemeClr val="lt1"/>
                    </a:solidFill>
                    <a:latin typeface="Nunito Sans Black"/>
                    <a:ea typeface="Nunito Sans Black"/>
                    <a:cs typeface="Nunito Sans Black"/>
                    <a:sym typeface="Nunito Sans Black"/>
                  </a:defRPr>
                </a:lvl1pPr>
                <a:lvl2pPr marR="0" lvl="1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2pPr>
                <a:lvl3pPr marR="0" lvl="2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3pPr>
                <a:lvl4pPr marR="0" lvl="3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4pPr>
                <a:lvl5pPr marR="0" lvl="4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5pPr>
                <a:lvl6pPr marR="0" lvl="5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6pPr>
                <a:lvl7pPr marR="0" lvl="6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7pPr>
                <a:lvl8pPr marR="0" lvl="7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8pPr>
                <a:lvl9pPr marR="0" lvl="8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lt1"/>
                    </a:solidFill>
                    <a:latin typeface="Comfortaa Medium"/>
                    <a:ea typeface="Comfortaa Medium"/>
                    <a:cs typeface="Comfortaa Medium"/>
                    <a:sym typeface="Comfortaa Medium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1500" b="1">
                    <a:solidFill>
                      <a:schemeClr val="bg1"/>
                    </a:solidFill>
                    <a:latin typeface="Nunito Sans" pitchFamily="2" charset="0"/>
                    <a:sym typeface="Nunito Sans"/>
                  </a:rPr>
                  <a:t>report.py</a:t>
                </a:r>
              </a:p>
              <a:p>
                <a:pPr>
                  <a:lnSpc>
                    <a:spcPct val="150000"/>
                  </a:lnSpc>
                </a:pPr>
                <a:endParaRPr lang="en-US" sz="1500" b="1">
                  <a:solidFill>
                    <a:schemeClr val="bg1"/>
                  </a:solidFill>
                  <a:latin typeface="Nunito Sans" pitchFamily="2" charset="0"/>
                  <a:sym typeface="Nunito Sans"/>
                </a:endParaRPr>
              </a:p>
              <a:p>
                <a:r>
                  <a:rPr lang="en-US" sz="1500" b="1">
                    <a:solidFill>
                      <a:schemeClr val="bg1"/>
                    </a:solidFill>
                    <a:latin typeface="Nunito Sans" pitchFamily="2" charset="0"/>
                    <a:sym typeface="Nunito Sans"/>
                  </a:rPr>
                  <a:t>Tạo báo cáo trực quan.</a:t>
                </a:r>
              </a:p>
            </p:txBody>
          </p:sp>
        </p:grpSp>
      </p:grp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80FF715-E31A-4054-9A57-3BBF622D8ED5}"/>
              </a:ext>
            </a:extLst>
          </p:cNvPr>
          <p:cNvSpPr/>
          <p:nvPr/>
        </p:nvSpPr>
        <p:spPr>
          <a:xfrm>
            <a:off x="2018100" y="2225651"/>
            <a:ext cx="653403" cy="359228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19B0C60F-7367-D66F-3880-9561E9219EE1}"/>
              </a:ext>
            </a:extLst>
          </p:cNvPr>
          <p:cNvSpPr/>
          <p:nvPr/>
        </p:nvSpPr>
        <p:spPr>
          <a:xfrm>
            <a:off x="4158139" y="2225651"/>
            <a:ext cx="653403" cy="359228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A82A31C-D035-29AE-0E62-6BB34C27AA9C}"/>
              </a:ext>
            </a:extLst>
          </p:cNvPr>
          <p:cNvSpPr/>
          <p:nvPr/>
        </p:nvSpPr>
        <p:spPr>
          <a:xfrm>
            <a:off x="6298236" y="2225651"/>
            <a:ext cx="653403" cy="359228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6AA49A0E-8C1D-B8B5-B2AB-FF704C8B1DE4}"/>
              </a:ext>
            </a:extLst>
          </p:cNvPr>
          <p:cNvSpPr/>
          <p:nvPr/>
        </p:nvSpPr>
        <p:spPr>
          <a:xfrm>
            <a:off x="8441871" y="4572423"/>
            <a:ext cx="530803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12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91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9D3CA567-D6B2-AB7D-28F4-980DFCD9B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BF93D7FF-71B8-CF40-6E8D-B1661E001D37}"/>
              </a:ext>
            </a:extLst>
          </p:cNvPr>
          <p:cNvSpPr txBox="1">
            <a:spLocks/>
          </p:cNvSpPr>
          <p:nvPr/>
        </p:nvSpPr>
        <p:spPr>
          <a:xfrm>
            <a:off x="370158" y="231236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4.1.1 Chi tiết file train.py</a:t>
            </a:r>
            <a:endParaRPr lang="en-US" sz="20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3153AC04-8187-1E36-E18E-2736CBF788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158" y="1090037"/>
            <a:ext cx="4030611" cy="2963425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27000">
              <a:srgbClr val="FF9933">
                <a:alpha val="30000"/>
              </a:srgbClr>
            </a:glow>
          </a:effectLst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B23C9B48-8BA9-4D0C-191A-362E08147FFC}"/>
              </a:ext>
            </a:extLst>
          </p:cNvPr>
          <p:cNvGrpSpPr/>
          <p:nvPr/>
        </p:nvGrpSpPr>
        <p:grpSpPr>
          <a:xfrm>
            <a:off x="5138720" y="335603"/>
            <a:ext cx="3902143" cy="1409784"/>
            <a:chOff x="370158" y="3502480"/>
            <a:chExt cx="6198839" cy="1441452"/>
          </a:xfrm>
        </p:grpSpPr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37BAE72-A005-A1A5-EB44-B248DC03A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0158" y="3502480"/>
              <a:ext cx="5839640" cy="1133633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83BFB972-9D2E-728B-9ABB-617702B4DF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095"/>
            <a:stretch/>
          </p:blipFill>
          <p:spPr>
            <a:xfrm>
              <a:off x="582957" y="3684134"/>
              <a:ext cx="5773241" cy="116221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27D518E3-34DA-226E-D9A7-8C86D74C3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67462" y="3848404"/>
              <a:ext cx="5801535" cy="1095528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</p:grp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B4941415-13B6-9B69-6729-1CEDF1BCC6D9}"/>
              </a:ext>
            </a:extLst>
          </p:cNvPr>
          <p:cNvSpPr/>
          <p:nvPr/>
        </p:nvSpPr>
        <p:spPr>
          <a:xfrm rot="5400000">
            <a:off x="6893972" y="2102553"/>
            <a:ext cx="500915" cy="359228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070EDAA-B7D0-646A-758A-712DF109A4A7}"/>
              </a:ext>
            </a:extLst>
          </p:cNvPr>
          <p:cNvGrpSpPr/>
          <p:nvPr/>
        </p:nvGrpSpPr>
        <p:grpSpPr>
          <a:xfrm>
            <a:off x="5710696" y="2629773"/>
            <a:ext cx="3063146" cy="2513727"/>
            <a:chOff x="-78269" y="1054936"/>
            <a:chExt cx="7106758" cy="5832055"/>
          </a:xfrm>
        </p:grpSpPr>
        <p:pic>
          <p:nvPicPr>
            <p:cNvPr id="6" name="Picture 5" descr="A graph of a diagram&#10;&#10;AI-generated content may be incorrect.">
              <a:extLst>
                <a:ext uri="{FF2B5EF4-FFF2-40B4-BE49-F238E27FC236}">
                  <a16:creationId xmlns:a16="http://schemas.microsoft.com/office/drawing/2014/main" id="{32DEB38E-FA28-7C21-8203-9F236FCDC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5000"/>
            </a:blip>
            <a:stretch>
              <a:fillRect/>
            </a:stretch>
          </p:blipFill>
          <p:spPr>
            <a:xfrm flipH="1" flipV="1">
              <a:off x="-78269" y="1054936"/>
              <a:ext cx="5143500" cy="51435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8" name="Picture 7" descr="A graph of a window&#10;&#10;AI-generated content may be incorrect.">
              <a:extLst>
                <a:ext uri="{FF2B5EF4-FFF2-40B4-BE49-F238E27FC236}">
                  <a16:creationId xmlns:a16="http://schemas.microsoft.com/office/drawing/2014/main" id="{AA289ED0-63FC-9C29-96DA-AF44BC1E2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85000"/>
            </a:blip>
            <a:stretch>
              <a:fillRect/>
            </a:stretch>
          </p:blipFill>
          <p:spPr>
            <a:xfrm>
              <a:off x="903360" y="1417524"/>
              <a:ext cx="5143500" cy="51434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4" name="Picture 3" descr="A graph of a diagram&#10;&#10;AI-generated content may be incorrect.">
              <a:extLst>
                <a:ext uri="{FF2B5EF4-FFF2-40B4-BE49-F238E27FC236}">
                  <a16:creationId xmlns:a16="http://schemas.microsoft.com/office/drawing/2014/main" id="{55A18EA6-93B6-C980-BF17-06770A2017A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85000"/>
            </a:blip>
            <a:stretch>
              <a:fillRect/>
            </a:stretch>
          </p:blipFill>
          <p:spPr>
            <a:xfrm>
              <a:off x="1884989" y="1743492"/>
              <a:ext cx="5143500" cy="51434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3" name="Cube 2">
            <a:extLst>
              <a:ext uri="{FF2B5EF4-FFF2-40B4-BE49-F238E27FC236}">
                <a16:creationId xmlns:a16="http://schemas.microsoft.com/office/drawing/2014/main" id="{C6BA8EA3-8849-DAD8-CC95-028E052B0737}"/>
              </a:ext>
            </a:extLst>
          </p:cNvPr>
          <p:cNvSpPr/>
          <p:nvPr/>
        </p:nvSpPr>
        <p:spPr>
          <a:xfrm flipH="1">
            <a:off x="104756" y="4572423"/>
            <a:ext cx="530803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13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766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2EF4834A-D45A-5BC9-0492-61302572F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87FDBD92-F1AA-2F76-E527-7DBBBAF8E1B0}"/>
              </a:ext>
            </a:extLst>
          </p:cNvPr>
          <p:cNvSpPr txBox="1">
            <a:spLocks/>
          </p:cNvSpPr>
          <p:nvPr/>
        </p:nvSpPr>
        <p:spPr>
          <a:xfrm>
            <a:off x="370158" y="231236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4.1.1 Chi tiết file train.py</a:t>
            </a:r>
            <a:endParaRPr lang="en-US" sz="20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948B992C-4E3C-EA2E-1200-BE575A8D7EC2}"/>
              </a:ext>
            </a:extLst>
          </p:cNvPr>
          <p:cNvSpPr/>
          <p:nvPr/>
        </p:nvSpPr>
        <p:spPr>
          <a:xfrm>
            <a:off x="3664082" y="4055143"/>
            <a:ext cx="500915" cy="359228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CD8F629-0B7D-0230-A23C-1244AC1FA38D}"/>
              </a:ext>
            </a:extLst>
          </p:cNvPr>
          <p:cNvGrpSpPr/>
          <p:nvPr/>
        </p:nvGrpSpPr>
        <p:grpSpPr>
          <a:xfrm>
            <a:off x="4404814" y="3663251"/>
            <a:ext cx="3660239" cy="1329962"/>
            <a:chOff x="5286074" y="3582302"/>
            <a:chExt cx="3660239" cy="13299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27BCD9C-3BA3-5BD0-29DD-2F36203BD5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68" t="20669" r="2240" b="28823"/>
            <a:stretch/>
          </p:blipFill>
          <p:spPr>
            <a:xfrm>
              <a:off x="5286074" y="3582302"/>
              <a:ext cx="3376236" cy="9144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EF76640-C881-E474-8BE5-E944C93070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6645" y="3752909"/>
              <a:ext cx="3376236" cy="932413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4263EA0-254E-90B2-0055-5D4113E4C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0956" y="3979851"/>
              <a:ext cx="3475357" cy="932413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226AA1F-0E46-87A3-2195-631D75DE3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997" y="694343"/>
            <a:ext cx="7049232" cy="2482454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27000">
              <a:srgbClr val="FF9933">
                <a:alpha val="30000"/>
              </a:srgbClr>
            </a:glo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F8511B0E-2A1E-1806-A358-ECEBB0B2C124}"/>
              </a:ext>
            </a:extLst>
          </p:cNvPr>
          <p:cNvGrpSpPr/>
          <p:nvPr/>
        </p:nvGrpSpPr>
        <p:grpSpPr>
          <a:xfrm>
            <a:off x="361119" y="3582302"/>
            <a:ext cx="3063146" cy="2513727"/>
            <a:chOff x="-78269" y="1054936"/>
            <a:chExt cx="7106758" cy="5832055"/>
          </a:xfrm>
        </p:grpSpPr>
        <p:pic>
          <p:nvPicPr>
            <p:cNvPr id="4" name="Picture 3" descr="A graph of a diagram&#10;&#10;AI-generated content may be incorrect.">
              <a:extLst>
                <a:ext uri="{FF2B5EF4-FFF2-40B4-BE49-F238E27FC236}">
                  <a16:creationId xmlns:a16="http://schemas.microsoft.com/office/drawing/2014/main" id="{0F1E55DD-806C-1E72-53C6-1A6C7EA98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 amt="85000"/>
            </a:blip>
            <a:stretch>
              <a:fillRect/>
            </a:stretch>
          </p:blipFill>
          <p:spPr>
            <a:xfrm flipH="1" flipV="1">
              <a:off x="-78269" y="1054936"/>
              <a:ext cx="5143500" cy="5143500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5" name="Picture 4" descr="A graph of a window&#10;&#10;AI-generated content may be incorrect.">
              <a:extLst>
                <a:ext uri="{FF2B5EF4-FFF2-40B4-BE49-F238E27FC236}">
                  <a16:creationId xmlns:a16="http://schemas.microsoft.com/office/drawing/2014/main" id="{1874B564-D8C8-A058-424E-10F74F5D4D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alphaModFix amt="85000"/>
            </a:blip>
            <a:stretch>
              <a:fillRect/>
            </a:stretch>
          </p:blipFill>
          <p:spPr>
            <a:xfrm>
              <a:off x="903360" y="1417524"/>
              <a:ext cx="5143500" cy="51434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6" name="Picture 5" descr="A graph of a diagram&#10;&#10;AI-generated content may be incorrect.">
              <a:extLst>
                <a:ext uri="{FF2B5EF4-FFF2-40B4-BE49-F238E27FC236}">
                  <a16:creationId xmlns:a16="http://schemas.microsoft.com/office/drawing/2014/main" id="{F894AFEC-FE17-13AB-1AC6-6A61FFE88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alphaModFix amt="85000"/>
            </a:blip>
            <a:stretch>
              <a:fillRect/>
            </a:stretch>
          </p:blipFill>
          <p:spPr>
            <a:xfrm>
              <a:off x="1884989" y="1743492"/>
              <a:ext cx="5143500" cy="514349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sp>
        <p:nvSpPr>
          <p:cNvPr id="7" name="Cube 6">
            <a:extLst>
              <a:ext uri="{FF2B5EF4-FFF2-40B4-BE49-F238E27FC236}">
                <a16:creationId xmlns:a16="http://schemas.microsoft.com/office/drawing/2014/main" id="{5001FF50-8D5F-368F-4845-877F60BF7E61}"/>
              </a:ext>
            </a:extLst>
          </p:cNvPr>
          <p:cNvSpPr/>
          <p:nvPr/>
        </p:nvSpPr>
        <p:spPr>
          <a:xfrm>
            <a:off x="8441871" y="4572423"/>
            <a:ext cx="530803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14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8487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79D0D729-2527-4C4D-9F8F-D817A27F5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7B9EAD69-9315-CF77-4459-8E8DD6763CAB}"/>
              </a:ext>
            </a:extLst>
          </p:cNvPr>
          <p:cNvSpPr txBox="1">
            <a:spLocks/>
          </p:cNvSpPr>
          <p:nvPr/>
        </p:nvSpPr>
        <p:spPr>
          <a:xfrm>
            <a:off x="370158" y="231236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4.1.1 Chi tiết file train.py</a:t>
            </a:r>
            <a:endParaRPr lang="en-US" sz="20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81" name="Arrow: Right 80">
            <a:extLst>
              <a:ext uri="{FF2B5EF4-FFF2-40B4-BE49-F238E27FC236}">
                <a16:creationId xmlns:a16="http://schemas.microsoft.com/office/drawing/2014/main" id="{C477D66C-1C8F-AEE4-30FC-AFAA0C0FB43E}"/>
              </a:ext>
            </a:extLst>
          </p:cNvPr>
          <p:cNvSpPr/>
          <p:nvPr/>
        </p:nvSpPr>
        <p:spPr>
          <a:xfrm rot="5400000">
            <a:off x="7480504" y="1912263"/>
            <a:ext cx="500915" cy="359228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41F015-7B54-8D93-6431-2134C76F977F}"/>
              </a:ext>
            </a:extLst>
          </p:cNvPr>
          <p:cNvGrpSpPr/>
          <p:nvPr/>
        </p:nvGrpSpPr>
        <p:grpSpPr>
          <a:xfrm>
            <a:off x="5808402" y="231236"/>
            <a:ext cx="3660239" cy="1329962"/>
            <a:chOff x="5286074" y="3582302"/>
            <a:chExt cx="3660239" cy="13299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0B682B-F738-1F89-B356-6631094C5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68" t="20669" r="2240" b="28823"/>
            <a:stretch/>
          </p:blipFill>
          <p:spPr>
            <a:xfrm>
              <a:off x="5286074" y="3582302"/>
              <a:ext cx="3376236" cy="914400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6F916CD-7BC7-9922-E644-0D6DB7FE2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06645" y="3752909"/>
              <a:ext cx="3376236" cy="932413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A670ED5-FB57-D889-ADD7-F8E6F90DDAC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70956" y="3979851"/>
              <a:ext cx="3475357" cy="932413"/>
            </a:xfrm>
            <a:prstGeom prst="rect">
              <a:avLst/>
            </a:prstGeom>
            <a:ln w="28575">
              <a:solidFill>
                <a:schemeClr val="bg1"/>
              </a:solidFill>
            </a:ln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2F257F0B-4BC9-F32A-516D-99D244019C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158" y="868049"/>
            <a:ext cx="5037218" cy="3537372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14300">
              <a:srgbClr val="FF9933">
                <a:alpha val="30000"/>
              </a:srgbClr>
            </a:glo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572A5E-CAAA-5511-4465-86E86E03D3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1429" y="2571750"/>
            <a:ext cx="2379064" cy="2437267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3" name="Cube 2">
            <a:extLst>
              <a:ext uri="{FF2B5EF4-FFF2-40B4-BE49-F238E27FC236}">
                <a16:creationId xmlns:a16="http://schemas.microsoft.com/office/drawing/2014/main" id="{7FC04553-88AD-3498-9767-95A3D6A46DF6}"/>
              </a:ext>
            </a:extLst>
          </p:cNvPr>
          <p:cNvSpPr/>
          <p:nvPr/>
        </p:nvSpPr>
        <p:spPr>
          <a:xfrm flipH="1">
            <a:off x="370158" y="4572423"/>
            <a:ext cx="530803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15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882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CE2008DB-9CDE-BB60-DEBB-AC2B4896C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0CC6C919-FD65-8C3B-C685-BE1FE7832B52}"/>
              </a:ext>
            </a:extLst>
          </p:cNvPr>
          <p:cNvSpPr txBox="1">
            <a:spLocks/>
          </p:cNvSpPr>
          <p:nvPr/>
        </p:nvSpPr>
        <p:spPr>
          <a:xfrm>
            <a:off x="370158" y="231236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4.1.1 Chi tiết file train.py</a:t>
            </a:r>
            <a:endParaRPr lang="en-US" sz="20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CC0DA8-44F1-A7B2-01DF-7A213DA5F02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13861" y="749395"/>
            <a:ext cx="8116277" cy="408938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14300">
              <a:srgbClr val="FF9933">
                <a:alpha val="30000"/>
              </a:srgbClr>
            </a:glow>
          </a:effectLst>
        </p:spPr>
      </p:pic>
      <p:sp>
        <p:nvSpPr>
          <p:cNvPr id="3" name="Cube 2">
            <a:extLst>
              <a:ext uri="{FF2B5EF4-FFF2-40B4-BE49-F238E27FC236}">
                <a16:creationId xmlns:a16="http://schemas.microsoft.com/office/drawing/2014/main" id="{8DEFD952-A6EB-1E7B-CAB1-96160CC0E5D3}"/>
              </a:ext>
            </a:extLst>
          </p:cNvPr>
          <p:cNvSpPr/>
          <p:nvPr/>
        </p:nvSpPr>
        <p:spPr>
          <a:xfrm>
            <a:off x="8441871" y="4572423"/>
            <a:ext cx="530803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16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9726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8643D452-D576-102D-626A-E7778DBF9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847AE616-0821-4FA9-4B03-6C51D78E9896}"/>
              </a:ext>
            </a:extLst>
          </p:cNvPr>
          <p:cNvSpPr txBox="1">
            <a:spLocks/>
          </p:cNvSpPr>
          <p:nvPr/>
        </p:nvSpPr>
        <p:spPr>
          <a:xfrm>
            <a:off x="370158" y="231236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4.1.2 Chi tiết file test.py</a:t>
            </a:r>
            <a:endParaRPr lang="en-US" sz="20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6766B0-EDA8-B8A2-0E68-66E41C8EFB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3567" y="748117"/>
            <a:ext cx="4092802" cy="1803449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14300">
              <a:srgbClr val="FF9933">
                <a:alpha val="30000"/>
              </a:srgbClr>
            </a:glow>
          </a:effectLst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215B9286-CF8C-4538-4A43-3B599CD6E7A1}"/>
              </a:ext>
            </a:extLst>
          </p:cNvPr>
          <p:cNvSpPr/>
          <p:nvPr/>
        </p:nvSpPr>
        <p:spPr>
          <a:xfrm rot="5400000">
            <a:off x="6874401" y="2180165"/>
            <a:ext cx="440723" cy="302080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13" name="Google Shape;2454;p55">
            <a:extLst>
              <a:ext uri="{FF2B5EF4-FFF2-40B4-BE49-F238E27FC236}">
                <a16:creationId xmlns:a16="http://schemas.microsoft.com/office/drawing/2014/main" id="{04D176BE-7B20-2DC5-46BB-C0D08D72D9FB}"/>
              </a:ext>
            </a:extLst>
          </p:cNvPr>
          <p:cNvSpPr txBox="1">
            <a:spLocks/>
          </p:cNvSpPr>
          <p:nvPr/>
        </p:nvSpPr>
        <p:spPr>
          <a:xfrm>
            <a:off x="865416" y="2775947"/>
            <a:ext cx="3404505" cy="2498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>
              <a:buNone/>
            </a:pPr>
            <a:r>
              <a:rPr lang="vi-VN" sz="1600" b="1">
                <a:solidFill>
                  <a:srgbClr val="FF9933"/>
                </a:solidFill>
                <a:effectLst/>
                <a:latin typeface="Nunito Sans" pitchFamily="2" charset="0"/>
              </a:rPr>
              <a:t>  "graph_elapsed_time": </a:t>
            </a:r>
          </a:p>
          <a:p>
            <a:pPr algn="l">
              <a:buNone/>
            </a:pPr>
            <a:r>
              <a:rPr lang="vi-VN" sz="1600" b="1">
                <a:solidFill>
                  <a:schemeClr val="bg1"/>
                </a:solidFill>
                <a:effectLst/>
                <a:latin typeface="Nunito Sans" pitchFamily="2" charset="0"/>
              </a:rPr>
              <a:t>   </a:t>
            </a:r>
            <a:r>
              <a:rPr lang="en-US" sz="1600" b="1">
                <a:solidFill>
                  <a:schemeClr val="bg1"/>
                </a:solidFill>
                <a:effectLst/>
                <a:latin typeface="Nunito Sans" pitchFamily="2" charset="0"/>
              </a:rPr>
              <a:t>   </a:t>
            </a:r>
            <a:r>
              <a:rPr lang="vi-VN" sz="1600" b="1">
                <a:solidFill>
                  <a:schemeClr val="bg1"/>
                </a:solidFill>
                <a:effectLst/>
                <a:latin typeface="Nunito Sans" pitchFamily="2" charset="0"/>
              </a:rPr>
              <a:t> 0.03126115894317627,</a:t>
            </a:r>
          </a:p>
          <a:p>
            <a:pPr algn="l">
              <a:buNone/>
            </a:pPr>
            <a:r>
              <a:rPr lang="vi-VN" sz="1600" b="1">
                <a:solidFill>
                  <a:schemeClr val="bg1"/>
                </a:solidFill>
                <a:effectLst/>
                <a:latin typeface="Nunito Sans" pitchFamily="2" charset="0"/>
              </a:rPr>
              <a:t>  </a:t>
            </a:r>
            <a:r>
              <a:rPr lang="en-US" sz="1600" b="1">
                <a:solidFill>
                  <a:schemeClr val="bg1"/>
                </a:solidFill>
                <a:effectLst/>
                <a:latin typeface="Nunito Sans" pitchFamily="2" charset="0"/>
              </a:rPr>
              <a:t>   </a:t>
            </a:r>
            <a:r>
              <a:rPr lang="vi-VN" sz="1600" b="1">
                <a:solidFill>
                  <a:schemeClr val="bg1"/>
                </a:solidFill>
                <a:effectLst/>
                <a:latin typeface="Nunito Sans" pitchFamily="2" charset="0"/>
              </a:rPr>
              <a:t>  0.20903041975291945</a:t>
            </a:r>
          </a:p>
          <a:p>
            <a:pPr algn="l">
              <a:buNone/>
            </a:pPr>
            <a:r>
              <a:rPr lang="vi-VN" sz="1600" b="1">
                <a:solidFill>
                  <a:srgbClr val="FF9933"/>
                </a:solidFill>
                <a:effectLst/>
                <a:latin typeface="Nunito Sans" pitchFamily="2" charset="0"/>
              </a:rPr>
              <a:t>  "max_degree": </a:t>
            </a:r>
          </a:p>
          <a:p>
            <a:pPr algn="l">
              <a:buNone/>
            </a:pPr>
            <a:r>
              <a:rPr lang="vi-VN" sz="1600" b="1">
                <a:solidFill>
                  <a:schemeClr val="bg1"/>
                </a:solidFill>
                <a:effectLst/>
                <a:latin typeface="Nunito Sans" pitchFamily="2" charset="0"/>
              </a:rPr>
              <a:t>   </a:t>
            </a:r>
            <a:r>
              <a:rPr lang="en-US" sz="1600" b="1">
                <a:solidFill>
                  <a:schemeClr val="bg1"/>
                </a:solidFill>
                <a:latin typeface="Nunito Sans" pitchFamily="2" charset="0"/>
              </a:rPr>
              <a:t>    </a:t>
            </a:r>
            <a:r>
              <a:rPr lang="vi-VN" sz="1600" b="1">
                <a:solidFill>
                  <a:schemeClr val="bg1"/>
                </a:solidFill>
                <a:effectLst/>
                <a:latin typeface="Nunito Sans" pitchFamily="2" charset="0"/>
              </a:rPr>
              <a:t>3.88,</a:t>
            </a:r>
            <a:r>
              <a:rPr lang="en-US" sz="1600" b="1">
                <a:solidFill>
                  <a:schemeClr val="bg1"/>
                </a:solidFill>
                <a:effectLst/>
                <a:latin typeface="Nunito Sans" pitchFamily="2" charset="0"/>
              </a:rPr>
              <a:t> </a:t>
            </a:r>
          </a:p>
          <a:p>
            <a:pPr algn="l">
              <a:buNone/>
            </a:pPr>
            <a:r>
              <a:rPr lang="en-US" sz="1600" b="1">
                <a:solidFill>
                  <a:schemeClr val="bg1"/>
                </a:solidFill>
                <a:latin typeface="Nunito Sans" pitchFamily="2" charset="0"/>
              </a:rPr>
              <a:t>       </a:t>
            </a:r>
            <a:r>
              <a:rPr lang="vi-VN" sz="1600" b="1">
                <a:solidFill>
                  <a:schemeClr val="bg1"/>
                </a:solidFill>
                <a:effectLst/>
                <a:latin typeface="Nunito Sans" pitchFamily="2" charset="0"/>
              </a:rPr>
              <a:t>16.48</a:t>
            </a:r>
          </a:p>
          <a:p>
            <a:pPr algn="l">
              <a:buNone/>
            </a:pPr>
            <a:r>
              <a:rPr lang="vi-VN" sz="1600" b="1">
                <a:solidFill>
                  <a:srgbClr val="FF9933"/>
                </a:solidFill>
                <a:effectLst/>
                <a:latin typeface="Nunito Sans" pitchFamily="2" charset="0"/>
              </a:rPr>
              <a:t>  "num_edges":</a:t>
            </a:r>
            <a:endParaRPr lang="en-US" sz="1600" b="1">
              <a:solidFill>
                <a:srgbClr val="FF9933"/>
              </a:solidFill>
              <a:effectLst/>
              <a:latin typeface="Nunito Sans" pitchFamily="2" charset="0"/>
            </a:endParaRPr>
          </a:p>
          <a:p>
            <a:pPr algn="l">
              <a:buNone/>
            </a:pPr>
            <a:r>
              <a:rPr lang="en-US" sz="1600" b="1">
                <a:solidFill>
                  <a:schemeClr val="bg1"/>
                </a:solidFill>
                <a:latin typeface="Nunito Sans" pitchFamily="2" charset="0"/>
              </a:rPr>
              <a:t>       </a:t>
            </a:r>
            <a:r>
              <a:rPr lang="vi-VN" sz="1600" b="1">
                <a:solidFill>
                  <a:schemeClr val="bg1"/>
                </a:solidFill>
                <a:effectLst/>
                <a:latin typeface="Nunito Sans" pitchFamily="2" charset="0"/>
              </a:rPr>
              <a:t>16.19</a:t>
            </a:r>
            <a:r>
              <a:rPr lang="en-US" sz="1600" b="1">
                <a:solidFill>
                  <a:schemeClr val="bg1"/>
                </a:solidFill>
                <a:latin typeface="Nunito Sans" pitchFamily="2" charset="0"/>
              </a:rPr>
              <a:t>,</a:t>
            </a:r>
          </a:p>
          <a:p>
            <a:pPr algn="l">
              <a:buNone/>
            </a:pPr>
            <a:r>
              <a:rPr lang="en-US" sz="1600" b="1">
                <a:solidFill>
                  <a:schemeClr val="bg1"/>
                </a:solidFill>
                <a:effectLst/>
                <a:latin typeface="Nunito Sans" pitchFamily="2" charset="0"/>
              </a:rPr>
              <a:t>       </a:t>
            </a:r>
            <a:r>
              <a:rPr lang="vi-VN" sz="1600" b="1">
                <a:solidFill>
                  <a:schemeClr val="bg1"/>
                </a:solidFill>
                <a:effectLst/>
                <a:latin typeface="Nunito Sans" pitchFamily="2" charset="0"/>
              </a:rPr>
              <a:t>77.31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1CF65E-10A7-37A2-9E66-507AC4BBEF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057"/>
          <a:stretch/>
        </p:blipFill>
        <p:spPr>
          <a:xfrm>
            <a:off x="4883004" y="2728512"/>
            <a:ext cx="4176629" cy="16146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401FEA2-610B-0F94-4F42-08B19DA9BB63}"/>
              </a:ext>
            </a:extLst>
          </p:cNvPr>
          <p:cNvSpPr/>
          <p:nvPr/>
        </p:nvSpPr>
        <p:spPr>
          <a:xfrm>
            <a:off x="4883004" y="4081818"/>
            <a:ext cx="2259324" cy="261369"/>
          </a:xfrm>
          <a:prstGeom prst="rect">
            <a:avLst/>
          </a:prstGeom>
          <a:noFill/>
          <a:ln w="28575">
            <a:solidFill>
              <a:srgbClr val="FF99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604E7F-F907-5574-5DAE-7EAF9C8BEF07}"/>
              </a:ext>
            </a:extLst>
          </p:cNvPr>
          <p:cNvGrpSpPr/>
          <p:nvPr/>
        </p:nvGrpSpPr>
        <p:grpSpPr>
          <a:xfrm>
            <a:off x="4883004" y="478951"/>
            <a:ext cx="4176629" cy="1398092"/>
            <a:chOff x="5568469" y="478951"/>
            <a:chExt cx="4176629" cy="139809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1DE3FFB-FA34-EC9A-2E4E-22BAEFF4D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b="22122"/>
            <a:stretch/>
          </p:blipFill>
          <p:spPr>
            <a:xfrm>
              <a:off x="5568469" y="478951"/>
              <a:ext cx="4176629" cy="1398092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F34FE31-C574-8E50-E66E-15530D8B6172}"/>
                </a:ext>
              </a:extLst>
            </p:cNvPr>
            <p:cNvSpPr/>
            <p:nvPr/>
          </p:nvSpPr>
          <p:spPr>
            <a:xfrm>
              <a:off x="5959371" y="1408176"/>
              <a:ext cx="1517797" cy="239631"/>
            </a:xfrm>
            <a:prstGeom prst="rect">
              <a:avLst/>
            </a:prstGeom>
            <a:noFill/>
            <a:ln w="28575">
              <a:solidFill>
                <a:srgbClr val="FF9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/>
            </a:p>
          </p:txBody>
        </p:sp>
      </p:grpSp>
      <p:sp>
        <p:nvSpPr>
          <p:cNvPr id="3" name="Cube 2">
            <a:extLst>
              <a:ext uri="{FF2B5EF4-FFF2-40B4-BE49-F238E27FC236}">
                <a16:creationId xmlns:a16="http://schemas.microsoft.com/office/drawing/2014/main" id="{2CFB8236-5CF9-C66A-69EF-99C0E9EE431B}"/>
              </a:ext>
            </a:extLst>
          </p:cNvPr>
          <p:cNvSpPr/>
          <p:nvPr/>
        </p:nvSpPr>
        <p:spPr>
          <a:xfrm>
            <a:off x="8441871" y="4572423"/>
            <a:ext cx="530803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17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2153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E8BACC90-089F-B3A3-4B16-A9C7F133C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4" name="Google Shape;2454;p55">
            <a:extLst>
              <a:ext uri="{FF2B5EF4-FFF2-40B4-BE49-F238E27FC236}">
                <a16:creationId xmlns:a16="http://schemas.microsoft.com/office/drawing/2014/main" id="{DADA5FF8-AB0F-4B75-E3EF-68BF5DC39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84055" y="756264"/>
            <a:ext cx="3975889" cy="53790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Nội dung trình bày:</a:t>
            </a:r>
            <a:endParaRPr lang="en-US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0409A7-22D7-5C90-3495-B17D58CC2A96}"/>
              </a:ext>
            </a:extLst>
          </p:cNvPr>
          <p:cNvSpPr txBox="1"/>
          <p:nvPr/>
        </p:nvSpPr>
        <p:spPr>
          <a:xfrm>
            <a:off x="1912295" y="1714500"/>
            <a:ext cx="18596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FF9933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1. </a:t>
            </a:r>
            <a:r>
              <a:rPr lang="en-US" sz="24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Vấn đề</a:t>
            </a:r>
          </a:p>
          <a:p>
            <a:pPr algn="ctr"/>
            <a:r>
              <a:rPr lang="en-US" sz="24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của bài báo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0E016A-461E-31D6-A179-0864F49BE2C6}"/>
              </a:ext>
            </a:extLst>
          </p:cNvPr>
          <p:cNvSpPr txBox="1"/>
          <p:nvPr/>
        </p:nvSpPr>
        <p:spPr>
          <a:xfrm>
            <a:off x="5142819" y="1740753"/>
            <a:ext cx="194705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FF9933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 </a:t>
            </a:r>
            <a:r>
              <a:rPr lang="en-US" sz="24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Đề xuất của bài báo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58FAC2-FA27-E2CB-1655-9FF3CD50BD05}"/>
              </a:ext>
            </a:extLst>
          </p:cNvPr>
          <p:cNvSpPr txBox="1"/>
          <p:nvPr/>
        </p:nvSpPr>
        <p:spPr>
          <a:xfrm>
            <a:off x="1912295" y="3070864"/>
            <a:ext cx="185960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FF9933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3. </a:t>
            </a:r>
            <a:r>
              <a:rPr lang="en-US" sz="24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Kết quả bài báo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BCC258-3FC9-37C7-035B-547BC9FE293C}"/>
              </a:ext>
            </a:extLst>
          </p:cNvPr>
          <p:cNvSpPr txBox="1"/>
          <p:nvPr/>
        </p:nvSpPr>
        <p:spPr>
          <a:xfrm>
            <a:off x="5142819" y="3070863"/>
            <a:ext cx="25706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>
                <a:solidFill>
                  <a:srgbClr val="FF9933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4. </a:t>
            </a:r>
            <a:r>
              <a:rPr lang="en-US" sz="24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Thực nghiệm của nhóm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06A7278-8A68-881E-CF2B-6A43E6121455}"/>
              </a:ext>
            </a:extLst>
          </p:cNvPr>
          <p:cNvCxnSpPr>
            <a:cxnSpLocks/>
            <a:endCxn id="13" idx="0"/>
          </p:cNvCxnSpPr>
          <p:nvPr/>
        </p:nvCxnSpPr>
        <p:spPr>
          <a:xfrm rot="16200000" flipH="1">
            <a:off x="5537800" y="1162208"/>
            <a:ext cx="715538" cy="4415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497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D1BF4152-E86A-DBED-5E77-34E9D2D22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F697807E-9531-FD18-F398-0116BB97184F}"/>
              </a:ext>
            </a:extLst>
          </p:cNvPr>
          <p:cNvSpPr txBox="1">
            <a:spLocks/>
          </p:cNvSpPr>
          <p:nvPr/>
        </p:nvSpPr>
        <p:spPr>
          <a:xfrm>
            <a:off x="370158" y="231236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4.1.2 Chi tiết file test.py</a:t>
            </a:r>
            <a:endParaRPr lang="en-US" sz="20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8FB1CA-91CF-C7AC-CB48-55E50759F9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5717" y="1764412"/>
            <a:ext cx="4644566" cy="1614675"/>
          </a:xfrm>
          <a:prstGeom prst="rect">
            <a:avLst/>
          </a:prstGeom>
          <a:ln w="28575">
            <a:solidFill>
              <a:schemeClr val="bg1"/>
            </a:solidFill>
          </a:ln>
          <a:effectLst>
            <a:glow rad="114300">
              <a:srgbClr val="FF9933">
                <a:alpha val="30000"/>
              </a:srgbClr>
            </a:glow>
          </a:effec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D614EA8-6EA9-DEA6-D5A2-8640F39E2EDB}"/>
              </a:ext>
            </a:extLst>
          </p:cNvPr>
          <p:cNvGrpSpPr/>
          <p:nvPr/>
        </p:nvGrpSpPr>
        <p:grpSpPr>
          <a:xfrm>
            <a:off x="4992877" y="3143361"/>
            <a:ext cx="4115406" cy="1768903"/>
            <a:chOff x="5542943" y="2752603"/>
            <a:chExt cx="4344006" cy="186716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D1E78F2-364E-F1C2-5F88-382B38E69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2943" y="2752603"/>
              <a:ext cx="4344006" cy="1867161"/>
            </a:xfrm>
            <a:prstGeom prst="rect">
              <a:avLst/>
            </a:prstGeom>
            <a:ln w="19050">
              <a:solidFill>
                <a:schemeClr val="bg1"/>
              </a:solidFill>
            </a:ln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E880E5D-F87E-20B5-CA41-3163D50E7903}"/>
                </a:ext>
              </a:extLst>
            </p:cNvPr>
            <p:cNvSpPr/>
            <p:nvPr/>
          </p:nvSpPr>
          <p:spPr>
            <a:xfrm>
              <a:off x="5542943" y="4392387"/>
              <a:ext cx="2221293" cy="227377"/>
            </a:xfrm>
            <a:prstGeom prst="rect">
              <a:avLst/>
            </a:prstGeom>
            <a:noFill/>
            <a:ln w="28575">
              <a:solidFill>
                <a:srgbClr val="FF993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vi-VN">
                <a:solidFill>
                  <a:srgbClr val="FF9933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979D456-45B5-74E7-B854-AA995B62B5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0057"/>
          <a:stretch/>
        </p:blipFill>
        <p:spPr>
          <a:xfrm>
            <a:off x="4931654" y="502854"/>
            <a:ext cx="4176629" cy="1614675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F0E130F3-82FC-3B2A-242D-C90F00E445CB}"/>
              </a:ext>
            </a:extLst>
          </p:cNvPr>
          <p:cNvSpPr/>
          <p:nvPr/>
        </p:nvSpPr>
        <p:spPr>
          <a:xfrm rot="5400000">
            <a:off x="6844305" y="2450831"/>
            <a:ext cx="500915" cy="359228"/>
          </a:xfrm>
          <a:prstGeom prst="rightArrow">
            <a:avLst/>
          </a:prstGeom>
          <a:solidFill>
            <a:schemeClr val="accent5">
              <a:lumMod val="25000"/>
              <a:lumOff val="75000"/>
            </a:schemeClr>
          </a:solidFill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E9778E8B-8354-D220-99C9-BDEB36252155}"/>
              </a:ext>
            </a:extLst>
          </p:cNvPr>
          <p:cNvSpPr/>
          <p:nvPr/>
        </p:nvSpPr>
        <p:spPr>
          <a:xfrm>
            <a:off x="104756" y="4567793"/>
            <a:ext cx="530803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18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170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064ACB91-69A5-1ADB-598E-ADE9A9160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6B682851-2AC4-DABF-FB16-37AFF31DC65A}"/>
              </a:ext>
            </a:extLst>
          </p:cNvPr>
          <p:cNvSpPr txBox="1">
            <a:spLocks/>
          </p:cNvSpPr>
          <p:nvPr/>
        </p:nvSpPr>
        <p:spPr>
          <a:xfrm>
            <a:off x="370158" y="231236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4.2 Kết quả thực nghiệm</a:t>
            </a:r>
            <a:endParaRPr lang="en-US" sz="20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7" name="Picture 6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6CA7DC1-0485-4F0B-1167-80039AB50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365" y="725207"/>
            <a:ext cx="7069270" cy="4418293"/>
          </a:xfrm>
          <a:prstGeom prst="rect">
            <a:avLst/>
          </a:prstGeom>
        </p:spPr>
      </p:pic>
      <p:sp>
        <p:nvSpPr>
          <p:cNvPr id="3" name="Cube 2">
            <a:extLst>
              <a:ext uri="{FF2B5EF4-FFF2-40B4-BE49-F238E27FC236}">
                <a16:creationId xmlns:a16="http://schemas.microsoft.com/office/drawing/2014/main" id="{E9B2680E-A114-1E17-C60B-BAAD142C78D9}"/>
              </a:ext>
            </a:extLst>
          </p:cNvPr>
          <p:cNvSpPr/>
          <p:nvPr/>
        </p:nvSpPr>
        <p:spPr>
          <a:xfrm>
            <a:off x="8441871" y="4572423"/>
            <a:ext cx="530803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19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40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19EDC0B0-4178-2E33-610E-D1AC3C38F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F39FA31C-EB24-2EAC-7427-F7A01249B46B}"/>
              </a:ext>
            </a:extLst>
          </p:cNvPr>
          <p:cNvSpPr txBox="1">
            <a:spLocks/>
          </p:cNvSpPr>
          <p:nvPr/>
        </p:nvSpPr>
        <p:spPr>
          <a:xfrm>
            <a:off x="370158" y="231236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4.2 Kết quả thực nghiệm</a:t>
            </a:r>
            <a:endParaRPr lang="en-US" sz="20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3115991-DBAF-3140-9396-D73E4517FF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68" y="693960"/>
            <a:ext cx="7119264" cy="4449540"/>
          </a:xfrm>
          <a:prstGeom prst="rect">
            <a:avLst/>
          </a:prstGeom>
        </p:spPr>
      </p:pic>
      <p:sp>
        <p:nvSpPr>
          <p:cNvPr id="3" name="Cube 2">
            <a:extLst>
              <a:ext uri="{FF2B5EF4-FFF2-40B4-BE49-F238E27FC236}">
                <a16:creationId xmlns:a16="http://schemas.microsoft.com/office/drawing/2014/main" id="{28D9C925-007E-5218-047A-6E8498B11A70}"/>
              </a:ext>
            </a:extLst>
          </p:cNvPr>
          <p:cNvSpPr/>
          <p:nvPr/>
        </p:nvSpPr>
        <p:spPr>
          <a:xfrm>
            <a:off x="8441871" y="4572423"/>
            <a:ext cx="530803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20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8921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713E07F0-5E44-4F08-B07E-9041045A6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C717C67E-15FF-BE67-90FB-D7E30D7F61A1}"/>
              </a:ext>
            </a:extLst>
          </p:cNvPr>
          <p:cNvSpPr txBox="1">
            <a:spLocks/>
          </p:cNvSpPr>
          <p:nvPr/>
        </p:nvSpPr>
        <p:spPr>
          <a:xfrm>
            <a:off x="370158" y="231236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4.3 So sánh kết quả</a:t>
            </a:r>
            <a:endParaRPr lang="en-US" sz="20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9B7A57-9297-093F-041E-C2F500398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2870" y="701265"/>
            <a:ext cx="6508583" cy="1201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9C77A32-A540-D65A-C1B4-526F9D673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870" y="2380185"/>
            <a:ext cx="6533874" cy="2569226"/>
          </a:xfrm>
          <a:prstGeom prst="rect">
            <a:avLst/>
          </a:prstGeom>
        </p:spPr>
      </p:pic>
      <p:sp>
        <p:nvSpPr>
          <p:cNvPr id="6" name="Google Shape;2454;p55">
            <a:extLst>
              <a:ext uri="{FF2B5EF4-FFF2-40B4-BE49-F238E27FC236}">
                <a16:creationId xmlns:a16="http://schemas.microsoft.com/office/drawing/2014/main" id="{FBFC7A40-B219-60C2-895B-A989906305F3}"/>
              </a:ext>
            </a:extLst>
          </p:cNvPr>
          <p:cNvSpPr txBox="1">
            <a:spLocks/>
          </p:cNvSpPr>
          <p:nvPr/>
        </p:nvSpPr>
        <p:spPr>
          <a:xfrm>
            <a:off x="133778" y="953951"/>
            <a:ext cx="2549570" cy="348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chemeClr val="bg1"/>
                </a:solidFill>
                <a:latin typeface="Nunito Sans SemiBold" pitchFamily="2" charset="0"/>
                <a:sym typeface="Nunito Sans"/>
              </a:rPr>
              <a:t>Kết quả bài báo: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sz="2000" b="1">
              <a:solidFill>
                <a:srgbClr val="FF9933"/>
              </a:solidFill>
              <a:latin typeface="Nunito Sans SemiBold" pitchFamily="2" charset="0"/>
              <a:sym typeface="Nunito Sans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endParaRPr lang="en-US" sz="2000" b="1">
              <a:solidFill>
                <a:srgbClr val="FF9933"/>
              </a:solidFill>
              <a:latin typeface="Nunito Sans SemiBold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endParaRPr lang="en-US" sz="2000" b="1">
              <a:solidFill>
                <a:srgbClr val="FF9933"/>
              </a:solidFill>
              <a:latin typeface="Nunito Sans SemiBold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endParaRPr lang="en-US" sz="2000" b="1">
              <a:solidFill>
                <a:srgbClr val="FF9933"/>
              </a:solidFill>
              <a:latin typeface="Nunito Sans SemiBold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chemeClr val="bg1"/>
                </a:solidFill>
                <a:latin typeface="Nunito Sans SemiBold" pitchFamily="2" charset="0"/>
                <a:sym typeface="Nunito Sans"/>
              </a:rPr>
              <a:t>Kết quả nhóm:</a:t>
            </a:r>
            <a:endParaRPr lang="vi-VN" sz="1400" b="1">
              <a:solidFill>
                <a:schemeClr val="bg1"/>
              </a:solidFill>
              <a:latin typeface="Nunito Sans SemiBold" pitchFamily="2" charset="0"/>
              <a:sym typeface="Nunito Sans"/>
            </a:endParaRPr>
          </a:p>
        </p:txBody>
      </p:sp>
      <p:sp>
        <p:nvSpPr>
          <p:cNvPr id="7" name="Google Shape;2454;p55">
            <a:extLst>
              <a:ext uri="{FF2B5EF4-FFF2-40B4-BE49-F238E27FC236}">
                <a16:creationId xmlns:a16="http://schemas.microsoft.com/office/drawing/2014/main" id="{4C0AD43C-64C5-3846-6E2D-E1D969117B33}"/>
              </a:ext>
            </a:extLst>
          </p:cNvPr>
          <p:cNvSpPr txBox="1">
            <a:spLocks/>
          </p:cNvSpPr>
          <p:nvPr/>
        </p:nvSpPr>
        <p:spPr>
          <a:xfrm>
            <a:off x="5502924" y="1821735"/>
            <a:ext cx="1915459" cy="54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b="1">
                <a:solidFill>
                  <a:srgbClr val="FF9933"/>
                </a:solidFill>
                <a:latin typeface="Nunito Sans Black" pitchFamily="2" charset="0"/>
                <a:sym typeface="Nunito Sans"/>
              </a:rPr>
              <a:t>TH_classifier</a:t>
            </a:r>
            <a:endParaRPr lang="vi-VN" sz="1800" b="1">
              <a:solidFill>
                <a:srgbClr val="FF9933"/>
              </a:solidFill>
              <a:latin typeface="Nunito Sans Black" pitchFamily="2" charset="0"/>
              <a:sym typeface="Nunito Sans"/>
            </a:endParaRPr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9C41FD23-BDBD-4B6B-50E7-5FEC272D0F52}"/>
              </a:ext>
            </a:extLst>
          </p:cNvPr>
          <p:cNvSpPr/>
          <p:nvPr/>
        </p:nvSpPr>
        <p:spPr>
          <a:xfrm flipH="1">
            <a:off x="104756" y="4572423"/>
            <a:ext cx="530803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21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04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4DBC79B6-0502-C8D4-F818-F8B8908BBE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E30916B6-9647-E582-B0F5-34A824722D44}"/>
              </a:ext>
            </a:extLst>
          </p:cNvPr>
          <p:cNvSpPr txBox="1">
            <a:spLocks/>
          </p:cNvSpPr>
          <p:nvPr/>
        </p:nvSpPr>
        <p:spPr>
          <a:xfrm>
            <a:off x="370158" y="231236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4.3 So sánh kết quả</a:t>
            </a:r>
            <a:endParaRPr lang="en-US" sz="20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6" name="Google Shape;2454;p55">
            <a:extLst>
              <a:ext uri="{FF2B5EF4-FFF2-40B4-BE49-F238E27FC236}">
                <a16:creationId xmlns:a16="http://schemas.microsoft.com/office/drawing/2014/main" id="{563CF541-7733-CF77-265E-2311EB5DD63B}"/>
              </a:ext>
            </a:extLst>
          </p:cNvPr>
          <p:cNvSpPr txBox="1">
            <a:spLocks/>
          </p:cNvSpPr>
          <p:nvPr/>
        </p:nvSpPr>
        <p:spPr>
          <a:xfrm>
            <a:off x="452184" y="585468"/>
            <a:ext cx="2549570" cy="1393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chemeClr val="bg1"/>
                </a:solidFill>
                <a:latin typeface="Nunito Sans SemiBold" pitchFamily="2" charset="0"/>
                <a:sym typeface="Nunito Sans"/>
              </a:rPr>
              <a:t>Kết quả bài báo:</a:t>
            </a:r>
          </a:p>
          <a:p>
            <a:pPr algn="just">
              <a:lnSpc>
                <a:spcPct val="150000"/>
              </a:lnSpc>
            </a:pPr>
            <a:endParaRPr lang="en-US" sz="2000" b="1">
              <a:solidFill>
                <a:schemeClr val="bg1"/>
              </a:solidFill>
              <a:latin typeface="Nunito Sans SemiBold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2000" b="1">
                <a:solidFill>
                  <a:schemeClr val="bg1"/>
                </a:solidFill>
                <a:latin typeface="Nunito Sans SemiBold" pitchFamily="2" charset="0"/>
                <a:sym typeface="Nunito Sans"/>
              </a:rPr>
              <a:t>Kết quả nhóm:</a:t>
            </a:r>
            <a:endParaRPr lang="vi-VN" sz="1400" b="1">
              <a:solidFill>
                <a:schemeClr val="bg1"/>
              </a:solidFill>
              <a:latin typeface="Nunito Sans SemiBold" pitchFamily="2" charset="0"/>
              <a:sym typeface="Nunito San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80E84-BA67-4772-30D7-9718C00CE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1754" y="683440"/>
            <a:ext cx="5981700" cy="5105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9F1AF0-C6F4-7134-B38A-6ABF1447A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754" y="1624194"/>
            <a:ext cx="5981700" cy="541020"/>
          </a:xfrm>
          <a:prstGeom prst="rect">
            <a:avLst/>
          </a:prstGeom>
        </p:spPr>
      </p:pic>
      <p:sp>
        <p:nvSpPr>
          <p:cNvPr id="8" name="Google Shape;2454;p55">
            <a:extLst>
              <a:ext uri="{FF2B5EF4-FFF2-40B4-BE49-F238E27FC236}">
                <a16:creationId xmlns:a16="http://schemas.microsoft.com/office/drawing/2014/main" id="{718B30C6-3720-4A6D-8082-6CB828572FDB}"/>
              </a:ext>
            </a:extLst>
          </p:cNvPr>
          <p:cNvSpPr txBox="1">
            <a:spLocks/>
          </p:cNvSpPr>
          <p:nvPr/>
        </p:nvSpPr>
        <p:spPr>
          <a:xfrm>
            <a:off x="5375248" y="1109660"/>
            <a:ext cx="1915459" cy="5410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800" b="1">
                <a:solidFill>
                  <a:srgbClr val="FF9933"/>
                </a:solidFill>
                <a:latin typeface="Nunito Sans Black" pitchFamily="2" charset="0"/>
                <a:sym typeface="Nunito Sans"/>
              </a:rPr>
              <a:t>ML_classifier</a:t>
            </a:r>
            <a:endParaRPr lang="vi-VN" sz="1800" b="1">
              <a:solidFill>
                <a:srgbClr val="FF9933"/>
              </a:solidFill>
              <a:latin typeface="Nunito Sans Black" pitchFamily="2" charset="0"/>
              <a:sym typeface="Nunito Sans"/>
            </a:endParaRPr>
          </a:p>
        </p:txBody>
      </p:sp>
      <p:sp>
        <p:nvSpPr>
          <p:cNvPr id="9" name="Google Shape;2454;p55">
            <a:extLst>
              <a:ext uri="{FF2B5EF4-FFF2-40B4-BE49-F238E27FC236}">
                <a16:creationId xmlns:a16="http://schemas.microsoft.com/office/drawing/2014/main" id="{A3DAA5F5-4342-8533-242B-B8672C687B66}"/>
              </a:ext>
            </a:extLst>
          </p:cNvPr>
          <p:cNvSpPr txBox="1">
            <a:spLocks/>
          </p:cNvSpPr>
          <p:nvPr/>
        </p:nvSpPr>
        <p:spPr>
          <a:xfrm>
            <a:off x="452184" y="2822482"/>
            <a:ext cx="8531270" cy="18812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800" b="1">
                <a:solidFill>
                  <a:schemeClr val="bg1"/>
                </a:solidFill>
                <a:latin typeface="Nunito Sans SemiBold" pitchFamily="2" charset="0"/>
                <a:sym typeface="Nunito Sans"/>
              </a:rPr>
              <a:t>TH_classifier có hiệu suất xấp xĩ với bài báo, tuy nhiên mô hình ML có hiệu suất thấp hơn 3-4%.</a:t>
            </a: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800" b="1">
                <a:solidFill>
                  <a:schemeClr val="bg1"/>
                </a:solidFill>
                <a:latin typeface="Nunito Sans SemiBold" pitchFamily="2" charset="0"/>
                <a:sym typeface="Nunito Sans"/>
              </a:rPr>
              <a:t>Đề xuất của bài báo có</a:t>
            </a:r>
            <a:r>
              <a:rPr lang="vi-VN" sz="1800" b="1">
                <a:solidFill>
                  <a:schemeClr val="bg1"/>
                </a:solidFill>
                <a:latin typeface="Nunito Sans SemiBold" pitchFamily="2" charset="0"/>
                <a:sym typeface="Nunito Sans"/>
              </a:rPr>
              <a:t> tính khả thi và dễ triển khai</a:t>
            </a:r>
            <a:r>
              <a:rPr lang="en-US" sz="1800" b="1">
                <a:solidFill>
                  <a:schemeClr val="bg1"/>
                </a:solidFill>
                <a:latin typeface="Nunito Sans SemiBold" pitchFamily="2" charset="0"/>
                <a:sym typeface="Nunito Sans"/>
              </a:rPr>
              <a:t> ở môi trường khác nhau</a:t>
            </a:r>
            <a:r>
              <a:rPr lang="vi-VN" sz="1800" b="1">
                <a:solidFill>
                  <a:schemeClr val="bg1"/>
                </a:solidFill>
                <a:latin typeface="Nunito Sans SemiBold" pitchFamily="2" charset="0"/>
                <a:sym typeface="Nunito Sans"/>
              </a:rPr>
              <a:t>.</a:t>
            </a:r>
            <a:endParaRPr lang="en-US" sz="1800" b="1">
              <a:solidFill>
                <a:schemeClr val="bg1"/>
              </a:solidFill>
              <a:latin typeface="Nunito Sans SemiBold" pitchFamily="2" charset="0"/>
              <a:sym typeface="Nunito Sans"/>
            </a:endParaRPr>
          </a:p>
          <a:p>
            <a:pPr marL="285750" indent="-285750" algn="just">
              <a:lnSpc>
                <a:spcPct val="150000"/>
              </a:lnSpc>
              <a:buFontTx/>
              <a:buChar char="-"/>
            </a:pPr>
            <a:r>
              <a:rPr lang="en-US" sz="1800" b="1">
                <a:solidFill>
                  <a:schemeClr val="bg1"/>
                </a:solidFill>
                <a:latin typeface="Nunito Sans SemiBold" pitchFamily="2" charset="0"/>
                <a:sym typeface="Nunito Sans"/>
              </a:rPr>
              <a:t>Hiệu quả phát hiện và phân loại rất cao.</a:t>
            </a:r>
            <a:endParaRPr lang="vi-VN" sz="1800" b="1">
              <a:solidFill>
                <a:schemeClr val="bg1"/>
              </a:solidFill>
              <a:latin typeface="Nunito Sans SemiBold" pitchFamily="2" charset="0"/>
              <a:sym typeface="Nunito Sans"/>
            </a:endParaRPr>
          </a:p>
        </p:txBody>
      </p:sp>
      <p:sp>
        <p:nvSpPr>
          <p:cNvPr id="3" name="Cube 2">
            <a:extLst>
              <a:ext uri="{FF2B5EF4-FFF2-40B4-BE49-F238E27FC236}">
                <a16:creationId xmlns:a16="http://schemas.microsoft.com/office/drawing/2014/main" id="{40B53B44-D4BD-2D81-C811-0F69A7F1CA30}"/>
              </a:ext>
            </a:extLst>
          </p:cNvPr>
          <p:cNvSpPr/>
          <p:nvPr/>
        </p:nvSpPr>
        <p:spPr>
          <a:xfrm>
            <a:off x="8441871" y="4572423"/>
            <a:ext cx="530803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22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8551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5">
          <a:extLst>
            <a:ext uri="{FF2B5EF4-FFF2-40B4-BE49-F238E27FC236}">
              <a16:creationId xmlns:a16="http://schemas.microsoft.com/office/drawing/2014/main" id="{3EE2BB1C-57A5-AE42-C735-9983541EB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454;p55">
            <a:extLst>
              <a:ext uri="{FF2B5EF4-FFF2-40B4-BE49-F238E27FC236}">
                <a16:creationId xmlns:a16="http://schemas.microsoft.com/office/drawing/2014/main" id="{9DF8A7F6-235C-19BF-FFC0-18D72AF5A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1344" y="416799"/>
            <a:ext cx="3780595" cy="36569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Nunito Sans Black" pitchFamily="2" charset="0"/>
                <a:ea typeface="Nunito Sans"/>
                <a:cs typeface="Nunito Sans"/>
                <a:sym typeface="Nunito Sans"/>
              </a:rPr>
              <a:t>4. </a:t>
            </a:r>
            <a:r>
              <a:rPr lang="en-US" sz="2400" dirty="0">
                <a:latin typeface="Nunito Sans Black" pitchFamily="2" charset="0"/>
                <a:ea typeface="Nunito Sans"/>
                <a:cs typeface="Nunito Sans"/>
                <a:sym typeface="Nunito Sans"/>
              </a:rPr>
              <a:t>Tài </a:t>
            </a:r>
            <a:r>
              <a:rPr lang="en-US" sz="2400" dirty="0" err="1">
                <a:latin typeface="Nunito Sans Black" pitchFamily="2" charset="0"/>
                <a:ea typeface="Nunito Sans"/>
                <a:cs typeface="Nunito Sans"/>
                <a:sym typeface="Nunito Sans"/>
              </a:rPr>
              <a:t>liệu</a:t>
            </a:r>
            <a:r>
              <a:rPr lang="en-US" sz="2400" dirty="0">
                <a:latin typeface="Nunito Sans Black" pitchFamily="2" charset="0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latin typeface="Nunito Sans Black" pitchFamily="2" charset="0"/>
                <a:ea typeface="Nunito Sans"/>
                <a:cs typeface="Nunito Sans"/>
                <a:sym typeface="Nunito Sans"/>
              </a:rPr>
              <a:t>tham</a:t>
            </a:r>
            <a:r>
              <a:rPr lang="en-US" sz="2400" dirty="0">
                <a:latin typeface="Nunito Sans Black" pitchFamily="2" charset="0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latin typeface="Nunito Sans Black" pitchFamily="2" charset="0"/>
                <a:ea typeface="Nunito Sans"/>
                <a:cs typeface="Nunito Sans"/>
                <a:sym typeface="Nunito Sans"/>
              </a:rPr>
              <a:t>khảo</a:t>
            </a:r>
            <a:endParaRPr sz="2400" dirty="0"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9" name="Google Shape;2454;p55">
            <a:extLst>
              <a:ext uri="{FF2B5EF4-FFF2-40B4-BE49-F238E27FC236}">
                <a16:creationId xmlns:a16="http://schemas.microsoft.com/office/drawing/2014/main" id="{6AE98BCF-EE80-DB5A-E608-2A2DB538D1D8}"/>
              </a:ext>
            </a:extLst>
          </p:cNvPr>
          <p:cNvSpPr txBox="1">
            <a:spLocks/>
          </p:cNvSpPr>
          <p:nvPr/>
        </p:nvSpPr>
        <p:spPr>
          <a:xfrm>
            <a:off x="271344" y="1012074"/>
            <a:ext cx="8601311" cy="3926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>
              <a:lnSpc>
                <a:spcPts val="2100"/>
              </a:lnSpc>
              <a:spcAft>
                <a:spcPts val="1500"/>
              </a:spcAft>
            </a:pPr>
            <a:r>
              <a:rPr lang="en-US" sz="1400" b="1" i="0">
                <a:solidFill>
                  <a:srgbClr val="FFFFFF"/>
                </a:solidFill>
                <a:effectLst/>
                <a:latin typeface="Nunito Sans" pitchFamily="2" charset="0"/>
              </a:rPr>
              <a:t>[17] </a:t>
            </a:r>
            <a:r>
              <a:rPr lang="en-US" sz="1400" b="0" i="0">
                <a:solidFill>
                  <a:srgbClr val="FFFFFF"/>
                </a:solidFill>
                <a:effectLst/>
                <a:latin typeface="Nunito Sans" pitchFamily="2" charset="0"/>
              </a:rPr>
              <a:t>A. Derhab et al., "</a:t>
            </a:r>
            <a:r>
              <a:rPr lang="en-US" sz="1400" b="0">
                <a:solidFill>
                  <a:srgbClr val="FFFFFF"/>
                </a:solidFill>
                <a:effectLst/>
                <a:latin typeface="Nunito Sans" pitchFamily="2" charset="0"/>
              </a:rPr>
              <a:t>Histogram-based intrusion detection and filtering framework for secure and safe in-vehicle networks,</a:t>
            </a:r>
            <a:r>
              <a:rPr lang="en-US" sz="1400" b="0" i="0">
                <a:solidFill>
                  <a:srgbClr val="FFFFFF"/>
                </a:solidFill>
                <a:effectLst/>
                <a:latin typeface="Nunito Sans" pitchFamily="2" charset="0"/>
              </a:rPr>
              <a:t>" </a:t>
            </a:r>
            <a:r>
              <a:rPr lang="en-US" sz="1400" b="0" i="1">
                <a:solidFill>
                  <a:srgbClr val="FFFFFF"/>
                </a:solidFill>
                <a:effectLst/>
                <a:latin typeface="Nunito Sans" pitchFamily="2" charset="0"/>
              </a:rPr>
              <a:t>IEEE Trans. Intell. Transp. Syst</a:t>
            </a:r>
            <a:r>
              <a:rPr lang="en-US" sz="1400" b="0" i="0">
                <a:solidFill>
                  <a:srgbClr val="FFFFFF"/>
                </a:solidFill>
                <a:effectLst/>
                <a:latin typeface="Nunito Sans" pitchFamily="2" charset="0"/>
              </a:rPr>
              <a:t>., vol. 23, no. 3, pp. 2366–2379, Mar. 2022.</a:t>
            </a:r>
          </a:p>
          <a:p>
            <a:pPr algn="just">
              <a:lnSpc>
                <a:spcPts val="2100"/>
              </a:lnSpc>
              <a:spcAft>
                <a:spcPts val="1500"/>
              </a:spcAft>
            </a:pPr>
            <a:r>
              <a:rPr lang="en-US" sz="1400" b="1" i="0">
                <a:solidFill>
                  <a:srgbClr val="FFFFFF"/>
                </a:solidFill>
                <a:effectLst/>
                <a:latin typeface="Nunito Sans" pitchFamily="2" charset="0"/>
              </a:rPr>
              <a:t>[</a:t>
            </a:r>
            <a:r>
              <a:rPr lang="en-US" sz="1400" b="1" i="0" dirty="0">
                <a:solidFill>
                  <a:srgbClr val="FFFFFF"/>
                </a:solidFill>
                <a:effectLst/>
                <a:latin typeface="Nunito Sans" pitchFamily="2" charset="0"/>
              </a:rPr>
              <a:t>21]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Nunito Sans" pitchFamily="2" charset="0"/>
              </a:rPr>
              <a:t>R. Islam et al., "Graph-based intrusion detection system for controller area networks," </a:t>
            </a:r>
            <a:r>
              <a:rPr lang="en-US" sz="1400" b="0" i="1" dirty="0">
                <a:solidFill>
                  <a:srgbClr val="FFFFFF"/>
                </a:solidFill>
                <a:effectLst/>
                <a:latin typeface="Nunito Sans" pitchFamily="2" charset="0"/>
              </a:rPr>
              <a:t>IEEE Trans. </a:t>
            </a:r>
            <a:r>
              <a:rPr lang="en-US" sz="1400" b="0" i="1" dirty="0" err="1">
                <a:solidFill>
                  <a:srgbClr val="FFFFFF"/>
                </a:solidFill>
                <a:effectLst/>
                <a:latin typeface="Nunito Sans" pitchFamily="2" charset="0"/>
              </a:rPr>
              <a:t>Intell</a:t>
            </a:r>
            <a:r>
              <a:rPr lang="en-US" sz="1400" b="0" i="1" dirty="0">
                <a:solidFill>
                  <a:srgbClr val="FFFFFF"/>
                </a:solidFill>
                <a:effectLst/>
                <a:latin typeface="Nunito Sans" pitchFamily="2" charset="0"/>
              </a:rPr>
              <a:t>. Transp. Syst.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Nunito Sans" pitchFamily="2" charset="0"/>
              </a:rPr>
              <a:t>, vol. 23, no. 3, pp. 1727–1736, Mar. </a:t>
            </a:r>
            <a:r>
              <a:rPr lang="en-US" sz="1400" b="0" i="0">
                <a:solidFill>
                  <a:srgbClr val="FFFFFF"/>
                </a:solidFill>
                <a:effectLst/>
                <a:latin typeface="Nunito Sans" pitchFamily="2" charset="0"/>
              </a:rPr>
              <a:t>2022.</a:t>
            </a:r>
          </a:p>
          <a:p>
            <a:pPr algn="just">
              <a:lnSpc>
                <a:spcPts val="2100"/>
              </a:lnSpc>
              <a:spcAft>
                <a:spcPts val="1500"/>
              </a:spcAft>
            </a:pPr>
            <a:r>
              <a:rPr lang="en-US" sz="1400" b="1" i="0">
                <a:solidFill>
                  <a:srgbClr val="FFFFFF"/>
                </a:solidFill>
                <a:effectLst/>
                <a:latin typeface="Nunito Sans" pitchFamily="2" charset="0"/>
              </a:rPr>
              <a:t>[22] </a:t>
            </a:r>
            <a:r>
              <a:rPr lang="en-US" sz="1400" b="0" i="0">
                <a:solidFill>
                  <a:srgbClr val="FFFFFF"/>
                </a:solidFill>
                <a:effectLst/>
                <a:latin typeface="Nunito Sans" pitchFamily="2" charset="0"/>
              </a:rPr>
              <a:t>U. Sekaran and R. Bougie, </a:t>
            </a:r>
            <a:r>
              <a:rPr lang="en-US" sz="1400" b="0" i="1">
                <a:solidFill>
                  <a:srgbClr val="FFFFFF"/>
                </a:solidFill>
                <a:effectLst/>
                <a:latin typeface="Nunito Sans" pitchFamily="2" charset="0"/>
              </a:rPr>
              <a:t>Research Methods for Business, a Skill Building Approach</a:t>
            </a:r>
            <a:r>
              <a:rPr lang="en-US" sz="1400" b="0" i="0">
                <a:solidFill>
                  <a:srgbClr val="FFFFFF"/>
                </a:solidFill>
                <a:effectLst/>
                <a:latin typeface="Nunito Sans" pitchFamily="2" charset="0"/>
              </a:rPr>
              <a:t>. Hoboken, NJ, USA: Wiley, 2003.</a:t>
            </a:r>
          </a:p>
          <a:p>
            <a:pPr algn="just">
              <a:lnSpc>
                <a:spcPts val="2100"/>
              </a:lnSpc>
              <a:spcAft>
                <a:spcPts val="1500"/>
              </a:spcAft>
            </a:pPr>
            <a:r>
              <a:rPr lang="en-US" sz="1400" b="0" i="0">
                <a:solidFill>
                  <a:srgbClr val="FFFFFF"/>
                </a:solidFill>
                <a:effectLst/>
                <a:latin typeface="Nunito Sans" pitchFamily="2" charset="0"/>
              </a:rPr>
              <a:t>[</a:t>
            </a:r>
            <a:r>
              <a:rPr lang="en-US" sz="1400" b="1" i="0" dirty="0">
                <a:solidFill>
                  <a:srgbClr val="FFFFFF"/>
                </a:solidFill>
                <a:effectLst/>
                <a:latin typeface="Nunito Sans" pitchFamily="2" charset="0"/>
              </a:rPr>
              <a:t>23]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Nunito Sans" pitchFamily="2" charset="0"/>
              </a:rPr>
              <a:t>H. M. Song, J. Woo, and H. K. Kim, "In-vehicle network intrusion detection using deep convolutional neural network," </a:t>
            </a:r>
            <a:r>
              <a:rPr lang="en-US" sz="1400" b="0" i="1" dirty="0">
                <a:solidFill>
                  <a:srgbClr val="FFFFFF"/>
                </a:solidFill>
                <a:effectLst/>
                <a:latin typeface="Nunito Sans" pitchFamily="2" charset="0"/>
              </a:rPr>
              <a:t>Veh. Commun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Nunito Sans" pitchFamily="2" charset="0"/>
              </a:rPr>
              <a:t>., vol. 21, Jan. 2020, Art. no. 100198.</a:t>
            </a:r>
          </a:p>
          <a:p>
            <a:pPr algn="just">
              <a:lnSpc>
                <a:spcPts val="2100"/>
              </a:lnSpc>
              <a:spcAft>
                <a:spcPts val="1500"/>
              </a:spcAft>
            </a:pPr>
            <a:r>
              <a:rPr lang="en-US" sz="1400" b="1" i="0">
                <a:solidFill>
                  <a:srgbClr val="FFFFFF"/>
                </a:solidFill>
                <a:effectLst/>
                <a:latin typeface="Nunito Sans" pitchFamily="2" charset="0"/>
              </a:rPr>
              <a:t>[</a:t>
            </a:r>
            <a:r>
              <a:rPr lang="en-US" sz="1400" b="1" i="0" dirty="0">
                <a:solidFill>
                  <a:srgbClr val="FFFFFF"/>
                </a:solidFill>
                <a:effectLst/>
                <a:latin typeface="Nunito Sans" pitchFamily="2" charset="0"/>
              </a:rPr>
              <a:t>41] 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Nunito Sans" pitchFamily="2" charset="0"/>
              </a:rPr>
              <a:t>H. Kang et al., "Car hacking and defense competition on in-vehicle network," in </a:t>
            </a:r>
            <a:r>
              <a:rPr lang="en-US" sz="1400" b="0" i="1" dirty="0">
                <a:solidFill>
                  <a:srgbClr val="FFFFFF"/>
                </a:solidFill>
                <a:effectLst/>
                <a:latin typeface="Nunito Sans" pitchFamily="2" charset="0"/>
              </a:rPr>
              <a:t>Proc. 3rd Int. Workshop </a:t>
            </a:r>
            <a:r>
              <a:rPr lang="en-US" sz="1400" b="0" i="1" dirty="0" err="1">
                <a:solidFill>
                  <a:srgbClr val="FFFFFF"/>
                </a:solidFill>
                <a:effectLst/>
                <a:latin typeface="Nunito Sans" pitchFamily="2" charset="0"/>
              </a:rPr>
              <a:t>Automot</a:t>
            </a:r>
            <a:r>
              <a:rPr lang="en-US" sz="1400" b="0" i="1" dirty="0">
                <a:solidFill>
                  <a:srgbClr val="FFFFFF"/>
                </a:solidFill>
                <a:effectLst/>
                <a:latin typeface="Nunito Sans" pitchFamily="2" charset="0"/>
              </a:rPr>
              <a:t>. Auto. Vehicle </a:t>
            </a:r>
            <a:r>
              <a:rPr lang="en-US" sz="1400" b="0" i="1" dirty="0" err="1">
                <a:solidFill>
                  <a:srgbClr val="FFFFFF"/>
                </a:solidFill>
                <a:effectLst/>
                <a:latin typeface="Nunito Sans" pitchFamily="2" charset="0"/>
              </a:rPr>
              <a:t>Secur</a:t>
            </a:r>
            <a:r>
              <a:rPr lang="en-US" sz="1400" b="0" i="0" dirty="0">
                <a:solidFill>
                  <a:srgbClr val="FFFFFF"/>
                </a:solidFill>
                <a:effectLst/>
                <a:latin typeface="Nunito Sans" pitchFamily="2" charset="0"/>
              </a:rPr>
              <a:t>., 2021, p. </a:t>
            </a:r>
            <a:r>
              <a:rPr lang="en-US" sz="1400" b="0" i="0">
                <a:solidFill>
                  <a:srgbClr val="FFFFFF"/>
                </a:solidFill>
                <a:effectLst/>
                <a:latin typeface="Nunito Sans" pitchFamily="2" charset="0"/>
              </a:rPr>
              <a:t>25.</a:t>
            </a:r>
            <a:endParaRPr lang="en-US" sz="1400" b="0" i="0" dirty="0">
              <a:solidFill>
                <a:srgbClr val="FFFFFF"/>
              </a:solidFill>
              <a:effectLst/>
              <a:latin typeface="Nunito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122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C261B-2E58-4A0E-D619-DC06595D7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892" y="1583740"/>
            <a:ext cx="7256216" cy="1976019"/>
          </a:xfrm>
        </p:spPr>
        <p:txBody>
          <a:bodyPr/>
          <a:lstStyle/>
          <a:p>
            <a:r>
              <a:rPr lang="en-US" sz="6200" dirty="0">
                <a:solidFill>
                  <a:srgbClr val="FF9933"/>
                </a:solidFill>
                <a:latin typeface="Nunito Sans Black" pitchFamily="2" charset="0"/>
              </a:rPr>
              <a:t>Thank</a:t>
            </a:r>
            <a:r>
              <a:rPr lang="en-US" sz="6200" dirty="0">
                <a:latin typeface="Nunito Sans Black" pitchFamily="2" charset="0"/>
              </a:rPr>
              <a:t> </a:t>
            </a:r>
            <a:r>
              <a:rPr lang="en-US" sz="6200" dirty="0">
                <a:solidFill>
                  <a:srgbClr val="FF9933"/>
                </a:solidFill>
                <a:latin typeface="Nunito Sans Black" pitchFamily="2" charset="0"/>
              </a:rPr>
              <a:t>you</a:t>
            </a:r>
            <a:r>
              <a:rPr lang="en-US" sz="6200" dirty="0">
                <a:latin typeface="Nunito Sans Black" pitchFamily="2" charset="0"/>
              </a:rPr>
              <a:t> </a:t>
            </a:r>
            <a:br>
              <a:rPr lang="en-US" sz="6200" dirty="0">
                <a:latin typeface="Nunito Sans Black" pitchFamily="2" charset="0"/>
              </a:rPr>
            </a:br>
            <a:r>
              <a:rPr lang="en-US" sz="6200" dirty="0">
                <a:latin typeface="Nunito Sans Black" pitchFamily="2" charset="0"/>
              </a:rPr>
              <a:t>for </a:t>
            </a:r>
            <a:r>
              <a:rPr lang="en-US" sz="6200" dirty="0">
                <a:solidFill>
                  <a:srgbClr val="00B0F0"/>
                </a:solidFill>
                <a:latin typeface="Nunito Sans Black" pitchFamily="2" charset="0"/>
              </a:rPr>
              <a:t>watching</a:t>
            </a:r>
            <a:endParaRPr lang="vi-VN" sz="6200" dirty="0"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596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650D5A8D-61B9-9BFA-092C-7BC1B4BF8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54;p55">
            <a:extLst>
              <a:ext uri="{FF2B5EF4-FFF2-40B4-BE49-F238E27FC236}">
                <a16:creationId xmlns:a16="http://schemas.microsoft.com/office/drawing/2014/main" id="{ED8DC3C8-711C-C218-55F9-E944746CF4AB}"/>
              </a:ext>
            </a:extLst>
          </p:cNvPr>
          <p:cNvSpPr txBox="1">
            <a:spLocks/>
          </p:cNvSpPr>
          <p:nvPr/>
        </p:nvSpPr>
        <p:spPr>
          <a:xfrm>
            <a:off x="404007" y="1712366"/>
            <a:ext cx="8335985" cy="2866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Xe </a:t>
            </a:r>
            <a:r>
              <a:rPr lang="vi-VN" sz="1500" b="1" dirty="0">
                <a:solidFill>
                  <a:schemeClr val="bg1"/>
                </a:solidFill>
                <a:latin typeface="Nunito Sans" pitchFamily="2" charset="0"/>
                <a:sym typeface="Nunito Sans"/>
              </a:rPr>
              <a:t>hơi hiện đại được trang bị hàng chục </a:t>
            </a:r>
            <a:r>
              <a:rPr lang="vi-VN" sz="1500" b="1" dirty="0">
                <a:solidFill>
                  <a:srgbClr val="FF9933"/>
                </a:solidFill>
                <a:latin typeface="Nunito Sans" pitchFamily="2" charset="0"/>
                <a:sym typeface="Nunito Sans"/>
              </a:rPr>
              <a:t>ECU (Electronic Control Unit)</a:t>
            </a:r>
            <a:r>
              <a:rPr lang="vi-VN" sz="1500" b="1" dirty="0">
                <a:solidFill>
                  <a:srgbClr val="00B0F0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500" b="1" dirty="0">
                <a:solidFill>
                  <a:schemeClr val="bg1"/>
                </a:solidFill>
                <a:latin typeface="Nunito Sans" pitchFamily="2" charset="0"/>
                <a:sym typeface="Nunito Sans"/>
              </a:rPr>
              <a:t>điều khiển hầu hết các hoạt động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của xe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(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động cơ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,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phanh, đèn, vô‑lăng,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…).</a:t>
            </a:r>
          </a:p>
          <a:p>
            <a:pPr algn="just"/>
            <a:endParaRPr lang="vi-VN" sz="1500" b="1" dirty="0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</a:t>
            </a:r>
            <a:r>
              <a:rPr lang="en-US" sz="1500" b="1">
                <a:solidFill>
                  <a:srgbClr val="00B0F0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Giao thức CAN (Controller Area Network)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,</a:t>
            </a:r>
            <a:r>
              <a:rPr lang="en-US" sz="1500" b="1">
                <a:solidFill>
                  <a:srgbClr val="00B0F0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là tiêu chuẩn cho giao tiếp giữa các ECU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,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được thiết kế mà không quan tâm nhiều đến các biện pháp bảo mật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như mã hóa, kiểm soát truy cập, xác thực.</a:t>
            </a:r>
          </a:p>
          <a:p>
            <a:pPr algn="just"/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Các cuộc tấn công có thể xảy ra qua: </a:t>
            </a:r>
            <a:r>
              <a:rPr lang="en-US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OBD-II port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, </a:t>
            </a:r>
            <a:r>
              <a:rPr lang="en-US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USB port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, CD-player, </a:t>
            </a:r>
            <a:r>
              <a:rPr lang="en-US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Wi-Fi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,</a:t>
            </a:r>
            <a:r>
              <a:rPr lang="en-US" sz="1500" b="1">
                <a:solidFill>
                  <a:srgbClr val="00B0F0"/>
                </a:solidFill>
                <a:latin typeface="Nunito Sans" pitchFamily="2" charset="0"/>
                <a:sym typeface="Nunito Sans"/>
              </a:rPr>
              <a:t> </a:t>
            </a:r>
            <a:r>
              <a:rPr lang="en-US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Bluetooth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, mạng di động, V2X, ...</a:t>
            </a:r>
          </a:p>
          <a:p>
            <a:pPr algn="just"/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Hậu quả: Tiêm nhiễm gói tin độc hại, </a:t>
            </a:r>
            <a:r>
              <a:rPr lang="en-US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thao túng ECU</a:t>
            </a:r>
            <a:r>
              <a:rPr lang="en-US" sz="1500" b="1">
                <a:solidFill>
                  <a:srgbClr val="00B0F0"/>
                </a:solidFill>
                <a:latin typeface="Nunito Sans" pitchFamily="2" charset="0"/>
                <a:sym typeface="Nunito Sans"/>
              </a:rPr>
              <a:t> 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từ đó điều khiển xe, gây mất an toàn.</a:t>
            </a:r>
            <a:endParaRPr lang="vi-VN" sz="1500" b="1" dirty="0">
              <a:solidFill>
                <a:schemeClr val="bg1"/>
              </a:solidFill>
              <a:latin typeface="Nunito Sans" pitchFamily="2" charset="0"/>
              <a:sym typeface="Nunito Sans"/>
            </a:endParaRPr>
          </a:p>
        </p:txBody>
      </p:sp>
      <p:sp>
        <p:nvSpPr>
          <p:cNvPr id="13" name="Google Shape;2454;p55">
            <a:extLst>
              <a:ext uri="{FF2B5EF4-FFF2-40B4-BE49-F238E27FC236}">
                <a16:creationId xmlns:a16="http://schemas.microsoft.com/office/drawing/2014/main" id="{D22D3769-4FB9-49FA-9815-CC904A7A92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0159" y="482635"/>
            <a:ext cx="4114682" cy="29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1. Vấn đề của bài báo</a:t>
            </a:r>
            <a:endParaRPr sz="24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3" name="Google Shape;2454;p55">
            <a:extLst>
              <a:ext uri="{FF2B5EF4-FFF2-40B4-BE49-F238E27FC236}">
                <a16:creationId xmlns:a16="http://schemas.microsoft.com/office/drawing/2014/main" id="{E508B6FD-6705-3FBF-4525-EE7C767E43A6}"/>
              </a:ext>
            </a:extLst>
          </p:cNvPr>
          <p:cNvSpPr txBox="1">
            <a:spLocks/>
          </p:cNvSpPr>
          <p:nvPr/>
        </p:nvSpPr>
        <p:spPr>
          <a:xfrm>
            <a:off x="370159" y="951250"/>
            <a:ext cx="4114682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1.1 Giới thiệu chung</a:t>
            </a:r>
            <a:endParaRPr lang="en-US" sz="2000" dirty="0">
              <a:solidFill>
                <a:schemeClr val="bg1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930F67A1-35D0-A222-A9EE-64F6298056CA}"/>
              </a:ext>
            </a:extLst>
          </p:cNvPr>
          <p:cNvSpPr/>
          <p:nvPr/>
        </p:nvSpPr>
        <p:spPr>
          <a:xfrm>
            <a:off x="8507310" y="4572423"/>
            <a:ext cx="465364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1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986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2CB982B0-4A42-9663-E080-B4C00FC3F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54;p55">
            <a:extLst>
              <a:ext uri="{FF2B5EF4-FFF2-40B4-BE49-F238E27FC236}">
                <a16:creationId xmlns:a16="http://schemas.microsoft.com/office/drawing/2014/main" id="{A4E7EA9F-1036-E2AA-E885-556E4622862D}"/>
              </a:ext>
            </a:extLst>
          </p:cNvPr>
          <p:cNvSpPr txBox="1">
            <a:spLocks/>
          </p:cNvSpPr>
          <p:nvPr/>
        </p:nvSpPr>
        <p:spPr>
          <a:xfrm>
            <a:off x="370159" y="482635"/>
            <a:ext cx="4114682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4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1. Vấn đề của bài báo</a:t>
            </a:r>
            <a:endParaRPr lang="en-US" sz="24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6" name="Google Shape;2454;p55">
            <a:extLst>
              <a:ext uri="{FF2B5EF4-FFF2-40B4-BE49-F238E27FC236}">
                <a16:creationId xmlns:a16="http://schemas.microsoft.com/office/drawing/2014/main" id="{A8157B03-695E-96A1-7C6E-4564DBBC6545}"/>
              </a:ext>
            </a:extLst>
          </p:cNvPr>
          <p:cNvSpPr txBox="1">
            <a:spLocks/>
          </p:cNvSpPr>
          <p:nvPr/>
        </p:nvSpPr>
        <p:spPr>
          <a:xfrm>
            <a:off x="370158" y="951250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1.2 Hạn chế của các hệ thống IDS hiện có</a:t>
            </a:r>
            <a:endParaRPr lang="en-US" sz="2000" dirty="0">
              <a:solidFill>
                <a:schemeClr val="bg1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A801B0-9B2F-63C8-4C0A-901351EF5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349670"/>
              </p:ext>
            </p:extLst>
          </p:nvPr>
        </p:nvGraphicFramePr>
        <p:xfrm>
          <a:off x="755876" y="1808501"/>
          <a:ext cx="7632247" cy="2528148"/>
        </p:xfrm>
        <a:graphic>
          <a:graphicData uri="http://schemas.openxmlformats.org/drawingml/2006/table">
            <a:tbl>
              <a:tblPr firstRow="1" bandRow="1">
                <a:tableStyleId>{E8B1032C-EA38-4F05-BA0D-38AFFFC7BED3}</a:tableStyleId>
              </a:tblPr>
              <a:tblGrid>
                <a:gridCol w="1897889">
                  <a:extLst>
                    <a:ext uri="{9D8B030D-6E8A-4147-A177-3AD203B41FA5}">
                      <a16:colId xmlns:a16="http://schemas.microsoft.com/office/drawing/2014/main" val="1531105687"/>
                    </a:ext>
                  </a:extLst>
                </a:gridCol>
                <a:gridCol w="2704993">
                  <a:extLst>
                    <a:ext uri="{9D8B030D-6E8A-4147-A177-3AD203B41FA5}">
                      <a16:colId xmlns:a16="http://schemas.microsoft.com/office/drawing/2014/main" val="3100857282"/>
                    </a:ext>
                  </a:extLst>
                </a:gridCol>
                <a:gridCol w="3029365">
                  <a:extLst>
                    <a:ext uri="{9D8B030D-6E8A-4147-A177-3AD203B41FA5}">
                      <a16:colId xmlns:a16="http://schemas.microsoft.com/office/drawing/2014/main" val="2444424258"/>
                    </a:ext>
                  </a:extLst>
                </a:gridCol>
              </a:tblGrid>
              <a:tr h="486952">
                <a:tc>
                  <a:txBody>
                    <a:bodyPr/>
                    <a:lstStyle/>
                    <a:p>
                      <a:pPr algn="ctr"/>
                      <a:r>
                        <a:rPr lang="vi-VN" sz="1500">
                          <a:solidFill>
                            <a:schemeClr val="bg1"/>
                          </a:solidFill>
                          <a:latin typeface="Nunito Sans Black" pitchFamily="2" charset="0"/>
                        </a:rPr>
                        <a:t>Tiếp cận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>
                          <a:solidFill>
                            <a:schemeClr val="bg1"/>
                          </a:solidFill>
                          <a:latin typeface="Nunito Sans Black" pitchFamily="2" charset="0"/>
                        </a:rPr>
                        <a:t>Ưu điểm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vi-VN" sz="1500">
                          <a:solidFill>
                            <a:schemeClr val="bg1"/>
                          </a:solidFill>
                          <a:latin typeface="Nunito Sans Black" pitchFamily="2" charset="0"/>
                        </a:rPr>
                        <a:t>Nhược điểm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6124874"/>
                  </a:ext>
                </a:extLst>
              </a:tr>
              <a:tr h="1020598">
                <a:tc>
                  <a:txBody>
                    <a:bodyPr/>
                    <a:lstStyle/>
                    <a:p>
                      <a:pPr algn="ctr"/>
                      <a:r>
                        <a:rPr lang="vi-VN" sz="1500" b="1">
                          <a:solidFill>
                            <a:srgbClr val="FF9933"/>
                          </a:solidFill>
                          <a:latin typeface="Nunito Sans Black" pitchFamily="2" charset="0"/>
                        </a:rPr>
                        <a:t>Packet‑based</a:t>
                      </a:r>
                      <a:endParaRPr lang="vi-VN" sz="1500">
                        <a:solidFill>
                          <a:srgbClr val="FF9933"/>
                        </a:solidFill>
                        <a:latin typeface="Nunito Sans Black" pitchFamily="2" charset="0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1500">
                          <a:solidFill>
                            <a:schemeClr val="bg1"/>
                          </a:solidFill>
                          <a:latin typeface="Nunito Sans" pitchFamily="2" charset="0"/>
                        </a:rPr>
                        <a:t>Phát hiện nhanh (chỉ 1 gói)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vi-VN" sz="1500">
                          <a:solidFill>
                            <a:schemeClr val="bg1"/>
                          </a:solidFill>
                          <a:latin typeface="Nunito Sans" pitchFamily="2" charset="0"/>
                        </a:rPr>
                        <a:t>Không phân tích được mối quan hệ giữa các gói; không phân loại</a:t>
                      </a:r>
                      <a:r>
                        <a:rPr lang="en-US" sz="1500">
                          <a:solidFill>
                            <a:schemeClr val="bg1"/>
                          </a:solidFill>
                          <a:latin typeface="Nunito Sans" pitchFamily="2" charset="0"/>
                        </a:rPr>
                        <a:t> các</a:t>
                      </a:r>
                      <a:r>
                        <a:rPr lang="vi-VN" sz="1500">
                          <a:solidFill>
                            <a:schemeClr val="bg1"/>
                          </a:solidFill>
                          <a:latin typeface="Nunito Sans" pitchFamily="2" charset="0"/>
                        </a:rPr>
                        <a:t> loại tấn công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637747"/>
                  </a:ext>
                </a:extLst>
              </a:tr>
              <a:tr h="1020598">
                <a:tc>
                  <a:txBody>
                    <a:bodyPr/>
                    <a:lstStyle/>
                    <a:p>
                      <a:pPr algn="ctr"/>
                      <a:r>
                        <a:rPr lang="vi-VN" sz="1500" b="1">
                          <a:solidFill>
                            <a:srgbClr val="FF9933"/>
                          </a:solidFill>
                          <a:latin typeface="Nunito Sans Black" pitchFamily="2" charset="0"/>
                        </a:rPr>
                        <a:t>Window‑based</a:t>
                      </a:r>
                      <a:endParaRPr lang="vi-VN" sz="1500">
                        <a:solidFill>
                          <a:srgbClr val="FF9933"/>
                        </a:solidFill>
                        <a:latin typeface="Nunito Sans Black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500">
                          <a:solidFill>
                            <a:schemeClr val="bg1"/>
                          </a:solidFill>
                          <a:latin typeface="Nunito Sans" pitchFamily="2" charset="0"/>
                        </a:rPr>
                        <a:t>Khai thác tuần tự nhiều gói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vi-VN" sz="1500">
                          <a:solidFill>
                            <a:schemeClr val="bg1"/>
                          </a:solidFill>
                          <a:latin typeface="Nunito Sans" pitchFamily="2" charset="0"/>
                        </a:rPr>
                        <a:t>Cần nhiều gói (độ trễ lớn), khó giải thích (ML/Deep Learning), nhạy với thay đổi môi trường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227223"/>
                  </a:ext>
                </a:extLst>
              </a:tr>
            </a:tbl>
          </a:graphicData>
        </a:graphic>
      </p:graphicFrame>
      <p:sp>
        <p:nvSpPr>
          <p:cNvPr id="2" name="Cube 1">
            <a:extLst>
              <a:ext uri="{FF2B5EF4-FFF2-40B4-BE49-F238E27FC236}">
                <a16:creationId xmlns:a16="http://schemas.microsoft.com/office/drawing/2014/main" id="{232D8C41-66CC-22E2-4900-D644F9E6C89A}"/>
              </a:ext>
            </a:extLst>
          </p:cNvPr>
          <p:cNvSpPr/>
          <p:nvPr/>
        </p:nvSpPr>
        <p:spPr>
          <a:xfrm>
            <a:off x="8507310" y="4572423"/>
            <a:ext cx="465364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2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109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F127D942-92EC-9647-FCA9-49D6B4F40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54;p55">
            <a:extLst>
              <a:ext uri="{FF2B5EF4-FFF2-40B4-BE49-F238E27FC236}">
                <a16:creationId xmlns:a16="http://schemas.microsoft.com/office/drawing/2014/main" id="{772E659C-E948-BDC0-794E-AFBFC003961A}"/>
              </a:ext>
            </a:extLst>
          </p:cNvPr>
          <p:cNvSpPr txBox="1">
            <a:spLocks/>
          </p:cNvSpPr>
          <p:nvPr/>
        </p:nvSpPr>
        <p:spPr>
          <a:xfrm>
            <a:off x="370159" y="482635"/>
            <a:ext cx="4114682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4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 Đề xuất của bài báo</a:t>
            </a:r>
            <a:endParaRPr lang="en-US" sz="24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6" name="Google Shape;2454;p55">
            <a:extLst>
              <a:ext uri="{FF2B5EF4-FFF2-40B4-BE49-F238E27FC236}">
                <a16:creationId xmlns:a16="http://schemas.microsoft.com/office/drawing/2014/main" id="{3D5AB113-BE69-9564-E120-6CA742D2DCFC}"/>
              </a:ext>
            </a:extLst>
          </p:cNvPr>
          <p:cNvSpPr txBox="1">
            <a:spLocks/>
          </p:cNvSpPr>
          <p:nvPr/>
        </p:nvSpPr>
        <p:spPr>
          <a:xfrm>
            <a:off x="370158" y="951250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2.1 Tổng quan mô hình G-IDCS</a:t>
            </a:r>
            <a:endParaRPr lang="en-US" sz="2000" dirty="0">
              <a:solidFill>
                <a:schemeClr val="bg1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454;p55">
            <a:extLst>
              <a:ext uri="{FF2B5EF4-FFF2-40B4-BE49-F238E27FC236}">
                <a16:creationId xmlns:a16="http://schemas.microsoft.com/office/drawing/2014/main" id="{E7A4E314-60F6-3821-CA97-76BB603F7E4A}"/>
              </a:ext>
            </a:extLst>
          </p:cNvPr>
          <p:cNvSpPr txBox="1">
            <a:spLocks/>
          </p:cNvSpPr>
          <p:nvPr/>
        </p:nvSpPr>
        <p:spPr>
          <a:xfrm>
            <a:off x="404007" y="1785623"/>
            <a:ext cx="4080834" cy="2875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Hệ thống phát hiện/phân loại xâm nhập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dựa trên đồ thị</a:t>
            </a:r>
            <a:r>
              <a:rPr lang="en-US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.</a:t>
            </a:r>
          </a:p>
          <a:p>
            <a:pPr algn="just"/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Xây dựng đồ thị từ mỗi cửa sổ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200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message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CAN.</a:t>
            </a:r>
          </a:p>
          <a:p>
            <a:pPr algn="just"/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Mỗi đ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ỉnh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là một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CAN ID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.</a:t>
            </a:r>
          </a:p>
          <a:p>
            <a:pPr algn="just"/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Mỗi cạ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nh 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(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có hướng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) nối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giữa hai ID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liên tiếp.</a:t>
            </a:r>
            <a:r>
              <a:rPr lang="en-US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1C7820-6CEA-C3C1-8700-82A018DF7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506" y="261260"/>
            <a:ext cx="4114681" cy="4620979"/>
          </a:xfrm>
          <a:prstGeom prst="rect">
            <a:avLst/>
          </a:prstGeom>
        </p:spPr>
      </p:pic>
      <p:sp>
        <p:nvSpPr>
          <p:cNvPr id="2" name="Cube 1">
            <a:extLst>
              <a:ext uri="{FF2B5EF4-FFF2-40B4-BE49-F238E27FC236}">
                <a16:creationId xmlns:a16="http://schemas.microsoft.com/office/drawing/2014/main" id="{8DC32745-4041-B020-D986-9F53CE6A6B9B}"/>
              </a:ext>
            </a:extLst>
          </p:cNvPr>
          <p:cNvSpPr/>
          <p:nvPr/>
        </p:nvSpPr>
        <p:spPr>
          <a:xfrm flipH="1">
            <a:off x="137476" y="4572423"/>
            <a:ext cx="465364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3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110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20284497-A259-74C9-B46B-834A1F09D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54;p55">
            <a:extLst>
              <a:ext uri="{FF2B5EF4-FFF2-40B4-BE49-F238E27FC236}">
                <a16:creationId xmlns:a16="http://schemas.microsoft.com/office/drawing/2014/main" id="{54C5833F-DA24-30E5-E9AB-4028B3496316}"/>
              </a:ext>
            </a:extLst>
          </p:cNvPr>
          <p:cNvSpPr txBox="1">
            <a:spLocks/>
          </p:cNvSpPr>
          <p:nvPr/>
        </p:nvSpPr>
        <p:spPr>
          <a:xfrm>
            <a:off x="370159" y="482635"/>
            <a:ext cx="4114682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4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 Đề xuất của bài báo</a:t>
            </a:r>
            <a:endParaRPr lang="en-US" sz="24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6" name="Google Shape;2454;p55">
            <a:extLst>
              <a:ext uri="{FF2B5EF4-FFF2-40B4-BE49-F238E27FC236}">
                <a16:creationId xmlns:a16="http://schemas.microsoft.com/office/drawing/2014/main" id="{05BAAF91-367E-051A-2629-60BBA5088756}"/>
              </a:ext>
            </a:extLst>
          </p:cNvPr>
          <p:cNvSpPr txBox="1">
            <a:spLocks/>
          </p:cNvSpPr>
          <p:nvPr/>
        </p:nvSpPr>
        <p:spPr>
          <a:xfrm>
            <a:off x="370158" y="951250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2.1 Tổng quan mô hình G-IDCS</a:t>
            </a:r>
            <a:endParaRPr lang="en-US" sz="2000" dirty="0">
              <a:solidFill>
                <a:schemeClr val="bg1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454;p55">
            <a:extLst>
              <a:ext uri="{FF2B5EF4-FFF2-40B4-BE49-F238E27FC236}">
                <a16:creationId xmlns:a16="http://schemas.microsoft.com/office/drawing/2014/main" id="{F5C56256-4675-3A17-0DD5-7AC872CBF56A}"/>
              </a:ext>
            </a:extLst>
          </p:cNvPr>
          <p:cNvSpPr txBox="1">
            <a:spLocks/>
          </p:cNvSpPr>
          <p:nvPr/>
        </p:nvSpPr>
        <p:spPr>
          <a:xfrm>
            <a:off x="404008" y="1419865"/>
            <a:ext cx="4559878" cy="348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Trích xuất 3 đặc trưng: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Graph elapsed time: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r>
              <a:rPr lang="el-GR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Δ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giữa timestamp cuối và đầu của cửa sổ.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Max degree: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bậc lớn nhất 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(tổng bậc vào và ra)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của bất kỳ đỉnh nào.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Number of edges: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tổng số cạnh.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/>
            <a:endParaRPr lang="vi-VN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Hai thành phần:</a:t>
            </a:r>
          </a:p>
          <a:p>
            <a:pPr algn="just"/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TH_classifier: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Phát hiện xâm nhập dựa trên ngưỡng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được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tính toán từ dữ liệu bình thường.</a:t>
            </a:r>
          </a:p>
          <a:p>
            <a:pPr algn="just"/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ML_classifier: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Phân loại tấn công bằng học máy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với thuật toán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RandomForest.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endParaRPr lang="vi-VN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/>
            <a:endParaRPr lang="vi-VN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810032-F64E-B009-FD72-36D1B11BA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36" y="482635"/>
            <a:ext cx="3938964" cy="3761075"/>
          </a:xfrm>
          <a:prstGeom prst="rect">
            <a:avLst/>
          </a:prstGeom>
          <a:ln w="28575">
            <a:solidFill>
              <a:schemeClr val="bg1"/>
            </a:solidFill>
          </a:ln>
        </p:spPr>
      </p:pic>
      <p:sp>
        <p:nvSpPr>
          <p:cNvPr id="2" name="Cube 1">
            <a:extLst>
              <a:ext uri="{FF2B5EF4-FFF2-40B4-BE49-F238E27FC236}">
                <a16:creationId xmlns:a16="http://schemas.microsoft.com/office/drawing/2014/main" id="{834E8858-F1E4-551E-9AB9-D8A0F0A3160A}"/>
              </a:ext>
            </a:extLst>
          </p:cNvPr>
          <p:cNvSpPr/>
          <p:nvPr/>
        </p:nvSpPr>
        <p:spPr>
          <a:xfrm>
            <a:off x="8507310" y="4572423"/>
            <a:ext cx="465364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4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695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0608A364-F279-4C49-59A7-18345F856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54;p55">
            <a:extLst>
              <a:ext uri="{FF2B5EF4-FFF2-40B4-BE49-F238E27FC236}">
                <a16:creationId xmlns:a16="http://schemas.microsoft.com/office/drawing/2014/main" id="{107C97A2-5B8A-B2A1-F50A-2909C7378070}"/>
              </a:ext>
            </a:extLst>
          </p:cNvPr>
          <p:cNvSpPr txBox="1">
            <a:spLocks/>
          </p:cNvSpPr>
          <p:nvPr/>
        </p:nvSpPr>
        <p:spPr>
          <a:xfrm>
            <a:off x="370158" y="175643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2.1 Tổng quan mô hình G-IDCS</a:t>
            </a:r>
            <a:endParaRPr lang="en-US" sz="2000" dirty="0">
              <a:solidFill>
                <a:schemeClr val="bg1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FB0217-5B76-0E8C-66B3-6592DB31D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97" y="682108"/>
            <a:ext cx="6724605" cy="4461392"/>
          </a:xfrm>
          <a:prstGeom prst="rect">
            <a:avLst/>
          </a:prstGeom>
        </p:spPr>
      </p:pic>
      <p:sp>
        <p:nvSpPr>
          <p:cNvPr id="2" name="Cube 1">
            <a:extLst>
              <a:ext uri="{FF2B5EF4-FFF2-40B4-BE49-F238E27FC236}">
                <a16:creationId xmlns:a16="http://schemas.microsoft.com/office/drawing/2014/main" id="{46E26A94-7788-1167-F2D7-8B509650A600}"/>
              </a:ext>
            </a:extLst>
          </p:cNvPr>
          <p:cNvSpPr/>
          <p:nvPr/>
        </p:nvSpPr>
        <p:spPr>
          <a:xfrm>
            <a:off x="8507310" y="4572423"/>
            <a:ext cx="465364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5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700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2E16740A-EDE4-3931-0623-205DA7960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54;p55">
            <a:extLst>
              <a:ext uri="{FF2B5EF4-FFF2-40B4-BE49-F238E27FC236}">
                <a16:creationId xmlns:a16="http://schemas.microsoft.com/office/drawing/2014/main" id="{9C8C5A9C-C368-3A36-3C67-6E74C8B6393C}"/>
              </a:ext>
            </a:extLst>
          </p:cNvPr>
          <p:cNvSpPr txBox="1">
            <a:spLocks/>
          </p:cNvSpPr>
          <p:nvPr/>
        </p:nvSpPr>
        <p:spPr>
          <a:xfrm>
            <a:off x="370159" y="482635"/>
            <a:ext cx="4114682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4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 Đề xuất của bài báo</a:t>
            </a:r>
            <a:endParaRPr lang="en-US" sz="24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6" name="Google Shape;2454;p55">
            <a:extLst>
              <a:ext uri="{FF2B5EF4-FFF2-40B4-BE49-F238E27FC236}">
                <a16:creationId xmlns:a16="http://schemas.microsoft.com/office/drawing/2014/main" id="{58F01C57-6A0E-1C71-3440-F520670037E4}"/>
              </a:ext>
            </a:extLst>
          </p:cNvPr>
          <p:cNvSpPr txBox="1">
            <a:spLocks/>
          </p:cNvSpPr>
          <p:nvPr/>
        </p:nvSpPr>
        <p:spPr>
          <a:xfrm>
            <a:off x="370158" y="951250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2.2 TH_classifier – Phát hiện tấn công</a:t>
            </a:r>
            <a:endParaRPr lang="en-US" sz="2000" dirty="0">
              <a:solidFill>
                <a:schemeClr val="bg1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454;p55">
            <a:extLst>
              <a:ext uri="{FF2B5EF4-FFF2-40B4-BE49-F238E27FC236}">
                <a16:creationId xmlns:a16="http://schemas.microsoft.com/office/drawing/2014/main" id="{A5C3A6CC-A971-E2D1-BB86-1E2B29D8BD9C}"/>
              </a:ext>
            </a:extLst>
          </p:cNvPr>
          <p:cNvSpPr txBox="1">
            <a:spLocks/>
          </p:cNvSpPr>
          <p:nvPr/>
        </p:nvSpPr>
        <p:spPr>
          <a:xfrm>
            <a:off x="404007" y="1419865"/>
            <a:ext cx="8315449" cy="348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Nguyên lý: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</a:p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Với mỗi đặc trưng, tính min, max trên cửa sổ bình thường, cộng trừ thêm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3% sai số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(</a:t>
            </a:r>
            <a:r>
              <a:rPr lang="el-GR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ε).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Nếu bất kỳ giá trị nào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ngoài [min−</a:t>
            </a:r>
            <a:r>
              <a:rPr lang="el-GR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ε, 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max+</a:t>
            </a:r>
            <a:r>
              <a:rPr lang="el-GR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ε]</a:t>
            </a:r>
            <a:r>
              <a:rPr lang="el-GR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→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gắn nhãn “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Attack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”.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Ưu điểm: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Giảm </a:t>
            </a:r>
            <a:r>
              <a:rPr lang="en-US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số lượng gói tin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cần thiết xuống 200 (thay vì 6000)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.</a:t>
            </a:r>
          </a:p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Kết quả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có thể giải thích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vì biết đặc trưng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nào vượt ngưỡng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.</a:t>
            </a:r>
          </a:p>
          <a:p>
            <a:pPr algn="just"/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Chống chịu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với kiểu tấn công mới nhờ đặc trưng đồ thị tổng quát.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12140D-9F4E-F026-C218-68E639AD5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2636" y="2571750"/>
            <a:ext cx="3678190" cy="749695"/>
          </a:xfrm>
          <a:prstGeom prst="rect">
            <a:avLst/>
          </a:prstGeom>
        </p:spPr>
      </p:pic>
      <p:sp>
        <p:nvSpPr>
          <p:cNvPr id="2" name="Cube 1">
            <a:extLst>
              <a:ext uri="{FF2B5EF4-FFF2-40B4-BE49-F238E27FC236}">
                <a16:creationId xmlns:a16="http://schemas.microsoft.com/office/drawing/2014/main" id="{6A1FD50D-DFFC-9B4C-3E9C-552F7A4F6835}"/>
              </a:ext>
            </a:extLst>
          </p:cNvPr>
          <p:cNvSpPr/>
          <p:nvPr/>
        </p:nvSpPr>
        <p:spPr>
          <a:xfrm>
            <a:off x="8507310" y="4572423"/>
            <a:ext cx="465364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6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6929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3">
          <a:extLst>
            <a:ext uri="{FF2B5EF4-FFF2-40B4-BE49-F238E27FC236}">
              <a16:creationId xmlns:a16="http://schemas.microsoft.com/office/drawing/2014/main" id="{37CFF7C2-7224-772F-2CF2-4A5FB85B0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454;p55">
            <a:extLst>
              <a:ext uri="{FF2B5EF4-FFF2-40B4-BE49-F238E27FC236}">
                <a16:creationId xmlns:a16="http://schemas.microsoft.com/office/drawing/2014/main" id="{80A7F0AD-5450-8575-A150-58D5395B77C2}"/>
              </a:ext>
            </a:extLst>
          </p:cNvPr>
          <p:cNvSpPr txBox="1">
            <a:spLocks/>
          </p:cNvSpPr>
          <p:nvPr/>
        </p:nvSpPr>
        <p:spPr>
          <a:xfrm>
            <a:off x="370159" y="482635"/>
            <a:ext cx="4114682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400">
                <a:solidFill>
                  <a:srgbClr val="00B0F0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 Đề xuất của bài báo</a:t>
            </a:r>
            <a:endParaRPr lang="en-US" sz="2400" dirty="0">
              <a:solidFill>
                <a:srgbClr val="00B0F0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6" name="Google Shape;2454;p55">
            <a:extLst>
              <a:ext uri="{FF2B5EF4-FFF2-40B4-BE49-F238E27FC236}">
                <a16:creationId xmlns:a16="http://schemas.microsoft.com/office/drawing/2014/main" id="{CD455515-DC93-42C8-8C21-0E08FFDED321}"/>
              </a:ext>
            </a:extLst>
          </p:cNvPr>
          <p:cNvSpPr txBox="1">
            <a:spLocks/>
          </p:cNvSpPr>
          <p:nvPr/>
        </p:nvSpPr>
        <p:spPr>
          <a:xfrm>
            <a:off x="370158" y="951250"/>
            <a:ext cx="6724605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l"/>
            <a:r>
              <a:rPr lang="en-US" sz="2000">
                <a:solidFill>
                  <a:schemeClr val="bg1"/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2.3 ML_classifier – Phân loại tấn công</a:t>
            </a:r>
            <a:endParaRPr lang="en-US" sz="2000" dirty="0">
              <a:solidFill>
                <a:schemeClr val="bg1"/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454;p55">
            <a:extLst>
              <a:ext uri="{FF2B5EF4-FFF2-40B4-BE49-F238E27FC236}">
                <a16:creationId xmlns:a16="http://schemas.microsoft.com/office/drawing/2014/main" id="{08DF2FFB-314E-59D1-281D-A864BBBB0102}"/>
              </a:ext>
            </a:extLst>
          </p:cNvPr>
          <p:cNvSpPr txBox="1">
            <a:spLocks/>
          </p:cNvSpPr>
          <p:nvPr/>
        </p:nvSpPr>
        <p:spPr>
          <a:xfrm>
            <a:off x="404007" y="1419865"/>
            <a:ext cx="8315449" cy="348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 Sans Black"/>
              <a:buNone/>
              <a:defRPr sz="2800" b="0" i="0" u="none" strike="noStrike" cap="none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lt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Dữ liệu huấn luyện: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dataset 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có gắn nhãn Normal và 4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loại tấn công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Flooding, Fuzzy, Replay, Spoofing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.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Đặc trưng: 3 giá trị graph_elapsed_time, max_degree, num_edges.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Thuật toán: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RandomForest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-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Ưu điểm:</a:t>
            </a:r>
            <a:endParaRPr lang="en-US" sz="1500" b="1">
              <a:solidFill>
                <a:schemeClr val="bg1"/>
              </a:solidFill>
              <a:latin typeface="Nunito Sans" pitchFamily="2" charset="0"/>
              <a:sym typeface="Nunito Sans"/>
            </a:endParaRP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Độ chính xác cao (F1 &gt; 0.95 cho mọi lớp)</a:t>
            </a: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    + 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Hỗ trợ trích xuất mẫu phục vụ </a:t>
            </a:r>
            <a:r>
              <a:rPr lang="vi-VN" sz="1500" b="1">
                <a:solidFill>
                  <a:srgbClr val="FF9933"/>
                </a:solidFill>
                <a:latin typeface="Nunito Sans" pitchFamily="2" charset="0"/>
                <a:sym typeface="Nunito Sans"/>
              </a:rPr>
              <a:t>phân tích hậu tấn công</a:t>
            </a:r>
            <a:r>
              <a:rPr lang="vi-VN" sz="1500" b="1">
                <a:solidFill>
                  <a:schemeClr val="bg1"/>
                </a:solidFill>
                <a:latin typeface="Nunito Sans" pitchFamily="2" charset="0"/>
                <a:sym typeface="Nunito Sans"/>
              </a:rPr>
              <a:t>.</a:t>
            </a:r>
          </a:p>
        </p:txBody>
      </p:sp>
      <p:sp>
        <p:nvSpPr>
          <p:cNvPr id="2" name="Cube 1">
            <a:extLst>
              <a:ext uri="{FF2B5EF4-FFF2-40B4-BE49-F238E27FC236}">
                <a16:creationId xmlns:a16="http://schemas.microsoft.com/office/drawing/2014/main" id="{870F64F4-0119-54C2-ED18-7377E5011203}"/>
              </a:ext>
            </a:extLst>
          </p:cNvPr>
          <p:cNvSpPr/>
          <p:nvPr/>
        </p:nvSpPr>
        <p:spPr>
          <a:xfrm>
            <a:off x="8507310" y="4572423"/>
            <a:ext cx="465364" cy="473529"/>
          </a:xfrm>
          <a:prstGeom prst="cub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accent1"/>
                </a:solidFill>
                <a:latin typeface="Nunito Sans Black" pitchFamily="2" charset="0"/>
              </a:rPr>
              <a:t>7</a:t>
            </a:r>
            <a:endParaRPr lang="vi-VN">
              <a:solidFill>
                <a:schemeClr val="accent1"/>
              </a:solidFill>
              <a:latin typeface="Nunito Sans Black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1205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System Administrator Appreciation Day by Slidesgo">
  <a:themeElements>
    <a:clrScheme name="Simple Light">
      <a:dk1>
        <a:srgbClr val="050A12"/>
      </a:dk1>
      <a:lt1>
        <a:srgbClr val="FFFFFF"/>
      </a:lt1>
      <a:dk2>
        <a:srgbClr val="1F3D52"/>
      </a:dk2>
      <a:lt2>
        <a:srgbClr val="2F536D"/>
      </a:lt2>
      <a:accent1>
        <a:srgbClr val="142836"/>
      </a:accent1>
      <a:accent2>
        <a:srgbClr val="0C1A23"/>
      </a:accent2>
      <a:accent3>
        <a:srgbClr val="142836"/>
      </a:accent3>
      <a:accent4>
        <a:srgbClr val="5F8195"/>
      </a:accent4>
      <a:accent5>
        <a:srgbClr val="08151E"/>
      </a:accent5>
      <a:accent6>
        <a:srgbClr val="9FC3D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2204</TotalTime>
  <Words>1557</Words>
  <Application>Microsoft Office PowerPoint</Application>
  <PresentationFormat>On-screen Show (16:9)</PresentationFormat>
  <Paragraphs>182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Nunito Sans SemiBold</vt:lpstr>
      <vt:lpstr>Lato</vt:lpstr>
      <vt:lpstr>Nunito Sans Black</vt:lpstr>
      <vt:lpstr>Comfortaa Medium</vt:lpstr>
      <vt:lpstr>Nunito Sans</vt:lpstr>
      <vt:lpstr>System Administrator Appreciation Day by Slidesgo</vt:lpstr>
      <vt:lpstr>BÁO CÁO ĐỒ ÁN CUỐI KỲ</vt:lpstr>
      <vt:lpstr>Nội dung trình bày:</vt:lpstr>
      <vt:lpstr>1. Vấn đề của bài báo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4. Tài liệu tham khảo</vt:lpstr>
      <vt:lpstr>Thank you  for watching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Phương pháp thực hiện</dc:title>
  <dc:creator>Thiên Ân Phạm Trường</dc:creator>
  <cp:lastModifiedBy>Phạm Trường Thiên Ân</cp:lastModifiedBy>
  <cp:revision>122</cp:revision>
  <dcterms:modified xsi:type="dcterms:W3CDTF">2025-06-05T17:17:32Z</dcterms:modified>
</cp:coreProperties>
</file>