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3" r:id="rId3"/>
  </p:sldMasterIdLst>
  <p:notesMasterIdLst>
    <p:notesMasterId r:id="rId26"/>
  </p:notesMasterIdLst>
  <p:sldIdLst>
    <p:sldId id="287" r:id="rId4"/>
    <p:sldId id="288" r:id="rId5"/>
    <p:sldId id="293" r:id="rId6"/>
    <p:sldId id="257" r:id="rId7"/>
    <p:sldId id="258" r:id="rId8"/>
    <p:sldId id="286" r:id="rId9"/>
    <p:sldId id="309" r:id="rId10"/>
    <p:sldId id="310" r:id="rId11"/>
    <p:sldId id="292" r:id="rId12"/>
    <p:sldId id="295" r:id="rId13"/>
    <p:sldId id="273" r:id="rId14"/>
    <p:sldId id="289" r:id="rId15"/>
    <p:sldId id="274" r:id="rId16"/>
    <p:sldId id="296" r:id="rId17"/>
    <p:sldId id="298" r:id="rId18"/>
    <p:sldId id="300" r:id="rId19"/>
    <p:sldId id="299" r:id="rId20"/>
    <p:sldId id="304" r:id="rId21"/>
    <p:sldId id="302" r:id="rId22"/>
    <p:sldId id="283" r:id="rId23"/>
    <p:sldId id="307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5D424-2B24-4485-BDFF-A9F51543C258}" type="datetimeFigureOut">
              <a:rPr lang="en-US" smtClean="0"/>
              <a:t>07/26/2019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88D2-2498-4BD5-ACEF-3BE7D0EF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4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79CDBA-4D6F-4FE7-A55E-77807BB98A35}" type="slidenum">
              <a:rPr lang="en-US" altLang="en-US" sz="1200" b="0" smtClean="0">
                <a:solidFill>
                  <a:schemeClr val="tx1"/>
                </a:solidFill>
              </a:rPr>
              <a:pPr/>
              <a:t>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0" smtClean="0">
                <a:solidFill>
                  <a:schemeClr val="tx1"/>
                </a:solidFill>
              </a:rPr>
              <a:t>Khóa luận tốt nghiệp ngành CNTT</a:t>
            </a:r>
          </a:p>
        </p:txBody>
      </p:sp>
    </p:spTree>
    <p:extLst>
      <p:ext uri="{BB962C8B-B14F-4D97-AF65-F5344CB8AC3E}">
        <p14:creationId xmlns:p14="http://schemas.microsoft.com/office/powerpoint/2010/main" val="428678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F86600-E550-42AC-8A5D-FA812E33E7BD}" type="slidenum">
              <a:rPr lang="en-US" altLang="en-US" sz="12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0" smtClean="0">
                <a:solidFill>
                  <a:schemeClr val="tx1"/>
                </a:solidFill>
              </a:rPr>
              <a:t>Khóa luận tốt nghiệp ngành CNTT</a:t>
            </a:r>
          </a:p>
        </p:txBody>
      </p:sp>
    </p:spTree>
    <p:extLst>
      <p:ext uri="{BB962C8B-B14F-4D97-AF65-F5344CB8AC3E}">
        <p14:creationId xmlns:p14="http://schemas.microsoft.com/office/powerpoint/2010/main" val="41082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26954FF-FED2-4042-8C47-4B1AD669F38D}" type="slidenum">
              <a:rPr lang="en-US" altLang="en-US" sz="12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0" smtClean="0">
                <a:solidFill>
                  <a:schemeClr val="tx1"/>
                </a:solidFill>
              </a:rPr>
              <a:t>Khóa luận tốt nghiệp ngành CNTT</a:t>
            </a:r>
          </a:p>
        </p:txBody>
      </p:sp>
    </p:spTree>
    <p:extLst>
      <p:ext uri="{BB962C8B-B14F-4D97-AF65-F5344CB8AC3E}">
        <p14:creationId xmlns:p14="http://schemas.microsoft.com/office/powerpoint/2010/main" val="17470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88D2-2498-4BD5-ACEF-3BE7D0EF3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88D2-2498-4BD5-ACEF-3BE7D0EF30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3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 rot="2700000">
            <a:off x="2889250" y="669925"/>
            <a:ext cx="3467100" cy="4622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4" name="Picture 13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700000">
            <a:off x="3442230" y="-1040341"/>
            <a:ext cx="593725" cy="528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8900000">
            <a:off x="9406468" y="904875"/>
            <a:ext cx="421217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5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700000" flipH="1">
            <a:off x="6824399" y="828147"/>
            <a:ext cx="192087" cy="258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6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3500000">
            <a:off x="4722813" y="1063626"/>
            <a:ext cx="638175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8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8900000">
            <a:off x="1591734" y="1298575"/>
            <a:ext cx="378884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3357034" y="5876925"/>
            <a:ext cx="8676217" cy="509588"/>
            <a:chOff x="1586" y="3702"/>
            <a:chExt cx="4099" cy="321"/>
          </a:xfrm>
        </p:grpSpPr>
        <p:sp>
          <p:nvSpPr>
            <p:cNvPr id="30" name="Freeform 8"/>
            <p:cNvSpPr>
              <a:spLocks/>
            </p:cNvSpPr>
            <p:nvPr/>
          </p:nvSpPr>
          <p:spPr bwMode="gray">
            <a:xfrm>
              <a:off x="1656" y="3702"/>
              <a:ext cx="4029" cy="251"/>
            </a:xfrm>
            <a:custGeom>
              <a:avLst/>
              <a:gdLst/>
              <a:ahLst/>
              <a:cxnLst>
                <a:cxn ang="0">
                  <a:pos x="4029" y="2"/>
                </a:cxn>
                <a:cxn ang="0">
                  <a:pos x="249" y="0"/>
                </a:cxn>
                <a:cxn ang="0">
                  <a:pos x="0" y="249"/>
                </a:cxn>
                <a:cxn ang="0">
                  <a:pos x="3777" y="251"/>
                </a:cxn>
                <a:cxn ang="0">
                  <a:pos x="4029" y="2"/>
                </a:cxn>
              </a:cxnLst>
              <a:rect l="0" t="0" r="r" b="b"/>
              <a:pathLst>
                <a:path w="4029" h="251">
                  <a:moveTo>
                    <a:pt x="4029" y="2"/>
                  </a:moveTo>
                  <a:lnTo>
                    <a:pt x="249" y="0"/>
                  </a:lnTo>
                  <a:lnTo>
                    <a:pt x="0" y="249"/>
                  </a:lnTo>
                  <a:lnTo>
                    <a:pt x="3777" y="251"/>
                  </a:lnTo>
                  <a:lnTo>
                    <a:pt x="4029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gray">
            <a:xfrm>
              <a:off x="1586" y="3981"/>
              <a:ext cx="3819" cy="42"/>
            </a:xfrm>
            <a:custGeom>
              <a:avLst/>
              <a:gdLst/>
              <a:ahLst/>
              <a:cxnLst>
                <a:cxn ang="0">
                  <a:pos x="3819" y="2"/>
                </a:cxn>
                <a:cxn ang="0">
                  <a:pos x="40" y="0"/>
                </a:cxn>
                <a:cxn ang="0">
                  <a:pos x="0" y="42"/>
                </a:cxn>
                <a:cxn ang="0">
                  <a:pos x="3780" y="42"/>
                </a:cxn>
                <a:cxn ang="0">
                  <a:pos x="3819" y="2"/>
                </a:cxn>
              </a:cxnLst>
              <a:rect l="0" t="0" r="r" b="b"/>
              <a:pathLst>
                <a:path w="3819" h="42">
                  <a:moveTo>
                    <a:pt x="3819" y="2"/>
                  </a:moveTo>
                  <a:lnTo>
                    <a:pt x="40" y="0"/>
                  </a:lnTo>
                  <a:lnTo>
                    <a:pt x="0" y="42"/>
                  </a:lnTo>
                  <a:lnTo>
                    <a:pt x="3780" y="42"/>
                  </a:lnTo>
                  <a:lnTo>
                    <a:pt x="3819" y="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32" name="Picture 20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3500000">
            <a:off x="11542185" y="5405438"/>
            <a:ext cx="139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11"/>
          <p:cNvSpPr>
            <a:spLocks noChangeArrowheads="1"/>
          </p:cNvSpPr>
          <p:nvPr/>
        </p:nvSpPr>
        <p:spPr bwMode="gray">
          <a:xfrm rot="2700000">
            <a:off x="6873611" y="1571891"/>
            <a:ext cx="2112963" cy="281728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gray">
          <a:xfrm rot="2700000">
            <a:off x="6400006" y="2293145"/>
            <a:ext cx="1036638" cy="137794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gray">
          <a:xfrm rot="2700000">
            <a:off x="736600" y="2151592"/>
            <a:ext cx="1244600" cy="165946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gray">
          <a:xfrm rot="2700000">
            <a:off x="1624543" y="2564342"/>
            <a:ext cx="628650" cy="8339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600" y="4343401"/>
            <a:ext cx="10363200" cy="14700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800" smtClean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9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2034" y="5905501"/>
            <a:ext cx="7488767" cy="3460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800" smtClean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84200" y="6411913"/>
            <a:ext cx="2844800" cy="3286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40200" y="6411913"/>
            <a:ext cx="3860800" cy="3286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12200" y="6411913"/>
            <a:ext cx="2844800" cy="3286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ACB894-DDD7-4124-8A95-75850566B55D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34" grpId="0" animBg="1"/>
      <p:bldP spid="35" grpId="0" animBg="1"/>
      <p:bldP spid="3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5" name="Group 41"/>
          <p:cNvGrpSpPr>
            <a:grpSpLocks/>
          </p:cNvGrpSpPr>
          <p:nvPr userDrawn="1"/>
        </p:nvGrpSpPr>
        <p:grpSpPr bwMode="auto">
          <a:xfrm>
            <a:off x="3327400" y="974725"/>
            <a:ext cx="8688917" cy="115888"/>
            <a:chOff x="1572" y="614"/>
            <a:chExt cx="4105" cy="73"/>
          </a:xfrm>
        </p:grpSpPr>
        <p:sp>
          <p:nvSpPr>
            <p:cNvPr id="6" name="Freeform 9"/>
            <p:cNvSpPr>
              <a:spLocks/>
            </p:cNvSpPr>
            <p:nvPr/>
          </p:nvSpPr>
          <p:spPr bwMode="gray">
            <a:xfrm>
              <a:off x="1572" y="614"/>
              <a:ext cx="4078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85" y="0"/>
                </a:cxn>
                <a:cxn ang="0">
                  <a:pos x="4078" y="44"/>
                </a:cxn>
                <a:cxn ang="0">
                  <a:pos x="44" y="45"/>
                </a:cxn>
                <a:cxn ang="0">
                  <a:pos x="0" y="0"/>
                </a:cxn>
              </a:cxnLst>
              <a:rect l="0" t="0" r="r" b="b"/>
              <a:pathLst>
                <a:path w="4078" h="45">
                  <a:moveTo>
                    <a:pt x="0" y="0"/>
                  </a:moveTo>
                  <a:lnTo>
                    <a:pt x="3985" y="0"/>
                  </a:lnTo>
                  <a:lnTo>
                    <a:pt x="4078" y="44"/>
                  </a:lnTo>
                  <a:lnTo>
                    <a:pt x="44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gray">
            <a:xfrm>
              <a:off x="1628" y="669"/>
              <a:ext cx="4049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31" y="3"/>
                </a:cxn>
                <a:cxn ang="0">
                  <a:pos x="4049" y="18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4049" h="18">
                  <a:moveTo>
                    <a:pt x="0" y="0"/>
                  </a:moveTo>
                  <a:lnTo>
                    <a:pt x="4031" y="3"/>
                  </a:lnTo>
                  <a:lnTo>
                    <a:pt x="4049" y="18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8" name="Rectangle 22"/>
          <p:cNvSpPr>
            <a:spLocks noChangeArrowheads="1"/>
          </p:cNvSpPr>
          <p:nvPr userDrawn="1"/>
        </p:nvSpPr>
        <p:spPr bwMode="gray">
          <a:xfrm rot="2700000">
            <a:off x="974197" y="158751"/>
            <a:ext cx="1019175" cy="13589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gray">
          <a:xfrm rot="2700000">
            <a:off x="2107407" y="365920"/>
            <a:ext cx="719138" cy="958849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33"/>
          <p:cNvSpPr>
            <a:spLocks noChangeArrowheads="1"/>
          </p:cNvSpPr>
          <p:nvPr userDrawn="1"/>
        </p:nvSpPr>
        <p:spPr bwMode="gray">
          <a:xfrm rot="2700000">
            <a:off x="1945482" y="610394"/>
            <a:ext cx="350838" cy="469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gray">
          <a:xfrm rot="2700000">
            <a:off x="334963" y="578380"/>
            <a:ext cx="390525" cy="522816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2" name="Group 45"/>
          <p:cNvGrpSpPr>
            <a:grpSpLocks/>
          </p:cNvGrpSpPr>
          <p:nvPr userDrawn="1"/>
        </p:nvGrpSpPr>
        <p:grpSpPr bwMode="auto">
          <a:xfrm>
            <a:off x="514351" y="165100"/>
            <a:ext cx="2525183" cy="1176338"/>
            <a:chOff x="243" y="104"/>
            <a:chExt cx="1193" cy="741"/>
          </a:xfrm>
        </p:grpSpPr>
        <p:pic>
          <p:nvPicPr>
            <p:cNvPr id="13" name="Picture 25" descr="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2700000">
              <a:off x="538" y="-110"/>
              <a:ext cx="170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7" descr="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2700000" flipH="1">
              <a:off x="961" y="122"/>
              <a:ext cx="47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8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8100000">
              <a:off x="765" y="368"/>
              <a:ext cx="100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6" descr="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2700000">
              <a:off x="1384" y="104"/>
              <a:ext cx="52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0" descr="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2700000">
              <a:off x="285" y="199"/>
              <a:ext cx="5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34"/>
          <p:cNvSpPr>
            <a:spLocks noChangeArrowheads="1"/>
          </p:cNvSpPr>
          <p:nvPr userDrawn="1"/>
        </p:nvSpPr>
        <p:spPr bwMode="gray">
          <a:xfrm rot="2700000">
            <a:off x="609865" y="707761"/>
            <a:ext cx="198438" cy="2624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0" y="4419601"/>
            <a:ext cx="103632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05767" y="5867400"/>
            <a:ext cx="7789333" cy="381000"/>
          </a:xfrm>
        </p:spPr>
        <p:txBody>
          <a:bodyPr/>
          <a:lstStyle>
            <a:lvl1pPr marL="0" indent="0" algn="dist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3C1346-BCD6-496C-A344-8401A59E201E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E8F47-7457-4A6D-9808-517D0A572380}" type="datetime2">
              <a:rPr lang="en-US" altLang="en-US"/>
              <a:pPr>
                <a:defRPr/>
              </a:pPr>
              <a:t>Friday, 26 July, 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1ED25-1B5F-4EEA-AA32-20D53C9DB4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85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 rot="2700000">
            <a:off x="2889250" y="669925"/>
            <a:ext cx="3467100" cy="4622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4" name="Picture 13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700000">
            <a:off x="3442230" y="-1040341"/>
            <a:ext cx="593725" cy="528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8900000">
            <a:off x="9406468" y="904875"/>
            <a:ext cx="421217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5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700000" flipH="1">
            <a:off x="6824399" y="828147"/>
            <a:ext cx="192087" cy="258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6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3500000">
            <a:off x="4722813" y="1063626"/>
            <a:ext cx="638175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8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8900000">
            <a:off x="1591734" y="1298575"/>
            <a:ext cx="378884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3357034" y="5876925"/>
            <a:ext cx="8676217" cy="509588"/>
            <a:chOff x="1586" y="3702"/>
            <a:chExt cx="4099" cy="321"/>
          </a:xfrm>
        </p:grpSpPr>
        <p:sp>
          <p:nvSpPr>
            <p:cNvPr id="30" name="Freeform 8"/>
            <p:cNvSpPr>
              <a:spLocks/>
            </p:cNvSpPr>
            <p:nvPr/>
          </p:nvSpPr>
          <p:spPr bwMode="gray">
            <a:xfrm>
              <a:off x="1656" y="3702"/>
              <a:ext cx="4029" cy="251"/>
            </a:xfrm>
            <a:custGeom>
              <a:avLst/>
              <a:gdLst/>
              <a:ahLst/>
              <a:cxnLst>
                <a:cxn ang="0">
                  <a:pos x="4029" y="2"/>
                </a:cxn>
                <a:cxn ang="0">
                  <a:pos x="249" y="0"/>
                </a:cxn>
                <a:cxn ang="0">
                  <a:pos x="0" y="249"/>
                </a:cxn>
                <a:cxn ang="0">
                  <a:pos x="3777" y="251"/>
                </a:cxn>
                <a:cxn ang="0">
                  <a:pos x="4029" y="2"/>
                </a:cxn>
              </a:cxnLst>
              <a:rect l="0" t="0" r="r" b="b"/>
              <a:pathLst>
                <a:path w="4029" h="251">
                  <a:moveTo>
                    <a:pt x="4029" y="2"/>
                  </a:moveTo>
                  <a:lnTo>
                    <a:pt x="249" y="0"/>
                  </a:lnTo>
                  <a:lnTo>
                    <a:pt x="0" y="249"/>
                  </a:lnTo>
                  <a:lnTo>
                    <a:pt x="3777" y="251"/>
                  </a:lnTo>
                  <a:lnTo>
                    <a:pt x="4029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gray">
            <a:xfrm>
              <a:off x="1586" y="3981"/>
              <a:ext cx="3819" cy="42"/>
            </a:xfrm>
            <a:custGeom>
              <a:avLst/>
              <a:gdLst/>
              <a:ahLst/>
              <a:cxnLst>
                <a:cxn ang="0">
                  <a:pos x="3819" y="2"/>
                </a:cxn>
                <a:cxn ang="0">
                  <a:pos x="40" y="0"/>
                </a:cxn>
                <a:cxn ang="0">
                  <a:pos x="0" y="42"/>
                </a:cxn>
                <a:cxn ang="0">
                  <a:pos x="3780" y="42"/>
                </a:cxn>
                <a:cxn ang="0">
                  <a:pos x="3819" y="2"/>
                </a:cxn>
              </a:cxnLst>
              <a:rect l="0" t="0" r="r" b="b"/>
              <a:pathLst>
                <a:path w="3819" h="42">
                  <a:moveTo>
                    <a:pt x="3819" y="2"/>
                  </a:moveTo>
                  <a:lnTo>
                    <a:pt x="40" y="0"/>
                  </a:lnTo>
                  <a:lnTo>
                    <a:pt x="0" y="42"/>
                  </a:lnTo>
                  <a:lnTo>
                    <a:pt x="3780" y="42"/>
                  </a:lnTo>
                  <a:lnTo>
                    <a:pt x="3819" y="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32" name="Picture 20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3500000">
            <a:off x="11542185" y="5405438"/>
            <a:ext cx="139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11"/>
          <p:cNvSpPr>
            <a:spLocks noChangeArrowheads="1"/>
          </p:cNvSpPr>
          <p:nvPr/>
        </p:nvSpPr>
        <p:spPr bwMode="gray">
          <a:xfrm rot="2700000">
            <a:off x="6873611" y="1571891"/>
            <a:ext cx="2112963" cy="281728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gray">
          <a:xfrm rot="2700000">
            <a:off x="6400006" y="2293145"/>
            <a:ext cx="1036638" cy="137794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gray">
          <a:xfrm rot="2700000">
            <a:off x="736600" y="2151592"/>
            <a:ext cx="1244600" cy="165946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gray">
          <a:xfrm rot="2700000">
            <a:off x="1624543" y="2564342"/>
            <a:ext cx="628650" cy="8339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600" y="4343401"/>
            <a:ext cx="10363200" cy="14700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800" smtClean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9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2034" y="5905501"/>
            <a:ext cx="7488767" cy="3460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800" smtClean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84200" y="6411913"/>
            <a:ext cx="2844800" cy="3286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40200" y="6411913"/>
            <a:ext cx="3860800" cy="3286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12200" y="6411913"/>
            <a:ext cx="2844800" cy="3286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ACB894-DDD7-4124-8A95-75850566B55D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34" grpId="0" animBg="1"/>
      <p:bldP spid="35" grpId="0" animBg="1"/>
      <p:bldP spid="3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5" name="Group 41"/>
          <p:cNvGrpSpPr>
            <a:grpSpLocks/>
          </p:cNvGrpSpPr>
          <p:nvPr userDrawn="1"/>
        </p:nvGrpSpPr>
        <p:grpSpPr bwMode="auto">
          <a:xfrm>
            <a:off x="3327400" y="974725"/>
            <a:ext cx="8688917" cy="115888"/>
            <a:chOff x="1572" y="614"/>
            <a:chExt cx="4105" cy="73"/>
          </a:xfrm>
        </p:grpSpPr>
        <p:sp>
          <p:nvSpPr>
            <p:cNvPr id="6" name="Freeform 9"/>
            <p:cNvSpPr>
              <a:spLocks/>
            </p:cNvSpPr>
            <p:nvPr/>
          </p:nvSpPr>
          <p:spPr bwMode="gray">
            <a:xfrm>
              <a:off x="1572" y="614"/>
              <a:ext cx="4078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85" y="0"/>
                </a:cxn>
                <a:cxn ang="0">
                  <a:pos x="4078" y="44"/>
                </a:cxn>
                <a:cxn ang="0">
                  <a:pos x="44" y="45"/>
                </a:cxn>
                <a:cxn ang="0">
                  <a:pos x="0" y="0"/>
                </a:cxn>
              </a:cxnLst>
              <a:rect l="0" t="0" r="r" b="b"/>
              <a:pathLst>
                <a:path w="4078" h="45">
                  <a:moveTo>
                    <a:pt x="0" y="0"/>
                  </a:moveTo>
                  <a:lnTo>
                    <a:pt x="3985" y="0"/>
                  </a:lnTo>
                  <a:lnTo>
                    <a:pt x="4078" y="44"/>
                  </a:lnTo>
                  <a:lnTo>
                    <a:pt x="44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gray">
            <a:xfrm>
              <a:off x="1628" y="669"/>
              <a:ext cx="4049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31" y="3"/>
                </a:cxn>
                <a:cxn ang="0">
                  <a:pos x="4049" y="18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4049" h="18">
                  <a:moveTo>
                    <a:pt x="0" y="0"/>
                  </a:moveTo>
                  <a:lnTo>
                    <a:pt x="4031" y="3"/>
                  </a:lnTo>
                  <a:lnTo>
                    <a:pt x="4049" y="18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8" name="Rectangle 22"/>
          <p:cNvSpPr>
            <a:spLocks noChangeArrowheads="1"/>
          </p:cNvSpPr>
          <p:nvPr userDrawn="1"/>
        </p:nvSpPr>
        <p:spPr bwMode="gray">
          <a:xfrm rot="2700000">
            <a:off x="974197" y="158751"/>
            <a:ext cx="1019175" cy="13589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gray">
          <a:xfrm rot="2700000">
            <a:off x="2107407" y="365920"/>
            <a:ext cx="719138" cy="958849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33"/>
          <p:cNvSpPr>
            <a:spLocks noChangeArrowheads="1"/>
          </p:cNvSpPr>
          <p:nvPr userDrawn="1"/>
        </p:nvSpPr>
        <p:spPr bwMode="gray">
          <a:xfrm rot="2700000">
            <a:off x="1945482" y="610394"/>
            <a:ext cx="350838" cy="469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gray">
          <a:xfrm rot="2700000">
            <a:off x="334963" y="578380"/>
            <a:ext cx="390525" cy="522816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2" name="Group 45"/>
          <p:cNvGrpSpPr>
            <a:grpSpLocks/>
          </p:cNvGrpSpPr>
          <p:nvPr userDrawn="1"/>
        </p:nvGrpSpPr>
        <p:grpSpPr bwMode="auto">
          <a:xfrm>
            <a:off x="514351" y="165100"/>
            <a:ext cx="2525183" cy="1176338"/>
            <a:chOff x="243" y="104"/>
            <a:chExt cx="1193" cy="741"/>
          </a:xfrm>
        </p:grpSpPr>
        <p:pic>
          <p:nvPicPr>
            <p:cNvPr id="13" name="Picture 25" descr="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2700000">
              <a:off x="538" y="-110"/>
              <a:ext cx="170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7" descr="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2700000" flipH="1">
              <a:off x="961" y="122"/>
              <a:ext cx="47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8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8100000">
              <a:off x="765" y="368"/>
              <a:ext cx="100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6" descr="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2700000">
              <a:off x="1384" y="104"/>
              <a:ext cx="52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0" descr="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2700000">
              <a:off x="285" y="199"/>
              <a:ext cx="5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34"/>
          <p:cNvSpPr>
            <a:spLocks noChangeArrowheads="1"/>
          </p:cNvSpPr>
          <p:nvPr userDrawn="1"/>
        </p:nvSpPr>
        <p:spPr bwMode="gray">
          <a:xfrm rot="2700000">
            <a:off x="609865" y="707761"/>
            <a:ext cx="198438" cy="2624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0" y="4419601"/>
            <a:ext cx="103632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05767" y="5867400"/>
            <a:ext cx="7789333" cy="381000"/>
          </a:xfrm>
        </p:spPr>
        <p:txBody>
          <a:bodyPr/>
          <a:lstStyle>
            <a:lvl1pPr marL="0" indent="0" algn="dist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3C1346-BCD6-496C-A344-8401A59E201E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454401" y="209550"/>
            <a:ext cx="809836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4770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7376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2EC7AA-A329-4D56-8F6D-1635FC4B7F3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5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8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454401" y="209550"/>
            <a:ext cx="809836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4770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7376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2EC7AA-A329-4D56-8F6D-1635FC4B7F3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8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8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overview?view=aspnetcore-2.2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1868488" y="5462588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</a:pPr>
            <a:r>
              <a:rPr lang="en-US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</a:t>
            </a:r>
            <a:r>
              <a:rPr 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TS. LÊ VĂN VINH</a:t>
            </a:r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1906588" y="1900238"/>
            <a:ext cx="8229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</a:pPr>
            <a:r>
              <a:rPr lang="en-US" altLang="en-US" sz="32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 KỸ SƯ CNTT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2028825" y="561975"/>
            <a:ext cx="822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FontTx/>
              <a:buNone/>
              <a:defRPr/>
            </a:pPr>
            <a:r>
              <a:rPr lang="en-US" altLang="en-US" sz="2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Đại Học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Hồ Chí Minh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----o0o----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1B6EA-3FC7-402D-B54D-4BB26C5CB59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944688" y="2638425"/>
            <a:ext cx="8229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</a:pPr>
            <a:r>
              <a:rPr lang="en-US" altLang="en-US" sz="20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PHẦN MỀM</a:t>
            </a:r>
          </a:p>
        </p:txBody>
      </p:sp>
      <p:pic>
        <p:nvPicPr>
          <p:cNvPr id="143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84538"/>
            <a:ext cx="20383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96075" y="6213645"/>
            <a:ext cx="20506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 2015 - 2019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635726" y="1849438"/>
            <a:ext cx="10485119" cy="17335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8296" y="1247511"/>
            <a:ext cx="525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MVC</a:t>
            </a:r>
            <a:endParaRPr lang="en-US" sz="2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18269" y="2344122"/>
            <a:ext cx="5320030" cy="42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GIỚI THIỆU ASP.NET MVC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635726" y="1753644"/>
            <a:ext cx="10485119" cy="1733550"/>
          </a:xfrm>
        </p:spPr>
        <p:txBody>
          <a:bodyPr/>
          <a:lstStyle/>
          <a:p>
            <a:pPr lvl="0" algn="just"/>
            <a:r>
              <a:rPr lang="en-US" sz="2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ASP.NET MVC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ASP.NET. 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Model-View-Controller,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pattern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model, controller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view.</a:t>
            </a:r>
          </a:p>
        </p:txBody>
      </p:sp>
    </p:spTree>
    <p:extLst>
      <p:ext uri="{BB962C8B-B14F-4D97-AF65-F5344CB8AC3E}">
        <p14:creationId xmlns:p14="http://schemas.microsoft.com/office/powerpoint/2010/main" val="26793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GIỚI THIỆU ASP.NET MVC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635726" y="1753644"/>
            <a:ext cx="10485119" cy="1733550"/>
          </a:xfrm>
        </p:spPr>
        <p:txBody>
          <a:bodyPr/>
          <a:lstStyle/>
          <a:p>
            <a:pPr lvl="0" algn="just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XML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algn="just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nhìn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ASPX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MVC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3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GIỚI THIỆU ASP.NET MVC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635726" y="1753644"/>
            <a:ext cx="10485119" cy="1733550"/>
          </a:xfrm>
        </p:spPr>
        <p:txBody>
          <a:bodyPr/>
          <a:lstStyle/>
          <a:p>
            <a:pPr algn="just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chịu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Controller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298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endParaRPr lang="en-US" alt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83" y="1557118"/>
            <a:ext cx="7156125" cy="4869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6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endParaRPr lang="en-US" alt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75" y="1892691"/>
            <a:ext cx="6005439" cy="4496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4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 smtClean="0"/>
              <a:t>Cơ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0" y="1047749"/>
            <a:ext cx="10566400" cy="58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 smtClean="0"/>
              <a:t>Sơ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đồ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036290" y="1175694"/>
            <a:ext cx="480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i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i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i="1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i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i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800" i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22" y="1826858"/>
            <a:ext cx="6524423" cy="4833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1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 smtClean="0"/>
              <a:t>Sơ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đồ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endParaRPr lang="en-US" alt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00" y="1826858"/>
            <a:ext cx="6684790" cy="49050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36291" y="1175694"/>
            <a:ext cx="441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i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i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i="1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i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800" i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9488" y="2009775"/>
            <a:ext cx="7543800" cy="277018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/>
              <a:t>PHÁT TRIỂN ỨNG DỤNG WEB BÁN HÀNG TRÊN CÔNG NGHỆ .NET </a:t>
            </a:r>
            <a:r>
              <a:rPr lang="vi-VN" dirty="0" smtClean="0"/>
              <a:t>CORE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868488" y="5462588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</a:pPr>
            <a:r>
              <a:rPr lang="en-US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</a:t>
            </a:r>
            <a:r>
              <a:rPr 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TS. LÊ VĂN </a:t>
            </a:r>
            <a:r>
              <a:rPr lang="en-US" sz="28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VINH</a:t>
            </a:r>
            <a:endParaRPr lang="en-US" sz="28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944688" y="1066801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</a:pPr>
            <a:r>
              <a:rPr lang="en-US" altLang="en-US" sz="280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 KỸ SƯ CNTT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2F5D1-158F-4815-9596-C37E265E722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996075" y="6160602"/>
            <a:ext cx="20506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 2015 - 2019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8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ỨNG DỤNG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661851" y="2702878"/>
            <a:ext cx="10485119" cy="173355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BÁN HÀNG EMPYREAL!</a:t>
            </a:r>
            <a:endParaRPr lang="vi-VN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46" y="1760368"/>
            <a:ext cx="8128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046" y="1760368"/>
            <a:ext cx="8128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046" y="1760368"/>
            <a:ext cx="8128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46" y="1760368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 smtClean="0"/>
              <a:t>Tổng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635726" y="1753644"/>
            <a:ext cx="10485119" cy="1733550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400" dirty="0"/>
              <a:t>Website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.Net</a:t>
            </a:r>
            <a:r>
              <a:rPr lang="en-US" sz="2400" dirty="0"/>
              <a:t> Core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0" algn="just">
              <a:lnSpc>
                <a:spcPct val="150000"/>
              </a:lnSpc>
            </a:pPr>
            <a:r>
              <a:rPr lang="en-US" sz="2400" dirty="0" err="1"/>
              <a:t>T</a:t>
            </a:r>
            <a:r>
              <a:rPr lang="en-US" sz="2400" dirty="0" err="1" smtClean="0"/>
              <a:t>ối</a:t>
            </a:r>
            <a:r>
              <a:rPr lang="en-US" sz="2400" dirty="0" smtClean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website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,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 smtClean="0"/>
              <a:t>chuyện</a:t>
            </a:r>
            <a:endParaRPr lang="en-US" sz="2400" dirty="0" smtClean="0"/>
          </a:p>
          <a:p>
            <a:pPr lvl="0" algn="just">
              <a:lnSpc>
                <a:spcPct val="150000"/>
              </a:lnSpc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website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</a:t>
            </a:r>
            <a:r>
              <a:rPr lang="en-US" sz="2400" dirty="0" err="1" smtClean="0"/>
              <a:t>ộng</a:t>
            </a:r>
            <a:r>
              <a:rPr lang="en-US" sz="2400" dirty="0" smtClean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err="1"/>
              <a:t>B</a:t>
            </a:r>
            <a:r>
              <a:rPr lang="en-US" sz="2400" dirty="0" err="1" smtClean="0"/>
              <a:t>ảo</a:t>
            </a:r>
            <a:r>
              <a:rPr lang="en-US" sz="2400" dirty="0" smtClean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</a:t>
            </a:r>
          </a:p>
          <a:p>
            <a:pPr lvl="0" algn="just">
              <a:lnSpc>
                <a:spcPct val="150000"/>
              </a:lnSpc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4670426"/>
            <a:ext cx="7772400" cy="1165225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Thank You!</a:t>
            </a:r>
            <a:endParaRPr lang="en-US" altLang="en-US" sz="6000" dirty="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878514" y="5905501"/>
            <a:ext cx="4256087" cy="346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gray">
          <a:xfrm>
            <a:off x="2803414" y="2625969"/>
            <a:ext cx="3159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EMPYREAL!</a:t>
            </a:r>
            <a:endParaRPr lang="en-US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5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184" y="2765848"/>
            <a:ext cx="5888736" cy="1634096"/>
          </a:xfrm>
        </p:spPr>
        <p:txBody>
          <a:bodyPr numCol="2"/>
          <a:lstStyle/>
          <a:p>
            <a:pPr algn="l">
              <a:lnSpc>
                <a:spcPct val="200000"/>
              </a:lnSpc>
            </a:pP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Cao </a:t>
            </a:r>
            <a:r>
              <a:rPr lang="en-US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Ngọc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Thiện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 Phạm </a:t>
            </a:r>
            <a:r>
              <a:rPr lang="en-US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Lương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Mỹ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15110320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15110253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944688" y="1066801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</a:pPr>
            <a:r>
              <a:rPr lang="en-US" altLang="en-US" sz="2800" dirty="0">
                <a:solidFill>
                  <a:srgbClr val="D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 KỸ SƯ CNTT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DC37B-BC1C-46E2-8B10-15E1EC43D83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5407" y="1988305"/>
            <a:ext cx="4251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6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68488" y="5462588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</a:pPr>
            <a:r>
              <a:rPr lang="en-US" alt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</a:t>
            </a:r>
            <a:r>
              <a:rPr lang="en-US" sz="2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TS. LÊ VĂN </a:t>
            </a:r>
            <a:r>
              <a:rPr lang="en-US" sz="28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VINH</a:t>
            </a:r>
            <a:endParaRPr lang="en-US" sz="28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6075" y="6160602"/>
            <a:ext cx="20506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 2015 - 2019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00688" y="5905501"/>
            <a:ext cx="4633912" cy="346075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chemeClr val="bg1"/>
                </a:solidFill>
              </a:rPr>
              <a:t>KHÓA 2015 - 2019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gray">
          <a:xfrm>
            <a:off x="2981886" y="2712720"/>
            <a:ext cx="26977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Empyreal!</a:t>
            </a:r>
            <a:endParaRPr lang="en-US" alt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646" y="4435476"/>
            <a:ext cx="10363200" cy="1470025"/>
          </a:xfrm>
        </p:spPr>
        <p:txBody>
          <a:bodyPr/>
          <a:lstStyle/>
          <a:p>
            <a:r>
              <a:rPr lang="en-US" sz="4000" dirty="0" smtClean="0"/>
              <a:t>ASP.NET CORE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68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1691235" y="4537165"/>
            <a:ext cx="8716098" cy="160718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“online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VỪA DỄ LÀM, ÍT VỐN VÀ CỰC KỲ TIỆN LỢI</a:t>
            </a:r>
          </a:p>
        </p:txBody>
      </p:sp>
      <p:pic>
        <p:nvPicPr>
          <p:cNvPr id="1026" name="Picture 2" descr="Káº¿t quáº£ hÃ¬nh áº£nh cho mua sáº¯m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659" y="1505675"/>
            <a:ext cx="46672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  <a:endParaRPr lang="en-US" altLang="en-US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375208" y="1811655"/>
            <a:ext cx="5316538" cy="473075"/>
            <a:chOff x="1210" y="1794"/>
            <a:chExt cx="3349" cy="298"/>
          </a:xfrm>
        </p:grpSpPr>
        <p:grpSp>
          <p:nvGrpSpPr>
            <p:cNvPr id="53253" name="Group 5"/>
            <p:cNvGrpSpPr>
              <a:grpSpLocks/>
            </p:cNvGrpSpPr>
            <p:nvPr/>
          </p:nvGrpSpPr>
          <p:grpSpPr bwMode="auto">
            <a:xfrm>
              <a:off x="1210" y="1794"/>
              <a:ext cx="3349" cy="298"/>
              <a:chOff x="1114" y="1445"/>
              <a:chExt cx="3349" cy="298"/>
            </a:xfrm>
          </p:grpSpPr>
          <p:sp>
            <p:nvSpPr>
              <p:cNvPr id="53254" name="AutoShape 6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2">
                      <a:gamma/>
                      <a:shade val="61961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5" name="AutoShape 7"/>
              <p:cNvSpPr>
                <a:spLocks noChangeArrowheads="1"/>
              </p:cNvSpPr>
              <p:nvPr/>
            </p:nvSpPr>
            <p:spPr bwMode="gray">
              <a:xfrm>
                <a:off x="1114" y="144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rgbClr val="F8F8F8">
                  <a:alpha val="3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6" name="Text Box 8"/>
            <p:cNvSpPr txBox="1">
              <a:spLocks noChangeArrowheads="1"/>
            </p:cNvSpPr>
            <p:nvPr/>
          </p:nvSpPr>
          <p:spPr bwMode="white">
            <a:xfrm>
              <a:off x="1680" y="1803"/>
              <a:ext cx="2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Giới</a:t>
              </a:r>
              <a:r>
                <a:rPr lang="en-US" altLang="en-US" sz="2400" b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thiệu</a:t>
              </a:r>
              <a:endParaRPr lang="en-US" alt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53257" name="Group 9"/>
            <p:cNvGrpSpPr>
              <a:grpSpLocks/>
            </p:cNvGrpSpPr>
            <p:nvPr/>
          </p:nvGrpSpPr>
          <p:grpSpPr bwMode="auto">
            <a:xfrm>
              <a:off x="1355" y="1806"/>
              <a:ext cx="270" cy="270"/>
              <a:chOff x="4166" y="1706"/>
              <a:chExt cx="1252" cy="1252"/>
            </a:xfrm>
          </p:grpSpPr>
          <p:sp>
            <p:nvSpPr>
              <p:cNvPr id="53258" name="Oval 1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59" name="Oval 1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60" name="Oval 1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61" name="Oval 1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3262" name="Text Box 14"/>
            <p:cNvSpPr txBox="1">
              <a:spLocks noChangeArrowheads="1"/>
            </p:cNvSpPr>
            <p:nvPr/>
          </p:nvSpPr>
          <p:spPr bwMode="auto">
            <a:xfrm>
              <a:off x="1364" y="1796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3379970" y="2597468"/>
            <a:ext cx="5311775" cy="469900"/>
            <a:chOff x="1214" y="2289"/>
            <a:chExt cx="3346" cy="296"/>
          </a:xfrm>
        </p:grpSpPr>
        <p:grpSp>
          <p:nvGrpSpPr>
            <p:cNvPr id="53264" name="Group 16"/>
            <p:cNvGrpSpPr>
              <a:grpSpLocks/>
            </p:cNvGrpSpPr>
            <p:nvPr/>
          </p:nvGrpSpPr>
          <p:grpSpPr bwMode="auto">
            <a:xfrm>
              <a:off x="1214" y="2297"/>
              <a:ext cx="3346" cy="288"/>
              <a:chOff x="1118" y="1948"/>
              <a:chExt cx="3346" cy="288"/>
            </a:xfrm>
          </p:grpSpPr>
          <p:sp>
            <p:nvSpPr>
              <p:cNvPr id="53265" name="AutoShape 17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1">
                      <a:gamma/>
                      <a:shade val="6235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6" name="AutoShape 18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rgbClr val="F8F8F8">
                  <a:alpha val="3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7" name="Text Box 19"/>
            <p:cNvSpPr txBox="1">
              <a:spLocks noChangeArrowheads="1"/>
            </p:cNvSpPr>
            <p:nvPr/>
          </p:nvSpPr>
          <p:spPr bwMode="white">
            <a:xfrm>
              <a:off x="1667" y="2296"/>
              <a:ext cx="25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Công</a:t>
              </a:r>
              <a:r>
                <a:rPr lang="en-US" altLang="en-US" sz="2400" b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nghệ</a:t>
              </a:r>
              <a:endParaRPr lang="en-US" alt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53268" name="Group 20"/>
            <p:cNvGrpSpPr>
              <a:grpSpLocks/>
            </p:cNvGrpSpPr>
            <p:nvPr/>
          </p:nvGrpSpPr>
          <p:grpSpPr bwMode="auto">
            <a:xfrm>
              <a:off x="1342" y="2299"/>
              <a:ext cx="270" cy="270"/>
              <a:chOff x="4166" y="1706"/>
              <a:chExt cx="1252" cy="1252"/>
            </a:xfrm>
          </p:grpSpPr>
          <p:sp>
            <p:nvSpPr>
              <p:cNvPr id="53269" name="Oval 2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70" name="Oval 2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71" name="Oval 2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72" name="Oval 2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3273" name="Text Box 25"/>
            <p:cNvSpPr txBox="1">
              <a:spLocks noChangeArrowheads="1"/>
            </p:cNvSpPr>
            <p:nvPr/>
          </p:nvSpPr>
          <p:spPr bwMode="auto">
            <a:xfrm>
              <a:off x="1351" y="2289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2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3379970" y="3429319"/>
            <a:ext cx="5311775" cy="458787"/>
            <a:chOff x="1235" y="2813"/>
            <a:chExt cx="3346" cy="289"/>
          </a:xfrm>
        </p:grpSpPr>
        <p:grpSp>
          <p:nvGrpSpPr>
            <p:cNvPr id="53275" name="Group 27"/>
            <p:cNvGrpSpPr>
              <a:grpSpLocks/>
            </p:cNvGrpSpPr>
            <p:nvPr/>
          </p:nvGrpSpPr>
          <p:grpSpPr bwMode="auto">
            <a:xfrm>
              <a:off x="1235" y="2814"/>
              <a:ext cx="3346" cy="288"/>
              <a:chOff x="1098" y="2465"/>
              <a:chExt cx="3346" cy="288"/>
            </a:xfrm>
          </p:grpSpPr>
          <p:sp>
            <p:nvSpPr>
              <p:cNvPr id="53276" name="AutoShape 28"/>
              <p:cNvSpPr>
                <a:spLocks noChangeArrowheads="1"/>
              </p:cNvSpPr>
              <p:nvPr/>
            </p:nvSpPr>
            <p:spPr bwMode="gray">
              <a:xfrm>
                <a:off x="1098" y="246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6235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7" name="AutoShape 29"/>
              <p:cNvSpPr>
                <a:spLocks noChangeArrowheads="1"/>
              </p:cNvSpPr>
              <p:nvPr/>
            </p:nvSpPr>
            <p:spPr bwMode="gray">
              <a:xfrm>
                <a:off x="1098" y="246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rgbClr val="F8F8F8">
                  <a:alpha val="3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78" name="Text Box 30"/>
            <p:cNvSpPr txBox="1">
              <a:spLocks noChangeArrowheads="1"/>
            </p:cNvSpPr>
            <p:nvPr/>
          </p:nvSpPr>
          <p:spPr bwMode="white">
            <a:xfrm>
              <a:off x="1688" y="2813"/>
              <a:ext cx="2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Phát</a:t>
              </a:r>
              <a:r>
                <a:rPr lang="en-US" altLang="en-US" sz="2400" b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triển</a:t>
              </a:r>
              <a:endParaRPr lang="en-US" alt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53279" name="Group 31"/>
            <p:cNvGrpSpPr>
              <a:grpSpLocks/>
            </p:cNvGrpSpPr>
            <p:nvPr/>
          </p:nvGrpSpPr>
          <p:grpSpPr bwMode="auto">
            <a:xfrm>
              <a:off x="1363" y="2823"/>
              <a:ext cx="270" cy="270"/>
              <a:chOff x="4166" y="1706"/>
              <a:chExt cx="1252" cy="1252"/>
            </a:xfrm>
          </p:grpSpPr>
          <p:sp>
            <p:nvSpPr>
              <p:cNvPr id="53280" name="Oval 3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81" name="Oval 3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82" name="Oval 3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83" name="Oval 3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3284" name="Text Box 36"/>
            <p:cNvSpPr txBox="1">
              <a:spLocks noChangeArrowheads="1"/>
            </p:cNvSpPr>
            <p:nvPr/>
          </p:nvSpPr>
          <p:spPr bwMode="auto">
            <a:xfrm>
              <a:off x="1372" y="2813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3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3285" name="Group 37"/>
          <p:cNvGrpSpPr>
            <a:grpSpLocks/>
          </p:cNvGrpSpPr>
          <p:nvPr/>
        </p:nvGrpSpPr>
        <p:grpSpPr bwMode="auto">
          <a:xfrm>
            <a:off x="3379970" y="4208780"/>
            <a:ext cx="5311775" cy="469900"/>
            <a:chOff x="1255" y="3304"/>
            <a:chExt cx="3346" cy="296"/>
          </a:xfrm>
        </p:grpSpPr>
        <p:grpSp>
          <p:nvGrpSpPr>
            <p:cNvPr id="53286" name="Group 38"/>
            <p:cNvGrpSpPr>
              <a:grpSpLocks/>
            </p:cNvGrpSpPr>
            <p:nvPr/>
          </p:nvGrpSpPr>
          <p:grpSpPr bwMode="auto">
            <a:xfrm>
              <a:off x="1255" y="3312"/>
              <a:ext cx="3346" cy="288"/>
              <a:chOff x="1118" y="2963"/>
              <a:chExt cx="3346" cy="288"/>
            </a:xfrm>
          </p:grpSpPr>
          <p:sp>
            <p:nvSpPr>
              <p:cNvPr id="53287" name="AutoShape 39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hlink">
                      <a:gamma/>
                      <a:shade val="62353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8" name="AutoShape 40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rgbClr val="F8F8F8">
                  <a:alpha val="3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89" name="Text Box 41"/>
            <p:cNvSpPr txBox="1">
              <a:spLocks noChangeArrowheads="1"/>
            </p:cNvSpPr>
            <p:nvPr/>
          </p:nvSpPr>
          <p:spPr bwMode="white">
            <a:xfrm>
              <a:off x="1708" y="3304"/>
              <a:ext cx="25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Ứng</a:t>
              </a:r>
              <a:r>
                <a:rPr lang="en-US" altLang="en-US" sz="2400" b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dụng</a:t>
              </a:r>
              <a:endParaRPr lang="en-US" alt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53290" name="Group 42"/>
            <p:cNvGrpSpPr>
              <a:grpSpLocks/>
            </p:cNvGrpSpPr>
            <p:nvPr/>
          </p:nvGrpSpPr>
          <p:grpSpPr bwMode="auto">
            <a:xfrm>
              <a:off x="1383" y="3314"/>
              <a:ext cx="270" cy="270"/>
              <a:chOff x="4166" y="1706"/>
              <a:chExt cx="1252" cy="1252"/>
            </a:xfrm>
          </p:grpSpPr>
          <p:sp>
            <p:nvSpPr>
              <p:cNvPr id="53291" name="Oval 4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92" name="Oval 4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93" name="Oval 4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3294" name="Oval 4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3295" name="Text Box 47"/>
            <p:cNvSpPr txBox="1">
              <a:spLocks noChangeArrowheads="1"/>
            </p:cNvSpPr>
            <p:nvPr/>
          </p:nvSpPr>
          <p:spPr bwMode="auto">
            <a:xfrm>
              <a:off x="1392" y="3304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4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Group 37"/>
          <p:cNvGrpSpPr>
            <a:grpSpLocks/>
          </p:cNvGrpSpPr>
          <p:nvPr/>
        </p:nvGrpSpPr>
        <p:grpSpPr bwMode="auto">
          <a:xfrm>
            <a:off x="3375209" y="4982496"/>
            <a:ext cx="5311775" cy="469900"/>
            <a:chOff x="1255" y="3304"/>
            <a:chExt cx="3346" cy="296"/>
          </a:xfrm>
        </p:grpSpPr>
        <p:grpSp>
          <p:nvGrpSpPr>
            <p:cNvPr id="60" name="Group 38"/>
            <p:cNvGrpSpPr>
              <a:grpSpLocks/>
            </p:cNvGrpSpPr>
            <p:nvPr/>
          </p:nvGrpSpPr>
          <p:grpSpPr bwMode="auto">
            <a:xfrm>
              <a:off x="1255" y="3312"/>
              <a:ext cx="3346" cy="288"/>
              <a:chOff x="1118" y="2963"/>
              <a:chExt cx="3346" cy="288"/>
            </a:xfrm>
          </p:grpSpPr>
          <p:sp>
            <p:nvSpPr>
              <p:cNvPr id="68" name="AutoShape 39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solidFill>
                <a:srgbClr val="00B0F0"/>
              </a:soli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0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rgbClr val="F8F8F8">
                  <a:alpha val="3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Text Box 41"/>
            <p:cNvSpPr txBox="1">
              <a:spLocks noChangeArrowheads="1"/>
            </p:cNvSpPr>
            <p:nvPr/>
          </p:nvSpPr>
          <p:spPr bwMode="white">
            <a:xfrm>
              <a:off x="1708" y="3304"/>
              <a:ext cx="251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Tổng</a:t>
              </a:r>
              <a:r>
                <a:rPr lang="en-US" altLang="en-US" sz="2400" b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en-US" sz="2400" b="1" dirty="0" err="1" smtClean="0">
                  <a:solidFill>
                    <a:srgbClr val="FFFFFF"/>
                  </a:solidFill>
                </a:rPr>
                <a:t>kết</a:t>
              </a:r>
              <a:endParaRPr lang="en-US" altLang="en-US" sz="2400" b="1" dirty="0" smtClean="0">
                <a:solidFill>
                  <a:srgbClr val="FFFFFF"/>
                </a:solidFill>
              </a:endParaRPr>
            </a:p>
          </p:txBody>
        </p:sp>
        <p:grpSp>
          <p:nvGrpSpPr>
            <p:cNvPr id="62" name="Group 42"/>
            <p:cNvGrpSpPr>
              <a:grpSpLocks/>
            </p:cNvGrpSpPr>
            <p:nvPr/>
          </p:nvGrpSpPr>
          <p:grpSpPr bwMode="auto">
            <a:xfrm>
              <a:off x="1383" y="3314"/>
              <a:ext cx="270" cy="270"/>
              <a:chOff x="4166" y="1706"/>
              <a:chExt cx="1252" cy="1252"/>
            </a:xfrm>
          </p:grpSpPr>
          <p:sp>
            <p:nvSpPr>
              <p:cNvPr id="64" name="Oval 4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" name="Oval 4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" name="Oval 4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7" name="Oval 4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1392" y="3304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00"/>
                  </a:solidFill>
                </a:rPr>
                <a:t>5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MỤC TIÊU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635726" y="1849438"/>
            <a:ext cx="10485119" cy="1733550"/>
          </a:xfrm>
        </p:spPr>
        <p:txBody>
          <a:bodyPr/>
          <a:lstStyle/>
          <a:p>
            <a:pPr lvl="0" algn="just"/>
            <a:r>
              <a:rPr lang="fr-FR" dirty="0" err="1"/>
              <a:t>Tìm</a:t>
            </a:r>
            <a:r>
              <a:rPr lang="fr-FR" dirty="0"/>
              <a:t> </a:t>
            </a:r>
            <a:r>
              <a:rPr lang="fr-FR" dirty="0" err="1"/>
              <a:t>hiểu</a:t>
            </a:r>
            <a:r>
              <a:rPr lang="fr-FR" dirty="0"/>
              <a:t> .NET </a:t>
            </a:r>
            <a:r>
              <a:rPr lang="fr-FR" dirty="0" err="1"/>
              <a:t>Core</a:t>
            </a:r>
            <a:r>
              <a:rPr lang="fr-FR" dirty="0"/>
              <a:t>, MVC, </a:t>
            </a:r>
            <a:r>
              <a:rPr lang="fr-FR" dirty="0" err="1"/>
              <a:t>Entity</a:t>
            </a:r>
            <a:r>
              <a:rPr lang="fr-FR" dirty="0"/>
              <a:t> Framework</a:t>
            </a:r>
            <a:r>
              <a:rPr lang="fr-FR" dirty="0" smtClean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fr-FR" dirty="0" err="1" smtClean="0"/>
              <a:t>Áp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thực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r>
              <a:rPr lang="fr-FR" dirty="0" smtClean="0"/>
              <a:t>, </a:t>
            </a:r>
            <a:r>
              <a:rPr lang="fr-FR" dirty="0" err="1" smtClean="0"/>
              <a:t>phân</a:t>
            </a:r>
            <a:r>
              <a:rPr lang="fr-FR" dirty="0" smtClean="0"/>
              <a:t> </a:t>
            </a:r>
            <a:r>
              <a:rPr lang="fr-FR" dirty="0" err="1"/>
              <a:t>tích</a:t>
            </a:r>
            <a:r>
              <a:rPr lang="fr-FR" dirty="0"/>
              <a:t>, </a:t>
            </a:r>
            <a:r>
              <a:rPr lang="fr-FR" dirty="0" err="1"/>
              <a:t>thiết</a:t>
            </a:r>
            <a:r>
              <a:rPr lang="fr-FR" dirty="0"/>
              <a:t> </a:t>
            </a:r>
            <a:r>
              <a:rPr lang="fr-FR" dirty="0" err="1"/>
              <a:t>kế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xây</a:t>
            </a:r>
            <a:r>
              <a:rPr lang="fr-FR" dirty="0"/>
              <a:t> </a:t>
            </a:r>
            <a:r>
              <a:rPr lang="fr-FR" dirty="0" err="1"/>
              <a:t>dựng</a:t>
            </a:r>
            <a:r>
              <a:rPr lang="fr-FR" dirty="0"/>
              <a:t>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bán</a:t>
            </a:r>
            <a:r>
              <a:rPr lang="fr-FR" dirty="0"/>
              <a:t> </a:t>
            </a:r>
            <a:r>
              <a:rPr lang="fr-FR" dirty="0" err="1" smtClean="0"/>
              <a:t>hàng</a:t>
            </a:r>
            <a:r>
              <a:rPr lang="fr-FR" dirty="0" smtClean="0"/>
              <a:t> </a:t>
            </a:r>
            <a:r>
              <a:rPr lang="fr-FR" dirty="0" err="1" smtClean="0"/>
              <a:t>dựa</a:t>
            </a:r>
            <a:r>
              <a:rPr lang="fr-FR" dirty="0" smtClean="0"/>
              <a:t> </a:t>
            </a:r>
            <a:r>
              <a:rPr lang="fr-FR" dirty="0" err="1" smtClean="0"/>
              <a:t>trên</a:t>
            </a:r>
            <a:r>
              <a:rPr lang="fr-FR" dirty="0" smtClean="0"/>
              <a:t> </a:t>
            </a:r>
            <a:r>
              <a:rPr lang="fr-FR" dirty="0" err="1" smtClean="0"/>
              <a:t>lý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ở </a:t>
            </a:r>
            <a:r>
              <a:rPr lang="fr-FR" dirty="0" err="1" smtClean="0"/>
              <a:t>trên</a:t>
            </a:r>
            <a:r>
              <a:rPr lang="fr-F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ĐỐI TƯỢNG NGHIÊN CỨU</a:t>
            </a:r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580307" y="2329729"/>
            <a:ext cx="10485119" cy="173355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dirty="0" err="1"/>
              <a:t>C</a:t>
            </a:r>
            <a:r>
              <a:rPr lang="en-US" sz="2800" dirty="0" err="1" smtClean="0"/>
              <a:t>ông</a:t>
            </a:r>
            <a:r>
              <a:rPr lang="en-US" sz="2800" dirty="0" smtClean="0"/>
              <a:t> </a:t>
            </a:r>
            <a:r>
              <a:rPr lang="en-US" sz="2800" dirty="0" err="1" smtClean="0"/>
              <a:t>nghệ</a:t>
            </a:r>
            <a:r>
              <a:rPr lang="en-US" sz="2800" dirty="0" smtClean="0"/>
              <a:t> </a:t>
            </a:r>
            <a:r>
              <a:rPr lang="en-US" sz="2800" dirty="0"/>
              <a:t>.NET Core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web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2800" dirty="0" smtClean="0"/>
              <a:t>Entity </a:t>
            </a:r>
            <a:r>
              <a:rPr lang="en-US" sz="2800" dirty="0"/>
              <a:t>Framework Core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SQL Server.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 bwMode="black">
          <a:xfrm>
            <a:off x="635726" y="1849438"/>
            <a:ext cx="10485119" cy="17335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2" name="Picture 4" descr="Káº¿t quáº£ hÃ¬nh áº£nh cho .NET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93" y="1770731"/>
            <a:ext cx="9545773" cy="50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48296" y="1247511"/>
            <a:ext cx="525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CORE: </a:t>
            </a:r>
            <a:r>
              <a:rPr lang="en-US" sz="2800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8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28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endParaRPr lang="en-US" sz="2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5">
      <a:dk1>
        <a:srgbClr val="000000"/>
      </a:dk1>
      <a:lt1>
        <a:srgbClr val="FFFFFF"/>
      </a:lt1>
      <a:dk2>
        <a:srgbClr val="19689D"/>
      </a:dk2>
      <a:lt2>
        <a:srgbClr val="F9F4DF"/>
      </a:lt2>
      <a:accent1>
        <a:srgbClr val="63AED3"/>
      </a:accent1>
      <a:accent2>
        <a:srgbClr val="92C866"/>
      </a:accent2>
      <a:accent3>
        <a:srgbClr val="68C1CA"/>
      </a:accent3>
      <a:accent4>
        <a:srgbClr val="C3B93D"/>
      </a:accent4>
      <a:accent5>
        <a:srgbClr val="D77397"/>
      </a:accent5>
      <a:accent6>
        <a:srgbClr val="7C95C6"/>
      </a:accent6>
      <a:hlink>
        <a:srgbClr val="D39E73"/>
      </a:hlink>
      <a:folHlink>
        <a:srgbClr val="A07DB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9689D"/>
        </a:dk2>
        <a:lt2>
          <a:srgbClr val="F9F4DF"/>
        </a:lt2>
        <a:accent1>
          <a:srgbClr val="63AED3"/>
        </a:accent1>
        <a:accent2>
          <a:srgbClr val="92C866"/>
        </a:accent2>
        <a:accent3>
          <a:srgbClr val="FFFFFF"/>
        </a:accent3>
        <a:accent4>
          <a:srgbClr val="000000"/>
        </a:accent4>
        <a:accent5>
          <a:srgbClr val="B7D3E6"/>
        </a:accent5>
        <a:accent6>
          <a:srgbClr val="84B55C"/>
        </a:accent6>
        <a:hlink>
          <a:srgbClr val="D39E73"/>
        </a:hlink>
        <a:folHlink>
          <a:srgbClr val="A07D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2604B"/>
        </a:dk2>
        <a:lt2>
          <a:srgbClr val="D5EBD7"/>
        </a:lt2>
        <a:accent1>
          <a:srgbClr val="57C1AF"/>
        </a:accent1>
        <a:accent2>
          <a:srgbClr val="A7C341"/>
        </a:accent2>
        <a:accent3>
          <a:srgbClr val="FFFFFF"/>
        </a:accent3>
        <a:accent4>
          <a:srgbClr val="000000"/>
        </a:accent4>
        <a:accent5>
          <a:srgbClr val="B4DDD4"/>
        </a:accent5>
        <a:accent6>
          <a:srgbClr val="97B03A"/>
        </a:accent6>
        <a:hlink>
          <a:srgbClr val="4DB0D3"/>
        </a:hlink>
        <a:folHlink>
          <a:srgbClr val="C4B1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7A3C54"/>
        </a:dk2>
        <a:lt2>
          <a:srgbClr val="F5E8E3"/>
        </a:lt2>
        <a:accent1>
          <a:srgbClr val="FF7537"/>
        </a:accent1>
        <a:accent2>
          <a:srgbClr val="E5C449"/>
        </a:accent2>
        <a:accent3>
          <a:srgbClr val="FFFFFF"/>
        </a:accent3>
        <a:accent4>
          <a:srgbClr val="000000"/>
        </a:accent4>
        <a:accent5>
          <a:srgbClr val="FFBDAE"/>
        </a:accent5>
        <a:accent6>
          <a:srgbClr val="CFB141"/>
        </a:accent6>
        <a:hlink>
          <a:srgbClr val="D27270"/>
        </a:hlink>
        <a:folHlink>
          <a:srgbClr val="6770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Custom 15">
      <a:dk1>
        <a:srgbClr val="000000"/>
      </a:dk1>
      <a:lt1>
        <a:srgbClr val="FFFFFF"/>
      </a:lt1>
      <a:dk2>
        <a:srgbClr val="19689D"/>
      </a:dk2>
      <a:lt2>
        <a:srgbClr val="F9F4DF"/>
      </a:lt2>
      <a:accent1>
        <a:srgbClr val="63AED3"/>
      </a:accent1>
      <a:accent2>
        <a:srgbClr val="92C866"/>
      </a:accent2>
      <a:accent3>
        <a:srgbClr val="68C1CA"/>
      </a:accent3>
      <a:accent4>
        <a:srgbClr val="C3B93D"/>
      </a:accent4>
      <a:accent5>
        <a:srgbClr val="D77397"/>
      </a:accent5>
      <a:accent6>
        <a:srgbClr val="7C95C6"/>
      </a:accent6>
      <a:hlink>
        <a:srgbClr val="D39E73"/>
      </a:hlink>
      <a:folHlink>
        <a:srgbClr val="A07DB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9689D"/>
        </a:dk2>
        <a:lt2>
          <a:srgbClr val="F9F4DF"/>
        </a:lt2>
        <a:accent1>
          <a:srgbClr val="63AED3"/>
        </a:accent1>
        <a:accent2>
          <a:srgbClr val="92C866"/>
        </a:accent2>
        <a:accent3>
          <a:srgbClr val="FFFFFF"/>
        </a:accent3>
        <a:accent4>
          <a:srgbClr val="000000"/>
        </a:accent4>
        <a:accent5>
          <a:srgbClr val="B7D3E6"/>
        </a:accent5>
        <a:accent6>
          <a:srgbClr val="84B55C"/>
        </a:accent6>
        <a:hlink>
          <a:srgbClr val="D39E73"/>
        </a:hlink>
        <a:folHlink>
          <a:srgbClr val="A07D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2604B"/>
        </a:dk2>
        <a:lt2>
          <a:srgbClr val="D5EBD7"/>
        </a:lt2>
        <a:accent1>
          <a:srgbClr val="57C1AF"/>
        </a:accent1>
        <a:accent2>
          <a:srgbClr val="A7C341"/>
        </a:accent2>
        <a:accent3>
          <a:srgbClr val="FFFFFF"/>
        </a:accent3>
        <a:accent4>
          <a:srgbClr val="000000"/>
        </a:accent4>
        <a:accent5>
          <a:srgbClr val="B4DDD4"/>
        </a:accent5>
        <a:accent6>
          <a:srgbClr val="97B03A"/>
        </a:accent6>
        <a:hlink>
          <a:srgbClr val="4DB0D3"/>
        </a:hlink>
        <a:folHlink>
          <a:srgbClr val="C4B1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7A3C54"/>
        </a:dk2>
        <a:lt2>
          <a:srgbClr val="F5E8E3"/>
        </a:lt2>
        <a:accent1>
          <a:srgbClr val="FF7537"/>
        </a:accent1>
        <a:accent2>
          <a:srgbClr val="E5C449"/>
        </a:accent2>
        <a:accent3>
          <a:srgbClr val="FFFFFF"/>
        </a:accent3>
        <a:accent4>
          <a:srgbClr val="000000"/>
        </a:accent4>
        <a:accent5>
          <a:srgbClr val="FFBDAE"/>
        </a:accent5>
        <a:accent6>
          <a:srgbClr val="CFB141"/>
        </a:accent6>
        <a:hlink>
          <a:srgbClr val="D27270"/>
        </a:hlink>
        <a:folHlink>
          <a:srgbClr val="6770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bcc1d9e-d3ba-4967-b702-314751bcaa57" Revision="1" Stencil="System.MyShapes" StencilVersion="1.0"/>
</Control>
</file>

<file path=customXml/itemProps1.xml><?xml version="1.0" encoding="utf-8"?>
<ds:datastoreItem xmlns:ds="http://schemas.openxmlformats.org/officeDocument/2006/customXml" ds:itemID="{68BE9C30-BF93-4922-9A6A-5B09F3BD0F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484</Words>
  <Application>Microsoft Office PowerPoint</Application>
  <PresentationFormat>Widescreen</PresentationFormat>
  <Paragraphs>81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Tahoma</vt:lpstr>
      <vt:lpstr>Times New Roman</vt:lpstr>
      <vt:lpstr>2_Office Theme</vt:lpstr>
      <vt:lpstr>3_Office Theme</vt:lpstr>
      <vt:lpstr>PowerPoint Presentation</vt:lpstr>
      <vt:lpstr>Đề Tài:  PHÁT TRIỂN ỨNG DỤNG WEB BÁN HÀNG TRÊN CÔNG NGHỆ .NET CORE</vt:lpstr>
      <vt:lpstr>Cao Ngọc Thiện  Phạm Lương Mỹ 15110320   15110253</vt:lpstr>
      <vt:lpstr>ASP.NET CORE</vt:lpstr>
      <vt:lpstr>PowerPoint Presentation</vt:lpstr>
      <vt:lpstr>NỘI DUNG</vt:lpstr>
      <vt:lpstr>MỤC TIÊU</vt:lpstr>
      <vt:lpstr>ĐỐI TƯỢNG NGHIÊN CỨU</vt:lpstr>
      <vt:lpstr>CÔNG NGHỆ</vt:lpstr>
      <vt:lpstr>CÔNG NGHỆ</vt:lpstr>
      <vt:lpstr>GIỚI THIỆU ASP.NET MVC</vt:lpstr>
      <vt:lpstr>GIỚI THIỆU ASP.NET MVC</vt:lpstr>
      <vt:lpstr>GIỚI THIỆU ASP.NET MVC</vt:lpstr>
      <vt:lpstr>Phát triển</vt:lpstr>
      <vt:lpstr>Người dùng</vt:lpstr>
      <vt:lpstr>Quản trị</vt:lpstr>
      <vt:lpstr>Cơ sở dữ liệu</vt:lpstr>
      <vt:lpstr>Sơ đồ xử lý</vt:lpstr>
      <vt:lpstr>Sơ đồ xử lý</vt:lpstr>
      <vt:lpstr>ỨNG DỤNG</vt:lpstr>
      <vt:lpstr>Tổng kết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Tiểu luận chuyên ngành  Tìm hiểu .NET Core &amp; phát triển website bán hàng</dc:title>
  <dc:creator>Mỹ Phạm</dc:creator>
  <cp:lastModifiedBy>Mỹ Phạm</cp:lastModifiedBy>
  <cp:revision>112</cp:revision>
  <dcterms:created xsi:type="dcterms:W3CDTF">2019-01-02T02:27:15Z</dcterms:created>
  <dcterms:modified xsi:type="dcterms:W3CDTF">2019-07-26T04:10:20Z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