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1" r:id="rId56"/>
    <p:sldId id="312" r:id="rId57"/>
    <p:sldId id="313" r:id="rId58"/>
    <p:sldId id="314" r:id="rId59"/>
    <p:sldId id="315" r:id="rId60"/>
    <p:sldId id="319" r:id="rId61"/>
    <p:sldId id="316" r:id="rId62"/>
    <p:sldId id="317" r:id="rId63"/>
    <p:sldId id="318" r:id="rId64"/>
    <p:sldId id="320" r:id="rId65"/>
    <p:sldId id="321" r:id="rId66"/>
    <p:sldId id="322" r:id="rId67"/>
    <p:sldId id="323" r:id="rId68"/>
    <p:sldId id="324" r:id="rId69"/>
    <p:sldId id="326" r:id="rId70"/>
    <p:sldId id="325" r:id="rId71"/>
    <p:sldId id="327" r:id="rId72"/>
    <p:sldId id="328" r:id="rId73"/>
    <p:sldId id="329" r:id="rId74"/>
    <p:sldId id="330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F0D2-8A7D-4745-910A-F5CDF6697BE3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49E5-6F93-004D-8F2B-CDEB63E2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4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F0D2-8A7D-4745-910A-F5CDF6697BE3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49E5-6F93-004D-8F2B-CDEB63E2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8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F0D2-8A7D-4745-910A-F5CDF6697BE3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49E5-6F93-004D-8F2B-CDEB63E2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5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F0D2-8A7D-4745-910A-F5CDF6697BE3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49E5-6F93-004D-8F2B-CDEB63E2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2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F0D2-8A7D-4745-910A-F5CDF6697BE3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49E5-6F93-004D-8F2B-CDEB63E2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9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F0D2-8A7D-4745-910A-F5CDF6697BE3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49E5-6F93-004D-8F2B-CDEB63E2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2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F0D2-8A7D-4745-910A-F5CDF6697BE3}" type="datetimeFigureOut">
              <a:rPr lang="en-US" smtClean="0"/>
              <a:t>6/23/19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49E5-6F93-004D-8F2B-CDEB63E2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6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F0D2-8A7D-4745-910A-F5CDF6697BE3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49E5-6F93-004D-8F2B-CDEB63E2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1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F0D2-8A7D-4745-910A-F5CDF6697BE3}" type="datetimeFigureOut">
              <a:rPr lang="en-US" smtClean="0"/>
              <a:t>6/23/19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49E5-6F93-004D-8F2B-CDEB63E2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9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F0D2-8A7D-4745-910A-F5CDF6697BE3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49E5-6F93-004D-8F2B-CDEB63E2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5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F0D2-8A7D-4745-910A-F5CDF6697BE3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49E5-6F93-004D-8F2B-CDEB63E2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5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CF0D2-8A7D-4745-910A-F5CDF6697BE3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49E5-6F93-004D-8F2B-CDEB63E2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9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gif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US" sz="2400" dirty="0"/>
              <a:t>Data Science and Big Data Analytics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9" y="1408000"/>
            <a:ext cx="7087750" cy="3693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i="1" dirty="0"/>
              <a:t>Day 1 :</a:t>
            </a:r>
          </a:p>
          <a:p>
            <a:pPr algn="ctr"/>
            <a:endParaRPr lang="en-US" sz="1600" dirty="0"/>
          </a:p>
          <a:p>
            <a:pPr algn="ctr"/>
            <a:r>
              <a:rPr lang="en-US" sz="4000" dirty="0"/>
              <a:t> Course overview and introduction to statistical learning </a:t>
            </a:r>
            <a:endParaRPr lang="en-US" sz="4000" dirty="0">
              <a:effectLst/>
            </a:endParaRPr>
          </a:p>
          <a:p>
            <a:endParaRPr lang="en-US" dirty="0"/>
          </a:p>
          <a:p>
            <a:pPr algn="ctr"/>
            <a:r>
              <a:rPr lang="en-US" sz="4000" dirty="0"/>
              <a:t>An introduction to using</a:t>
            </a:r>
            <a:r>
              <a:rPr lang="en-US" sz="4000" dirty="0">
                <a:solidFill>
                  <a:schemeClr val="bg1"/>
                </a:solidFill>
              </a:rPr>
              <a:t> R</a:t>
            </a:r>
          </a:p>
        </p:txBody>
      </p:sp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6354418" y="4199759"/>
            <a:ext cx="1678353" cy="120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4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9"/>
            <a:ext cx="5085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is like a programming language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417675" y="1944980"/>
            <a:ext cx="6252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We can assign values to variables using &lt;- </a:t>
            </a:r>
          </a:p>
        </p:txBody>
      </p:sp>
      <p:pic>
        <p:nvPicPr>
          <p:cNvPr id="3" name="Picture 2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46" y="2692452"/>
            <a:ext cx="76454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9"/>
            <a:ext cx="5085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is like a programming language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417675" y="1944980"/>
            <a:ext cx="6252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We can assign values to variables using &lt;- </a:t>
            </a:r>
          </a:p>
        </p:txBody>
      </p:sp>
      <p:pic>
        <p:nvPicPr>
          <p:cNvPr id="2" name="Picture 1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82" y="2655606"/>
            <a:ext cx="7594600" cy="2463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23683" y="5320943"/>
            <a:ext cx="46462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( even though we could use = )</a:t>
            </a:r>
          </a:p>
        </p:txBody>
      </p:sp>
    </p:spTree>
    <p:extLst>
      <p:ext uri="{BB962C8B-B14F-4D97-AF65-F5344CB8AC3E}">
        <p14:creationId xmlns:p14="http://schemas.microsoft.com/office/powerpoint/2010/main" val="8713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9"/>
            <a:ext cx="5085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is like a programming language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417675" y="1944980"/>
            <a:ext cx="6739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We can use variables to create new variables</a:t>
            </a:r>
          </a:p>
        </p:txBody>
      </p:sp>
      <p:pic>
        <p:nvPicPr>
          <p:cNvPr id="3" name="Picture 2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93" y="2869661"/>
            <a:ext cx="75819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11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9"/>
            <a:ext cx="5085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is like a programming language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417675" y="2206590"/>
            <a:ext cx="84899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We have to ask R to recalculate c if we want to update it.</a:t>
            </a:r>
          </a:p>
        </p:txBody>
      </p:sp>
      <p:pic>
        <p:nvPicPr>
          <p:cNvPr id="11" name="Picture 10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92" y="3273802"/>
            <a:ext cx="7645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30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9"/>
            <a:ext cx="3712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can be a bit sensitive!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8353" y="1782550"/>
            <a:ext cx="5480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 the CASE </a:t>
            </a:r>
            <a:r>
              <a:rPr lang="en-US" sz="2800" dirty="0" err="1"/>
              <a:t>oF</a:t>
            </a:r>
            <a:r>
              <a:rPr lang="en-US" sz="2800" dirty="0"/>
              <a:t> your </a:t>
            </a:r>
            <a:r>
              <a:rPr lang="en-US" sz="2800" dirty="0" err="1"/>
              <a:t>COde</a:t>
            </a:r>
            <a:r>
              <a:rPr lang="en-US" sz="2800" dirty="0"/>
              <a:t> </a:t>
            </a:r>
            <a:r>
              <a:rPr lang="en-US" sz="2800" dirty="0" err="1"/>
              <a:t>MaTTERs</a:t>
            </a:r>
            <a:r>
              <a:rPr lang="en-US" sz="2800" dirty="0"/>
              <a:t>! }</a:t>
            </a:r>
          </a:p>
        </p:txBody>
      </p:sp>
      <p:sp>
        <p:nvSpPr>
          <p:cNvPr id="9" name="Rectangle 8"/>
          <p:cNvSpPr/>
          <p:nvPr/>
        </p:nvSpPr>
        <p:spPr>
          <a:xfrm>
            <a:off x="417676" y="4842824"/>
            <a:ext cx="84730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 is case-sensitive. It doesn’t treat a and A as the same variable. This applies to all code you enter and to other characters too!</a:t>
            </a:r>
          </a:p>
          <a:p>
            <a:r>
              <a:rPr lang="en-US" sz="600" dirty="0"/>
              <a:t> </a:t>
            </a:r>
          </a:p>
          <a:p>
            <a:r>
              <a:rPr lang="en-US" sz="2400" dirty="0"/>
              <a:t>Also be careful with symbols that look alike e.g.  </a:t>
            </a:r>
            <a:r>
              <a:rPr lang="en-US" sz="2400" b="1" dirty="0"/>
              <a:t>(  [  {</a:t>
            </a:r>
            <a:r>
              <a:rPr lang="en-US" sz="2400" dirty="0"/>
              <a:t>   !!!</a:t>
            </a:r>
          </a:p>
        </p:txBody>
      </p:sp>
      <p:pic>
        <p:nvPicPr>
          <p:cNvPr id="3" name="Picture 2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6" y="2599672"/>
            <a:ext cx="7594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70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9"/>
            <a:ext cx="4237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let’s you express yourself</a:t>
            </a:r>
          </a:p>
        </p:txBody>
      </p:sp>
      <p:sp>
        <p:nvSpPr>
          <p:cNvPr id="8" name="Rectangle 7"/>
          <p:cNvSpPr/>
          <p:nvPr/>
        </p:nvSpPr>
        <p:spPr>
          <a:xfrm>
            <a:off x="417676" y="1933732"/>
            <a:ext cx="4462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Choosing names for variables</a:t>
            </a:r>
          </a:p>
        </p:txBody>
      </p:sp>
      <p:pic>
        <p:nvPicPr>
          <p:cNvPr id="2" name="Picture 1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65" y="2642294"/>
            <a:ext cx="84963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40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9"/>
            <a:ext cx="652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let’s you express yourself (up to a point)</a:t>
            </a:r>
          </a:p>
        </p:txBody>
      </p:sp>
      <p:sp>
        <p:nvSpPr>
          <p:cNvPr id="8" name="Rectangle 7"/>
          <p:cNvSpPr/>
          <p:nvPr/>
        </p:nvSpPr>
        <p:spPr>
          <a:xfrm>
            <a:off x="417676" y="1933732"/>
            <a:ext cx="4462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Choosing names for variables</a:t>
            </a:r>
          </a:p>
        </p:txBody>
      </p:sp>
      <p:pic>
        <p:nvPicPr>
          <p:cNvPr id="3" name="Picture 2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11" y="2517424"/>
            <a:ext cx="84963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9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9"/>
            <a:ext cx="2918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let’s you explain</a:t>
            </a:r>
          </a:p>
        </p:txBody>
      </p:sp>
      <p:sp>
        <p:nvSpPr>
          <p:cNvPr id="8" name="Rectangle 7"/>
          <p:cNvSpPr/>
          <p:nvPr/>
        </p:nvSpPr>
        <p:spPr>
          <a:xfrm>
            <a:off x="284719" y="1979867"/>
            <a:ext cx="86242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Anything written after a # hash symbol is treated as a </a:t>
            </a:r>
            <a:r>
              <a:rPr lang="en-US" sz="2800" i="1" dirty="0"/>
              <a:t>comment</a:t>
            </a:r>
            <a:r>
              <a:rPr lang="en-US" sz="2800" dirty="0"/>
              <a:t> and ignored by R</a:t>
            </a:r>
          </a:p>
        </p:txBody>
      </p:sp>
      <p:pic>
        <p:nvPicPr>
          <p:cNvPr id="2" name="Picture 1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79" y="3093110"/>
            <a:ext cx="74803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92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9"/>
            <a:ext cx="5549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knows about vectors (</a:t>
            </a:r>
            <a:r>
              <a:rPr lang="en-US" sz="2800" dirty="0" err="1"/>
              <a:t>a.k.a</a:t>
            </a:r>
            <a:r>
              <a:rPr lang="en-US" sz="2800" dirty="0"/>
              <a:t> arrays)</a:t>
            </a:r>
          </a:p>
        </p:txBody>
      </p:sp>
      <p:sp>
        <p:nvSpPr>
          <p:cNvPr id="8" name="Rectangle 7"/>
          <p:cNvSpPr/>
          <p:nvPr/>
        </p:nvSpPr>
        <p:spPr>
          <a:xfrm>
            <a:off x="257046" y="3302392"/>
            <a:ext cx="86792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 will often use the c() function to combine multiple elements into a vector.</a:t>
            </a:r>
          </a:p>
        </p:txBody>
      </p:sp>
      <p:pic>
        <p:nvPicPr>
          <p:cNvPr id="9" name="Picture 8" descr="RStudi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03"/>
          <a:stretch/>
        </p:blipFill>
        <p:spPr>
          <a:xfrm>
            <a:off x="257045" y="2090286"/>
            <a:ext cx="8509000" cy="93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52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9"/>
            <a:ext cx="3583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knows about vectors</a:t>
            </a:r>
          </a:p>
        </p:txBody>
      </p:sp>
      <p:pic>
        <p:nvPicPr>
          <p:cNvPr id="9" name="Picture 8" descr="RStudi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47"/>
          <a:stretch/>
        </p:blipFill>
        <p:spPr>
          <a:xfrm>
            <a:off x="257045" y="2090286"/>
            <a:ext cx="8509000" cy="171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4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9"/>
            <a:ext cx="3136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is like a calculator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21630" y="2111280"/>
                <a:ext cx="8699305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We can ask it “What is </a:t>
                </a:r>
                <a14:m>
                  <m:oMath xmlns:m="http://schemas.openxmlformats.org/officeDocument/2006/math">
                    <m:r>
                      <a:rPr lang="en-GB" sz="280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2800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800" b="0" i="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?” and “What is </a:t>
                </a:r>
                <a14:m>
                  <m:oMath xmlns:m="http://schemas.openxmlformats.org/officeDocument/2006/math">
                    <m:r>
                      <a:rPr lang="en-GB" sz="28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0" i="0" dirty="0" smtClean="0">
                        <a:latin typeface="Cambria Math" panose="02040503050406030204" pitchFamily="18" charset="0"/>
                      </a:rPr>
                      <m:t>7−3)</m:t>
                    </m:r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×5</m:t>
                    </m:r>
                  </m:oMath>
                </a14:m>
                <a:r>
                  <a:rPr lang="en-US" sz="2800" dirty="0"/>
                  <a:t>?” 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30" y="2111280"/>
                <a:ext cx="8699305" cy="954107"/>
              </a:xfrm>
              <a:prstGeom prst="rect">
                <a:avLst/>
              </a:prstGeom>
              <a:blipFill>
                <a:blip r:embed="rId3"/>
                <a:stretch>
                  <a:fillRect l="-1312" t="-5263" r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RStudio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81"/>
          <a:stretch/>
        </p:blipFill>
        <p:spPr>
          <a:xfrm>
            <a:off x="599156" y="2811519"/>
            <a:ext cx="7632700" cy="264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77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9"/>
            <a:ext cx="3583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knows about vectors</a:t>
            </a:r>
          </a:p>
        </p:txBody>
      </p:sp>
      <p:pic>
        <p:nvPicPr>
          <p:cNvPr id="9" name="Picture 8" descr="RStudi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97"/>
          <a:stretch/>
        </p:blipFill>
        <p:spPr>
          <a:xfrm>
            <a:off x="257045" y="2090286"/>
            <a:ext cx="8509000" cy="248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9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9"/>
            <a:ext cx="3583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knows about vectors</a:t>
            </a:r>
          </a:p>
        </p:txBody>
      </p:sp>
      <p:pic>
        <p:nvPicPr>
          <p:cNvPr id="9" name="Picture 8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45" y="2090286"/>
            <a:ext cx="85090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63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9"/>
            <a:ext cx="5510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can can combine vectors together</a:t>
            </a:r>
          </a:p>
        </p:txBody>
      </p:sp>
      <p:pic>
        <p:nvPicPr>
          <p:cNvPr id="9" name="Picture 8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4" y="2146786"/>
            <a:ext cx="8177159" cy="377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75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9"/>
            <a:ext cx="4766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can use vectors to store data</a:t>
            </a:r>
          </a:p>
        </p:txBody>
      </p:sp>
      <p:pic>
        <p:nvPicPr>
          <p:cNvPr id="3" name="Picture 2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5" y="2648309"/>
            <a:ext cx="8509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35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9"/>
            <a:ext cx="5478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doesn’t like it if you forget things!</a:t>
            </a:r>
          </a:p>
        </p:txBody>
      </p:sp>
      <p:pic>
        <p:nvPicPr>
          <p:cNvPr id="2" name="Picture 1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20" y="2675471"/>
            <a:ext cx="8470900" cy="2108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46513" y="4985657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this happens if you forget to include the </a:t>
            </a:r>
            <a:r>
              <a:rPr lang="en-GB" sz="2800" dirty="0">
                <a:latin typeface="Courier" pitchFamily="2" charset="0"/>
              </a:rPr>
              <a:t>c</a:t>
            </a:r>
            <a:r>
              <a:rPr lang="en-GB" sz="2800" dirty="0"/>
              <a:t> (stands for combine)</a:t>
            </a:r>
            <a:endParaRPr lang="en-US" sz="2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9601FD-8966-754C-AF9E-166486E76202}"/>
              </a:ext>
            </a:extLst>
          </p:cNvPr>
          <p:cNvCxnSpPr/>
          <p:nvPr/>
        </p:nvCxnSpPr>
        <p:spPr>
          <a:xfrm flipV="1">
            <a:off x="2373086" y="4136571"/>
            <a:ext cx="0" cy="8490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58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9"/>
            <a:ext cx="5271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can even do statistics on vectors</a:t>
            </a:r>
          </a:p>
        </p:txBody>
      </p:sp>
      <p:pic>
        <p:nvPicPr>
          <p:cNvPr id="2" name="Picture 1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65" y="2024905"/>
            <a:ext cx="84963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20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9"/>
            <a:ext cx="5271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can even do statistics on vectors</a:t>
            </a:r>
          </a:p>
        </p:txBody>
      </p:sp>
      <p:pic>
        <p:nvPicPr>
          <p:cNvPr id="3" name="Picture 2" descr="RStudi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77"/>
          <a:stretch/>
        </p:blipFill>
        <p:spPr>
          <a:xfrm>
            <a:off x="297876" y="2101287"/>
            <a:ext cx="8496300" cy="203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53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9"/>
            <a:ext cx="5271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can even do statistics on vectors</a:t>
            </a:r>
          </a:p>
        </p:txBody>
      </p:sp>
      <p:pic>
        <p:nvPicPr>
          <p:cNvPr id="3" name="Picture 2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6" y="2101287"/>
            <a:ext cx="8496300" cy="3543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79599" y="4423169"/>
            <a:ext cx="85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????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9775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9"/>
            <a:ext cx="3870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will help us (if we ask!)</a:t>
            </a:r>
          </a:p>
        </p:txBody>
      </p:sp>
      <p:pic>
        <p:nvPicPr>
          <p:cNvPr id="9" name="Picture 8" descr="RStudi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4576"/>
          <a:stretch/>
        </p:blipFill>
        <p:spPr>
          <a:xfrm>
            <a:off x="328190" y="2383493"/>
            <a:ext cx="9705516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78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9"/>
            <a:ext cx="3870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will help us (if we ask!)</a:t>
            </a:r>
          </a:p>
        </p:txBody>
      </p:sp>
      <p:pic>
        <p:nvPicPr>
          <p:cNvPr id="10" name="Picture 9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5" y="1884302"/>
            <a:ext cx="8192828" cy="4406748"/>
          </a:xfrm>
          <a:prstGeom prst="rect">
            <a:avLst/>
          </a:prstGeom>
        </p:spPr>
      </p:pic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115" y="3981622"/>
            <a:ext cx="1961688" cy="19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3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9"/>
            <a:ext cx="450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is like a scientific calculator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630" y="2111280"/>
            <a:ext cx="576274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We can calculate powers using ^ or **</a:t>
            </a:r>
          </a:p>
          <a:p>
            <a:endParaRPr lang="en-US" sz="2800" dirty="0"/>
          </a:p>
        </p:txBody>
      </p:sp>
      <p:pic>
        <p:nvPicPr>
          <p:cNvPr id="2" name="Picture 1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30" y="2930116"/>
            <a:ext cx="75184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24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9"/>
            <a:ext cx="6161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has shortcuts to generating sequences</a:t>
            </a:r>
          </a:p>
        </p:txBody>
      </p:sp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115" y="3981622"/>
            <a:ext cx="1961688" cy="1961688"/>
          </a:xfrm>
          <a:prstGeom prst="rect">
            <a:avLst/>
          </a:prstGeom>
        </p:spPr>
      </p:pic>
      <p:pic>
        <p:nvPicPr>
          <p:cNvPr id="3" name="Picture 2" descr="RStudi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3" y="1822622"/>
            <a:ext cx="8712200" cy="431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315" y="5064602"/>
            <a:ext cx="468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help( ) to find out more about the functions</a:t>
            </a:r>
          </a:p>
          <a:p>
            <a:r>
              <a:rPr lang="en-US" dirty="0" err="1">
                <a:solidFill>
                  <a:srgbClr val="FF0000"/>
                </a:solidFill>
              </a:rPr>
              <a:t>seq</a:t>
            </a:r>
            <a:r>
              <a:rPr lang="en-US" dirty="0">
                <a:solidFill>
                  <a:srgbClr val="FF0000"/>
                </a:solidFill>
              </a:rPr>
              <a:t> and rep</a:t>
            </a:r>
          </a:p>
        </p:txBody>
      </p:sp>
    </p:spTree>
    <p:extLst>
      <p:ext uri="{BB962C8B-B14F-4D97-AF65-F5344CB8AC3E}">
        <p14:creationId xmlns:p14="http://schemas.microsoft.com/office/powerpoint/2010/main" val="1334475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8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let’s us store 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165" y="3496581"/>
            <a:ext cx="8293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can enter </a:t>
            </a:r>
            <a:r>
              <a:rPr lang="en-US" sz="2800" i="1" dirty="0"/>
              <a:t>character</a:t>
            </a:r>
            <a:r>
              <a:rPr lang="en-US" sz="2800" dirty="0"/>
              <a:t> data using either single or double quotes.</a:t>
            </a:r>
          </a:p>
        </p:txBody>
      </p:sp>
      <p:pic>
        <p:nvPicPr>
          <p:cNvPr id="8" name="Picture 7" descr="RStudi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599"/>
          <a:stretch/>
        </p:blipFill>
        <p:spPr>
          <a:xfrm>
            <a:off x="439438" y="2040378"/>
            <a:ext cx="7493000" cy="133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94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8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let’s us store text</a:t>
            </a:r>
          </a:p>
        </p:txBody>
      </p:sp>
      <p:pic>
        <p:nvPicPr>
          <p:cNvPr id="2" name="Picture 1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9" y="2141845"/>
            <a:ext cx="7493000" cy="375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47895" y="3405360"/>
            <a:ext cx="325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Don’t mix singles and doubles !!!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1400" y="3815185"/>
            <a:ext cx="501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press the escape key, if you can’t end a command</a:t>
            </a:r>
            <a:r>
              <a:rPr lang="mr-IN" dirty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85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8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let’s us store text</a:t>
            </a:r>
          </a:p>
        </p:txBody>
      </p:sp>
      <p:pic>
        <p:nvPicPr>
          <p:cNvPr id="8" name="Picture 7" descr="RStudi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81"/>
          <a:stretch/>
        </p:blipFill>
        <p:spPr>
          <a:xfrm>
            <a:off x="439438" y="2040378"/>
            <a:ext cx="7493000" cy="726255"/>
          </a:xfrm>
          <a:prstGeom prst="rect">
            <a:avLst/>
          </a:prstGeom>
        </p:spPr>
      </p:pic>
      <p:pic>
        <p:nvPicPr>
          <p:cNvPr id="9" name="Picture 8" descr="RStudi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38" y="3223948"/>
            <a:ext cx="7823732" cy="19559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15446" y="3024461"/>
            <a:ext cx="46970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class() function lets us ask what type of data each variable contains.</a:t>
            </a:r>
          </a:p>
          <a:p>
            <a:endParaRPr lang="en-US" dirty="0"/>
          </a:p>
          <a:p>
            <a:r>
              <a:rPr lang="en-US" sz="2400" dirty="0"/>
              <a:t>If a number is stored as an integer (whole number value) it will be followed by the letter L.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CA588F-F9B4-CA48-9681-85E313FE34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6317"/>
          <a:stretch/>
        </p:blipFill>
        <p:spPr>
          <a:xfrm>
            <a:off x="548640" y="5382557"/>
            <a:ext cx="1977390" cy="62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23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8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let’s us store text in a vector</a:t>
            </a:r>
          </a:p>
        </p:txBody>
      </p:sp>
      <p:pic>
        <p:nvPicPr>
          <p:cNvPr id="2" name="Picture 1" descr="RStudi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58"/>
          <a:stretch/>
        </p:blipFill>
        <p:spPr>
          <a:xfrm>
            <a:off x="690660" y="2197631"/>
            <a:ext cx="7569200" cy="7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14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8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let’s us store text in a vector</a:t>
            </a:r>
          </a:p>
        </p:txBody>
      </p:sp>
      <p:pic>
        <p:nvPicPr>
          <p:cNvPr id="2" name="Picture 1" descr="RStudi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58"/>
          <a:stretch/>
        </p:blipFill>
        <p:spPr>
          <a:xfrm>
            <a:off x="690660" y="2197631"/>
            <a:ext cx="7569200" cy="780657"/>
          </a:xfrm>
          <a:prstGeom prst="rect">
            <a:avLst/>
          </a:prstGeom>
        </p:spPr>
      </p:pic>
      <p:pic>
        <p:nvPicPr>
          <p:cNvPr id="3" name="Picture 2" descr="RStudi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3" y="4472049"/>
            <a:ext cx="6460544" cy="14825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0660" y="3351642"/>
            <a:ext cx="7163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We can use the class function to find the type of data in the vector.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260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8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let’s us store text in a vector</a:t>
            </a:r>
          </a:p>
        </p:txBody>
      </p:sp>
      <p:pic>
        <p:nvPicPr>
          <p:cNvPr id="2" name="Picture 1" descr="RStudi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58"/>
          <a:stretch/>
        </p:blipFill>
        <p:spPr>
          <a:xfrm>
            <a:off x="690660" y="2197631"/>
            <a:ext cx="7569200" cy="7806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0660" y="5215783"/>
            <a:ext cx="7163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Here R has converted all elements of v4 into characters.</a:t>
            </a:r>
            <a:endParaRPr lang="en-US" sz="2800" dirty="0"/>
          </a:p>
        </p:txBody>
      </p:sp>
      <p:pic>
        <p:nvPicPr>
          <p:cNvPr id="9" name="Picture 8" descr="RStudio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7"/>
          <a:stretch/>
        </p:blipFill>
        <p:spPr>
          <a:xfrm>
            <a:off x="690660" y="3890148"/>
            <a:ext cx="7378700" cy="11744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0660" y="3315655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Vectors can only contain one type of data.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4944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8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can access elements of vectors using indexes</a:t>
            </a:r>
          </a:p>
        </p:txBody>
      </p:sp>
      <p:pic>
        <p:nvPicPr>
          <p:cNvPr id="2" name="Picture 1" descr="RStudi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91"/>
          <a:stretch/>
        </p:blipFill>
        <p:spPr>
          <a:xfrm>
            <a:off x="690660" y="2197631"/>
            <a:ext cx="7569200" cy="1974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0660" y="4531087"/>
            <a:ext cx="8293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first item in vector has index 1. </a:t>
            </a:r>
          </a:p>
          <a:p>
            <a:r>
              <a:rPr lang="en-US" sz="2800" dirty="0"/>
              <a:t>(This is not the case in other programming languages)</a:t>
            </a:r>
          </a:p>
        </p:txBody>
      </p:sp>
    </p:spTree>
    <p:extLst>
      <p:ext uri="{BB962C8B-B14F-4D97-AF65-F5344CB8AC3E}">
        <p14:creationId xmlns:p14="http://schemas.microsoft.com/office/powerpoint/2010/main" val="2437753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8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can access elements of vectors using indexes</a:t>
            </a:r>
          </a:p>
        </p:txBody>
      </p:sp>
      <p:pic>
        <p:nvPicPr>
          <p:cNvPr id="2" name="Picture 1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60" y="2197631"/>
            <a:ext cx="7569200" cy="2908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5165" y="5286376"/>
            <a:ext cx="8293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 that R does not raise an error</a:t>
            </a:r>
            <a:r>
              <a:rPr lang="en-US" sz="2800" i="1" dirty="0"/>
              <a:t> </a:t>
            </a:r>
            <a:r>
              <a:rPr lang="en-US" sz="2800" dirty="0"/>
              <a:t>when we try to access data that is beyond the end of the vector!</a:t>
            </a:r>
          </a:p>
        </p:txBody>
      </p:sp>
    </p:spTree>
    <p:extLst>
      <p:ext uri="{BB962C8B-B14F-4D97-AF65-F5344CB8AC3E}">
        <p14:creationId xmlns:p14="http://schemas.microsoft.com/office/powerpoint/2010/main" val="4100572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8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can access elements of vectors using indexes</a:t>
            </a:r>
          </a:p>
        </p:txBody>
      </p:sp>
      <p:pic>
        <p:nvPicPr>
          <p:cNvPr id="8" name="Picture 7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12" y="2283075"/>
            <a:ext cx="7784607" cy="341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5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9"/>
            <a:ext cx="450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is like a scientific calculator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630" y="2111280"/>
            <a:ext cx="774921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We can use round brackets to structure expressions</a:t>
            </a:r>
          </a:p>
          <a:p>
            <a:endParaRPr lang="en-US" sz="2800" dirty="0"/>
          </a:p>
        </p:txBody>
      </p:sp>
      <p:pic>
        <p:nvPicPr>
          <p:cNvPr id="3" name="Picture 2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3" y="2785926"/>
            <a:ext cx="86868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185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8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can access elements of vectors using indexes</a:t>
            </a:r>
          </a:p>
        </p:txBody>
      </p:sp>
      <p:pic>
        <p:nvPicPr>
          <p:cNvPr id="9" name="Picture 8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8" y="2581549"/>
            <a:ext cx="7518400" cy="3644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8248" y="1909399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We can also update the contents of the vector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62622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8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lets us label our vector elements with names</a:t>
            </a:r>
          </a:p>
        </p:txBody>
      </p:sp>
      <p:pic>
        <p:nvPicPr>
          <p:cNvPr id="2" name="Picture 1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8" y="1891179"/>
            <a:ext cx="8166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76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8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lets us work with matrices</a:t>
            </a:r>
          </a:p>
        </p:txBody>
      </p:sp>
      <p:pic>
        <p:nvPicPr>
          <p:cNvPr id="8" name="Picture 7" descr="RStudi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43"/>
          <a:stretch/>
        </p:blipFill>
        <p:spPr>
          <a:xfrm>
            <a:off x="231078" y="2010723"/>
            <a:ext cx="8746597" cy="23886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1077" y="4645890"/>
            <a:ext cx="81758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input to the matrix function is the data in the form of a 1-D vector, and information on the dimensions, and how the data is arranged.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4876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8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lets us work with matrices</a:t>
            </a:r>
          </a:p>
        </p:txBody>
      </p:sp>
      <p:pic>
        <p:nvPicPr>
          <p:cNvPr id="8" name="Picture 7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78" y="2010723"/>
            <a:ext cx="8746597" cy="392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83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8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lets us work with matrices</a:t>
            </a:r>
          </a:p>
        </p:txBody>
      </p:sp>
      <p:pic>
        <p:nvPicPr>
          <p:cNvPr id="2" name="Picture 1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2096"/>
            <a:ext cx="9144000" cy="432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20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8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lets us work with matrices</a:t>
            </a:r>
          </a:p>
        </p:txBody>
      </p:sp>
      <p:pic>
        <p:nvPicPr>
          <p:cNvPr id="8" name="Picture 7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2" y="2038138"/>
            <a:ext cx="8902075" cy="42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58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8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lets us work with matrices</a:t>
            </a:r>
          </a:p>
        </p:txBody>
      </p:sp>
      <p:pic>
        <p:nvPicPr>
          <p:cNvPr id="2" name="Picture 1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23" y="2062462"/>
            <a:ext cx="8796233" cy="325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87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8"/>
            <a:ext cx="7163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let’s us store lists (can contain vectors of different data types).</a:t>
            </a:r>
          </a:p>
        </p:txBody>
      </p:sp>
      <p:pic>
        <p:nvPicPr>
          <p:cNvPr id="9" name="Picture 8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88" y="2183981"/>
            <a:ext cx="7869306" cy="40144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96913" y="3337878"/>
            <a:ext cx="471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double square brackets mean list element index</a:t>
            </a:r>
          </a:p>
        </p:txBody>
      </p:sp>
    </p:spTree>
    <p:extLst>
      <p:ext uri="{BB962C8B-B14F-4D97-AF65-F5344CB8AC3E}">
        <p14:creationId xmlns:p14="http://schemas.microsoft.com/office/powerpoint/2010/main" val="1738140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8"/>
            <a:ext cx="7163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let’s us store lists (can contain vectors of different data types).</a:t>
            </a:r>
          </a:p>
        </p:txBody>
      </p:sp>
      <p:pic>
        <p:nvPicPr>
          <p:cNvPr id="2" name="Picture 1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0" y="2204317"/>
            <a:ext cx="8724900" cy="3683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26952" y="3933984"/>
            <a:ext cx="150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is a list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5990" y="5385334"/>
            <a:ext cx="183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is a vector</a:t>
            </a:r>
          </a:p>
        </p:txBody>
      </p:sp>
    </p:spTree>
    <p:extLst>
      <p:ext uri="{BB962C8B-B14F-4D97-AF65-F5344CB8AC3E}">
        <p14:creationId xmlns:p14="http://schemas.microsoft.com/office/powerpoint/2010/main" val="9234386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8"/>
            <a:ext cx="7163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let’s us store lists (can contain vectors of different data types).</a:t>
            </a:r>
          </a:p>
        </p:txBody>
      </p:sp>
      <p:pic>
        <p:nvPicPr>
          <p:cNvPr id="3" name="Picture 2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3" y="2053135"/>
            <a:ext cx="7726777" cy="41820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0705" y="3203438"/>
            <a:ext cx="627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we label the list elements we see a dollar $ instead of [[index]]</a:t>
            </a:r>
          </a:p>
        </p:txBody>
      </p:sp>
    </p:spTree>
    <p:extLst>
      <p:ext uri="{BB962C8B-B14F-4D97-AF65-F5344CB8AC3E}">
        <p14:creationId xmlns:p14="http://schemas.microsoft.com/office/powerpoint/2010/main" val="221811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9"/>
            <a:ext cx="450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is like a scientific calculator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630" y="2111280"/>
            <a:ext cx="83861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If brackets aren’t closed your command will continue onto the next line</a:t>
            </a:r>
          </a:p>
          <a:p>
            <a:endParaRPr lang="en-US" sz="2800" dirty="0"/>
          </a:p>
        </p:txBody>
      </p:sp>
      <p:pic>
        <p:nvPicPr>
          <p:cNvPr id="2" name="Picture 1" descr="RStudi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34"/>
          <a:stretch/>
        </p:blipFill>
        <p:spPr>
          <a:xfrm>
            <a:off x="287285" y="3437503"/>
            <a:ext cx="8699500" cy="158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73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8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let’s us use shortcuts!</a:t>
            </a:r>
          </a:p>
        </p:txBody>
      </p:sp>
      <p:pic>
        <p:nvPicPr>
          <p:cNvPr id="2" name="Picture 1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05" y="2453587"/>
            <a:ext cx="8572500" cy="3619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58682" y="2885452"/>
            <a:ext cx="150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is a 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58682" y="4405899"/>
            <a:ext cx="183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is a vector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9752" y="5085184"/>
            <a:ext cx="183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is a vector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71481" y="4958774"/>
            <a:ext cx="3039180" cy="151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27728" y="4655380"/>
            <a:ext cx="1894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SHORTCUT!</a:t>
            </a:r>
          </a:p>
        </p:txBody>
      </p:sp>
    </p:spTree>
    <p:extLst>
      <p:ext uri="{BB962C8B-B14F-4D97-AF65-F5344CB8AC3E}">
        <p14:creationId xmlns:p14="http://schemas.microsoft.com/office/powerpoint/2010/main" val="38990428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8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is based around Data Frames</a:t>
            </a:r>
          </a:p>
        </p:txBody>
      </p:sp>
      <p:pic>
        <p:nvPicPr>
          <p:cNvPr id="3" name="Picture 2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8" y="1922484"/>
            <a:ext cx="7889625" cy="429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258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8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is based around Data Frames</a:t>
            </a:r>
          </a:p>
        </p:txBody>
      </p:sp>
      <p:pic>
        <p:nvPicPr>
          <p:cNvPr id="3" name="Picture 2" descr="RStudi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59"/>
          <a:stretch/>
        </p:blipFill>
        <p:spPr>
          <a:xfrm>
            <a:off x="408248" y="1922484"/>
            <a:ext cx="7889625" cy="2265261"/>
          </a:xfrm>
          <a:prstGeom prst="rect">
            <a:avLst/>
          </a:prstGeom>
        </p:spPr>
      </p:pic>
      <p:pic>
        <p:nvPicPr>
          <p:cNvPr id="9" name="Picture 8" descr="RStudi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2" y="4429633"/>
            <a:ext cx="3111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030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644154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is based around Data Frames</a:t>
            </a:r>
          </a:p>
        </p:txBody>
      </p:sp>
      <p:pic>
        <p:nvPicPr>
          <p:cNvPr id="8" name="Picture 7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66" y="1994205"/>
            <a:ext cx="8252513" cy="42582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97170" y="2720272"/>
            <a:ext cx="226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is a data frame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91880" y="4394540"/>
            <a:ext cx="183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is a vector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91880" y="5066483"/>
            <a:ext cx="183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is a vector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0148" y="1217328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(structured as a lists of vectors)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79167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828443"/>
            <a:ext cx="7163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lets you use a special data type for categorical data.</a:t>
            </a:r>
          </a:p>
        </p:txBody>
      </p:sp>
      <p:pic>
        <p:nvPicPr>
          <p:cNvPr id="2" name="Picture 1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92" y="1998758"/>
            <a:ext cx="7424553" cy="423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292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828443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likes to know where files can be found.</a:t>
            </a:r>
          </a:p>
        </p:txBody>
      </p:sp>
      <p:pic>
        <p:nvPicPr>
          <p:cNvPr id="3" name="Picture 2" descr="Set_Working_Directory_and_Session_and_Item-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9738"/>
            <a:ext cx="9144000" cy="370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482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828443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likes to know where files can be found.</a:t>
            </a:r>
          </a:p>
        </p:txBody>
      </p:sp>
      <p:pic>
        <p:nvPicPr>
          <p:cNvPr id="2" name="Picture 1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1" y="2094682"/>
            <a:ext cx="7480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36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828443"/>
            <a:ext cx="7163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can read in common data formats into data frames</a:t>
            </a:r>
          </a:p>
        </p:txBody>
      </p:sp>
      <p:pic>
        <p:nvPicPr>
          <p:cNvPr id="3" name="Picture 2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93" y="2218325"/>
            <a:ext cx="73787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153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828443"/>
            <a:ext cx="7163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can give you a look at the first rows of the data</a:t>
            </a:r>
          </a:p>
        </p:txBody>
      </p:sp>
      <p:pic>
        <p:nvPicPr>
          <p:cNvPr id="8" name="Picture 7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9" y="1858140"/>
            <a:ext cx="7176618" cy="438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890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828443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can show you the data frames columns</a:t>
            </a:r>
          </a:p>
        </p:txBody>
      </p:sp>
      <p:pic>
        <p:nvPicPr>
          <p:cNvPr id="8" name="Picture 7" descr="RStudi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89"/>
          <a:stretch/>
        </p:blipFill>
        <p:spPr>
          <a:xfrm>
            <a:off x="203809" y="2290754"/>
            <a:ext cx="7901545" cy="234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5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9"/>
            <a:ext cx="450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is like a scientific calculator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417675" y="1944980"/>
            <a:ext cx="800887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We can do trigonometry and access stored constants.</a:t>
            </a:r>
          </a:p>
          <a:p>
            <a:endParaRPr lang="en-US" sz="2800" dirty="0"/>
          </a:p>
        </p:txBody>
      </p:sp>
      <p:pic>
        <p:nvPicPr>
          <p:cNvPr id="3" name="Picture 2" descr="RStudi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60"/>
          <a:stretch/>
        </p:blipFill>
        <p:spPr>
          <a:xfrm>
            <a:off x="710969" y="2598699"/>
            <a:ext cx="7620000" cy="20895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6630" y="4986256"/>
            <a:ext cx="87224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Here sin is a R function we can </a:t>
            </a:r>
            <a:r>
              <a:rPr lang="en-US" sz="2800" i="1" dirty="0"/>
              <a:t>call</a:t>
            </a:r>
            <a:r>
              <a:rPr lang="en-US" sz="2800" dirty="0"/>
              <a:t>. We put the </a:t>
            </a:r>
            <a:r>
              <a:rPr lang="en-US" sz="2800" i="1" dirty="0"/>
              <a:t>argument</a:t>
            </a:r>
            <a:r>
              <a:rPr lang="en-US" sz="2800" dirty="0"/>
              <a:t> needed by the function in round brackets ().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38990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828443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converts text in </a:t>
            </a:r>
            <a:r>
              <a:rPr lang="en-GB" sz="2800" dirty="0" err="1"/>
              <a:t>csv</a:t>
            </a:r>
            <a:r>
              <a:rPr lang="en-GB" sz="2800" dirty="0"/>
              <a:t> files intelligently</a:t>
            </a:r>
            <a:endParaRPr lang="en-US" sz="2800" dirty="0"/>
          </a:p>
        </p:txBody>
      </p:sp>
      <p:pic>
        <p:nvPicPr>
          <p:cNvPr id="2" name="Picture 1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7989"/>
            <a:ext cx="9144000" cy="1862877"/>
          </a:xfrm>
          <a:prstGeom prst="rect">
            <a:avLst/>
          </a:prstGeom>
        </p:spPr>
      </p:pic>
      <p:pic>
        <p:nvPicPr>
          <p:cNvPr id="9" name="Picture 8" descr="RStudi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09" y="3986061"/>
            <a:ext cx="5788794" cy="20879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05424" y="4625572"/>
            <a:ext cx="4436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Row 1 used for column names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 selects an appropriate types for loaded data.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5768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828443"/>
            <a:ext cx="7163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Cleaning up the data:</a:t>
            </a:r>
          </a:p>
          <a:p>
            <a:r>
              <a:rPr lang="en-GB" sz="2800" dirty="0"/>
              <a:t>setting </a:t>
            </a:r>
            <a:r>
              <a:rPr lang="en-GB" sz="2800" dirty="0" err="1"/>
              <a:t>patientID</a:t>
            </a:r>
            <a:r>
              <a:rPr lang="en-GB" sz="2800" dirty="0"/>
              <a:t> as the row name</a:t>
            </a:r>
            <a:endParaRPr lang="en-US" sz="2800" dirty="0"/>
          </a:p>
        </p:txBody>
      </p:sp>
      <p:pic>
        <p:nvPicPr>
          <p:cNvPr id="2" name="Picture 1" descr="RStudi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03"/>
          <a:stretch/>
        </p:blipFill>
        <p:spPr>
          <a:xfrm>
            <a:off x="266520" y="2496662"/>
            <a:ext cx="7196050" cy="281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914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828443"/>
            <a:ext cx="7163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Cleaning up the data:</a:t>
            </a:r>
          </a:p>
          <a:p>
            <a:r>
              <a:rPr lang="en-GB" sz="2800" dirty="0"/>
              <a:t>Removing the </a:t>
            </a:r>
            <a:r>
              <a:rPr lang="en-GB" sz="2800" dirty="0" err="1"/>
              <a:t>patientID</a:t>
            </a:r>
            <a:r>
              <a:rPr lang="en-GB" sz="2800" dirty="0"/>
              <a:t> column</a:t>
            </a:r>
            <a:endParaRPr lang="en-US" sz="2800" dirty="0"/>
          </a:p>
        </p:txBody>
      </p:sp>
      <p:pic>
        <p:nvPicPr>
          <p:cNvPr id="3" name="Picture 2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95" y="1893930"/>
            <a:ext cx="7307112" cy="35313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495" y="5494080"/>
            <a:ext cx="7540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bodyFrame</a:t>
            </a:r>
            <a:r>
              <a:rPr lang="en-US" sz="2400" dirty="0">
                <a:solidFill>
                  <a:srgbClr val="FF0000"/>
                </a:solidFill>
              </a:rPr>
              <a:t>[,-1] creates a copy of </a:t>
            </a:r>
            <a:r>
              <a:rPr lang="en-US" sz="2400" dirty="0" err="1">
                <a:solidFill>
                  <a:srgbClr val="FF0000"/>
                </a:solidFill>
              </a:rPr>
              <a:t>bodyFrame</a:t>
            </a:r>
            <a:r>
              <a:rPr lang="en-US" sz="2400" dirty="0">
                <a:solidFill>
                  <a:srgbClr val="FF0000"/>
                </a:solidFill>
              </a:rPr>
              <a:t> with all rows,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and all columns except column 1 </a:t>
            </a:r>
          </a:p>
        </p:txBody>
      </p:sp>
    </p:spTree>
    <p:extLst>
      <p:ext uri="{BB962C8B-B14F-4D97-AF65-F5344CB8AC3E}">
        <p14:creationId xmlns:p14="http://schemas.microsoft.com/office/powerpoint/2010/main" val="26914752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828443"/>
            <a:ext cx="7163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Cleaning up the data:</a:t>
            </a:r>
          </a:p>
          <a:p>
            <a:r>
              <a:rPr lang="en-GB" sz="2800" dirty="0"/>
              <a:t>Removing the </a:t>
            </a:r>
            <a:r>
              <a:rPr lang="en-GB" sz="2800" dirty="0" err="1"/>
              <a:t>patientID</a:t>
            </a:r>
            <a:r>
              <a:rPr lang="en-GB" sz="2800" dirty="0"/>
              <a:t> column</a:t>
            </a:r>
            <a:endParaRPr lang="en-US" sz="2800" dirty="0"/>
          </a:p>
        </p:txBody>
      </p:sp>
      <p:pic>
        <p:nvPicPr>
          <p:cNvPr id="3" name="Picture 2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95" y="1893930"/>
            <a:ext cx="7307112" cy="35313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495" y="5494080"/>
            <a:ext cx="8262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We use this to overwrite our original data frame with the copy that omits column 1</a:t>
            </a:r>
          </a:p>
        </p:txBody>
      </p:sp>
    </p:spTree>
    <p:extLst>
      <p:ext uri="{BB962C8B-B14F-4D97-AF65-F5344CB8AC3E}">
        <p14:creationId xmlns:p14="http://schemas.microsoft.com/office/powerpoint/2010/main" val="31087868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6485" y="1090053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can be logical</a:t>
            </a:r>
            <a:endParaRPr lang="en-US" sz="2800" dirty="0"/>
          </a:p>
        </p:txBody>
      </p:sp>
      <p:pic>
        <p:nvPicPr>
          <p:cNvPr id="2" name="Picture 1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29" y="2389161"/>
            <a:ext cx="5588000" cy="289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400" y="654423"/>
            <a:ext cx="1917700" cy="1917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6698" y="5511956"/>
            <a:ext cx="7575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Relational operators</a:t>
            </a:r>
            <a:r>
              <a:rPr lang="en-US" sz="2800" dirty="0">
                <a:solidFill>
                  <a:srgbClr val="FF0000"/>
                </a:solidFill>
              </a:rPr>
              <a:t>:    &gt;     &lt;    ==      !=      &gt;=       &lt;=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33913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6485" y="1090053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logic can be combined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548713" y="5318103"/>
            <a:ext cx="54026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operators</a:t>
            </a:r>
            <a:r>
              <a:rPr lang="en-US" sz="2800" dirty="0">
                <a:solidFill>
                  <a:srgbClr val="FF0000"/>
                </a:solidFill>
              </a:rPr>
              <a:t>:    AND          OR          NOT 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                         &amp;              |             ! 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3" name="Picture 2" descr="downloa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137" y="647617"/>
            <a:ext cx="3251200" cy="2438400"/>
          </a:xfrm>
          <a:prstGeom prst="rect">
            <a:avLst/>
          </a:prstGeom>
        </p:spPr>
      </p:pic>
      <p:pic>
        <p:nvPicPr>
          <p:cNvPr id="8" name="Picture 7" descr="RStudi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4176"/>
            <a:ext cx="9144000" cy="19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837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6485" y="1090053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logic can be selective</a:t>
            </a:r>
            <a:endParaRPr lang="en-US" sz="2800" dirty="0"/>
          </a:p>
        </p:txBody>
      </p:sp>
      <p:pic>
        <p:nvPicPr>
          <p:cNvPr id="2" name="Picture 1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2" y="2178126"/>
            <a:ext cx="5600700" cy="3797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79564" y="4405765"/>
            <a:ext cx="3699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mask is TRUE for all elements except “a”.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We can use the mask to select elements to change.</a:t>
            </a:r>
          </a:p>
        </p:txBody>
      </p:sp>
    </p:spTree>
    <p:extLst>
      <p:ext uri="{BB962C8B-B14F-4D97-AF65-F5344CB8AC3E}">
        <p14:creationId xmlns:p14="http://schemas.microsoft.com/office/powerpoint/2010/main" val="17546724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6485" y="1090053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logic can seem complicated?</a:t>
            </a:r>
            <a:endParaRPr lang="en-US" sz="2800" dirty="0"/>
          </a:p>
        </p:txBody>
      </p:sp>
      <p:pic>
        <p:nvPicPr>
          <p:cNvPr id="8" name="Picture 7" descr="RStudi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19" b="27973"/>
          <a:stretch/>
        </p:blipFill>
        <p:spPr>
          <a:xfrm>
            <a:off x="877949" y="1892309"/>
            <a:ext cx="7216955" cy="405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97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6485" y="1090053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logic can seem complicated?</a:t>
            </a:r>
            <a:endParaRPr lang="en-US" sz="2800" dirty="0"/>
          </a:p>
        </p:txBody>
      </p:sp>
      <p:pic>
        <p:nvPicPr>
          <p:cNvPr id="8" name="Picture 7" descr="RStudi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57" r="29019"/>
          <a:stretch/>
        </p:blipFill>
        <p:spPr>
          <a:xfrm>
            <a:off x="183098" y="2885102"/>
            <a:ext cx="8706140" cy="183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626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6485" y="1090053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lets you see summary statistics of the data</a:t>
            </a:r>
            <a:endParaRPr lang="en-US" sz="2800" dirty="0"/>
          </a:p>
        </p:txBody>
      </p:sp>
      <p:pic>
        <p:nvPicPr>
          <p:cNvPr id="2" name="Picture 1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20" y="2209052"/>
            <a:ext cx="8579604" cy="34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8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9"/>
            <a:ext cx="450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is like a scientific calculator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417675" y="1944980"/>
            <a:ext cx="800887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We can do trigonometry and access stored constants.</a:t>
            </a:r>
          </a:p>
          <a:p>
            <a:endParaRPr lang="en-US" sz="2800" dirty="0"/>
          </a:p>
        </p:txBody>
      </p:sp>
      <p:pic>
        <p:nvPicPr>
          <p:cNvPr id="3" name="Picture 2" descr="RStudi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10"/>
          <a:stretch/>
        </p:blipFill>
        <p:spPr>
          <a:xfrm>
            <a:off x="710969" y="2598698"/>
            <a:ext cx="7620000" cy="288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138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6485" y="1090053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lets you draw plots of the data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142" y="2156307"/>
            <a:ext cx="4725353" cy="4082656"/>
          </a:xfrm>
          <a:prstGeom prst="rect">
            <a:avLst/>
          </a:prstGeom>
        </p:spPr>
      </p:pic>
      <p:pic>
        <p:nvPicPr>
          <p:cNvPr id="9" name="Picture 8" descr="RStudi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2" y="2156307"/>
            <a:ext cx="47625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411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6485" y="1090053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lets you draw plots of the data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699" y="1782550"/>
            <a:ext cx="4754253" cy="4107626"/>
          </a:xfrm>
          <a:prstGeom prst="rect">
            <a:avLst/>
          </a:prstGeom>
        </p:spPr>
      </p:pic>
      <p:pic>
        <p:nvPicPr>
          <p:cNvPr id="8" name="Picture 7" descr="RStudi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03" y="2148148"/>
            <a:ext cx="28321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704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6485" y="1090053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lets you draw plots of the data</a:t>
            </a:r>
            <a:endParaRPr lang="en-US" sz="2800" dirty="0"/>
          </a:p>
        </p:txBody>
      </p:sp>
      <p:pic>
        <p:nvPicPr>
          <p:cNvPr id="9" name="Picture 8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10" y="5389207"/>
            <a:ext cx="6781800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7842" y="1346250"/>
            <a:ext cx="4552366" cy="39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997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6485" y="1090053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lets you draw plots of the data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31386" y="1249000"/>
            <a:ext cx="4673600" cy="4673600"/>
          </a:xfrm>
          <a:prstGeom prst="rect">
            <a:avLst/>
          </a:prstGeom>
        </p:spPr>
      </p:pic>
      <p:pic>
        <p:nvPicPr>
          <p:cNvPr id="3" name="Picture 2" descr="RStudi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9" y="5505456"/>
            <a:ext cx="8342860" cy="4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9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6485" y="1090053"/>
            <a:ext cx="716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lets you draw plots of the data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8353" y="1173835"/>
            <a:ext cx="4673600" cy="4673600"/>
          </a:xfrm>
          <a:prstGeom prst="rect">
            <a:avLst/>
          </a:prstGeom>
        </p:spPr>
      </p:pic>
      <p:pic>
        <p:nvPicPr>
          <p:cNvPr id="9" name="Picture 8" descr="RStudi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7435"/>
            <a:ext cx="89408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9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9"/>
            <a:ext cx="450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is like a scientific calculator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417675" y="1944980"/>
            <a:ext cx="800887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We can do trigonometry and access stored constants.</a:t>
            </a:r>
          </a:p>
          <a:p>
            <a:endParaRPr lang="en-US" sz="2800" dirty="0"/>
          </a:p>
        </p:txBody>
      </p:sp>
      <p:pic>
        <p:nvPicPr>
          <p:cNvPr id="3" name="Picture 2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69" y="2598699"/>
            <a:ext cx="76200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1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__The_R_Project_for_Statistical_Comput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5"/>
          <a:stretch/>
        </p:blipFill>
        <p:spPr>
          <a:xfrm>
            <a:off x="0" y="579082"/>
            <a:ext cx="1678353" cy="120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ISSU0053                                      Data Science                                  Dr Phil Lewis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r>
              <a:rPr lang="en-US" sz="2400" b="1" dirty="0"/>
              <a:t>Introduction to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353" y="1099029"/>
            <a:ext cx="450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GB" sz="2800" dirty="0"/>
              <a:t> </a:t>
            </a:r>
            <a:r>
              <a:rPr lang="en-US" sz="2800" dirty="0"/>
              <a:t>is like a scientific calculator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417675" y="1944980"/>
            <a:ext cx="40610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and other useful functions</a:t>
            </a:r>
          </a:p>
        </p:txBody>
      </p:sp>
      <p:pic>
        <p:nvPicPr>
          <p:cNvPr id="2" name="Picture 1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98" y="2899087"/>
            <a:ext cx="76454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0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13079</TotalTime>
  <Words>1839</Words>
  <Application>Microsoft Macintosh PowerPoint</Application>
  <PresentationFormat>On-screen Show (4:3)</PresentationFormat>
  <Paragraphs>292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Cambria Math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</dc:creator>
  <cp:lastModifiedBy>Lewis, Philip</cp:lastModifiedBy>
  <cp:revision>6</cp:revision>
  <dcterms:created xsi:type="dcterms:W3CDTF">2017-07-25T08:13:01Z</dcterms:created>
  <dcterms:modified xsi:type="dcterms:W3CDTF">2019-07-02T08:44:03Z</dcterms:modified>
</cp:coreProperties>
</file>