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7.jpeg" ContentType="image/jpeg"/>
  <Override PartName="/ppt/media/image16.png" ContentType="image/png"/>
  <Override PartName="/ppt/media/image15.png" ContentType="image/png"/>
  <Override PartName="/ppt/media/image14.tif" ContentType="image/tiff"/>
  <Override PartName="/ppt/media/image13.png" ContentType="image/png"/>
  <Override PartName="/ppt/media/image12.tif" ContentType="image/tiff"/>
  <Override PartName="/ppt/media/image11.png" ContentType="image/png"/>
  <Override PartName="/ppt/media/image4.png" ContentType="image/png"/>
  <Override PartName="/ppt/media/image8.tif" ContentType="image/tiff"/>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1040" y="1768680"/>
            <a:ext cx="5497560" cy="4384080"/>
          </a:xfrm>
          <a:prstGeom prst="rect">
            <a:avLst/>
          </a:prstGeom>
          <a:ln>
            <a:noFill/>
          </a:ln>
        </p:spPr>
      </p:pic>
      <p:pic>
        <p:nvPicPr>
          <p:cNvPr id="35" name="" descr=""/>
          <p:cNvPicPr/>
          <p:nvPr/>
        </p:nvPicPr>
        <p:blipFill>
          <a:blip r:embed="rId3"/>
          <a:stretch/>
        </p:blipFill>
        <p:spPr>
          <a:xfrm>
            <a:off x="2291040" y="1768680"/>
            <a:ext cx="549756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1040" y="1768680"/>
            <a:ext cx="5497560" cy="4384080"/>
          </a:xfrm>
          <a:prstGeom prst="rect">
            <a:avLst/>
          </a:prstGeom>
          <a:ln>
            <a:noFill/>
          </a:ln>
        </p:spPr>
      </p:pic>
      <p:pic>
        <p:nvPicPr>
          <p:cNvPr id="71" name="" descr=""/>
          <p:cNvPicPr/>
          <p:nvPr/>
        </p:nvPicPr>
        <p:blipFill>
          <a:blip r:embed="rId3"/>
          <a:stretch/>
        </p:blipFill>
        <p:spPr>
          <a:xfrm>
            <a:off x="2291040" y="1768680"/>
            <a:ext cx="549756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1040" y="1768680"/>
            <a:ext cx="5497560" cy="4384080"/>
          </a:xfrm>
          <a:prstGeom prst="rect">
            <a:avLst/>
          </a:prstGeom>
          <a:ln>
            <a:noFill/>
          </a:ln>
        </p:spPr>
      </p:pic>
      <p:pic>
        <p:nvPicPr>
          <p:cNvPr id="107" name="" descr=""/>
          <p:cNvPicPr/>
          <p:nvPr/>
        </p:nvPicPr>
        <p:blipFill>
          <a:blip r:embed="rId3"/>
          <a:stretch/>
        </p:blipFill>
        <p:spPr>
          <a:xfrm>
            <a:off x="2291040" y="1768680"/>
            <a:ext cx="549756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tif"/><Relationship Id="rId2" Type="http://schemas.openxmlformats.org/officeDocument/2006/relationships/hyperlink" Target="http://www-bcf.usc.edu/~gareth/ISL/" TargetMode="External"/><Relationship Id="rId3" Type="http://schemas.openxmlformats.org/officeDocument/2006/relationships/hyperlink" Target="http://www.r-bloggers.com/in-depth-introduction-to-machine-learning-in-15-hours-of-expert-videos/" TargetMode="External"/><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mailto:chalaguine.l@gmail.com"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ti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lisanka93.github.io/"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ti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000" spc="-1" strike="noStrike">
                <a:solidFill>
                  <a:srgbClr val="000000"/>
                </a:solidFill>
                <a:uFill>
                  <a:solidFill>
                    <a:srgbClr val="ffffff"/>
                  </a:solidFill>
                </a:uFill>
                <a:latin typeface="Arial"/>
                <a:ea typeface="DejaVu Sans"/>
              </a:rPr>
              <a:t>Data Science and Big Data Analytics</a:t>
            </a:r>
            <a:endParaRPr b="0" lang="en-US" sz="1800" spc="-1" strike="noStrike">
              <a:solidFill>
                <a:srgbClr val="000000"/>
              </a:solidFill>
              <a:uFill>
                <a:solidFill>
                  <a:srgbClr val="ffffff"/>
                </a:solidFill>
              </a:uFill>
              <a:latin typeface="Arial"/>
            </a:endParaRPr>
          </a:p>
        </p:txBody>
      </p:sp>
      <p:sp>
        <p:nvSpPr>
          <p:cNvPr id="109"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DejaVu Sans"/>
              </a:rPr>
              <a:t>Welcome to the Summer School!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ff0000"/>
                </a:solidFill>
                <a:uFill>
                  <a:solidFill>
                    <a:srgbClr val="ffffff"/>
                  </a:solidFill>
                </a:uFill>
                <a:latin typeface="Arial"/>
                <a:ea typeface="DejaVu Sans"/>
              </a:rPr>
              <a:t>Task 1.</a:t>
            </a:r>
            <a:r>
              <a:rPr b="0" lang="en-US" sz="3200" spc="-1" strike="noStrike">
                <a:solidFill>
                  <a:srgbClr val="000000"/>
                </a:solidFill>
                <a:uFill>
                  <a:solidFill>
                    <a:srgbClr val="ffffff"/>
                  </a:solidFill>
                </a:uFill>
                <a:latin typeface="Arial"/>
                <a:ea typeface="DejaVu Sans"/>
              </a:rPr>
              <a:t> Log into UCL computer (to check its working)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ff0000"/>
                </a:solidFill>
                <a:uFill>
                  <a:solidFill>
                    <a:srgbClr val="ffffff"/>
                  </a:solidFill>
                </a:uFill>
                <a:latin typeface="Arial"/>
                <a:ea typeface="DejaVu Sans"/>
              </a:rPr>
              <a:t>Task 2.</a:t>
            </a:r>
            <a:r>
              <a:rPr b="0" lang="en-US" sz="3200" spc="-1" strike="noStrike">
                <a:solidFill>
                  <a:srgbClr val="000000"/>
                </a:solidFill>
                <a:uFill>
                  <a:solidFill>
                    <a:srgbClr val="ffffff"/>
                  </a:solidFill>
                </a:uFill>
                <a:latin typeface="Arial"/>
                <a:ea typeface="DejaVu Sans"/>
              </a:rPr>
              <a:t> Get to know your neighbours</a:t>
            </a:r>
            <a:endParaRPr b="0" lang="en-U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Why use R?</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731520" y="1404360"/>
            <a:ext cx="8692920" cy="58179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285840" indent="-2840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A free, open-source statistical analysis package and programming language.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0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It is extensible through add on packages with large library of available tools and libraries.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0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It can interface / be embedded with other computing languages and analysis packages.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0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Used by a large number of analytics professionals especially in R&amp;D / academic environments.</a:t>
            </a:r>
            <a:r>
              <a:rPr b="0" lang="en-US" sz="2400" spc="-1" strike="noStrike">
                <a:solidFill>
                  <a:srgbClr val="000000"/>
                </a:solidFill>
                <a:uFill>
                  <a:solidFill>
                    <a:srgbClr val="ffffff"/>
                  </a:solidFill>
                </a:uFill>
                <a:latin typeface="Arial"/>
                <a:ea typeface="DejaVu Sans"/>
              </a:rPr>
              <a:t>
</a:t>
            </a: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marL="285840" indent="-28404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DejaVu Sans"/>
              </a:rPr>
              <a:t>It has a big community and all questions you will encounter have already been asked and answered online</a:t>
            </a: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...It’s free</a:t>
            </a:r>
            <a:endParaRPr b="0" lang="en-US" sz="1800" spc="-1" strike="noStrike">
              <a:solidFill>
                <a:srgbClr val="000000"/>
              </a:solidFill>
              <a:uFill>
                <a:solidFill>
                  <a:srgbClr val="ffffff"/>
                </a:solidFill>
              </a:uFill>
              <a:latin typeface="Arial"/>
            </a:endParaRPr>
          </a:p>
        </p:txBody>
      </p:sp>
      <p:pic>
        <p:nvPicPr>
          <p:cNvPr id="126" name="" descr=""/>
          <p:cNvPicPr/>
          <p:nvPr/>
        </p:nvPicPr>
        <p:blipFill>
          <a:blip r:embed="rId1"/>
          <a:stretch/>
        </p:blipFill>
        <p:spPr>
          <a:xfrm>
            <a:off x="671040" y="1685520"/>
            <a:ext cx="5051880" cy="3342240"/>
          </a:xfrm>
          <a:prstGeom prst="rect">
            <a:avLst/>
          </a:prstGeom>
          <a:ln>
            <a:noFill/>
          </a:ln>
        </p:spPr>
      </p:pic>
      <p:pic>
        <p:nvPicPr>
          <p:cNvPr id="127" name="" descr=""/>
          <p:cNvPicPr/>
          <p:nvPr/>
        </p:nvPicPr>
        <p:blipFill>
          <a:blip r:embed="rId2"/>
          <a:stretch/>
        </p:blipFill>
        <p:spPr>
          <a:xfrm>
            <a:off x="6430680" y="1495440"/>
            <a:ext cx="2956320" cy="4446720"/>
          </a:xfrm>
          <a:prstGeom prst="rect">
            <a:avLst/>
          </a:prstGeom>
          <a:ln>
            <a:noFill/>
          </a:ln>
        </p:spPr>
      </p:pic>
      <p:sp>
        <p:nvSpPr>
          <p:cNvPr id="128" name="CustomShape 2"/>
          <p:cNvSpPr/>
          <p:nvPr/>
        </p:nvSpPr>
        <p:spPr>
          <a:xfrm>
            <a:off x="822960" y="5303520"/>
            <a:ext cx="4753440" cy="19141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DejaVu Sans"/>
              </a:rPr>
              <a:t>MATLAB is what scientists use to do special scientist things.</a:t>
            </a:r>
            <a:endParaRPr b="0" lang="en-US" sz="1800" spc="-1" strike="noStrike">
              <a:solidFill>
                <a:srgbClr val="000000"/>
              </a:solidFill>
              <a:uFill>
                <a:solidFill>
                  <a:srgbClr val="ffffff"/>
                </a:solidFill>
              </a:uFill>
              <a:latin typeface="Arial"/>
            </a:endParaRPr>
          </a:p>
        </p:txBody>
      </p:sp>
      <p:sp>
        <p:nvSpPr>
          <p:cNvPr id="129" name="CustomShape 3"/>
          <p:cNvSpPr/>
          <p:nvPr/>
        </p:nvSpPr>
        <p:spPr>
          <a:xfrm>
            <a:off x="6217920" y="6126480"/>
            <a:ext cx="3290400" cy="999720"/>
          </a:xfrm>
          <a:prstGeom prst="rect">
            <a:avLst/>
          </a:prstGeom>
          <a:noFill/>
          <a:ln>
            <a:noFill/>
          </a:ln>
        </p:spPr>
        <p:style>
          <a:lnRef idx="0"/>
          <a:fillRef idx="0"/>
          <a:effectRef idx="0"/>
          <a:fontRef idx="minor"/>
        </p:style>
        <p:txBody>
          <a:bodyPr lIns="0" rIns="0" tIns="0" bIns="0" anchor="ctr"/>
          <a:p>
            <a:pPr algn="ctr">
              <a:lnSpc>
                <a:spcPct val="100000"/>
              </a:lnSpc>
            </a:pPr>
            <a:r>
              <a:rPr b="0" lang="en-US" sz="2200" spc="-1" strike="noStrike">
                <a:solidFill>
                  <a:srgbClr val="000000"/>
                </a:solidFill>
                <a:uFill>
                  <a:solidFill>
                    <a:srgbClr val="ffffff"/>
                  </a:solidFill>
                </a:uFill>
                <a:latin typeface="Arial"/>
                <a:ea typeface="DejaVu Sans"/>
              </a:rPr>
              <a:t>R is what scientists use if they cant afford MATLAB</a:t>
            </a:r>
            <a:endParaRPr b="0" lang="en-US"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Textbook</a:t>
            </a:r>
            <a:endParaRPr b="0" lang="en-US" sz="1800" spc="-1" strike="noStrike">
              <a:solidFill>
                <a:srgbClr val="000000"/>
              </a:solidFill>
              <a:uFill>
                <a:solidFill>
                  <a:srgbClr val="ffffff"/>
                </a:solidFill>
              </a:uFill>
              <a:latin typeface="Arial"/>
            </a:endParaRPr>
          </a:p>
        </p:txBody>
      </p:sp>
      <p:pic>
        <p:nvPicPr>
          <p:cNvPr id="131" name="Picture 3" descr=""/>
          <p:cNvPicPr/>
          <p:nvPr/>
        </p:nvPicPr>
        <p:blipFill>
          <a:blip r:embed="rId1"/>
          <a:stretch/>
        </p:blipFill>
        <p:spPr>
          <a:xfrm>
            <a:off x="6625800" y="1546560"/>
            <a:ext cx="2973960" cy="4487040"/>
          </a:xfrm>
          <a:prstGeom prst="rect">
            <a:avLst/>
          </a:prstGeom>
          <a:ln>
            <a:noFill/>
          </a:ln>
        </p:spPr>
      </p:pic>
      <p:sp>
        <p:nvSpPr>
          <p:cNvPr id="132" name="CustomShape 2"/>
          <p:cNvSpPr/>
          <p:nvPr/>
        </p:nvSpPr>
        <p:spPr>
          <a:xfrm>
            <a:off x="1005840" y="3200400"/>
            <a:ext cx="5119200" cy="130572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uFill>
                  <a:solidFill>
                    <a:srgbClr val="ffffff"/>
                  </a:solidFill>
                </a:uFill>
                <a:latin typeface="Calibri"/>
                <a:ea typeface="DejaVu Sans"/>
              </a:rPr>
              <a:t>Download this book from Authors website: </a:t>
            </a:r>
            <a:r>
              <a:rPr b="0" lang="en-US" sz="1600" spc="-1" strike="noStrike" u="sng">
                <a:solidFill>
                  <a:srgbClr val="0000ff"/>
                </a:solidFill>
                <a:uFill>
                  <a:solidFill>
                    <a:srgbClr val="ffffff"/>
                  </a:solidFill>
                </a:uFill>
                <a:latin typeface="Calibri"/>
                <a:ea typeface="DejaVu Sans"/>
                <a:hlinkClick r:id="rId2"/>
              </a:rPr>
              <a:t>http://www-bcf.usc.edu/~gareth/ISL/</a:t>
            </a: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000000"/>
                </a:solidFill>
                <a:uFill>
                  <a:solidFill>
                    <a:srgbClr val="ffffff"/>
                  </a:solidFill>
                </a:uFill>
                <a:latin typeface="Calibri"/>
                <a:ea typeface="DejaVu Sans"/>
              </a:rPr>
              <a:t>Videos and slides: </a:t>
            </a:r>
            <a:r>
              <a:rPr b="0" lang="en-US" sz="1600" spc="-1" strike="noStrike" u="sng">
                <a:solidFill>
                  <a:srgbClr val="0000ff"/>
                </a:solidFill>
                <a:uFill>
                  <a:solidFill>
                    <a:srgbClr val="ffffff"/>
                  </a:solidFill>
                </a:uFill>
                <a:latin typeface="Calibri"/>
                <a:ea typeface="DejaVu Sans"/>
                <a:hlinkClick r:id="rId3"/>
              </a:rPr>
              <a:t>http://www.r-bloggers.com/in-depth-introduction-to-machine-learning-in-15-hours-of-expert-videos/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Moodle Course</a:t>
            </a:r>
            <a:endParaRPr b="0" lang="en-US" sz="1800" spc="-1" strike="noStrike">
              <a:solidFill>
                <a:srgbClr val="000000"/>
              </a:solidFill>
              <a:uFill>
                <a:solidFill>
                  <a:srgbClr val="ffffff"/>
                </a:solidFill>
              </a:uFill>
              <a:latin typeface="Arial"/>
            </a:endParaRPr>
          </a:p>
        </p:txBody>
      </p:sp>
      <p:sp>
        <p:nvSpPr>
          <p:cNvPr id="134" name="CustomShape 2"/>
          <p:cNvSpPr/>
          <p:nvPr/>
        </p:nvSpPr>
        <p:spPr>
          <a:xfrm>
            <a:off x="914400" y="6126480"/>
            <a:ext cx="8502480" cy="6008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I will post the dropbox link with the material for each day on the same day</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I may add additional resources during/after the sessions, so check regularly</a:t>
            </a:r>
            <a:endParaRPr b="0" lang="en-US" sz="1800" spc="-1" strike="noStrike">
              <a:solidFill>
                <a:srgbClr val="000000"/>
              </a:solidFill>
              <a:uFill>
                <a:solidFill>
                  <a:srgbClr val="ffffff"/>
                </a:solidFill>
              </a:uFill>
              <a:latin typeface="Arial"/>
            </a:endParaRPr>
          </a:p>
        </p:txBody>
      </p:sp>
      <p:pic>
        <p:nvPicPr>
          <p:cNvPr id="135" name="" descr=""/>
          <p:cNvPicPr/>
          <p:nvPr/>
        </p:nvPicPr>
        <p:blipFill>
          <a:blip r:embed="rId1"/>
          <a:stretch/>
        </p:blipFill>
        <p:spPr>
          <a:xfrm>
            <a:off x="1650960" y="1371600"/>
            <a:ext cx="6486840" cy="43808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Getting Help</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uFill>
                  <a:solidFill>
                    <a:srgbClr val="ffffff"/>
                  </a:solidFill>
                </a:uFill>
                <a:latin typeface="Arial"/>
                <a:ea typeface="DejaVu Sans"/>
              </a:rPr>
              <a:t>Office Hour 12:30-13:30 Friday in Week I and Week II and after each class in Week III (for report and exam related questions)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Email me at:</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r>
              <a:rPr b="0" lang="en-US" sz="3200" spc="-1" strike="noStrike" u="sng">
                <a:solidFill>
                  <a:srgbClr val="0000ff"/>
                </a:solidFill>
                <a:uFill>
                  <a:solidFill>
                    <a:srgbClr val="ffffff"/>
                  </a:solidFill>
                </a:uFill>
                <a:latin typeface="Arial"/>
                <a:ea typeface="DejaVu Sans"/>
                <a:hlinkClick r:id="rId1"/>
              </a:rPr>
              <a:t>chalaguine.l@gmail.com</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email specifically set up for this course. However, I will only reply to questions that cannot be googled</a:t>
            </a: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Syllabus</a:t>
            </a:r>
            <a:endParaRPr b="0" lang="en-US" sz="1800" spc="-1" strike="noStrike">
              <a:solidFill>
                <a:srgbClr val="000000"/>
              </a:solidFill>
              <a:uFill>
                <a:solidFill>
                  <a:srgbClr val="ffffff"/>
                </a:solidFill>
              </a:uFill>
              <a:latin typeface="Arial"/>
            </a:endParaRPr>
          </a:p>
        </p:txBody>
      </p:sp>
      <p:sp>
        <p:nvSpPr>
          <p:cNvPr id="139" name="CustomShape 2"/>
          <p:cNvSpPr/>
          <p:nvPr/>
        </p:nvSpPr>
        <p:spPr>
          <a:xfrm>
            <a:off x="504000" y="1769040"/>
            <a:ext cx="9070200" cy="45388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Week I</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Intro to R and programming concepts</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Exploratory data analysis/statistical testing</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Linear Regression</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Week II</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Classification:</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Logistic Regression, LDA, QDA</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K-Nearest Neighbour</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Week III (not assessed in exam)</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Decision Trees, maybe SVM, maybe NLP</a:t>
            </a: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Individual Project</a:t>
            </a:r>
            <a:endParaRPr b="0" lang="en-US" sz="1800" spc="-1" strike="noStrike">
              <a:solidFill>
                <a:srgbClr val="000000"/>
              </a:solidFill>
              <a:uFill>
                <a:solidFill>
                  <a:srgbClr val="ffffff"/>
                </a:solidFill>
              </a:uFill>
              <a:latin typeface="Arial"/>
            </a:endParaRPr>
          </a:p>
        </p:txBody>
      </p:sp>
      <p:pic>
        <p:nvPicPr>
          <p:cNvPr id="141" name="Picture 9" descr=""/>
          <p:cNvPicPr/>
          <p:nvPr/>
        </p:nvPicPr>
        <p:blipFill>
          <a:blip r:embed="rId1"/>
          <a:stretch/>
        </p:blipFill>
        <p:spPr>
          <a:xfrm>
            <a:off x="2743200" y="1521360"/>
            <a:ext cx="4332240" cy="54266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Assessment</a:t>
            </a:r>
            <a:endParaRPr b="0" lang="en-US" sz="1800" spc="-1" strike="noStrike">
              <a:solidFill>
                <a:srgbClr val="000000"/>
              </a:solidFill>
              <a:uFill>
                <a:solidFill>
                  <a:srgbClr val="ffffff"/>
                </a:solidFill>
              </a:uFill>
              <a:latin typeface="Arial"/>
            </a:endParaRPr>
          </a:p>
        </p:txBody>
      </p:sp>
      <p:sp>
        <p:nvSpPr>
          <p:cNvPr id="143"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a:lnSpc>
                <a:spcPct val="100000"/>
              </a:lnSpc>
            </a:pPr>
            <a:r>
              <a:rPr b="1" lang="en-US" sz="3200" spc="-1" strike="noStrike">
                <a:solidFill>
                  <a:srgbClr val="000000"/>
                </a:solidFill>
                <a:uFill>
                  <a:solidFill>
                    <a:srgbClr val="ffffff"/>
                  </a:solidFill>
                </a:uFill>
                <a:latin typeface="Calibri"/>
                <a:ea typeface="DejaVu Sans"/>
              </a:rPr>
              <a:t>50% Project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 short data analysis report demonstrating the skills you have developed. </a:t>
            </a:r>
            <a:r>
              <a:rPr b="0" lang="en-US" sz="2800" spc="-1" strike="noStrike">
                <a:solidFill>
                  <a:srgbClr val="ff0000"/>
                </a:solidFill>
                <a:uFill>
                  <a:solidFill>
                    <a:srgbClr val="ffffff"/>
                  </a:solidFill>
                </a:uFill>
                <a:latin typeface="Calibri"/>
                <a:ea typeface="DejaVu Sans"/>
              </a:rPr>
              <a:t>Submission deadline 1pm Wednesday 7</a:t>
            </a:r>
            <a:r>
              <a:rPr b="0" lang="en-US" sz="2800" spc="-1" strike="noStrike" baseline="30000">
                <a:solidFill>
                  <a:srgbClr val="ff0000"/>
                </a:solidFill>
                <a:uFill>
                  <a:solidFill>
                    <a:srgbClr val="ffffff"/>
                  </a:solidFill>
                </a:uFill>
                <a:latin typeface="Calibri"/>
                <a:ea typeface="DejaVu Sans"/>
              </a:rPr>
              <a:t>th</a:t>
            </a:r>
            <a:r>
              <a:rPr b="0" lang="en-US" sz="2800" spc="-1" strike="noStrike">
                <a:solidFill>
                  <a:srgbClr val="ff0000"/>
                </a:solidFill>
                <a:uFill>
                  <a:solidFill>
                    <a:srgbClr val="ffffff"/>
                  </a:solidFill>
                </a:uFill>
                <a:latin typeface="Calibri"/>
                <a:ea typeface="DejaVu Sans"/>
              </a:rPr>
              <a:t> August</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Calibri"/>
                <a:ea typeface="DejaVu Sans"/>
              </a:rPr>
              <a:t>50% Final Examination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t>
            </a:r>
            <a:r>
              <a:rPr b="0" lang="en-US" sz="2800" spc="-1" strike="noStrike">
                <a:solidFill>
                  <a:srgbClr val="ff0000"/>
                </a:solidFill>
                <a:uFill>
                  <a:solidFill>
                    <a:srgbClr val="ffffff"/>
                  </a:solidFill>
                </a:uFill>
                <a:latin typeface="Calibri"/>
                <a:ea typeface="DejaVu Sans"/>
              </a:rPr>
              <a:t>Held 10am to 12:30pm Friday 9</a:t>
            </a:r>
            <a:r>
              <a:rPr b="0" lang="en-US" sz="2800" spc="-1" strike="noStrike" baseline="101000">
                <a:solidFill>
                  <a:srgbClr val="ff0000"/>
                </a:solidFill>
                <a:uFill>
                  <a:solidFill>
                    <a:srgbClr val="ffffff"/>
                  </a:solidFill>
                </a:uFill>
                <a:latin typeface="Calibri"/>
                <a:ea typeface="DejaVu Sans"/>
              </a:rPr>
              <a:t>th</a:t>
            </a:r>
            <a:r>
              <a:rPr b="0" lang="en-US" sz="2800" spc="-1" strike="noStrike" baseline="30000">
                <a:solidFill>
                  <a:srgbClr val="ff0000"/>
                </a:solidFill>
                <a:uFill>
                  <a:solidFill>
                    <a:srgbClr val="ffffff"/>
                  </a:solidFill>
                </a:uFill>
                <a:latin typeface="Calibri"/>
                <a:ea typeface="DejaVu Sans"/>
              </a:rPr>
              <a:t> </a:t>
            </a:r>
            <a:r>
              <a:rPr b="0" lang="en-US" sz="2800" spc="-1" strike="noStrike">
                <a:solidFill>
                  <a:srgbClr val="ff0000"/>
                </a:solidFill>
                <a:uFill>
                  <a:solidFill>
                    <a:srgbClr val="ffffff"/>
                  </a:solidFill>
                </a:uFill>
                <a:latin typeface="Calibri"/>
                <a:ea typeface="DejaVu Sans"/>
              </a:rPr>
              <a:t>August</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29560" y="2880720"/>
            <a:ext cx="9070200" cy="153468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000000"/>
                </a:solidFill>
                <a:uFill>
                  <a:solidFill>
                    <a:srgbClr val="ffffff"/>
                  </a:solidFill>
                </a:uFill>
                <a:latin typeface="Arial"/>
                <a:ea typeface="DejaVu Sans"/>
              </a:rPr>
              <a:t>Has anyone ever used Python/Matlab/STATA/SPSS/Excel</a:t>
            </a:r>
            <a:endParaRPr b="0" lang="en-US" sz="1800" spc="-1" strike="noStrike">
              <a:solidFill>
                <a:srgbClr val="000000"/>
              </a:solidFill>
              <a:uFill>
                <a:solidFill>
                  <a:srgbClr val="ffffff"/>
                </a:solidFill>
              </a:uFill>
              <a:latin typeface="Arial"/>
            </a:endParaRPr>
          </a:p>
          <a:p>
            <a:pPr algn="ctr">
              <a:lnSpc>
                <a:spcPct val="100000"/>
              </a:lnSpc>
            </a:pPr>
            <a:r>
              <a:rPr b="1" lang="en-US" sz="3600" spc="-1" strike="noStrike">
                <a:solidFill>
                  <a:srgbClr val="000000"/>
                </a:solidFill>
                <a:uFill>
                  <a:solidFill>
                    <a:srgbClr val="ffffff"/>
                  </a:solidFill>
                </a:uFill>
                <a:latin typeface="Arial"/>
                <a:ea typeface="DejaVu Sans"/>
              </a:rPr>
              <a:t>(properly)?</a:t>
            </a:r>
            <a:endParaRPr b="0" lang="en-US"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Google is your best friend</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529560" y="5394960"/>
            <a:ext cx="9070200" cy="972720"/>
          </a:xfrm>
          <a:prstGeom prst="rect">
            <a:avLst/>
          </a:prstGeom>
          <a:noFill/>
          <a:ln>
            <a:noFill/>
          </a:ln>
        </p:spPr>
        <p:style>
          <a:lnRef idx="0"/>
          <a:fillRef idx="0"/>
          <a:effectRef idx="0"/>
          <a:fontRef idx="minor"/>
        </p:style>
        <p:txBody>
          <a:bodyPr lIns="0" rIns="0" tIns="0" bIns="0"/>
          <a:p>
            <a:pPr>
              <a:lnSpc>
                <a:spcPct val="100000"/>
              </a:lnSpc>
            </a:pPr>
            <a:r>
              <a:rPr b="0" i="1" lang="en-US" sz="3200" spc="-1" strike="noStrike">
                <a:solidFill>
                  <a:srgbClr val="000000"/>
                </a:solidFill>
                <a:uFill>
                  <a:solidFill>
                    <a:srgbClr val="ffffff"/>
                  </a:solidFill>
                </a:uFill>
                <a:latin typeface="Arial"/>
                <a:ea typeface="DejaVu Sans"/>
              </a:rPr>
              <a:t>“</a:t>
            </a:r>
            <a:r>
              <a:rPr b="0" i="1" lang="en-US" sz="3200" spc="-1" strike="noStrike">
                <a:solidFill>
                  <a:srgbClr val="000000"/>
                </a:solidFill>
                <a:uFill>
                  <a:solidFill>
                    <a:srgbClr val="ffffff"/>
                  </a:solidFill>
                </a:uFill>
                <a:latin typeface="Arial"/>
                <a:ea typeface="DejaVu Sans"/>
              </a:rPr>
              <a:t>Never memorize something that you can look up.” - Albert Einstein</a:t>
            </a:r>
            <a:endParaRPr b="0" lang="en-US" sz="1800" spc="-1" strike="noStrike">
              <a:solidFill>
                <a:srgbClr val="000000"/>
              </a:solidFill>
              <a:uFill>
                <a:solidFill>
                  <a:srgbClr val="ffffff"/>
                </a:solidFill>
              </a:uFill>
              <a:latin typeface="Arial"/>
            </a:endParaRPr>
          </a:p>
        </p:txBody>
      </p:sp>
      <p:pic>
        <p:nvPicPr>
          <p:cNvPr id="147" name="" descr=""/>
          <p:cNvPicPr/>
          <p:nvPr/>
        </p:nvPicPr>
        <p:blipFill>
          <a:blip r:embed="rId1"/>
          <a:stretch/>
        </p:blipFill>
        <p:spPr>
          <a:xfrm>
            <a:off x="2590200" y="1463040"/>
            <a:ext cx="4997880" cy="39124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Intro</a:t>
            </a:r>
            <a:endParaRPr b="0" lang="en-US" sz="1800" spc="-1" strike="noStrike">
              <a:solidFill>
                <a:srgbClr val="000000"/>
              </a:solidFill>
              <a:uFill>
                <a:solidFill>
                  <a:srgbClr val="ffffff"/>
                </a:solidFill>
              </a:uFill>
              <a:latin typeface="Arial"/>
            </a:endParaRPr>
          </a:p>
        </p:txBody>
      </p:sp>
      <p:sp>
        <p:nvSpPr>
          <p:cNvPr id="111"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uFill>
                  <a:solidFill>
                    <a:srgbClr val="ffffff"/>
                  </a:solidFill>
                </a:uFill>
                <a:latin typeface="Arial"/>
                <a:ea typeface="DejaVu Sans"/>
              </a:rPr>
              <a:t>Me (Lisa)</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Bachelor in Law, Master in Computer Science, currently doing a PhD here at UCL in the CS department developing chatbots for computational argumentation and persuasion (basically chatbots that try to persuade you to change your behaviour or opinion on a certain topic). If that’s of interest to you, my publications are on my website: </a:t>
            </a:r>
            <a:r>
              <a:rPr b="0" lang="en-US" sz="2000" spc="-1" strike="noStrike" u="sng">
                <a:solidFill>
                  <a:srgbClr val="0000ff"/>
                </a:solidFill>
                <a:uFill>
                  <a:solidFill>
                    <a:srgbClr val="ffffff"/>
                  </a:solidFill>
                </a:uFill>
                <a:latin typeface="Arial"/>
                <a:ea typeface="DejaVu Sans"/>
                <a:hlinkClick r:id="rId1"/>
              </a:rPr>
              <a:t>https://lisanka93.github.io/</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Joe</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ea typeface="DejaVu Sans"/>
              </a:rPr>
              <a:t>has a Master in Data Science and has worked as a Data Analyst, Software Engineer and Quant Developer. His work and research includes data processing, real time big data analytics and stochastic optimisation using machine learning techniques.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29200" y="2194560"/>
            <a:ext cx="9071280" cy="18745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Google beind banned in China is not an excuse. Same goes for baidu or any other search engine</a:t>
            </a:r>
            <a:endParaRPr b="0" lang="en-US"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621000" y="292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000" spc="-1" strike="noStrike">
                <a:solidFill>
                  <a:srgbClr val="000000"/>
                </a:solidFill>
                <a:uFill>
                  <a:solidFill>
                    <a:srgbClr val="ffffff"/>
                  </a:solidFill>
                </a:uFill>
                <a:latin typeface="Arial"/>
                <a:ea typeface="DejaVu Sans"/>
              </a:rPr>
              <a:t>“</a:t>
            </a:r>
            <a:r>
              <a:rPr b="1" lang="en-US" sz="4000" spc="-1" strike="noStrike">
                <a:solidFill>
                  <a:srgbClr val="000000"/>
                </a:solidFill>
                <a:uFill>
                  <a:solidFill>
                    <a:srgbClr val="ffffff"/>
                  </a:solidFill>
                </a:uFill>
                <a:latin typeface="Arial"/>
                <a:ea typeface="DejaVu Sans"/>
              </a:rPr>
              <a:t>Do experienced programmers use Google frequently?”</a:t>
            </a:r>
            <a:endParaRPr b="0" lang="en-US" sz="1800" spc="-1" strike="noStrike">
              <a:solidFill>
                <a:srgbClr val="000000"/>
              </a:solidFill>
              <a:uFill>
                <a:solidFill>
                  <a:srgbClr val="ffffff"/>
                </a:solidFill>
              </a:uFill>
              <a:latin typeface="Arial"/>
            </a:endParaRPr>
          </a:p>
        </p:txBody>
      </p:sp>
      <p:sp>
        <p:nvSpPr>
          <p:cNvPr id="150" name="CustomShape 2"/>
          <p:cNvSpPr/>
          <p:nvPr/>
        </p:nvSpPr>
        <p:spPr>
          <a:xfrm>
            <a:off x="274320" y="1737360"/>
            <a:ext cx="9417240" cy="3381840"/>
          </a:xfrm>
          <a:prstGeom prst="rect">
            <a:avLst/>
          </a:prstGeom>
          <a:noFill/>
          <a:ln>
            <a:noFill/>
          </a:ln>
        </p:spPr>
        <p:style>
          <a:lnRef idx="0"/>
          <a:fillRef idx="0"/>
          <a:effectRef idx="0"/>
          <a:fontRef idx="minor"/>
        </p:style>
        <p:txBody>
          <a:bodyPr lIns="0" rIns="0" tIns="0" bIns="0"/>
          <a:p>
            <a:r>
              <a:rPr b="0" lang="en-US" sz="2400" spc="-1" strike="noStrike">
                <a:solidFill>
                  <a:srgbClr val="000000"/>
                </a:solidFill>
                <a:uFill>
                  <a:solidFill>
                    <a:srgbClr val="ffffff"/>
                  </a:solidFill>
                </a:uFill>
                <a:latin typeface="Arial"/>
                <a:ea typeface="DejaVu Sans"/>
              </a:rPr>
              <a:t>The resounding answer is YES, experienced (and good) programmers use Google… a lot. In fact, one might argue they use it more than the beginners. Using Google doesn’t make them bad programmers or imply that they cannot code without Google. In fact, truth is quite the opposite: Google is an essential part of their software development toolkit and they know when and how to use it.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A big reason to use Google is that it is hard to remember all those minor details and nuances especially when you are programming in multiple languages and using dozens of frameworks.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(source: https://codeahoy.com/2016/04/30/do-experienced-programmers-use-google-frequently/)</a:t>
            </a:r>
            <a:endParaRPr b="0" lang="en-US"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r>
              <a:rPr b="1" lang="en-US" sz="4400" spc="-1" strike="noStrike">
                <a:solidFill>
                  <a:srgbClr val="000000"/>
                </a:solidFill>
                <a:uFill>
                  <a:solidFill>
                    <a:srgbClr val="ffffff"/>
                  </a:solidFill>
                </a:uFill>
                <a:latin typeface="Arial"/>
                <a:ea typeface="DejaVu Sans"/>
              </a:rPr>
              <a:t>Don’t freak when you get an error.</a:t>
            </a:r>
            <a:endParaRPr b="0" lang="en-US" sz="1800" spc="-1" strike="noStrike">
              <a:solidFill>
                <a:srgbClr val="000000"/>
              </a:solidFill>
              <a:uFill>
                <a:solidFill>
                  <a:srgbClr val="ffffff"/>
                </a:solidFill>
              </a:uFill>
              <a:latin typeface="Arial"/>
            </a:endParaRPr>
          </a:p>
          <a:p>
            <a:pPr algn="ctr">
              <a:lnSpc>
                <a:spcPct val="100000"/>
              </a:lnSpc>
            </a:pPr>
            <a:r>
              <a:rPr b="1" lang="en-US" sz="4400" spc="-1" strike="noStrike">
                <a:solidFill>
                  <a:srgbClr val="000000"/>
                </a:solidFill>
                <a:uFill>
                  <a:solidFill>
                    <a:srgbClr val="ffffff"/>
                  </a:solidFill>
                </a:uFill>
                <a:latin typeface="Arial"/>
                <a:ea typeface="DejaVu Sans"/>
              </a:rPr>
              <a:t>READ the message</a:t>
            </a:r>
            <a:endParaRPr b="0" lang="en-US" sz="1800" spc="-1" strike="noStrike">
              <a:solidFill>
                <a:srgbClr val="000000"/>
              </a:solidFill>
              <a:uFill>
                <a:solidFill>
                  <a:srgbClr val="ffffff"/>
                </a:solidFill>
              </a:uFill>
              <a:latin typeface="Arial"/>
            </a:endParaRPr>
          </a:p>
        </p:txBody>
      </p:sp>
      <p:sp>
        <p:nvSpPr>
          <p:cNvPr id="152" name="CustomShape 2"/>
          <p:cNvSpPr/>
          <p:nvPr/>
        </p:nvSpPr>
        <p:spPr>
          <a:xfrm>
            <a:off x="504000" y="1769040"/>
            <a:ext cx="9070200" cy="4996080"/>
          </a:xfrm>
          <a:prstGeom prst="rect">
            <a:avLst/>
          </a:prstGeom>
          <a:noFill/>
          <a:ln>
            <a:noFill/>
          </a:ln>
        </p:spPr>
        <p:style>
          <a:lnRef idx="0"/>
          <a:fillRef idx="0"/>
          <a:effectRef idx="0"/>
          <a:fontRef idx="minor"/>
        </p:style>
        <p:txBody>
          <a:bodyPr lIns="0" rIns="0" tIns="0" bIns="0"/>
          <a:p>
            <a:r>
              <a:rPr b="0" lang="en-US" sz="2600" spc="-1" strike="noStrike">
                <a:solidFill>
                  <a:srgbClr val="000000"/>
                </a:solidFill>
                <a:uFill>
                  <a:solidFill>
                    <a:srgbClr val="ffffff"/>
                  </a:solidFill>
                </a:uFill>
                <a:latin typeface="Arial"/>
                <a:ea typeface="DejaVu Sans"/>
              </a:rPr>
              <a:t>In 30% of the cases you made a typo or forgot a comma somewhere. The error message will indicate where</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In 30% of the cases you used a wrong data structure. The error message will indicate what went wrong</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r>
              <a:rPr b="0" lang="en-US" sz="2600" spc="-1" strike="noStrike">
                <a:solidFill>
                  <a:srgbClr val="000000"/>
                </a:solidFill>
                <a:uFill>
                  <a:solidFill>
                    <a:srgbClr val="ffffff"/>
                  </a:solidFill>
                </a:uFill>
                <a:latin typeface="Arial"/>
                <a:ea typeface="DejaVu Sans"/>
              </a:rPr>
              <a:t>If you don’t understand the error message – google it. Most likely it’s one of the 2 points above</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In 30% of the cases you made some logical error previously in the code. This doesn’t necessarily result in an error message but you see that something went wrong. You need to “debug” your code (next slide)</a:t>
            </a:r>
            <a:endParaRPr b="0" lang="en-US"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0124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Debugging</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504000" y="1463040"/>
            <a:ext cx="9070200" cy="4383000"/>
          </a:xfrm>
          <a:prstGeom prst="rect">
            <a:avLst/>
          </a:prstGeom>
          <a:noFill/>
          <a:ln>
            <a:noFill/>
          </a:ln>
        </p:spPr>
        <p:style>
          <a:lnRef idx="0"/>
          <a:fillRef idx="0"/>
          <a:effectRef idx="0"/>
          <a:fontRef idx="minor"/>
        </p:style>
        <p:txBody>
          <a:bodyPr lIns="0" rIns="0" tIns="0" bIns="0"/>
          <a:p>
            <a:r>
              <a:rPr b="0" lang="en-US" sz="2600" spc="-1" strike="noStrike">
                <a:solidFill>
                  <a:srgbClr val="000000"/>
                </a:solidFill>
                <a:uFill>
                  <a:solidFill>
                    <a:srgbClr val="ffffff"/>
                  </a:solidFill>
                </a:uFill>
                <a:latin typeface="Arial"/>
                <a:ea typeface="DejaVu Sans"/>
              </a:rPr>
              <a:t>Only use code you KNOW EXACTLY what it is doing. (in case you copy-pasted code from somewhere)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Ask yourself the following questions:</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What are you expecting your code to do</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What is happening instead?</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Did you make a change to your code and assume it is unrelated to the problem that you're seeing?</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Did you expect an object or variable to contain a certain value (or a certain type of value) that's different from what really happened?</a:t>
            </a:r>
            <a:r>
              <a:rPr b="0" lang="en-US" sz="2000" spc="-1" strike="noStrike">
                <a:solidFill>
                  <a:srgbClr val="000000"/>
                </a:solidFill>
                <a:uFill>
                  <a:solidFill>
                    <a:srgbClr val="ffffff"/>
                  </a:solidFill>
                </a:uFill>
                <a:latin typeface="Arial"/>
                <a:ea typeface="DejaVu Sans"/>
              </a:rPr>
              <a:t>
</a:t>
            </a:r>
            <a:r>
              <a:rPr b="0" lang="en-US" sz="20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Go through your code – explain it to yourself or your neighbour. When talking through your code you will find the mistake in 90% of the time</a:t>
            </a:r>
            <a:r>
              <a:rPr b="0" lang="en-US" sz="2000" spc="-1" strike="noStrike">
                <a:solidFill>
                  <a:srgbClr val="000000"/>
                </a:solidFill>
                <a:uFill>
                  <a:solidFill>
                    <a:srgbClr val="ffffff"/>
                  </a:solidFill>
                </a:uFill>
                <a:latin typeface="Arial"/>
                <a:ea typeface="DejaVu Sans"/>
              </a:rPr>
              <a:t>
</a:t>
            </a:r>
            <a:r>
              <a:rPr b="0" lang="en-US" sz="20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Google the error message and see what people write on stackoverflow (your second best friend after google – not banned in China)</a:t>
            </a:r>
            <a:endParaRPr b="0" lang="en-US"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Asking questions correctly</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504000" y="1769040"/>
            <a:ext cx="9095760" cy="5178960"/>
          </a:xfrm>
          <a:prstGeom prst="rect">
            <a:avLst/>
          </a:prstGeom>
          <a:noFill/>
          <a:ln>
            <a:noFill/>
          </a:ln>
        </p:spPr>
        <p:style>
          <a:lnRef idx="0"/>
          <a:fillRef idx="0"/>
          <a:effectRef idx="0"/>
          <a:fontRef idx="minor"/>
        </p:style>
        <p:txBody>
          <a:bodyPr lIns="0" rIns="0" tIns="0" bIns="0"/>
          <a:p>
            <a:r>
              <a:rPr b="0" lang="en-US" sz="2400" spc="-1" strike="noStrike">
                <a:solidFill>
                  <a:srgbClr val="000000"/>
                </a:solidFill>
                <a:uFill>
                  <a:solidFill>
                    <a:srgbClr val="ffffff"/>
                  </a:solidFill>
                </a:uFill>
                <a:latin typeface="Arial"/>
                <a:ea typeface="DejaVu Sans"/>
              </a:rPr>
              <a:t>Googling is a skill by itself and we will address this in this course (learning how to phrase your question correctly so you get the answer you want)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Asking us also needs to be done correctly</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Example: “this gives me an error – why?”</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Bitstream Charter"/>
                <a:ea typeface="DejaVu Sans"/>
              </a:rPr>
              <a:t>results &lt;- data.frame(summary(resamples(model_set))$statistics$Accuracy)</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Bitstream Charter"/>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We don’t know! You need to tell us what you did before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DejaVu Sans"/>
              </a:rPr>
              <a:t>It’s comparable to reading a book yourself and then showing us one line in the book and asking why (even worse if variable names are meaningless)</a:t>
            </a:r>
            <a:endParaRPr b="0" lang="en-US"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54864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Before you ask us why your code doesn’t work</a:t>
            </a:r>
            <a:endParaRPr b="0" lang="en-US" sz="1800" spc="-1" strike="noStrike">
              <a:solidFill>
                <a:srgbClr val="000000"/>
              </a:solidFill>
              <a:uFill>
                <a:solidFill>
                  <a:srgbClr val="ffffff"/>
                </a:solidFill>
              </a:uFill>
              <a:latin typeface="Arial"/>
            </a:endParaRPr>
          </a:p>
        </p:txBody>
      </p:sp>
      <p:sp>
        <p:nvSpPr>
          <p:cNvPr id="158" name="CustomShape 2"/>
          <p:cNvSpPr/>
          <p:nvPr/>
        </p:nvSpPr>
        <p:spPr>
          <a:xfrm>
            <a:off x="438120" y="2382120"/>
            <a:ext cx="9070200" cy="4383000"/>
          </a:xfrm>
          <a:prstGeom prst="rect">
            <a:avLst/>
          </a:prstGeom>
          <a:noFill/>
          <a:ln>
            <a:noFill/>
          </a:ln>
        </p:spPr>
        <p:style>
          <a:lnRef idx="0"/>
          <a:fillRef idx="0"/>
          <a:effectRef idx="0"/>
          <a:fontRef idx="minor"/>
        </p:style>
        <p:txBody>
          <a:bodyPr lIns="0" rIns="0" tIns="0" bIns="0"/>
          <a:p>
            <a:pPr>
              <a:lnSpc>
                <a:spcPct val="100000"/>
              </a:lnSpc>
            </a:pPr>
            <a:r>
              <a:rPr b="0" lang="en-US" sz="2600" spc="-1" strike="noStrike">
                <a:solidFill>
                  <a:srgbClr val="000000"/>
                </a:solidFill>
                <a:uFill>
                  <a:solidFill>
                    <a:srgbClr val="ffffff"/>
                  </a:solidFill>
                </a:uFill>
                <a:latin typeface="Arial"/>
                <a:ea typeface="DejaVu Sans"/>
              </a:rPr>
              <a:t>Read the error message (if there is one)</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Google (the error message or problem)</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Ask your neighbour (if you are working on labexercises)</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Go through your code and explain every line to yourself or your neighbour</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If you still didn’t fix it – ask us</a:t>
            </a:r>
            <a:endParaRPr b="0" lang="en-US"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56664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If you don’t understand something</a:t>
            </a:r>
            <a:endParaRPr b="0" lang="en-US" sz="1800" spc="-1" strike="noStrike">
              <a:solidFill>
                <a:srgbClr val="000000"/>
              </a:solidFill>
              <a:uFill>
                <a:solidFill>
                  <a:srgbClr val="ffffff"/>
                </a:solidFill>
              </a:uFill>
              <a:latin typeface="Arial"/>
            </a:endParaRPr>
          </a:p>
        </p:txBody>
      </p:sp>
      <p:sp>
        <p:nvSpPr>
          <p:cNvPr id="160" name="CustomShape 2"/>
          <p:cNvSpPr/>
          <p:nvPr/>
        </p:nvSpPr>
        <p:spPr>
          <a:xfrm>
            <a:off x="504000" y="2382120"/>
            <a:ext cx="9070200" cy="4383000"/>
          </a:xfrm>
          <a:prstGeom prst="rect">
            <a:avLst/>
          </a:prstGeom>
          <a:noFill/>
          <a:ln>
            <a:noFill/>
          </a:ln>
        </p:spPr>
        <p:style>
          <a:lnRef idx="0"/>
          <a:fillRef idx="0"/>
          <a:effectRef idx="0"/>
          <a:fontRef idx="minor"/>
        </p:style>
        <p:txBody>
          <a:bodyPr lIns="0" rIns="0" tIns="0" bIns="0"/>
          <a:p>
            <a:r>
              <a:rPr b="0" lang="en-US" sz="3200" spc="-1" strike="noStrike">
                <a:solidFill>
                  <a:srgbClr val="000000"/>
                </a:solidFill>
                <a:uFill>
                  <a:solidFill>
                    <a:srgbClr val="ffffff"/>
                  </a:solidFill>
                </a:uFill>
                <a:latin typeface="Arial"/>
                <a:ea typeface="DejaVu Sans"/>
              </a:rPr>
              <a:t>Everyone has a different learning style. There are many tutorials and resources online to fit every need – USE THEM</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I will post useful resources and examples on each topic but please feel free to find your own and go through them at your own pace</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If you get too overwhelmed</a:t>
            </a:r>
            <a:endParaRPr b="0" lang="en-US" sz="1800" spc="-1" strike="noStrike">
              <a:solidFill>
                <a:srgbClr val="000000"/>
              </a:solidFill>
              <a:uFill>
                <a:solidFill>
                  <a:srgbClr val="ffffff"/>
                </a:solidFill>
              </a:uFill>
              <a:latin typeface="Arial"/>
            </a:endParaRPr>
          </a:p>
        </p:txBody>
      </p:sp>
      <p:sp>
        <p:nvSpPr>
          <p:cNvPr id="162"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r>
              <a:rPr b="0" lang="en-US" sz="3200" spc="-1" strike="noStrike">
                <a:solidFill>
                  <a:srgbClr val="000000"/>
                </a:solidFill>
                <a:uFill>
                  <a:solidFill>
                    <a:srgbClr val="ffffff"/>
                  </a:solidFill>
                </a:uFill>
                <a:latin typeface="Arial"/>
                <a:ea typeface="DejaVu Sans"/>
              </a:rPr>
              <a:t>This course if quite face paced and can be challenging at times. Everyone who has never written code before is a bit intimidated at the beginning. THAT’S OK. Tell us!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I will ask you to complete a few “surprise” tests in class which are not graded and anonymous. This will give us an idea what you are struggling with and can go over it again</a:t>
            </a:r>
            <a:endParaRPr b="0" lang="en-US" sz="18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301320"/>
            <a:ext cx="9070200" cy="1260720"/>
          </a:xfrm>
          <a:prstGeom prst="rect">
            <a:avLst/>
          </a:prstGeom>
          <a:noFill/>
          <a:ln>
            <a:noFill/>
          </a:ln>
        </p:spPr>
        <p:style>
          <a:lnRef idx="0"/>
          <a:fillRef idx="0"/>
          <a:effectRef idx="0"/>
          <a:fontRef idx="minor"/>
        </p:style>
      </p:sp>
      <p:pic>
        <p:nvPicPr>
          <p:cNvPr id="164" name="" descr=""/>
          <p:cNvPicPr/>
          <p:nvPr/>
        </p:nvPicPr>
        <p:blipFill>
          <a:blip r:embed="rId1"/>
          <a:stretch/>
        </p:blipFill>
        <p:spPr>
          <a:xfrm>
            <a:off x="1364400" y="885960"/>
            <a:ext cx="7595280" cy="569628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Last tips</a:t>
            </a:r>
            <a:endParaRPr b="0" lang="en-US" sz="1800" spc="-1" strike="noStrike">
              <a:solidFill>
                <a:srgbClr val="000000"/>
              </a:solidFill>
              <a:uFill>
                <a:solidFill>
                  <a:srgbClr val="ffffff"/>
                </a:solidFill>
              </a:uFill>
              <a:latin typeface="Arial"/>
            </a:endParaRPr>
          </a:p>
        </p:txBody>
      </p:sp>
      <p:sp>
        <p:nvSpPr>
          <p:cNvPr id="166"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r>
              <a:rPr b="0" lang="en-US" sz="3200" spc="-1" strike="noStrike">
                <a:solidFill>
                  <a:srgbClr val="000000"/>
                </a:solidFill>
                <a:uFill>
                  <a:solidFill>
                    <a:srgbClr val="ffffff"/>
                  </a:solidFill>
                </a:uFill>
                <a:latin typeface="Arial"/>
                <a:ea typeface="DejaVu Sans"/>
              </a:rPr>
              <a:t>COMMENT your code – so that you understand what you have been doing</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SAVE your work every couple of minutes. Just get into the habit of hitting control+s after every few lines of code</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For the exam: get a keyboard you are comfortable with</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You?</a:t>
            </a:r>
            <a:endParaRPr b="0" lang="en-US" sz="1800" spc="-1" strike="noStrike">
              <a:solidFill>
                <a:srgbClr val="000000"/>
              </a:solidFill>
              <a:uFill>
                <a:solidFill>
                  <a:srgbClr val="ffffff"/>
                </a:solidFill>
              </a:uFill>
              <a:latin typeface="Arial"/>
            </a:endParaRPr>
          </a:p>
        </p:txBody>
      </p:sp>
      <p:sp>
        <p:nvSpPr>
          <p:cNvPr id="113"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Name</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Where do you study and what?</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What do you want to get out of this course?</a:t>
            </a:r>
            <a:endParaRPr b="0" lang="en-US" sz="180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Questions</a:t>
            </a:r>
            <a:r>
              <a:rPr b="0" lang="en-US" sz="44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438120" y="210312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Course</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Data Science</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R/Coding</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UCL</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London</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Anything</a:t>
            </a:r>
            <a:endParaRPr b="0" lang="en-US" sz="1800" spc="-1" strike="noStrike">
              <a:solidFill>
                <a:srgbClr val="000000"/>
              </a:solidFill>
              <a:uFill>
                <a:solidFill>
                  <a:srgbClr val="ffffff"/>
                </a:solidFill>
              </a:uFill>
              <a:latin typeface="Arial"/>
            </a:endParaRPr>
          </a:p>
        </p:txBody>
      </p:sp>
      <p:pic>
        <p:nvPicPr>
          <p:cNvPr id="169" name="" descr=""/>
          <p:cNvPicPr/>
          <p:nvPr/>
        </p:nvPicPr>
        <p:blipFill>
          <a:blip r:embed="rId1"/>
          <a:stretch/>
        </p:blipFill>
        <p:spPr>
          <a:xfrm>
            <a:off x="5394960" y="1920240"/>
            <a:ext cx="3808440" cy="380844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Tasks for the rest of the day</a:t>
            </a:r>
            <a:endParaRPr b="0" lang="en-US" sz="1800" spc="-1" strike="noStrike">
              <a:solidFill>
                <a:srgbClr val="000000"/>
              </a:solidFill>
              <a:uFill>
                <a:solidFill>
                  <a:srgbClr val="ffffff"/>
                </a:solidFill>
              </a:uFill>
              <a:latin typeface="Arial"/>
            </a:endParaRPr>
          </a:p>
        </p:txBody>
      </p:sp>
      <p:sp>
        <p:nvSpPr>
          <p:cNvPr id="171" name="CustomShape 2"/>
          <p:cNvSpPr/>
          <p:nvPr/>
        </p:nvSpPr>
        <p:spPr>
          <a:xfrm>
            <a:off x="504000" y="1463040"/>
            <a:ext cx="9070200" cy="468900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uFill>
                  <a:solidFill>
                    <a:srgbClr val="ffffff"/>
                  </a:solidFill>
                </a:uFill>
                <a:latin typeface="Arial"/>
                <a:ea typeface="DejaVu Sans"/>
              </a:rPr>
              <a:t>Go to the dropboxfolder (link on moodle)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Familiarise yourself with R Studio</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Go through the “Starting out in R” and “Working with Data in R” tutorials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Do the Exercises in the .docx document</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What you don’t finish in class is homework</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ff00ff"/>
                </a:solidFill>
                <a:uFill>
                  <a:solidFill>
                    <a:srgbClr val="ffffff"/>
                  </a:solidFill>
                </a:uFill>
                <a:latin typeface="Arial"/>
                <a:ea typeface="DejaVu Sans"/>
              </a:rPr>
              <a:t>There is a presentation in the extra_resources folder. I am not a big fan. I recommend you find an R tutorial of your preference online for extra practice</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8640" y="292608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What is Data Science?</a:t>
            </a:r>
            <a:endParaRPr b="0"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20" descr=""/>
          <p:cNvPicPr/>
          <p:nvPr/>
        </p:nvPicPr>
        <p:blipFill>
          <a:blip r:embed="rId1"/>
          <a:srcRect l="10111" t="31913" r="49233" b="19999"/>
          <a:stretch/>
        </p:blipFill>
        <p:spPr>
          <a:xfrm>
            <a:off x="1982160" y="822960"/>
            <a:ext cx="6246000" cy="592056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Picture 4" descr=""/>
          <p:cNvPicPr/>
          <p:nvPr/>
        </p:nvPicPr>
        <p:blipFill>
          <a:blip r:embed="rId1"/>
          <a:stretch/>
        </p:blipFill>
        <p:spPr>
          <a:xfrm>
            <a:off x="636840" y="1188720"/>
            <a:ext cx="8688600" cy="484488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363960" y="1371600"/>
            <a:ext cx="10476000" cy="50083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About this course</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504000" y="1769040"/>
            <a:ext cx="9070200" cy="5178960"/>
          </a:xfrm>
          <a:prstGeom prst="rect">
            <a:avLst/>
          </a:prstGeom>
          <a:noFill/>
          <a:ln>
            <a:noFill/>
          </a:ln>
        </p:spPr>
        <p:style>
          <a:lnRef idx="0"/>
          <a:fillRef idx="0"/>
          <a:effectRef idx="0"/>
          <a:fontRef idx="minor"/>
        </p:style>
        <p:txBody>
          <a:bodyPr lIns="0" rIns="0" tIns="0" bIns="0"/>
          <a:p>
            <a:r>
              <a:rPr b="0" lang="en-US" sz="2600" spc="-1" strike="noStrike">
                <a:solidFill>
                  <a:srgbClr val="000000"/>
                </a:solidFill>
                <a:uFill>
                  <a:solidFill>
                    <a:srgbClr val="ffffff"/>
                  </a:solidFill>
                </a:uFill>
                <a:latin typeface="Arial"/>
                <a:ea typeface="DejaVu Sans"/>
              </a:rPr>
              <a:t>Provide core foundation in using R to carry out data analysis</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Teach foundational statistical and machine learning methods along with approaches to optimisation, validation and performance measurement</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Enable you to experience the data science workflow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Arial"/>
                <a:ea typeface="DejaVu Sans"/>
              </a:rPr>
              <a:t>Teach you how to use resources available on the internet so you can continue to learn independently and apply the skills learned in this course to new tasks (e.g. learn python, go deeper into Machine Learning etc)</a:t>
            </a:r>
            <a:endParaRPr b="0" lang="en-US"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1" lang="en-US" sz="4400" spc="-1" strike="noStrike">
                <a:solidFill>
                  <a:srgbClr val="000000"/>
                </a:solidFill>
                <a:uFill>
                  <a:solidFill>
                    <a:srgbClr val="ffffff"/>
                  </a:solidFill>
                </a:uFill>
                <a:latin typeface="Arial"/>
                <a:ea typeface="DejaVu Sans"/>
              </a:rPr>
              <a:t>Course does not include</a:t>
            </a:r>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r>
              <a:rPr b="0" lang="en-US" sz="3200" spc="-1" strike="noStrike">
                <a:solidFill>
                  <a:srgbClr val="000000"/>
                </a:solidFill>
                <a:uFill>
                  <a:solidFill>
                    <a:srgbClr val="ffffff"/>
                  </a:solidFill>
                </a:uFill>
                <a:latin typeface="Arial"/>
                <a:ea typeface="DejaVu Sans"/>
              </a:rPr>
              <a:t>Dealing with text data (natural language processing)*</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Dealing with </a:t>
            </a:r>
            <a:r>
              <a:rPr b="0" i="1" lang="en-US" sz="3200" spc="-1" strike="noStrike">
                <a:solidFill>
                  <a:srgbClr val="000000"/>
                </a:solidFill>
                <a:uFill>
                  <a:solidFill>
                    <a:srgbClr val="ffffff"/>
                  </a:solidFill>
                </a:uFill>
                <a:latin typeface="Arial"/>
                <a:ea typeface="DejaVu Sans"/>
              </a:rPr>
              <a:t>actual</a:t>
            </a:r>
            <a:r>
              <a:rPr b="0" lang="en-US" sz="3200" spc="-1" strike="noStrike">
                <a:solidFill>
                  <a:srgbClr val="000000"/>
                </a:solidFill>
                <a:uFill>
                  <a:solidFill>
                    <a:srgbClr val="ffffff"/>
                  </a:solidFill>
                </a:uFill>
                <a:latin typeface="Arial"/>
                <a:ea typeface="DejaVu Sans"/>
              </a:rPr>
              <a:t> big data (everything that fits into a csv file and can be processed in a few seconds by your machine is not considered big data in industry)</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Neural Networks/Deep learning</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122" name="CustomShape 3"/>
          <p:cNvSpPr/>
          <p:nvPr/>
        </p:nvSpPr>
        <p:spPr>
          <a:xfrm>
            <a:off x="5669280" y="6766560"/>
            <a:ext cx="4113360" cy="6008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*will give theoretical intro if time left at the end </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2019-07-16T12:06:44Z</dcterms:created>
  <dc:creator/>
  <dc:description/>
  <dc:language>en-US</dc:language>
  <cp:lastModifiedBy/>
  <dcterms:modified xsi:type="dcterms:W3CDTF">2019-07-23T18:36:56Z</dcterms:modified>
  <cp:revision>16</cp:revision>
  <dc:subject/>
  <dc:title/>
</cp:coreProperties>
</file>