
<file path=[Content_Types].xml><?xml version="1.0" encoding="utf-8"?>
<Types xmlns="http://schemas.openxmlformats.org/package/2006/content-types">
  <Override PartName="/_rels/.rels" ContentType="application/vnd.openxmlformats-package.relationships+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0680" y="1768680"/>
            <a:ext cx="5497920" cy="4384440"/>
          </a:xfrm>
          <a:prstGeom prst="rect">
            <a:avLst/>
          </a:prstGeom>
          <a:ln>
            <a:noFill/>
          </a:ln>
        </p:spPr>
      </p:pic>
      <p:pic>
        <p:nvPicPr>
          <p:cNvPr id="38" name="" descr=""/>
          <p:cNvPicPr/>
          <p:nvPr/>
        </p:nvPicPr>
        <p:blipFill>
          <a:blip r:embed="rId3"/>
          <a:stretch/>
        </p:blipFill>
        <p:spPr>
          <a:xfrm>
            <a:off x="2290680" y="1768680"/>
            <a:ext cx="549792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8FBFB8DE-7176-4149-A8BE-854863EB77DE}"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Random Forest Algorithm</a:t>
            </a:r>
            <a:endParaRPr b="0" lang="en-US" sz="4400" spc="-1" strike="noStrike">
              <a:solidFill>
                <a:srgbClr val="000000"/>
              </a:solidFill>
              <a:uFill>
                <a:solidFill>
                  <a:srgbClr val="ffffff"/>
                </a:solidFill>
              </a:uFill>
              <a:latin typeface="Arial"/>
            </a:endParaRPr>
          </a:p>
        </p:txBody>
      </p:sp>
      <p:sp>
        <p:nvSpPr>
          <p:cNvPr id="40" name="TextShape 2"/>
          <p:cNvSpPr txBox="1"/>
          <p:nvPr/>
        </p:nvSpPr>
        <p:spPr>
          <a:xfrm>
            <a:off x="504000" y="1769040"/>
            <a:ext cx="9071640" cy="4384440"/>
          </a:xfrm>
          <a:prstGeom prst="rect">
            <a:avLst/>
          </a:prstGeom>
          <a:noFill/>
          <a:ln>
            <a:noFill/>
          </a:ln>
        </p:spPr>
        <p:txBody>
          <a:bodyPr lIns="0" rIns="0" tIns="0" bIns="0" anchor="ctr"/>
          <a:p>
            <a:pPr algn="ctr"/>
            <a:endParaRPr b="0" lang="en-US" sz="3200" spc="-1" strike="noStrike">
              <a:solidFill>
                <a:srgbClr val="000000"/>
              </a:solidFill>
              <a:uFill>
                <a:solidFill>
                  <a:srgbClr val="ffffff"/>
                </a:solidFill>
              </a:uFill>
              <a:latin typeface="Arial"/>
            </a:endParaRPr>
          </a:p>
        </p:txBody>
      </p:sp>
      <p:pic>
        <p:nvPicPr>
          <p:cNvPr id="41" name="" descr=""/>
          <p:cNvPicPr/>
          <p:nvPr/>
        </p:nvPicPr>
        <p:blipFill>
          <a:blip r:embed="rId1"/>
          <a:stretch/>
        </p:blipFill>
        <p:spPr>
          <a:xfrm>
            <a:off x="-91440" y="1737360"/>
            <a:ext cx="10079640" cy="56692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Random Forest</a:t>
            </a:r>
            <a:endParaRPr b="0" lang="en-US" sz="4400" spc="-1" strike="noStrike">
              <a:solidFill>
                <a:srgbClr val="000000"/>
              </a:solidFill>
              <a:uFill>
                <a:solidFill>
                  <a:srgbClr val="ffffff"/>
                </a:solidFill>
              </a:uFill>
              <a:latin typeface="Arial"/>
            </a:endParaRPr>
          </a:p>
        </p:txBody>
      </p:sp>
      <p:sp>
        <p:nvSpPr>
          <p:cNvPr id="43"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Random forest is a collection of many decision trees. Instead of relying on a single decision tree, you build many decision trees say 100 of them. And you know what a collection of trees is called — a forest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So you now understand why is it called a forest</a:t>
            </a:r>
            <a:endParaRPr b="0" lang="en-US"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RF continued</a:t>
            </a:r>
            <a:endParaRPr b="0" lang="en-US" sz="4400" spc="-1" strike="noStrike">
              <a:solidFill>
                <a:srgbClr val="000000"/>
              </a:solidFill>
              <a:uFill>
                <a:solidFill>
                  <a:srgbClr val="ffffff"/>
                </a:solidFill>
              </a:uFill>
              <a:latin typeface="Arial"/>
            </a:endParaRPr>
          </a:p>
        </p:txBody>
      </p:sp>
      <p:sp>
        <p:nvSpPr>
          <p:cNvPr id="45"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Definition: Many decision trees. That’s it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Need to understand Decision Tree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Example: After having all the rounds of interviews, the final call whether to select or reject the candidate is based on the majority of the decision from each panel. If out of 5 panel of interviewers, 3 recommends a hire and two against a hire, we tend to go ahead with selecting the candidate. I hope you get the gist</a:t>
            </a:r>
            <a:endParaRPr b="0" lang="en-US"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Why random?</a:t>
            </a:r>
            <a:endParaRPr b="0" lang="en-US" sz="4400" spc="-1" strike="noStrike">
              <a:solidFill>
                <a:srgbClr val="000000"/>
              </a:solidFill>
              <a:uFill>
                <a:solidFill>
                  <a:srgbClr val="ffffff"/>
                </a:solidFill>
              </a:uFill>
              <a:latin typeface="Arial"/>
            </a:endParaRPr>
          </a:p>
        </p:txBody>
      </p:sp>
      <p:sp>
        <p:nvSpPr>
          <p:cNvPr id="47"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Say our dataset has 1,000 rows and 30 columns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2 levels of randomness in this algorithm:</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 </a:t>
            </a:r>
            <a:r>
              <a:rPr b="1" lang="en-US" sz="2800" spc="-1" strike="noStrike">
                <a:solidFill>
                  <a:srgbClr val="000000"/>
                </a:solidFill>
                <a:uFill>
                  <a:solidFill>
                    <a:srgbClr val="ffffff"/>
                  </a:solidFill>
                </a:uFill>
                <a:latin typeface="Arial"/>
              </a:rPr>
              <a:t>At row level: </a:t>
            </a:r>
            <a:r>
              <a:rPr b="0" lang="en-US" sz="2800" spc="-1" strike="noStrike">
                <a:solidFill>
                  <a:srgbClr val="000000"/>
                </a:solidFill>
                <a:uFill>
                  <a:solidFill>
                    <a:srgbClr val="ffffff"/>
                  </a:solidFill>
                </a:uFill>
                <a:latin typeface="Arial"/>
              </a:rPr>
              <a:t>Each of these decision trees gets a random sample of the training data (say 10%) i.e. each of these trees will be trained independently on 100 randomly chosen rows </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 </a:t>
            </a:r>
            <a:r>
              <a:rPr b="1" lang="en-US" sz="2800" spc="-1" strike="noStrike">
                <a:solidFill>
                  <a:srgbClr val="000000"/>
                </a:solidFill>
                <a:uFill>
                  <a:solidFill>
                    <a:srgbClr val="ffffff"/>
                  </a:solidFill>
                </a:uFill>
                <a:latin typeface="Arial"/>
              </a:rPr>
              <a:t>At column level: </a:t>
            </a:r>
            <a:r>
              <a:rPr b="0" lang="en-US" sz="2800" spc="-1" strike="noStrike">
                <a:solidFill>
                  <a:srgbClr val="000000"/>
                </a:solidFill>
                <a:uFill>
                  <a:solidFill>
                    <a:srgbClr val="ffffff"/>
                  </a:solidFill>
                </a:uFill>
                <a:latin typeface="Arial"/>
              </a:rPr>
              <a:t>The second level of randomness is introduced at the column level. Not all the columns are passed into training each of the decision trees. Say we want only 10% of columns to be sent to each tree. This means a randomly selected 3 column will be sent to each tree</a:t>
            </a:r>
            <a:endParaRPr b="0" lang="en-US"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results from each of the tree are taken and the final result is declared accordingly</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Voting and averaging is used to predict in the case of classification and regression respectively</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Advantages of RF</a:t>
            </a:r>
            <a:endParaRPr b="0" lang="en-US" sz="4400" spc="-1" strike="noStrike">
              <a:solidFill>
                <a:srgbClr val="000000"/>
              </a:solidFill>
              <a:uFill>
                <a:solidFill>
                  <a:srgbClr val="ffffff"/>
                </a:solidFill>
              </a:uFill>
              <a:latin typeface="Arial"/>
            </a:endParaRPr>
          </a:p>
        </p:txBody>
      </p:sp>
      <p:sp>
        <p:nvSpPr>
          <p:cNvPr id="49"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Reduces chance of overfitting compared to single DT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You don’t have to worry much about the assumptions of the model or linearity in the dataset (when all you are about is prediction and want a quick and dirty way out)</a:t>
            </a:r>
            <a:endParaRPr b="0" lang="en-US" sz="3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Disadvantages of RF</a:t>
            </a:r>
            <a:endParaRPr b="0" lang="en-US" sz="4400" spc="-1" strike="noStrike">
              <a:solidFill>
                <a:srgbClr val="000000"/>
              </a:solidFill>
              <a:uFill>
                <a:solidFill>
                  <a:srgbClr val="ffffff"/>
                </a:solidFill>
              </a:uFill>
              <a:latin typeface="Arial"/>
            </a:endParaRPr>
          </a:p>
        </p:txBody>
      </p:sp>
      <p:sp>
        <p:nvSpPr>
          <p:cNvPr id="5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Need a lot of data (don’t train well on smaller datasets)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Predictive, not descriptive (hard/impossible to understand results). You get variable importance but this may not suffice when the objective might be to see the relationship between the response and the features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Takes time to train (on real big data)</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Task for today</a:t>
            </a:r>
            <a:endParaRPr b="0" lang="en-US" sz="4400" spc="-1" strike="noStrike">
              <a:solidFill>
                <a:srgbClr val="000000"/>
              </a:solidFill>
              <a:uFill>
                <a:solidFill>
                  <a:srgbClr val="ffffff"/>
                </a:solidFill>
              </a:uFill>
              <a:latin typeface="Arial"/>
            </a:endParaRPr>
          </a:p>
        </p:txBody>
      </p:sp>
      <p:sp>
        <p:nvSpPr>
          <p:cNvPr id="53"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Have at least one classifier coded up (preferably two) and compared against each other using your dataset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Linear/logistic regression vs one tree based method (regression/prediction)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At 12pm I will go through sample interview questions (it’s optional)</a:t>
            </a:r>
            <a:endParaRPr b="0" lang="en-US" sz="32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R </a:t>
            </a:r>
            <a:endParaRPr b="0" lang="en-US" sz="4400" spc="-1" strike="noStrike">
              <a:solidFill>
                <a:srgbClr val="000000"/>
              </a:solidFill>
              <a:uFill>
                <a:solidFill>
                  <a:srgbClr val="ffffff"/>
                </a:solidFill>
              </a:uFill>
              <a:latin typeface="Arial"/>
            </a:endParaRPr>
          </a:p>
        </p:txBody>
      </p:sp>
      <p:sp>
        <p:nvSpPr>
          <p:cNvPr id="55"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Method = “rf”</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Check titanic notebook for plots of error rate and feature importance using RandomForest library</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Tutorials in extra resources folder</a:t>
            </a:r>
            <a:endParaRPr b="0" lang="en-US" sz="32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2019-08-05T12:03:57Z</dcterms:created>
  <dc:creator/>
  <dc:description/>
  <dc:language>en-US</dc:language>
  <cp:lastModifiedBy/>
  <dcterms:modified xsi:type="dcterms:W3CDTF">2019-08-06T09:53:30Z</dcterms:modified>
  <cp:revision>2</cp:revision>
  <dc:subject/>
  <dc:title/>
</cp:coreProperties>
</file>