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73" r:id="rId12"/>
    <p:sldId id="271" r:id="rId13"/>
    <p:sldId id="27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5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A07C-7A89-314C-B5E0-C0F448EB809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C2E4-6326-8347-A804-8747604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B15DA-77C5-5A4B-A4BE-98420A5446AE}"/>
              </a:ext>
            </a:extLst>
          </p:cNvPr>
          <p:cNvSpPr txBox="1"/>
          <p:nvPr/>
        </p:nvSpPr>
        <p:spPr>
          <a:xfrm>
            <a:off x="534257" y="130006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(Machine Learning)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81687-BA41-FF4D-A3C3-A80BBE380B43}"/>
              </a:ext>
            </a:extLst>
          </p:cNvPr>
          <p:cNvSpPr/>
          <p:nvPr/>
        </p:nvSpPr>
        <p:spPr>
          <a:xfrm>
            <a:off x="143839" y="889951"/>
            <a:ext cx="9591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Statistical Learning: Building a statistical model of a dataset </a:t>
            </a:r>
          </a:p>
          <a:p>
            <a:r>
              <a:rPr lang="en-US" sz="2800" dirty="0"/>
              <a:t>							so that we can: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/>
              <p:nvPr/>
            </p:nvSpPr>
            <p:spPr>
              <a:xfrm>
                <a:off x="292261" y="2356516"/>
                <a:ext cx="8358580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2800" i="1" dirty="0"/>
              </a:p>
              <a:p>
                <a:endParaRPr lang="en-GB" sz="800" i="1" dirty="0"/>
              </a:p>
              <a:p>
                <a:r>
                  <a:rPr lang="en-US" sz="2800" i="1" dirty="0"/>
                  <a:t>to predictor variable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</a:p>
              <a:p>
                <a:endParaRPr lang="en-US" sz="800" i="1" dirty="0"/>
              </a:p>
              <a:p>
                <a:r>
                  <a:rPr lang="en-US" sz="2800" i="1" dirty="0"/>
                  <a:t>or set of predictor variables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1" y="2356516"/>
                <a:ext cx="8358580" cy="1615827"/>
              </a:xfrm>
              <a:prstGeom prst="rect">
                <a:avLst/>
              </a:prstGeom>
              <a:blipFill>
                <a:blip r:embed="rId2"/>
                <a:stretch>
                  <a:fillRect l="-1517" t="-3906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CE8962-EF7E-6442-B6A7-AC99C2BBE25B}"/>
                  </a:ext>
                </a:extLst>
              </p:cNvPr>
              <p:cNvSpPr/>
              <p:nvPr/>
            </p:nvSpPr>
            <p:spPr>
              <a:xfrm>
                <a:off x="534257" y="4340702"/>
                <a:ext cx="647844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Called a REGRESSSION problem when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a numerical value.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(e.g. Y: weight, X: height).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CE8962-EF7E-6442-B6A7-AC99C2BBE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7" y="4340702"/>
                <a:ext cx="6478440" cy="707886"/>
              </a:xfrm>
              <a:prstGeom prst="rect">
                <a:avLst/>
              </a:prstGeom>
              <a:blipFill>
                <a:blip r:embed="rId3"/>
                <a:stretch>
                  <a:fillRect l="-978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1E5924-228A-F548-8672-5C820A04AAE3}"/>
                  </a:ext>
                </a:extLst>
              </p:cNvPr>
              <p:cNvSpPr/>
              <p:nvPr/>
            </p:nvSpPr>
            <p:spPr>
              <a:xfrm>
                <a:off x="565079" y="5244828"/>
                <a:ext cx="593059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Called a CLASSIFICATION problem when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a category.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(e.g. Y: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survived|died</a:t>
                </a:r>
                <a:r>
                  <a:rPr lang="en-US" sz="2000" dirty="0">
                    <a:solidFill>
                      <a:srgbClr val="FF0000"/>
                    </a:solidFill>
                  </a:rPr>
                  <a:t>, X: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tumour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size, age, gender).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1E5924-228A-F548-8672-5C820A04A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9" y="5244828"/>
                <a:ext cx="5930598" cy="707886"/>
              </a:xfrm>
              <a:prstGeom prst="rect">
                <a:avLst/>
              </a:prstGeom>
              <a:blipFill>
                <a:blip r:embed="rId4"/>
                <a:stretch>
                  <a:fillRect l="-855" t="-3509" r="-214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60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71919" y="579082"/>
            <a:ext cx="90720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Issue: RSS always decreases as we add predictors into our model.</a:t>
            </a:r>
          </a:p>
          <a:p>
            <a:r>
              <a:rPr lang="en-US" i="1" dirty="0"/>
              <a:t>When we add a predictor to a model, we optimize the associated coefficient to minimize RSS. </a:t>
            </a:r>
          </a:p>
          <a:p>
            <a:endParaRPr lang="en-US" sz="1400" i="1" dirty="0"/>
          </a:p>
          <a:p>
            <a:r>
              <a:rPr lang="en-US" sz="2400" b="1" i="1" dirty="0"/>
              <a:t>Even a random variable will have some chance (low) positive or negative correlation with a response – the fit algorithm uses this to reduce RSS for our training data. </a:t>
            </a:r>
          </a:p>
          <a:p>
            <a:endParaRPr lang="en-US" sz="1400" i="1" dirty="0"/>
          </a:p>
          <a:p>
            <a:r>
              <a:rPr lang="en-US" sz="2400" b="1" i="1" dirty="0"/>
              <a:t>RSS always decreases as we add more parameters in - even if there is no relationship between added predictor X and response Y.</a:t>
            </a:r>
          </a:p>
          <a:p>
            <a:endParaRPr lang="en-US" sz="2000" i="1" dirty="0"/>
          </a:p>
          <a:p>
            <a:r>
              <a:rPr lang="en-US" sz="2000" i="1" dirty="0"/>
              <a:t>THEREFORE…</a:t>
            </a:r>
          </a:p>
          <a:p>
            <a:endParaRPr lang="en-US" sz="2000" i="1" dirty="0"/>
          </a:p>
          <a:p>
            <a:r>
              <a:rPr lang="en-US" sz="2400" b="1" i="1" dirty="0"/>
              <a:t>RSS (and R</a:t>
            </a:r>
            <a:r>
              <a:rPr lang="en-US" sz="2400" b="1" i="1" baseline="30000" dirty="0"/>
              <a:t>2</a:t>
            </a:r>
            <a:r>
              <a:rPr lang="en-US" sz="2400" b="1" i="1" dirty="0"/>
              <a:t> MSE and RMSE as defined on previous slide) from the fit results are no good for comparing models with different numbers of predictors.</a:t>
            </a:r>
            <a:endParaRPr lang="en-US" sz="3200" b="1" i="1" dirty="0"/>
          </a:p>
          <a:p>
            <a:pPr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8697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230616" y="736093"/>
            <a:ext cx="8502418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Solutions: </a:t>
            </a:r>
          </a:p>
          <a:p>
            <a:r>
              <a:rPr lang="en-US" sz="2400" i="1" dirty="0" err="1"/>
              <a:t>i</a:t>
            </a:r>
            <a:r>
              <a:rPr lang="en-US" sz="2400" i="1" dirty="0"/>
              <a:t>) Don’t measure fit RSS and R</a:t>
            </a:r>
            <a:r>
              <a:rPr lang="en-US" sz="2400" i="1" baseline="30000" dirty="0"/>
              <a:t>2 </a:t>
            </a:r>
            <a:r>
              <a:rPr lang="en-US" sz="2400" i="1" dirty="0"/>
              <a:t>using data used to train/fit the model. Use a test dataset containing new data points. </a:t>
            </a:r>
            <a:r>
              <a:rPr lang="en-US" sz="2400" i="1" dirty="0">
                <a:solidFill>
                  <a:srgbClr val="FF0000"/>
                </a:solidFill>
              </a:rPr>
              <a:t>(needs extra data!)</a:t>
            </a:r>
          </a:p>
          <a:p>
            <a:endParaRPr lang="en-US" sz="1050" i="1" dirty="0"/>
          </a:p>
          <a:p>
            <a:pPr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104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230616" y="736093"/>
            <a:ext cx="8502418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Solutions: </a:t>
            </a:r>
          </a:p>
          <a:p>
            <a:r>
              <a:rPr lang="en-US" sz="2400" i="1" dirty="0" err="1"/>
              <a:t>i</a:t>
            </a:r>
            <a:r>
              <a:rPr lang="en-US" sz="2400" i="1" dirty="0"/>
              <a:t>) Don’t measure fit RSS and R</a:t>
            </a:r>
            <a:r>
              <a:rPr lang="en-US" sz="2400" i="1" baseline="30000" dirty="0"/>
              <a:t>2 </a:t>
            </a:r>
            <a:r>
              <a:rPr lang="en-US" sz="2400" i="1" dirty="0"/>
              <a:t>using data used to train/fit the model. Use a test dataset containing new data points. </a:t>
            </a:r>
            <a:r>
              <a:rPr lang="en-US" sz="2400" i="1" dirty="0">
                <a:solidFill>
                  <a:srgbClr val="FF0000"/>
                </a:solidFill>
              </a:rPr>
              <a:t>(needs extra data!)</a:t>
            </a:r>
          </a:p>
          <a:p>
            <a:endParaRPr lang="en-US" sz="1050" i="1" dirty="0"/>
          </a:p>
          <a:p>
            <a:pPr lvl="0"/>
            <a:r>
              <a:rPr lang="en-US" sz="2400" i="1" dirty="0"/>
              <a:t>ii) Use statistics that take account of the number of predictors used; these penalize models using large numbers of predictors.</a:t>
            </a:r>
            <a:r>
              <a:rPr lang="en-US" sz="2400" i="1" dirty="0">
                <a:solidFill>
                  <a:srgbClr val="FF0000"/>
                </a:solidFill>
              </a:rPr>
              <a:t> (relies on statistical assumptions)</a:t>
            </a:r>
          </a:p>
          <a:p>
            <a:endParaRPr lang="en-US" sz="1200" i="1" dirty="0"/>
          </a:p>
          <a:p>
            <a:pPr/>
            <a:endParaRPr 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6D0E-E5AB-5F4A-B41F-9127A841C35D}"/>
                  </a:ext>
                </a:extLst>
              </p:cNvPr>
              <p:cNvSpPr/>
              <p:nvPr/>
            </p:nvSpPr>
            <p:spPr>
              <a:xfrm>
                <a:off x="230616" y="4180828"/>
                <a:ext cx="4985258" cy="78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adjusted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1 –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6D0E-E5AB-5F4A-B41F-9127A841C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4180828"/>
                <a:ext cx="4985258" cy="781561"/>
              </a:xfrm>
              <a:prstGeom prst="rect">
                <a:avLst/>
              </a:prstGeom>
              <a:blipFill>
                <a:blip r:embed="rId2"/>
                <a:stretch>
                  <a:fillRect l="-228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987ABE-40EA-614E-95CA-90130FC18100}"/>
                  </a:ext>
                </a:extLst>
              </p:cNvPr>
              <p:cNvSpPr/>
              <p:nvPr/>
            </p:nvSpPr>
            <p:spPr>
              <a:xfrm>
                <a:off x="6225593" y="4107438"/>
                <a:ext cx="2385910" cy="96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/>
                  <a:t>RSE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987ABE-40EA-614E-95CA-90130FC18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93" y="4107438"/>
                <a:ext cx="2385910" cy="969176"/>
              </a:xfrm>
              <a:prstGeom prst="rect">
                <a:avLst/>
              </a:prstGeom>
              <a:blipFill>
                <a:blip r:embed="rId3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E3501F5-3B73-334F-9E65-29712B939178}"/>
              </a:ext>
            </a:extLst>
          </p:cNvPr>
          <p:cNvSpPr/>
          <p:nvPr/>
        </p:nvSpPr>
        <p:spPr>
          <a:xfrm>
            <a:off x="5215874" y="4137979"/>
            <a:ext cx="1441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Residual Standard 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5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37764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230616" y="736093"/>
            <a:ext cx="8502418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Solutions: </a:t>
            </a:r>
          </a:p>
          <a:p>
            <a:endParaRPr lang="en-US" sz="1050" i="1" dirty="0"/>
          </a:p>
          <a:p>
            <a:pPr lvl="0"/>
            <a:r>
              <a:rPr lang="en-US" sz="2400" i="1" dirty="0"/>
              <a:t>ii) Use statistics that take account of the number of predictors used; these penalize models using large numbers of predictors.</a:t>
            </a:r>
            <a:r>
              <a:rPr lang="en-US" sz="2400" i="1" dirty="0">
                <a:solidFill>
                  <a:srgbClr val="FF0000"/>
                </a:solidFill>
              </a:rPr>
              <a:t> (relies on statistical assumptions)</a:t>
            </a:r>
          </a:p>
          <a:p>
            <a:endParaRPr lang="en-US" sz="1200" i="1" dirty="0"/>
          </a:p>
          <a:p>
            <a:pPr/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8FFAC-310D-5F4C-82DB-11F780EAE1B8}"/>
              </a:ext>
            </a:extLst>
          </p:cNvPr>
          <p:cNvSpPr txBox="1"/>
          <p:nvPr/>
        </p:nvSpPr>
        <p:spPr>
          <a:xfrm>
            <a:off x="770180" y="303435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B1FE7-2DBA-EA4C-8B9A-3520096569A2}"/>
              </a:ext>
            </a:extLst>
          </p:cNvPr>
          <p:cNvSpPr txBox="1"/>
          <p:nvPr/>
        </p:nvSpPr>
        <p:spPr>
          <a:xfrm>
            <a:off x="417382" y="3579987"/>
            <a:ext cx="3985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Lower AIC, BIC means better fit.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F8865-C2F4-4847-9725-30FE6A48CFA2}"/>
              </a:ext>
            </a:extLst>
          </p:cNvPr>
          <p:cNvSpPr txBox="1"/>
          <p:nvPr/>
        </p:nvSpPr>
        <p:spPr>
          <a:xfrm>
            <a:off x="5445857" y="3090658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Information Criterion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1E74D-18A4-2340-8C9C-B382C281AE11}"/>
              </a:ext>
            </a:extLst>
          </p:cNvPr>
          <p:cNvSpPr txBox="1"/>
          <p:nvPr/>
        </p:nvSpPr>
        <p:spPr>
          <a:xfrm>
            <a:off x="1443762" y="3111302"/>
            <a:ext cx="29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Akaike</a:t>
            </a:r>
            <a:r>
              <a:rPr lang="en-US" dirty="0">
                <a:solidFill>
                  <a:srgbClr val="FF0000"/>
                </a:solidFill>
              </a:rPr>
              <a:t> Information Criterion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C6E73-5F68-474A-9554-15AD598060CF}"/>
              </a:ext>
            </a:extLst>
          </p:cNvPr>
          <p:cNvSpPr txBox="1"/>
          <p:nvPr/>
        </p:nvSpPr>
        <p:spPr>
          <a:xfrm>
            <a:off x="230616" y="2474368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Alternatives to Adj. R</a:t>
            </a:r>
            <a:r>
              <a:rPr lang="en-GB" baseline="30000" dirty="0"/>
              <a:t>2 </a:t>
            </a:r>
            <a:r>
              <a:rPr lang="en-GB" dirty="0"/>
              <a:t>and RSE: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E093-86D1-7748-B74B-0ED057CAD3DF}"/>
              </a:ext>
            </a:extLst>
          </p:cNvPr>
          <p:cNvSpPr txBox="1"/>
          <p:nvPr/>
        </p:nvSpPr>
        <p:spPr>
          <a:xfrm>
            <a:off x="4716922" y="302133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BIC</a:t>
            </a:r>
          </a:p>
        </p:txBody>
      </p:sp>
    </p:spTree>
    <p:extLst>
      <p:ext uri="{BB962C8B-B14F-4D97-AF65-F5344CB8AC3E}">
        <p14:creationId xmlns:p14="http://schemas.microsoft.com/office/powerpoint/2010/main" val="15284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37764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230616" y="736093"/>
            <a:ext cx="8502418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Solutions: </a:t>
            </a:r>
          </a:p>
          <a:p>
            <a:endParaRPr lang="en-US" sz="1050" i="1" dirty="0"/>
          </a:p>
          <a:p>
            <a:pPr lvl="0"/>
            <a:r>
              <a:rPr lang="en-US" sz="2400" i="1" dirty="0"/>
              <a:t>ii) Use statistics that take account of the number of predictors used; these penalize models using large numbers of predictors.</a:t>
            </a:r>
            <a:r>
              <a:rPr lang="en-US" sz="2400" i="1" dirty="0">
                <a:solidFill>
                  <a:srgbClr val="FF0000"/>
                </a:solidFill>
              </a:rPr>
              <a:t> (relies on statistical assumptions)</a:t>
            </a:r>
          </a:p>
          <a:p>
            <a:endParaRPr lang="en-US" sz="1200" i="1" dirty="0"/>
          </a:p>
          <a:p>
            <a:pPr/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8FFAC-310D-5F4C-82DB-11F780EAE1B8}"/>
              </a:ext>
            </a:extLst>
          </p:cNvPr>
          <p:cNvSpPr txBox="1"/>
          <p:nvPr/>
        </p:nvSpPr>
        <p:spPr>
          <a:xfrm>
            <a:off x="770180" y="303435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B1FE7-2DBA-EA4C-8B9A-3520096569A2}"/>
              </a:ext>
            </a:extLst>
          </p:cNvPr>
          <p:cNvSpPr txBox="1"/>
          <p:nvPr/>
        </p:nvSpPr>
        <p:spPr>
          <a:xfrm>
            <a:off x="417382" y="3579987"/>
            <a:ext cx="3985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Lower AIC, BIC means better fit.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F8865-C2F4-4847-9725-30FE6A48CFA2}"/>
              </a:ext>
            </a:extLst>
          </p:cNvPr>
          <p:cNvSpPr txBox="1"/>
          <p:nvPr/>
        </p:nvSpPr>
        <p:spPr>
          <a:xfrm>
            <a:off x="5445857" y="3090658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Information Criterion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1E74D-18A4-2340-8C9C-B382C281AE11}"/>
              </a:ext>
            </a:extLst>
          </p:cNvPr>
          <p:cNvSpPr txBox="1"/>
          <p:nvPr/>
        </p:nvSpPr>
        <p:spPr>
          <a:xfrm>
            <a:off x="1443762" y="3111302"/>
            <a:ext cx="29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Akaike</a:t>
            </a:r>
            <a:r>
              <a:rPr lang="en-US" dirty="0">
                <a:solidFill>
                  <a:srgbClr val="FF0000"/>
                </a:solidFill>
              </a:rPr>
              <a:t> Information Criterion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C6E73-5F68-474A-9554-15AD598060CF}"/>
              </a:ext>
            </a:extLst>
          </p:cNvPr>
          <p:cNvSpPr txBox="1"/>
          <p:nvPr/>
        </p:nvSpPr>
        <p:spPr>
          <a:xfrm>
            <a:off x="230616" y="2474368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Alternatives to Adj. R</a:t>
            </a:r>
            <a:r>
              <a:rPr lang="en-GB" baseline="30000" dirty="0"/>
              <a:t>2 </a:t>
            </a:r>
            <a:r>
              <a:rPr lang="en-GB" dirty="0"/>
              <a:t>and RSE: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D7E58-1234-194D-AB1C-23D978301E40}"/>
              </a:ext>
            </a:extLst>
          </p:cNvPr>
          <p:cNvSpPr txBox="1"/>
          <p:nvPr/>
        </p:nvSpPr>
        <p:spPr>
          <a:xfrm>
            <a:off x="417382" y="5031909"/>
            <a:ext cx="872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use any of </a:t>
            </a:r>
            <a:r>
              <a:rPr lang="en-GB" dirty="0" err="1"/>
              <a:t>Adj</a:t>
            </a:r>
            <a:r>
              <a:rPr lang="en-GB" dirty="0"/>
              <a:t> </a:t>
            </a:r>
            <a:r>
              <a:rPr lang="en-GB" dirty="0" err="1"/>
              <a:t>Rsq</a:t>
            </a:r>
            <a:r>
              <a:rPr lang="en-GB" dirty="0"/>
              <a:t>, RSE, AIC, BIC  to measure quality of fit between models with different numbers of predictors.</a:t>
            </a:r>
          </a:p>
          <a:p>
            <a:r>
              <a:rPr lang="en-GB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(use whichever is easier to access different R functions let you use different ones).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E093-86D1-7748-B74B-0ED057CAD3DF}"/>
              </a:ext>
            </a:extLst>
          </p:cNvPr>
          <p:cNvSpPr txBox="1"/>
          <p:nvPr/>
        </p:nvSpPr>
        <p:spPr>
          <a:xfrm>
            <a:off x="4716922" y="302133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E7864-8154-E444-B138-9EE9AA82B6F2}"/>
              </a:ext>
            </a:extLst>
          </p:cNvPr>
          <p:cNvSpPr txBox="1"/>
          <p:nvPr/>
        </p:nvSpPr>
        <p:spPr>
          <a:xfrm>
            <a:off x="407109" y="407314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Note: the absolute value does not meaning, only differences between models.</a:t>
            </a:r>
          </a:p>
          <a:p>
            <a:r>
              <a:rPr lang="en-US" sz="1400" i="1" dirty="0"/>
              <a:t>(You may see R functions give different AIC,BIC values because they use different baselines)</a:t>
            </a:r>
          </a:p>
        </p:txBody>
      </p:sp>
    </p:spTree>
    <p:extLst>
      <p:ext uri="{BB962C8B-B14F-4D97-AF65-F5344CB8AC3E}">
        <p14:creationId xmlns:p14="http://schemas.microsoft.com/office/powerpoint/2010/main" val="8392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EAC7B-725A-3942-BC45-E2A830E73A03}"/>
              </a:ext>
            </a:extLst>
          </p:cNvPr>
          <p:cNvSpPr txBox="1"/>
          <p:nvPr/>
        </p:nvSpPr>
        <p:spPr>
          <a:xfrm>
            <a:off x="534257" y="130006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(Machine Learning)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E782C-5A58-724B-BDE3-603E5961E1F9}"/>
              </a:ext>
            </a:extLst>
          </p:cNvPr>
          <p:cNvSpPr/>
          <p:nvPr/>
        </p:nvSpPr>
        <p:spPr>
          <a:xfrm>
            <a:off x="143839" y="889951"/>
            <a:ext cx="9591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Statistical Learning: Building a statistical model of a dataset </a:t>
            </a:r>
          </a:p>
          <a:p>
            <a:r>
              <a:rPr lang="en-US" sz="2800" dirty="0"/>
              <a:t>							so that we can: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60A1B3-1302-8C46-A284-B4348304D5DE}"/>
                  </a:ext>
                </a:extLst>
              </p:cNvPr>
              <p:cNvSpPr/>
              <p:nvPr/>
            </p:nvSpPr>
            <p:spPr>
              <a:xfrm>
                <a:off x="292261" y="2356516"/>
                <a:ext cx="835858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/>
                  <a:t>Prediction:</a:t>
                </a:r>
              </a:p>
              <a:p>
                <a:r>
                  <a:rPr lang="en-US" sz="2800" i="1" dirty="0"/>
                  <a:t>Predict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800" i="1" dirty="0"/>
                  <a:t> using </a:t>
                </a:r>
                <a:r>
                  <a:rPr lang="en-US" sz="2800" i="1" dirty="0"/>
                  <a:t>predictor(s)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</a:p>
              <a:p>
                <a:endParaRPr lang="en-US" sz="2800" i="1" dirty="0"/>
              </a:p>
              <a:p>
                <a:endParaRPr lang="en-US" sz="2800" i="1" dirty="0"/>
              </a:p>
              <a:p>
                <a:r>
                  <a:rPr lang="en-US" sz="2800" b="1" i="1" dirty="0"/>
                  <a:t>Inference:</a:t>
                </a:r>
              </a:p>
              <a:p>
                <a:r>
                  <a:rPr lang="en-US" sz="2800" i="1" dirty="0"/>
                  <a:t>Be able to understand and explain the factors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i="1" dirty="0"/>
                  <a:t> depends on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60A1B3-1302-8C46-A284-B4348304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1" y="2356516"/>
                <a:ext cx="8358580" cy="3108543"/>
              </a:xfrm>
              <a:prstGeom prst="rect">
                <a:avLst/>
              </a:prstGeom>
              <a:blipFill>
                <a:blip r:embed="rId2"/>
                <a:stretch>
                  <a:fillRect l="-1517" t="-2041" b="-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55E8B3C-E709-8D42-A826-E498945367AA}"/>
              </a:ext>
            </a:extLst>
          </p:cNvPr>
          <p:cNvSpPr/>
          <p:nvPr/>
        </p:nvSpPr>
        <p:spPr>
          <a:xfrm>
            <a:off x="641635" y="3244334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(e.g. predict weight using height, gender, age).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491304-FCEC-914B-8EF4-E861AEE88FDF}"/>
              </a:ext>
            </a:extLst>
          </p:cNvPr>
          <p:cNvSpPr/>
          <p:nvPr/>
        </p:nvSpPr>
        <p:spPr>
          <a:xfrm>
            <a:off x="641634" y="5373266"/>
            <a:ext cx="560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(e.g. be able to describe trend between weight  and age). </a:t>
            </a:r>
          </a:p>
        </p:txBody>
      </p:sp>
    </p:spTree>
    <p:extLst>
      <p:ext uri="{BB962C8B-B14F-4D97-AF65-F5344CB8AC3E}">
        <p14:creationId xmlns:p14="http://schemas.microsoft.com/office/powerpoint/2010/main" val="7703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/>
              <p:nvPr/>
            </p:nvSpPr>
            <p:spPr>
              <a:xfrm>
                <a:off x="508018" y="1436120"/>
                <a:ext cx="8358580" cy="500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Notation: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i="1" dirty="0"/>
              </a:p>
              <a:p>
                <a:endParaRPr lang="en-US" sz="1600" i="1" dirty="0"/>
              </a:p>
              <a:p>
                <a:pPr/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i="1" dirty="0"/>
                  <a:t>: the regression function describing the true relationship between</a:t>
                </a:r>
              </a:p>
              <a:p>
                <a:pPr/>
                <a:r>
                  <a:rPr lang="en-US" sz="2800" i="1" dirty="0"/>
                  <a:t>		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i="1" dirty="0"/>
                  <a:t> and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sz="2800" b="0" i="1" dirty="0"/>
              </a:p>
              <a:p>
                <a:pPr/>
                <a:endParaRPr lang="en-US" sz="1100" i="1" dirty="0"/>
              </a:p>
              <a:p>
                <a:pPr/>
                <a:r>
                  <a:rPr lang="en-GB" sz="2800" dirty="0"/>
                  <a:t>Why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i="1" dirty="0"/>
                  <a:t> </a:t>
                </a:r>
              </a:p>
              <a:p>
                <a:pPr/>
                <a:endParaRPr lang="en-US" sz="1200" i="1" dirty="0"/>
              </a:p>
              <a:p>
                <a:pPr/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i="1" dirty="0"/>
                  <a:t> usually cannot fully explain behavior of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i="1" dirty="0"/>
                  <a:t>. There are unknown variables not included as a predictors and random factors</a:t>
                </a: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8" y="1436120"/>
                <a:ext cx="8358580" cy="5001369"/>
              </a:xfrm>
              <a:prstGeom prst="rect">
                <a:avLst/>
              </a:prstGeom>
              <a:blipFill>
                <a:blip r:embed="rId2"/>
                <a:stretch>
                  <a:fillRect l="-1517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3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3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2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/>
              <p:nvPr/>
            </p:nvSpPr>
            <p:spPr>
              <a:xfrm>
                <a:off x="392710" y="1286860"/>
                <a:ext cx="835858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Notation: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1" dirty="0"/>
              </a:p>
              <a:p>
                <a:endParaRPr lang="en-US" sz="1100" i="1" dirty="0"/>
              </a:p>
              <a:p>
                <a:r>
                  <a:rPr lang="en-US" sz="2800" i="1" dirty="0"/>
                  <a:t>We use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/>
                  <a:t>to denote the distribution of the noise that remains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0" y="1286860"/>
                <a:ext cx="8358580" cy="2031325"/>
              </a:xfrm>
              <a:prstGeom prst="rect">
                <a:avLst/>
              </a:prstGeom>
              <a:blipFill>
                <a:blip r:embed="rId3"/>
                <a:stretch>
                  <a:fillRect l="-1366" t="-2484" b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48CA09-8F02-0E47-A49D-16B57068155D}"/>
                  </a:ext>
                </a:extLst>
              </p:cNvPr>
              <p:cNvSpPr/>
              <p:nvPr/>
            </p:nvSpPr>
            <p:spPr>
              <a:xfrm>
                <a:off x="3228378" y="4578556"/>
                <a:ext cx="717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48CA09-8F02-0E47-A49D-16B570681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78" y="4578556"/>
                <a:ext cx="71724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957182-D609-FD42-A93A-724A22499A16}"/>
                  </a:ext>
                </a:extLst>
              </p:cNvPr>
              <p:cNvSpPr/>
              <p:nvPr/>
            </p:nvSpPr>
            <p:spPr>
              <a:xfrm>
                <a:off x="8146003" y="4341958"/>
                <a:ext cx="3691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957182-D609-FD42-A93A-724A22499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003" y="4341958"/>
                <a:ext cx="3691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71FF4-C6B2-8846-97E7-E092D0D3BE55}"/>
              </a:ext>
            </a:extLst>
          </p:cNvPr>
          <p:cNvCxnSpPr/>
          <p:nvPr/>
        </p:nvCxnSpPr>
        <p:spPr>
          <a:xfrm flipV="1">
            <a:off x="667820" y="3616503"/>
            <a:ext cx="0" cy="237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7E791A-D283-DD45-9607-66ABE65D2B30}"/>
              </a:ext>
            </a:extLst>
          </p:cNvPr>
          <p:cNvCxnSpPr>
            <a:cxnSpLocks/>
          </p:cNvCxnSpPr>
          <p:nvPr/>
        </p:nvCxnSpPr>
        <p:spPr>
          <a:xfrm flipV="1">
            <a:off x="392710" y="5681611"/>
            <a:ext cx="28356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680812-8CEB-D74E-9851-BDF364D61B05}"/>
                  </a:ext>
                </a:extLst>
              </p:cNvPr>
              <p:cNvSpPr/>
              <p:nvPr/>
            </p:nvSpPr>
            <p:spPr>
              <a:xfrm>
                <a:off x="285151" y="362713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680812-8CEB-D74E-9851-BDF364D61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1" y="3627134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772201-AC80-8444-B498-558BBA0594E4}"/>
                  </a:ext>
                </a:extLst>
              </p:cNvPr>
              <p:cNvSpPr/>
              <p:nvPr/>
            </p:nvSpPr>
            <p:spPr>
              <a:xfrm>
                <a:off x="2836091" y="569369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772201-AC80-8444-B498-558BBA059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69369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4C4E79-458C-A14D-A727-0A3B57777B46}"/>
              </a:ext>
            </a:extLst>
          </p:cNvPr>
          <p:cNvCxnSpPr/>
          <p:nvPr/>
        </p:nvCxnSpPr>
        <p:spPr>
          <a:xfrm flipV="1">
            <a:off x="5536058" y="3566230"/>
            <a:ext cx="0" cy="237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D2F90F-6214-5948-A22A-A1C201AF01A4}"/>
              </a:ext>
            </a:extLst>
          </p:cNvPr>
          <p:cNvCxnSpPr>
            <a:cxnSpLocks/>
          </p:cNvCxnSpPr>
          <p:nvPr/>
        </p:nvCxnSpPr>
        <p:spPr>
          <a:xfrm flipV="1">
            <a:off x="5189029" y="4752894"/>
            <a:ext cx="28356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F530CF-6CF2-0C4A-A3CE-AFCC90F67129}"/>
                  </a:ext>
                </a:extLst>
              </p:cNvPr>
              <p:cNvSpPr/>
              <p:nvPr/>
            </p:nvSpPr>
            <p:spPr>
              <a:xfrm>
                <a:off x="4397219" y="3538015"/>
                <a:ext cx="11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F530CF-6CF2-0C4A-A3CE-AFCC90F67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19" y="3538015"/>
                <a:ext cx="113883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C1D16C9E-B438-8D47-BD88-CA6D436D3D20}"/>
              </a:ext>
            </a:extLst>
          </p:cNvPr>
          <p:cNvSpPr/>
          <p:nvPr/>
        </p:nvSpPr>
        <p:spPr>
          <a:xfrm>
            <a:off x="667820" y="4251989"/>
            <a:ext cx="2599362" cy="1172766"/>
          </a:xfrm>
          <a:custGeom>
            <a:avLst/>
            <a:gdLst>
              <a:gd name="connsiteX0" fmla="*/ 0 w 2599362"/>
              <a:gd name="connsiteY0" fmla="*/ 1172766 h 1172766"/>
              <a:gd name="connsiteX1" fmla="*/ 565079 w 2599362"/>
              <a:gd name="connsiteY1" fmla="*/ 402204 h 1172766"/>
              <a:gd name="connsiteX2" fmla="*/ 1726059 w 2599362"/>
              <a:gd name="connsiteY2" fmla="*/ 1512 h 1172766"/>
              <a:gd name="connsiteX3" fmla="*/ 2599362 w 2599362"/>
              <a:gd name="connsiteY3" fmla="*/ 535768 h 11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9362" h="1172766">
                <a:moveTo>
                  <a:pt x="0" y="1172766"/>
                </a:moveTo>
                <a:cubicBezTo>
                  <a:pt x="138701" y="885089"/>
                  <a:pt x="277403" y="597413"/>
                  <a:pt x="565079" y="402204"/>
                </a:cubicBezTo>
                <a:cubicBezTo>
                  <a:pt x="852755" y="206995"/>
                  <a:pt x="1387012" y="-20749"/>
                  <a:pt x="1726059" y="1512"/>
                </a:cubicBezTo>
                <a:cubicBezTo>
                  <a:pt x="2065106" y="23773"/>
                  <a:pt x="2332234" y="279770"/>
                  <a:pt x="2599362" y="5357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CA50F1-FEEC-3B4A-9A58-7F92C10315A5}"/>
              </a:ext>
            </a:extLst>
          </p:cNvPr>
          <p:cNvGrpSpPr/>
          <p:nvPr/>
        </p:nvGrpSpPr>
        <p:grpSpPr>
          <a:xfrm>
            <a:off x="1014850" y="4578556"/>
            <a:ext cx="129573" cy="113015"/>
            <a:chOff x="-92467" y="2208944"/>
            <a:chExt cx="222040" cy="23630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E43F68-CC98-B942-B4E9-777EC49CF3E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BA2AA7-E188-A147-B6E8-73D629F04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CC7E8C-ED28-D645-8EFC-DC753ABB6E49}"/>
              </a:ext>
            </a:extLst>
          </p:cNvPr>
          <p:cNvGrpSpPr/>
          <p:nvPr/>
        </p:nvGrpSpPr>
        <p:grpSpPr>
          <a:xfrm>
            <a:off x="1138140" y="4855958"/>
            <a:ext cx="129573" cy="113015"/>
            <a:chOff x="-92467" y="2208944"/>
            <a:chExt cx="222040" cy="236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C3F135-17AA-604C-A579-AFEE76E0C0B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946272-FAB2-AE46-8273-A54AEC407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1D703C-D8F5-2B4D-85EA-CC868CD75F17}"/>
              </a:ext>
            </a:extLst>
          </p:cNvPr>
          <p:cNvGrpSpPr/>
          <p:nvPr/>
        </p:nvGrpSpPr>
        <p:grpSpPr>
          <a:xfrm>
            <a:off x="1333349" y="4044300"/>
            <a:ext cx="129573" cy="113015"/>
            <a:chOff x="-92467" y="2208944"/>
            <a:chExt cx="222040" cy="2363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314DDF-D8BB-304F-9F26-FEEB6813B51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A5E8E2-383F-534D-A186-12EA080D4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95FA9B-4952-2540-B94E-DF8BAFD66326}"/>
              </a:ext>
            </a:extLst>
          </p:cNvPr>
          <p:cNvGrpSpPr/>
          <p:nvPr/>
        </p:nvGrpSpPr>
        <p:grpSpPr>
          <a:xfrm>
            <a:off x="2207193" y="3994073"/>
            <a:ext cx="129573" cy="113015"/>
            <a:chOff x="-92467" y="2208944"/>
            <a:chExt cx="222040" cy="2363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073EDA-FD8E-D14F-AC1A-190DA6224059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D259F5-591A-5B4C-9954-326CBAC30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EF7331-008E-994F-A42B-D283537D808C}"/>
              </a:ext>
            </a:extLst>
          </p:cNvPr>
          <p:cNvGrpSpPr/>
          <p:nvPr/>
        </p:nvGrpSpPr>
        <p:grpSpPr>
          <a:xfrm>
            <a:off x="1651848" y="4486088"/>
            <a:ext cx="129573" cy="113015"/>
            <a:chOff x="-92467" y="2208944"/>
            <a:chExt cx="222040" cy="23630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3D9AFF-323B-594A-9037-BF8F441FB6D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7ED6CE-A7DE-8840-9FD3-3D063EE9F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084B33-D2F1-924C-ADB3-7AF26AFEF99E}"/>
              </a:ext>
            </a:extLst>
          </p:cNvPr>
          <p:cNvGrpSpPr/>
          <p:nvPr/>
        </p:nvGrpSpPr>
        <p:grpSpPr>
          <a:xfrm>
            <a:off x="1374096" y="4722393"/>
            <a:ext cx="129573" cy="113015"/>
            <a:chOff x="-92467" y="2208944"/>
            <a:chExt cx="222040" cy="23630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AE5664-DFF4-AB4E-AF80-DE68ACF9EC4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EF5ED0-A9DA-4447-928D-2A0E3389A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7190C4-E8C0-A944-AED4-B1CDD9DD396F}"/>
              </a:ext>
            </a:extLst>
          </p:cNvPr>
          <p:cNvGrpSpPr/>
          <p:nvPr/>
        </p:nvGrpSpPr>
        <p:grpSpPr>
          <a:xfrm>
            <a:off x="1970347" y="3951832"/>
            <a:ext cx="129573" cy="113015"/>
            <a:chOff x="-92467" y="2208944"/>
            <a:chExt cx="222040" cy="23630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BD0274-C1C5-594E-8ED3-F51DA09155B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2791EB-BFF4-2E4A-AAD0-C981C438E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6B8A1-67B6-3941-889A-215D6645D8B9}"/>
              </a:ext>
            </a:extLst>
          </p:cNvPr>
          <p:cNvGrpSpPr/>
          <p:nvPr/>
        </p:nvGrpSpPr>
        <p:grpSpPr>
          <a:xfrm>
            <a:off x="2062814" y="4393620"/>
            <a:ext cx="129573" cy="113015"/>
            <a:chOff x="-92467" y="2208944"/>
            <a:chExt cx="222040" cy="2363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D097BA-C42A-D741-949D-84719B2986D9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61D2A72-486E-9545-97F4-8476EEAE7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E8B564-DFB8-AD4A-92D3-BD96997BE237}"/>
              </a:ext>
            </a:extLst>
          </p:cNvPr>
          <p:cNvGrpSpPr/>
          <p:nvPr/>
        </p:nvGrpSpPr>
        <p:grpSpPr>
          <a:xfrm>
            <a:off x="2052540" y="4650475"/>
            <a:ext cx="129573" cy="113015"/>
            <a:chOff x="-92467" y="2208944"/>
            <a:chExt cx="222040" cy="2363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8D88D3-EC83-9B45-BA10-4275CB64000E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6527B31-74A1-AB4E-8F15-E8BAA56B3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B7878A-8D41-4749-9632-83F8C2D22C08}"/>
              </a:ext>
            </a:extLst>
          </p:cNvPr>
          <p:cNvGrpSpPr/>
          <p:nvPr/>
        </p:nvGrpSpPr>
        <p:grpSpPr>
          <a:xfrm>
            <a:off x="1346772" y="4373073"/>
            <a:ext cx="129573" cy="113015"/>
            <a:chOff x="-92467" y="2208944"/>
            <a:chExt cx="222040" cy="23630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BA8753-BD37-F343-9176-B5B8CB58F00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C87D2C-5C4D-1B4B-8E31-4AB704920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9D3011-874E-4D41-81FB-15C577237B28}"/>
              </a:ext>
            </a:extLst>
          </p:cNvPr>
          <p:cNvGrpSpPr/>
          <p:nvPr/>
        </p:nvGrpSpPr>
        <p:grpSpPr>
          <a:xfrm>
            <a:off x="2371039" y="4116219"/>
            <a:ext cx="129573" cy="113015"/>
            <a:chOff x="-92467" y="2208944"/>
            <a:chExt cx="222040" cy="23630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076214-0721-6A4A-B1FF-F55FBD58B24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AB8B1E-5EB8-BF4A-927E-0BB0AE822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ACE1C1-6FE1-F64B-B20B-CD7F1E3EC992}"/>
              </a:ext>
            </a:extLst>
          </p:cNvPr>
          <p:cNvGrpSpPr/>
          <p:nvPr/>
        </p:nvGrpSpPr>
        <p:grpSpPr>
          <a:xfrm>
            <a:off x="2463506" y="4558007"/>
            <a:ext cx="129573" cy="113015"/>
            <a:chOff x="-92467" y="2208944"/>
            <a:chExt cx="222040" cy="23630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C49118-6DD9-A540-B112-F6E430D0897D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0E4F33-6155-4644-A138-2BBA949E5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C3D619-E691-A64F-803F-6E4EB35EC458}"/>
              </a:ext>
            </a:extLst>
          </p:cNvPr>
          <p:cNvGrpSpPr/>
          <p:nvPr/>
        </p:nvGrpSpPr>
        <p:grpSpPr>
          <a:xfrm>
            <a:off x="2340216" y="4403895"/>
            <a:ext cx="129573" cy="113015"/>
            <a:chOff x="-92467" y="2208944"/>
            <a:chExt cx="222040" cy="23630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56B70E-5D0A-5F4C-83D6-4307B3F096E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EA0449-88EF-C741-8415-8455F74F2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16B8E7-77EC-0845-AE24-033F51BCD6E7}"/>
              </a:ext>
            </a:extLst>
          </p:cNvPr>
          <p:cNvGrpSpPr/>
          <p:nvPr/>
        </p:nvGrpSpPr>
        <p:grpSpPr>
          <a:xfrm>
            <a:off x="1795378" y="4100807"/>
            <a:ext cx="129573" cy="113015"/>
            <a:chOff x="-92467" y="2208944"/>
            <a:chExt cx="222040" cy="23630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F9A907-FD57-D949-9E6C-46FCEA45E3D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1870E8-5D92-CB46-B6AD-9A15BE642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DD1CA0-F83D-2E4D-95FD-E7277DA14E74}"/>
              </a:ext>
            </a:extLst>
          </p:cNvPr>
          <p:cNvGrpSpPr/>
          <p:nvPr/>
        </p:nvGrpSpPr>
        <p:grpSpPr>
          <a:xfrm>
            <a:off x="2658715" y="3869639"/>
            <a:ext cx="129573" cy="113015"/>
            <a:chOff x="-92467" y="2208944"/>
            <a:chExt cx="222040" cy="23630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701521-04BB-5641-B822-1E7914FF26B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888449-62A7-3243-985C-B3E987F44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3214EF-922C-B443-8155-04BF38AB234C}"/>
              </a:ext>
            </a:extLst>
          </p:cNvPr>
          <p:cNvGrpSpPr/>
          <p:nvPr/>
        </p:nvGrpSpPr>
        <p:grpSpPr>
          <a:xfrm>
            <a:off x="2751182" y="4311427"/>
            <a:ext cx="129573" cy="113015"/>
            <a:chOff x="-92467" y="2208944"/>
            <a:chExt cx="222040" cy="23630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E8896D-B90A-864E-A7AE-EA6F2BB38A29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20FE24-02A4-E946-AED1-BBDF929A5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E1BCDC8-5D07-634F-90D0-DC796EFEA9EF}"/>
              </a:ext>
            </a:extLst>
          </p:cNvPr>
          <p:cNvGrpSpPr/>
          <p:nvPr/>
        </p:nvGrpSpPr>
        <p:grpSpPr>
          <a:xfrm>
            <a:off x="2689538" y="4609378"/>
            <a:ext cx="129573" cy="113015"/>
            <a:chOff x="-92467" y="2208944"/>
            <a:chExt cx="222040" cy="23630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4D67E7-984A-B84D-BF9F-7D85289DC55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DF0BA9-C9A7-F149-8A29-1CE39F689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211082-EB51-264A-8F5A-9AB2C227BC7D}"/>
              </a:ext>
            </a:extLst>
          </p:cNvPr>
          <p:cNvGrpSpPr/>
          <p:nvPr/>
        </p:nvGrpSpPr>
        <p:grpSpPr>
          <a:xfrm>
            <a:off x="2812828" y="4886780"/>
            <a:ext cx="129573" cy="113015"/>
            <a:chOff x="-92467" y="2208944"/>
            <a:chExt cx="222040" cy="23630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53AA8B-5334-8243-8915-0957051BD6E6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ED646CA-15C8-154A-8A3E-06AB4006D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4EE3632-5E70-A34D-8612-5E40F45BBD37}"/>
              </a:ext>
            </a:extLst>
          </p:cNvPr>
          <p:cNvGrpSpPr/>
          <p:nvPr/>
        </p:nvGrpSpPr>
        <p:grpSpPr>
          <a:xfrm>
            <a:off x="3008037" y="4075122"/>
            <a:ext cx="129573" cy="113015"/>
            <a:chOff x="-92467" y="2208944"/>
            <a:chExt cx="222040" cy="23630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16778F-8D68-6C4E-8501-C5B6FDDEC5C0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A5C76C-F943-EE4F-BD7A-732E46D2E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A6C4F9-92E7-7140-A13C-7EDA48D1121F}"/>
              </a:ext>
            </a:extLst>
          </p:cNvPr>
          <p:cNvGrpSpPr/>
          <p:nvPr/>
        </p:nvGrpSpPr>
        <p:grpSpPr>
          <a:xfrm>
            <a:off x="3100504" y="4516910"/>
            <a:ext cx="129573" cy="113015"/>
            <a:chOff x="-92467" y="2208944"/>
            <a:chExt cx="222040" cy="2363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9C2173-CAA4-2C4F-8F43-67D8625F9DA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D1BF4E-03BC-4C48-9332-5DA548B21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EB66F2-0024-F943-BF57-944AB053DCD8}"/>
              </a:ext>
            </a:extLst>
          </p:cNvPr>
          <p:cNvGrpSpPr/>
          <p:nvPr/>
        </p:nvGrpSpPr>
        <p:grpSpPr>
          <a:xfrm>
            <a:off x="768270" y="4691571"/>
            <a:ext cx="129573" cy="113015"/>
            <a:chOff x="-92467" y="2208944"/>
            <a:chExt cx="222040" cy="23630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DFA75B-62BB-5E4B-BD62-7298616CD03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16F5907-927B-8B47-A7B6-5AC780977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057A2C1-5110-AE41-8228-6A25407DAEBA}"/>
              </a:ext>
            </a:extLst>
          </p:cNvPr>
          <p:cNvGrpSpPr/>
          <p:nvPr/>
        </p:nvGrpSpPr>
        <p:grpSpPr>
          <a:xfrm>
            <a:off x="891560" y="4968973"/>
            <a:ext cx="129573" cy="113015"/>
            <a:chOff x="-92467" y="2208944"/>
            <a:chExt cx="222040" cy="23630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8B1D6D8-9F41-0B40-A505-04052D79B98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B72A80-D43F-5B43-BA1B-DEEC4187D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6A1D71-1F08-8D4A-B0CE-24FC24FF2708}"/>
              </a:ext>
            </a:extLst>
          </p:cNvPr>
          <p:cNvGrpSpPr/>
          <p:nvPr/>
        </p:nvGrpSpPr>
        <p:grpSpPr>
          <a:xfrm>
            <a:off x="1086769" y="4157315"/>
            <a:ext cx="129573" cy="113015"/>
            <a:chOff x="-92467" y="2208944"/>
            <a:chExt cx="222040" cy="23630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C4E98A5-BA95-334B-AA84-1E9D1C26FB6B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DB986-5E03-174B-B785-CB4811564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1F09F73-98A7-434A-A2C3-AE9C5379356E}"/>
              </a:ext>
            </a:extLst>
          </p:cNvPr>
          <p:cNvGrpSpPr/>
          <p:nvPr/>
        </p:nvGrpSpPr>
        <p:grpSpPr>
          <a:xfrm>
            <a:off x="1179236" y="4599103"/>
            <a:ext cx="129573" cy="113015"/>
            <a:chOff x="-92467" y="2208944"/>
            <a:chExt cx="222040" cy="23630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047C58-CA29-4146-926A-64CBF16D157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580E80-D29B-714A-B723-240FEF20D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EE7090-9B0E-8541-8F1E-3CAB2B808E5C}"/>
              </a:ext>
            </a:extLst>
          </p:cNvPr>
          <p:cNvGrpSpPr/>
          <p:nvPr/>
        </p:nvGrpSpPr>
        <p:grpSpPr>
          <a:xfrm>
            <a:off x="5812881" y="4629927"/>
            <a:ext cx="129573" cy="113015"/>
            <a:chOff x="-92467" y="2208944"/>
            <a:chExt cx="222040" cy="23630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FDC3B1-5CCB-F54E-8893-DCC01A6C79B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C7EEE8D-7A86-1545-A53C-EF843C15B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AD98A1D-5E24-734D-B3EC-5BE003AC3698}"/>
              </a:ext>
            </a:extLst>
          </p:cNvPr>
          <p:cNvGrpSpPr/>
          <p:nvPr/>
        </p:nvGrpSpPr>
        <p:grpSpPr>
          <a:xfrm>
            <a:off x="6027823" y="5113505"/>
            <a:ext cx="129573" cy="113015"/>
            <a:chOff x="-92467" y="2208944"/>
            <a:chExt cx="222040" cy="23630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2FF436-5883-E649-8518-9A66CE3C452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3E97E8-8F36-7548-80B2-FC5E76360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EC5DCAC-353F-F544-B74E-A3080AB323EE}"/>
              </a:ext>
            </a:extLst>
          </p:cNvPr>
          <p:cNvGrpSpPr/>
          <p:nvPr/>
        </p:nvGrpSpPr>
        <p:grpSpPr>
          <a:xfrm>
            <a:off x="6223032" y="4301847"/>
            <a:ext cx="129573" cy="113015"/>
            <a:chOff x="-92467" y="2208944"/>
            <a:chExt cx="222040" cy="236305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DCF6D43-8819-E141-B8F0-BEBD9F6EF3C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6AC588A-EE0C-8242-969E-C8D339D0E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0E2314-62E8-A748-9C1C-9267181700F3}"/>
              </a:ext>
            </a:extLst>
          </p:cNvPr>
          <p:cNvGrpSpPr/>
          <p:nvPr/>
        </p:nvGrpSpPr>
        <p:grpSpPr>
          <a:xfrm>
            <a:off x="6964357" y="4322264"/>
            <a:ext cx="129573" cy="113015"/>
            <a:chOff x="-92467" y="2208944"/>
            <a:chExt cx="222040" cy="236305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83D9BE-E531-1F4D-9242-163C12B7530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BAF0AAB-495C-AE44-A3D9-3EC8FB371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1E169CF-D036-4F49-BF48-6AB6867C6E2A}"/>
              </a:ext>
            </a:extLst>
          </p:cNvPr>
          <p:cNvGrpSpPr/>
          <p:nvPr/>
        </p:nvGrpSpPr>
        <p:grpSpPr>
          <a:xfrm>
            <a:off x="6409012" y="4814279"/>
            <a:ext cx="129573" cy="113015"/>
            <a:chOff x="-92467" y="2208944"/>
            <a:chExt cx="222040" cy="23630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359557-D132-044E-9C96-3D8566A9CA6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4B8DF29-AB55-6142-83AB-BB1953623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C326FB-4E9F-FA49-8A50-85FAA2368969}"/>
              </a:ext>
            </a:extLst>
          </p:cNvPr>
          <p:cNvGrpSpPr/>
          <p:nvPr/>
        </p:nvGrpSpPr>
        <p:grpSpPr>
          <a:xfrm>
            <a:off x="6263779" y="4979940"/>
            <a:ext cx="129573" cy="113015"/>
            <a:chOff x="-92467" y="2208944"/>
            <a:chExt cx="222040" cy="236305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55B0DE-0F18-9E44-91A7-C7441A232746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50781C-0D66-A94C-81D2-DAECB08F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88E0AD-BB43-5D45-ACC4-DE33E72A0591}"/>
              </a:ext>
            </a:extLst>
          </p:cNvPr>
          <p:cNvGrpSpPr/>
          <p:nvPr/>
        </p:nvGrpSpPr>
        <p:grpSpPr>
          <a:xfrm>
            <a:off x="6727511" y="4280023"/>
            <a:ext cx="129573" cy="113015"/>
            <a:chOff x="-92467" y="2208944"/>
            <a:chExt cx="222040" cy="23630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A1EC0E9-8486-9B4C-8009-A0A33DC1E80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BD4567F-152A-CD4C-8EDD-92F5641FD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730706-DAF6-9146-A51B-730EBC6EE25A}"/>
              </a:ext>
            </a:extLst>
          </p:cNvPr>
          <p:cNvGrpSpPr/>
          <p:nvPr/>
        </p:nvGrpSpPr>
        <p:grpSpPr>
          <a:xfrm>
            <a:off x="6819978" y="4721811"/>
            <a:ext cx="129573" cy="113015"/>
            <a:chOff x="-92467" y="2208944"/>
            <a:chExt cx="222040" cy="23630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8F197E-1A7E-984F-B8FB-3025A645666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02A1589-6E45-474D-8C1D-6E0AF5176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2741AE5-0042-9648-B3F6-98DE5E51F128}"/>
              </a:ext>
            </a:extLst>
          </p:cNvPr>
          <p:cNvGrpSpPr/>
          <p:nvPr/>
        </p:nvGrpSpPr>
        <p:grpSpPr>
          <a:xfrm>
            <a:off x="6809704" y="4978666"/>
            <a:ext cx="129573" cy="113015"/>
            <a:chOff x="-92467" y="2208944"/>
            <a:chExt cx="222040" cy="23630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FE5002F-0669-EC4F-8F43-DF17034ECC1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C4217D2-60F9-F44B-B197-D27F1C990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561022-1A8B-3645-B83B-28993B58E2E5}"/>
              </a:ext>
            </a:extLst>
          </p:cNvPr>
          <p:cNvGrpSpPr/>
          <p:nvPr/>
        </p:nvGrpSpPr>
        <p:grpSpPr>
          <a:xfrm>
            <a:off x="6236455" y="4630620"/>
            <a:ext cx="129573" cy="113015"/>
            <a:chOff x="-92467" y="2208944"/>
            <a:chExt cx="222040" cy="23630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475EC60-81A8-B449-ABF6-F8C2700CA48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7557E3A-E296-C349-A4EF-52589753E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C82C3C6-36EA-0041-AD79-ABFEDBBDBA58}"/>
              </a:ext>
            </a:extLst>
          </p:cNvPr>
          <p:cNvGrpSpPr/>
          <p:nvPr/>
        </p:nvGrpSpPr>
        <p:grpSpPr>
          <a:xfrm>
            <a:off x="7128203" y="4444410"/>
            <a:ext cx="129573" cy="113015"/>
            <a:chOff x="-92467" y="2208944"/>
            <a:chExt cx="222040" cy="23630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BFB6E-839F-8541-94EB-B14A371F258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06004F6-9CDB-B842-BECE-0FD4F6CC9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164258-1B5E-3242-B89C-F9C93AB4219F}"/>
              </a:ext>
            </a:extLst>
          </p:cNvPr>
          <p:cNvGrpSpPr/>
          <p:nvPr/>
        </p:nvGrpSpPr>
        <p:grpSpPr>
          <a:xfrm>
            <a:off x="7190077" y="5056997"/>
            <a:ext cx="129573" cy="113015"/>
            <a:chOff x="-92467" y="2208944"/>
            <a:chExt cx="222040" cy="23630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7B793B-9D05-5149-B676-B088C363CDB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5417F1-A21C-494E-B516-0368EDDC1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3DD687C-8B97-D946-BC6F-FD11A337E645}"/>
              </a:ext>
            </a:extLst>
          </p:cNvPr>
          <p:cNvGrpSpPr/>
          <p:nvPr/>
        </p:nvGrpSpPr>
        <p:grpSpPr>
          <a:xfrm>
            <a:off x="7097380" y="4732086"/>
            <a:ext cx="129573" cy="113015"/>
            <a:chOff x="-92467" y="2208944"/>
            <a:chExt cx="222040" cy="23630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E8BB58-3970-304A-9D04-FC825956CCD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2DA084E-B118-5E4C-A0C9-5B7A3006E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EE0721E-0E38-3E4E-8EB9-66B423C36E77}"/>
              </a:ext>
            </a:extLst>
          </p:cNvPr>
          <p:cNvGrpSpPr/>
          <p:nvPr/>
        </p:nvGrpSpPr>
        <p:grpSpPr>
          <a:xfrm>
            <a:off x="6552542" y="4428998"/>
            <a:ext cx="129573" cy="113015"/>
            <a:chOff x="-92467" y="2208944"/>
            <a:chExt cx="222040" cy="236305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D77671B-8376-1C44-8225-3ADABF96D25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AB76B72-33F5-884C-BA5C-EEFB4D8C0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92B9A42-4A2B-7D47-8E1A-D46BCD1F084A}"/>
              </a:ext>
            </a:extLst>
          </p:cNvPr>
          <p:cNvGrpSpPr/>
          <p:nvPr/>
        </p:nvGrpSpPr>
        <p:grpSpPr>
          <a:xfrm>
            <a:off x="7385286" y="4368629"/>
            <a:ext cx="129573" cy="113015"/>
            <a:chOff x="-92467" y="2208944"/>
            <a:chExt cx="222040" cy="236305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566AA62-484B-C042-B519-8233A882D03D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B276CF7-3E53-FC4C-BAA9-3C3577121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7E060AE-401C-5B4B-ABBD-AFEB3617DA03}"/>
              </a:ext>
            </a:extLst>
          </p:cNvPr>
          <p:cNvGrpSpPr/>
          <p:nvPr/>
        </p:nvGrpSpPr>
        <p:grpSpPr>
          <a:xfrm>
            <a:off x="7518620" y="4533597"/>
            <a:ext cx="129573" cy="113015"/>
            <a:chOff x="-92467" y="2208944"/>
            <a:chExt cx="222040" cy="23630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46A3AB-0F1C-ED49-A12C-8B39CA97EC0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5C109C-1F44-FE4C-892D-98735A674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25A25A9-7D61-0D43-B2B7-69C6E37D21F4}"/>
              </a:ext>
            </a:extLst>
          </p:cNvPr>
          <p:cNvGrpSpPr/>
          <p:nvPr/>
        </p:nvGrpSpPr>
        <p:grpSpPr>
          <a:xfrm>
            <a:off x="7456976" y="4831548"/>
            <a:ext cx="129573" cy="113015"/>
            <a:chOff x="-92467" y="2208944"/>
            <a:chExt cx="222040" cy="236305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0D4FCE0-0D77-914C-BF8B-1860A6C713D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F74A575-7A13-BB42-9BCC-73986EA5F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F2F6DE-6CC7-604B-9A64-2D9E91D77309}"/>
              </a:ext>
            </a:extLst>
          </p:cNvPr>
          <p:cNvGrpSpPr/>
          <p:nvPr/>
        </p:nvGrpSpPr>
        <p:grpSpPr>
          <a:xfrm>
            <a:off x="7580266" y="5108950"/>
            <a:ext cx="129573" cy="113015"/>
            <a:chOff x="-92467" y="2208944"/>
            <a:chExt cx="222040" cy="236305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FE98167-739F-284E-8FD6-BF3FE16BD0B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DA25210-9A3E-6640-966C-A4E9B10BF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4B440FA-88F3-3D4A-B856-4565721C9D3C}"/>
              </a:ext>
            </a:extLst>
          </p:cNvPr>
          <p:cNvGrpSpPr/>
          <p:nvPr/>
        </p:nvGrpSpPr>
        <p:grpSpPr>
          <a:xfrm>
            <a:off x="7775475" y="4297292"/>
            <a:ext cx="129573" cy="113015"/>
            <a:chOff x="-92467" y="2208944"/>
            <a:chExt cx="222040" cy="236305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26C005-6C6F-704A-89E7-1EB7FCF0D2F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ABA3778-0F14-F948-9C9D-754FF3C41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F3ACB1E-434C-4B4B-AB3A-A20718AD0ADA}"/>
              </a:ext>
            </a:extLst>
          </p:cNvPr>
          <p:cNvGrpSpPr/>
          <p:nvPr/>
        </p:nvGrpSpPr>
        <p:grpSpPr>
          <a:xfrm>
            <a:off x="7867942" y="4739080"/>
            <a:ext cx="129573" cy="113015"/>
            <a:chOff x="-92467" y="2208944"/>
            <a:chExt cx="222040" cy="23630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8A058F2-6C29-2145-9DB8-FADDAE881AFB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F07AE8B-BC04-E34E-ACA7-32D6C26CB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F4E2D75-0183-1344-B36A-55A822ADB1D6}"/>
              </a:ext>
            </a:extLst>
          </p:cNvPr>
          <p:cNvGrpSpPr/>
          <p:nvPr/>
        </p:nvGrpSpPr>
        <p:grpSpPr>
          <a:xfrm>
            <a:off x="5566301" y="4742942"/>
            <a:ext cx="129573" cy="113015"/>
            <a:chOff x="-92467" y="2208944"/>
            <a:chExt cx="222040" cy="23630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58C2A5F-F900-E049-B8F8-ACA3ECE0C9B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D087048-1A60-8C4A-B5AF-748A0E7C5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D6D3E92-C4E0-6F4F-A38A-544BE94E3CF7}"/>
              </a:ext>
            </a:extLst>
          </p:cNvPr>
          <p:cNvGrpSpPr/>
          <p:nvPr/>
        </p:nvGrpSpPr>
        <p:grpSpPr>
          <a:xfrm>
            <a:off x="5689591" y="5020344"/>
            <a:ext cx="129573" cy="113015"/>
            <a:chOff x="-92467" y="2208944"/>
            <a:chExt cx="222040" cy="236305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06CB849-D319-0746-A1B0-C24EBCF8687E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119514-0F5A-B94B-851F-9A7E3CE15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C613C97-8BCA-C24E-B429-99281573C27D}"/>
              </a:ext>
            </a:extLst>
          </p:cNvPr>
          <p:cNvGrpSpPr/>
          <p:nvPr/>
        </p:nvGrpSpPr>
        <p:grpSpPr>
          <a:xfrm>
            <a:off x="5976452" y="4414862"/>
            <a:ext cx="129573" cy="113015"/>
            <a:chOff x="-92467" y="2208944"/>
            <a:chExt cx="222040" cy="23630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0B0D0FD-C6BA-2E4A-A17A-946D5F3ED34B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66CC39-2B44-D646-A2C8-6F94E1213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B84A548-8D88-BF4B-A434-E0041FD8EFBC}"/>
              </a:ext>
            </a:extLst>
          </p:cNvPr>
          <p:cNvGrpSpPr/>
          <p:nvPr/>
        </p:nvGrpSpPr>
        <p:grpSpPr>
          <a:xfrm>
            <a:off x="6068919" y="4856650"/>
            <a:ext cx="129573" cy="113015"/>
            <a:chOff x="-92467" y="2208944"/>
            <a:chExt cx="222040" cy="236305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C9584B-C9D1-8146-B9C3-EE239B62808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389B4FA-30FA-9941-9F75-026C97D8C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12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2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/>
              <p:nvPr/>
            </p:nvSpPr>
            <p:spPr>
              <a:xfrm>
                <a:off x="392710" y="1286860"/>
                <a:ext cx="8358580" cy="349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Notation:</a:t>
                </a:r>
              </a:p>
              <a:p>
                <a:endParaRPr lang="en-US" sz="1100" i="1" dirty="0"/>
              </a:p>
              <a:p>
                <a:r>
                  <a:rPr lang="en-US" sz="2800" i="1" dirty="0"/>
                  <a:t>Y and X represent the distribution of the variables.</a:t>
                </a:r>
              </a:p>
              <a:p>
                <a:endParaRPr lang="en-US" sz="1400" i="1" dirty="0"/>
              </a:p>
              <a:p>
                <a:r>
                  <a:rPr lang="en-US" sz="2800" i="1" dirty="0"/>
                  <a:t>We only have a sample of data from the full distributions:</a:t>
                </a:r>
              </a:p>
              <a:p>
                <a:endParaRPr lang="en-US" sz="2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i="1" dirty="0"/>
                  <a:t>: set of measured values</a:t>
                </a:r>
              </a:p>
              <a:p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i="1" dirty="0"/>
                  <a:t>: number of values in our sample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0" y="1286860"/>
                <a:ext cx="8358580" cy="3493264"/>
              </a:xfrm>
              <a:prstGeom prst="rect">
                <a:avLst/>
              </a:prstGeom>
              <a:blipFill>
                <a:blip r:embed="rId3"/>
                <a:stretch>
                  <a:fillRect l="-1366" t="-1449" b="-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DD76E2-CD27-B34B-801A-95031B35F683}"/>
                  </a:ext>
                </a:extLst>
              </p:cNvPr>
              <p:cNvSpPr/>
              <p:nvPr/>
            </p:nvSpPr>
            <p:spPr>
              <a:xfrm>
                <a:off x="6142175" y="3967524"/>
                <a:ext cx="28671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- 1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US" dirty="0">
                    <a:solidFill>
                      <a:srgbClr val="FF0000"/>
                    </a:solidFill>
                  </a:rPr>
                  <a:t> weight measurement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- 3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rd</a:t>
                </a:r>
                <a:r>
                  <a:rPr lang="en-US" dirty="0">
                    <a:solidFill>
                      <a:srgbClr val="FF0000"/>
                    </a:solidFill>
                  </a:rPr>
                  <a:t> height measurement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DD76E2-CD27-B34B-801A-95031B35F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75" y="3967524"/>
                <a:ext cx="2867132" cy="646331"/>
              </a:xfrm>
              <a:prstGeom prst="rect">
                <a:avLst/>
              </a:prstGeom>
              <a:blipFill>
                <a:blip r:embed="rId4"/>
                <a:stretch>
                  <a:fillRect t="-3922" r="-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4ABD98-1198-C84A-B8FC-7499F179FFFA}"/>
                  </a:ext>
                </a:extLst>
              </p:cNvPr>
              <p:cNvSpPr/>
              <p:nvPr/>
            </p:nvSpPr>
            <p:spPr>
              <a:xfrm>
                <a:off x="392710" y="4969333"/>
                <a:ext cx="42893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800" b="0" i="1" dirty="0" smtClean="0"/>
                          <m:t>mean</m:t>
                        </m:r>
                        <m:r>
                          <m:rPr>
                            <m:nor/>
                          </m:rPr>
                          <a:rPr lang="en-US" sz="2800" i="1" dirty="0"/>
                          <m:t> </m:t>
                        </m:r>
                        <m:r>
                          <m:rPr>
                            <m:nor/>
                          </m:rPr>
                          <a:rPr lang="en-US" sz="2800" i="1" dirty="0"/>
                          <m:t>of</m:t>
                        </m:r>
                        <m:r>
                          <m:rPr>
                            <m:nor/>
                          </m:rPr>
                          <a:rPr lang="en-US" sz="2800" i="1" dirty="0"/>
                          <m:t> </m:t>
                        </m:r>
                        <m:r>
                          <m:rPr>
                            <m:nor/>
                          </m:rPr>
                          <a:rPr lang="en-GB" sz="2800" b="0" i="1" dirty="0" smtClean="0"/>
                          <m:t>sample</m:t>
                        </m:r>
                        <m:r>
                          <a:rPr lang="en-GB" sz="28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i="1" dirty="0"/>
                  <a:t> values</a:t>
                </a:r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4ABD98-1198-C84A-B8FC-7499F179F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0" y="4969333"/>
                <a:ext cx="4289316" cy="523220"/>
              </a:xfrm>
              <a:prstGeom prst="rect">
                <a:avLst/>
              </a:prstGeom>
              <a:blipFill>
                <a:blip r:embed="rId5"/>
                <a:stretch>
                  <a:fillRect l="-885" t="-11905" r="-177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BE72A0F-8052-0A46-9D6C-A7EE30712D5B}"/>
              </a:ext>
            </a:extLst>
          </p:cNvPr>
          <p:cNvSpPr/>
          <p:nvPr/>
        </p:nvSpPr>
        <p:spPr>
          <a:xfrm>
            <a:off x="268723" y="539894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749E88-35BD-1D4D-B271-451F1B1D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2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/>
              <p:nvPr/>
            </p:nvSpPr>
            <p:spPr>
              <a:xfrm>
                <a:off x="365878" y="1133026"/>
                <a:ext cx="8412243" cy="5641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Notation:</a:t>
                </a:r>
              </a:p>
              <a:p>
                <a:endParaRPr lang="en-US" sz="1100" i="1" dirty="0"/>
              </a:p>
              <a:p>
                <a:r>
                  <a:rPr lang="en-US" sz="2800" i="1" dirty="0"/>
                  <a:t>We use our sample of data to try to determine the regression function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i="1" dirty="0"/>
                  <a:t>.</a:t>
                </a:r>
              </a:p>
              <a:p>
                <a:endParaRPr lang="en-US" sz="1200" i="1" dirty="0"/>
              </a:p>
              <a:p>
                <a:r>
                  <a:rPr lang="en-US" sz="2800" i="1" dirty="0"/>
                  <a:t>However we do not know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800" b="0" i="1" dirty="0"/>
              </a:p>
              <a:p>
                <a:pPr marL="457200" indent="-457200">
                  <a:buFontTx/>
                  <a:buChar char="-"/>
                </a:pPr>
                <a:r>
                  <a:rPr lang="en-US" sz="2800" i="1" dirty="0"/>
                  <a:t>the type of function we try to fit to the data may not match the true relationship.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 i="1" dirty="0"/>
                  <a:t>when we optimize fit we only have a sample of the full distribution, and this contains noise</a:t>
                </a:r>
              </a:p>
              <a:p>
                <a:endParaRPr lang="en-US" i="1" dirty="0"/>
              </a:p>
              <a:p>
                <a:r>
                  <a:rPr lang="en-US" sz="2800" i="1" dirty="0"/>
                  <a:t>The resulting estimate of the regression function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i="1" dirty="0"/>
              </a:p>
              <a:p>
                <a:pPr marL="457200" indent="-457200">
                  <a:buFontTx/>
                  <a:buChar char="-"/>
                </a:pPr>
                <a:endParaRPr lang="en-US" sz="28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78" y="1133026"/>
                <a:ext cx="8412243" cy="5641160"/>
              </a:xfrm>
              <a:prstGeom prst="rect">
                <a:avLst/>
              </a:prstGeom>
              <a:blipFill>
                <a:blip r:embed="rId3"/>
                <a:stretch>
                  <a:fillRect l="-1508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34DC33-3A16-EB47-B9D3-D406690613C7}"/>
              </a:ext>
            </a:extLst>
          </p:cNvPr>
          <p:cNvSpPr/>
          <p:nvPr/>
        </p:nvSpPr>
        <p:spPr>
          <a:xfrm>
            <a:off x="1532445" y="6001919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4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Statistical Learning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/>
              <p:nvPr/>
            </p:nvSpPr>
            <p:spPr>
              <a:xfrm>
                <a:off x="230616" y="1404242"/>
                <a:ext cx="8358580" cy="358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Once we have determined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i="1" dirty="0"/>
                  <a:t> we can take a given set of predictor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/>
                  <a:t> and try to predict the corresponding response</a:t>
                </a:r>
                <a:r>
                  <a:rPr lang="en-GB" sz="2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i="1" dirty="0"/>
                  <a:t>:</a:t>
                </a:r>
              </a:p>
              <a:p>
                <a:endParaRPr lang="en-US" sz="12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endParaRPr lang="en-US" sz="1600" i="1" dirty="0"/>
              </a:p>
              <a:p>
                <a:pPr/>
                <a:r>
                  <a:rPr lang="en-GB" sz="2800" dirty="0"/>
                  <a:t>Note: because the full relationship includes noise term </a:t>
                </a:r>
                <a14:m>
                  <m:oMath xmlns:m="http://schemas.openxmlformats.org/officeDocument/2006/math">
                    <m:r>
                      <a:rPr lang="en-GB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our prediction will not be exact.</a:t>
                </a:r>
              </a:p>
              <a:p>
                <a:pPr/>
                <a:endParaRPr lang="en-US" sz="28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BE892E-60D0-484C-8235-6909227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1404242"/>
                <a:ext cx="8358580" cy="3587905"/>
              </a:xfrm>
              <a:prstGeom prst="rect">
                <a:avLst/>
              </a:prstGeom>
              <a:blipFill>
                <a:blip r:embed="rId2"/>
                <a:stretch>
                  <a:fillRect l="-1366" t="-1413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3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34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E892E-60D0-484C-8235-69092275E7E0}"/>
              </a:ext>
            </a:extLst>
          </p:cNvPr>
          <p:cNvSpPr/>
          <p:nvPr/>
        </p:nvSpPr>
        <p:spPr>
          <a:xfrm>
            <a:off x="3739793" y="1653963"/>
            <a:ext cx="5301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mean = sum of data / n</a:t>
            </a:r>
          </a:p>
          <a:p>
            <a:endParaRPr lang="en-US" sz="4000" i="1" dirty="0"/>
          </a:p>
          <a:p>
            <a:r>
              <a:rPr lang="en-US" sz="2800" i="1" dirty="0"/>
              <a:t>TSS = sum of squared deviations 			from mean</a:t>
            </a:r>
          </a:p>
          <a:p>
            <a:endParaRPr lang="en-US" sz="3200" i="1" dirty="0"/>
          </a:p>
          <a:p>
            <a:r>
              <a:rPr lang="en-US" sz="2800" i="1" dirty="0"/>
              <a:t>standard error =    TSS/(n-1)</a:t>
            </a:r>
          </a:p>
          <a:p>
            <a:endParaRPr lang="en-US" sz="4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2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7866650-66C9-0844-BE6D-BF84A30066CE}"/>
                  </a:ext>
                </a:extLst>
              </p:cNvPr>
              <p:cNvSpPr/>
              <p:nvPr/>
            </p:nvSpPr>
            <p:spPr>
              <a:xfrm>
                <a:off x="6079449" y="3847976"/>
                <a:ext cx="1983428" cy="653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7866650-66C9-0844-BE6D-BF84A3006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9" y="3847976"/>
                <a:ext cx="1983428" cy="653064"/>
              </a:xfrm>
              <a:prstGeom prst="rect">
                <a:avLst/>
              </a:prstGeom>
              <a:blipFill>
                <a:blip r:embed="rId3"/>
                <a:stretch>
                  <a:fillRect r="-254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81B871C-037A-B84D-A630-624861939106}"/>
              </a:ext>
            </a:extLst>
          </p:cNvPr>
          <p:cNvSpPr/>
          <p:nvPr/>
        </p:nvSpPr>
        <p:spPr>
          <a:xfrm>
            <a:off x="4096021" y="4501040"/>
            <a:ext cx="1983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(estimated from sample of size n)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E811E-790D-E64F-8704-E0B54E579F2A}"/>
                  </a:ext>
                </a:extLst>
              </p:cNvPr>
              <p:cNvSpPr txBox="1"/>
              <p:nvPr/>
            </p:nvSpPr>
            <p:spPr>
              <a:xfrm>
                <a:off x="7404973" y="1756940"/>
                <a:ext cx="100758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E811E-790D-E64F-8704-E0B54E57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973" y="1756940"/>
                <a:ext cx="1007584" cy="756233"/>
              </a:xfrm>
              <a:prstGeom prst="rect">
                <a:avLst/>
              </a:prstGeom>
              <a:blipFill>
                <a:blip r:embed="rId4"/>
                <a:stretch>
                  <a:fillRect l="-41250" t="-114754" r="-30000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C970C-C792-2C4B-BE77-F2C7A8082D8F}"/>
                  </a:ext>
                </a:extLst>
              </p:cNvPr>
              <p:cNvSpPr txBox="1"/>
              <p:nvPr/>
            </p:nvSpPr>
            <p:spPr>
              <a:xfrm>
                <a:off x="7058194" y="3155623"/>
                <a:ext cx="140025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C970C-C792-2C4B-BE77-F2C7A808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94" y="3155623"/>
                <a:ext cx="1400255" cy="756233"/>
              </a:xfrm>
              <a:prstGeom prst="rect">
                <a:avLst/>
              </a:prstGeom>
              <a:blipFill>
                <a:blip r:embed="rId5"/>
                <a:stretch>
                  <a:fillRect l="-42342" t="-114754" r="-901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6976C-8085-5442-B702-66824438A21F}"/>
              </a:ext>
            </a:extLst>
          </p:cNvPr>
          <p:cNvCxnSpPr/>
          <p:nvPr/>
        </p:nvCxnSpPr>
        <p:spPr>
          <a:xfrm flipV="1">
            <a:off x="518826" y="2117849"/>
            <a:ext cx="0" cy="237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20728-167E-4145-85FA-BFB6B9413B66}"/>
              </a:ext>
            </a:extLst>
          </p:cNvPr>
          <p:cNvCxnSpPr>
            <a:cxnSpLocks/>
          </p:cNvCxnSpPr>
          <p:nvPr/>
        </p:nvCxnSpPr>
        <p:spPr>
          <a:xfrm flipV="1">
            <a:off x="243716" y="4182957"/>
            <a:ext cx="28356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A6B885-A8FA-F849-87D7-719C6AECBF91}"/>
                  </a:ext>
                </a:extLst>
              </p:cNvPr>
              <p:cNvSpPr/>
              <p:nvPr/>
            </p:nvSpPr>
            <p:spPr>
              <a:xfrm>
                <a:off x="136157" y="212848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A6B885-A8FA-F849-87D7-719C6AECB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" y="2128480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AEF02A-43C1-BC4F-A5B1-A1A1D66215DD}"/>
                  </a:ext>
                </a:extLst>
              </p:cNvPr>
              <p:cNvSpPr/>
              <p:nvPr/>
            </p:nvSpPr>
            <p:spPr>
              <a:xfrm>
                <a:off x="2687097" y="419504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AEF02A-43C1-BC4F-A5B1-A1A1D6621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97" y="4195043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0C49CC3-C5F2-F74E-B4B2-DEACDBCD1364}"/>
              </a:ext>
            </a:extLst>
          </p:cNvPr>
          <p:cNvGrpSpPr/>
          <p:nvPr/>
        </p:nvGrpSpPr>
        <p:grpSpPr>
          <a:xfrm>
            <a:off x="865856" y="3079902"/>
            <a:ext cx="129573" cy="113015"/>
            <a:chOff x="-92467" y="2208944"/>
            <a:chExt cx="222040" cy="23630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B69E43-0AFA-3C4B-A7A0-0F5DB4B5BA1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6F0B9-02EE-DB49-9BA7-AA9A3182A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E9CACF-1CD5-4042-BBF6-0C197A12AABE}"/>
              </a:ext>
            </a:extLst>
          </p:cNvPr>
          <p:cNvGrpSpPr/>
          <p:nvPr/>
        </p:nvGrpSpPr>
        <p:grpSpPr>
          <a:xfrm>
            <a:off x="989146" y="3357304"/>
            <a:ext cx="129573" cy="113015"/>
            <a:chOff x="-92467" y="2208944"/>
            <a:chExt cx="222040" cy="23630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E5D046-FC97-9245-AB5D-0A651BD91A2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02E94B-CF86-EC49-87A8-0597DE60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9563DC-370A-7747-AD1D-197B192C31EA}"/>
              </a:ext>
            </a:extLst>
          </p:cNvPr>
          <p:cNvGrpSpPr/>
          <p:nvPr/>
        </p:nvGrpSpPr>
        <p:grpSpPr>
          <a:xfrm>
            <a:off x="1184355" y="2545646"/>
            <a:ext cx="129573" cy="113015"/>
            <a:chOff x="-92467" y="2208944"/>
            <a:chExt cx="222040" cy="23630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EA7AF5-0463-7B4F-B379-EC12B5F8CD1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C6D4A4-D580-FB4C-B744-81955A638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D0BD55-CA31-F44E-8AFA-DA22BFA13D85}"/>
              </a:ext>
            </a:extLst>
          </p:cNvPr>
          <p:cNvGrpSpPr/>
          <p:nvPr/>
        </p:nvGrpSpPr>
        <p:grpSpPr>
          <a:xfrm>
            <a:off x="2058199" y="2495419"/>
            <a:ext cx="129573" cy="113015"/>
            <a:chOff x="-92467" y="2208944"/>
            <a:chExt cx="222040" cy="236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81CEE-4604-014D-B876-185C5FF1B0B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C33C8A-E040-9E44-B772-F4E4D0683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187F5D-DED7-DB4C-AFD1-3ADC3748131F}"/>
              </a:ext>
            </a:extLst>
          </p:cNvPr>
          <p:cNvGrpSpPr/>
          <p:nvPr/>
        </p:nvGrpSpPr>
        <p:grpSpPr>
          <a:xfrm>
            <a:off x="1502854" y="2987434"/>
            <a:ext cx="129573" cy="113015"/>
            <a:chOff x="-92467" y="2208944"/>
            <a:chExt cx="222040" cy="2363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616B07-9407-5940-BF4A-6BCA296598E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ED2CEB-D566-C94C-A4F1-27309D604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3FB9BC-E76D-C046-AC99-A9F4F996190F}"/>
              </a:ext>
            </a:extLst>
          </p:cNvPr>
          <p:cNvGrpSpPr/>
          <p:nvPr/>
        </p:nvGrpSpPr>
        <p:grpSpPr>
          <a:xfrm>
            <a:off x="1225102" y="3223739"/>
            <a:ext cx="129573" cy="113015"/>
            <a:chOff x="-92467" y="2208944"/>
            <a:chExt cx="222040" cy="2363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4CA3DC-874D-A748-A5FF-C96846F864C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3916C8-C9A2-3249-B829-47A369BA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88DCF7-D904-9B4C-9AC2-1595AF643537}"/>
              </a:ext>
            </a:extLst>
          </p:cNvPr>
          <p:cNvGrpSpPr/>
          <p:nvPr/>
        </p:nvGrpSpPr>
        <p:grpSpPr>
          <a:xfrm>
            <a:off x="1821353" y="2453178"/>
            <a:ext cx="129573" cy="113015"/>
            <a:chOff x="-92467" y="2208944"/>
            <a:chExt cx="222040" cy="23630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506A7-8606-A242-806B-8597F3AC69D0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FCCC1-4025-E347-B717-2A20C81E0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1518E6-663E-8842-8516-33C59ABC6AC7}"/>
              </a:ext>
            </a:extLst>
          </p:cNvPr>
          <p:cNvGrpSpPr/>
          <p:nvPr/>
        </p:nvGrpSpPr>
        <p:grpSpPr>
          <a:xfrm>
            <a:off x="1913820" y="2894966"/>
            <a:ext cx="129573" cy="113015"/>
            <a:chOff x="-92467" y="2208944"/>
            <a:chExt cx="222040" cy="23630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2046C5-6521-F748-9D40-F2F9B7A6089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2D7D68-CD53-A146-AF6E-CEF7A3011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704211-1AA8-4C4E-943B-3C00C3FFC933}"/>
              </a:ext>
            </a:extLst>
          </p:cNvPr>
          <p:cNvGrpSpPr/>
          <p:nvPr/>
        </p:nvGrpSpPr>
        <p:grpSpPr>
          <a:xfrm>
            <a:off x="1903546" y="3151821"/>
            <a:ext cx="129573" cy="113015"/>
            <a:chOff x="-92467" y="2208944"/>
            <a:chExt cx="222040" cy="23630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103575-73C9-9B49-8005-A9AF68FAFED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620C62-A30B-4342-9C0B-EF478DEE9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8CB141-4CA9-2C4F-A1F8-E694510862CF}"/>
              </a:ext>
            </a:extLst>
          </p:cNvPr>
          <p:cNvGrpSpPr/>
          <p:nvPr/>
        </p:nvGrpSpPr>
        <p:grpSpPr>
          <a:xfrm>
            <a:off x="1197778" y="2874419"/>
            <a:ext cx="129573" cy="113015"/>
            <a:chOff x="-92467" y="2208944"/>
            <a:chExt cx="222040" cy="2363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0DB7E1-6E88-EC41-8EC0-737FE56C569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D3B3587-8023-6643-A7F7-5C0F2F020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019D8C-E8A4-2546-8455-875850E3FA9F}"/>
              </a:ext>
            </a:extLst>
          </p:cNvPr>
          <p:cNvGrpSpPr/>
          <p:nvPr/>
        </p:nvGrpSpPr>
        <p:grpSpPr>
          <a:xfrm>
            <a:off x="2222045" y="2617565"/>
            <a:ext cx="129573" cy="113015"/>
            <a:chOff x="-92467" y="2208944"/>
            <a:chExt cx="222040" cy="2363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6D38AA-3AC1-B646-AD6F-24C0CFA61B8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DCBC80E-D879-8348-98D3-4109855A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3F58BD-8767-F549-BC35-D2194C187B5D}"/>
              </a:ext>
            </a:extLst>
          </p:cNvPr>
          <p:cNvGrpSpPr/>
          <p:nvPr/>
        </p:nvGrpSpPr>
        <p:grpSpPr>
          <a:xfrm>
            <a:off x="2314512" y="3059353"/>
            <a:ext cx="129573" cy="113015"/>
            <a:chOff x="-92467" y="2208944"/>
            <a:chExt cx="222040" cy="23630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D79412-58F3-8946-A718-1495865FBED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10509-C37D-B640-92DC-FBDC9DF86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5FB4E5-6DBB-654F-8A6D-1ED38B426C5F}"/>
              </a:ext>
            </a:extLst>
          </p:cNvPr>
          <p:cNvGrpSpPr/>
          <p:nvPr/>
        </p:nvGrpSpPr>
        <p:grpSpPr>
          <a:xfrm>
            <a:off x="2191222" y="2905241"/>
            <a:ext cx="129573" cy="113015"/>
            <a:chOff x="-92467" y="2208944"/>
            <a:chExt cx="222040" cy="23630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700BFA-32C8-C44D-9D8D-8179293A808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6A3AE1-3D8D-DE46-89A3-22F7CB896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8E5872-1913-E341-906D-BD901301CC1B}"/>
              </a:ext>
            </a:extLst>
          </p:cNvPr>
          <p:cNvGrpSpPr/>
          <p:nvPr/>
        </p:nvGrpSpPr>
        <p:grpSpPr>
          <a:xfrm>
            <a:off x="1646384" y="2602153"/>
            <a:ext cx="129573" cy="113015"/>
            <a:chOff x="-92467" y="2208944"/>
            <a:chExt cx="222040" cy="23630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792DA6-9049-B84F-832F-CDA5F4FB51FE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3A8B8-AE99-0C49-A32A-9946BB50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72BCDF-5CF2-7F4C-A7B8-F1E4F1ACCDD6}"/>
              </a:ext>
            </a:extLst>
          </p:cNvPr>
          <p:cNvGrpSpPr/>
          <p:nvPr/>
        </p:nvGrpSpPr>
        <p:grpSpPr>
          <a:xfrm>
            <a:off x="2509721" y="2370985"/>
            <a:ext cx="129573" cy="113015"/>
            <a:chOff x="-92467" y="2208944"/>
            <a:chExt cx="222040" cy="23630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4BB764-1C65-6443-999F-58F45E407B4D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55E9F9-040F-EA48-BA03-F81722007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6EF13E-2CC7-9E46-BCB5-01AB4826AA89}"/>
              </a:ext>
            </a:extLst>
          </p:cNvPr>
          <p:cNvGrpSpPr/>
          <p:nvPr/>
        </p:nvGrpSpPr>
        <p:grpSpPr>
          <a:xfrm>
            <a:off x="2602188" y="2812773"/>
            <a:ext cx="129573" cy="113015"/>
            <a:chOff x="-92467" y="2208944"/>
            <a:chExt cx="222040" cy="23630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3A74DC-4AAE-D84D-952E-DF415053E4E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1C61BC-9862-A442-816A-B6A9A5F6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A39549-181B-D044-B5D0-E62F416AD4EA}"/>
              </a:ext>
            </a:extLst>
          </p:cNvPr>
          <p:cNvGrpSpPr/>
          <p:nvPr/>
        </p:nvGrpSpPr>
        <p:grpSpPr>
          <a:xfrm>
            <a:off x="2540544" y="3110724"/>
            <a:ext cx="129573" cy="113015"/>
            <a:chOff x="-92467" y="2208944"/>
            <a:chExt cx="222040" cy="23630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009B1B-7C22-A74C-9BB6-8431B0394658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4448B9-D46C-6643-975F-395A8EC30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FFC919-A192-6D4B-B90B-17CB2A3CAA4D}"/>
              </a:ext>
            </a:extLst>
          </p:cNvPr>
          <p:cNvGrpSpPr/>
          <p:nvPr/>
        </p:nvGrpSpPr>
        <p:grpSpPr>
          <a:xfrm>
            <a:off x="2715786" y="2173915"/>
            <a:ext cx="129573" cy="113015"/>
            <a:chOff x="-92467" y="2208944"/>
            <a:chExt cx="222040" cy="23630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E5C0C4F-BA22-544B-9AC4-119E64AD9ADD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48A150D-EB37-7543-906B-69D04D6AE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7DBA31-347C-524D-858E-4BB302745C43}"/>
              </a:ext>
            </a:extLst>
          </p:cNvPr>
          <p:cNvGrpSpPr/>
          <p:nvPr/>
        </p:nvGrpSpPr>
        <p:grpSpPr>
          <a:xfrm>
            <a:off x="2859043" y="2576468"/>
            <a:ext cx="129573" cy="113015"/>
            <a:chOff x="-92467" y="2208944"/>
            <a:chExt cx="222040" cy="23630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36DE2F-1DEB-3041-BCF9-FD0C3777A0EA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2355706-512E-E549-8B56-F646BAADE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D6EE35-CB25-2842-A01D-BE558667C4C8}"/>
              </a:ext>
            </a:extLst>
          </p:cNvPr>
          <p:cNvGrpSpPr/>
          <p:nvPr/>
        </p:nvGrpSpPr>
        <p:grpSpPr>
          <a:xfrm>
            <a:off x="2951510" y="3018256"/>
            <a:ext cx="129573" cy="113015"/>
            <a:chOff x="-92467" y="2208944"/>
            <a:chExt cx="222040" cy="23630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6E5E8D1-F8B9-B044-B58D-964758C57866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C704B6-512A-D940-AA18-30A844C08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C228B84-F9E1-0E47-AB29-47DACF1D644D}"/>
              </a:ext>
            </a:extLst>
          </p:cNvPr>
          <p:cNvGrpSpPr/>
          <p:nvPr/>
        </p:nvGrpSpPr>
        <p:grpSpPr>
          <a:xfrm>
            <a:off x="619276" y="3192917"/>
            <a:ext cx="129573" cy="113015"/>
            <a:chOff x="-92467" y="2208944"/>
            <a:chExt cx="222040" cy="23630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DA4CE3-3996-CA4C-8ADA-37E98707DCC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B637CE-EAFF-684F-AEC3-DCA33556B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FA21E1-A832-A449-9516-40D4F07C81F1}"/>
              </a:ext>
            </a:extLst>
          </p:cNvPr>
          <p:cNvGrpSpPr/>
          <p:nvPr/>
        </p:nvGrpSpPr>
        <p:grpSpPr>
          <a:xfrm>
            <a:off x="742566" y="3470319"/>
            <a:ext cx="129573" cy="113015"/>
            <a:chOff x="-92467" y="2208944"/>
            <a:chExt cx="222040" cy="2363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03E7428-688B-4A4A-A069-C1192B90368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E75D4-E898-D646-8B2C-F04676C1E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53560F-EB3E-7744-8207-36FF2D9F52E8}"/>
              </a:ext>
            </a:extLst>
          </p:cNvPr>
          <p:cNvGrpSpPr/>
          <p:nvPr/>
        </p:nvGrpSpPr>
        <p:grpSpPr>
          <a:xfrm>
            <a:off x="937775" y="2658661"/>
            <a:ext cx="129573" cy="113015"/>
            <a:chOff x="-92467" y="2208944"/>
            <a:chExt cx="222040" cy="23630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31953DD-9811-BB4F-B967-7821F14FA23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601413-8593-6942-B896-B7C04045A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C01B8DC-A630-FC4E-AC69-E807EE76CC68}"/>
              </a:ext>
            </a:extLst>
          </p:cNvPr>
          <p:cNvGrpSpPr/>
          <p:nvPr/>
        </p:nvGrpSpPr>
        <p:grpSpPr>
          <a:xfrm>
            <a:off x="1030242" y="3100449"/>
            <a:ext cx="129573" cy="113015"/>
            <a:chOff x="-92467" y="2208944"/>
            <a:chExt cx="222040" cy="23630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D03D63-3C73-4042-9BF2-EA005BD5164A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5110EB-A019-5946-97B6-007E91671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308CDFB-06AC-1847-82C6-452BCE728B23}"/>
              </a:ext>
            </a:extLst>
          </p:cNvPr>
          <p:cNvCxnSpPr>
            <a:cxnSpLocks/>
          </p:cNvCxnSpPr>
          <p:nvPr/>
        </p:nvCxnSpPr>
        <p:spPr>
          <a:xfrm flipV="1">
            <a:off x="284813" y="2898688"/>
            <a:ext cx="283566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056486-9643-744F-BAF9-D48C6C5CE1B0}"/>
              </a:ext>
            </a:extLst>
          </p:cNvPr>
          <p:cNvCxnSpPr/>
          <p:nvPr/>
        </p:nvCxnSpPr>
        <p:spPr>
          <a:xfrm flipV="1">
            <a:off x="673236" y="2869280"/>
            <a:ext cx="0" cy="395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EA311A-541F-834B-BB7A-76F88AC6E526}"/>
              </a:ext>
            </a:extLst>
          </p:cNvPr>
          <p:cNvCxnSpPr/>
          <p:nvPr/>
        </p:nvCxnSpPr>
        <p:spPr>
          <a:xfrm flipV="1">
            <a:off x="1875312" y="2519959"/>
            <a:ext cx="0" cy="395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A133FE-8ECB-EC4D-BDE8-DA9C68773463}"/>
              </a:ext>
            </a:extLst>
          </p:cNvPr>
          <p:cNvCxnSpPr>
            <a:cxnSpLocks/>
          </p:cNvCxnSpPr>
          <p:nvPr/>
        </p:nvCxnSpPr>
        <p:spPr>
          <a:xfrm flipH="1" flipV="1">
            <a:off x="2769164" y="2242556"/>
            <a:ext cx="582" cy="6626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92D944-E980-894D-91E5-3B0794D09B9B}"/>
              </a:ext>
            </a:extLst>
          </p:cNvPr>
          <p:cNvCxnSpPr>
            <a:cxnSpLocks/>
          </p:cNvCxnSpPr>
          <p:nvPr/>
        </p:nvCxnSpPr>
        <p:spPr>
          <a:xfrm flipV="1">
            <a:off x="1551362" y="2876280"/>
            <a:ext cx="0" cy="17793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52D0E4-7F7B-2740-9B32-2ABDEB20330E}"/>
              </a:ext>
            </a:extLst>
          </p:cNvPr>
          <p:cNvCxnSpPr>
            <a:cxnSpLocks/>
          </p:cNvCxnSpPr>
          <p:nvPr/>
        </p:nvCxnSpPr>
        <p:spPr>
          <a:xfrm flipV="1">
            <a:off x="2368471" y="2889829"/>
            <a:ext cx="0" cy="2414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11B195D-BA6A-7A4F-BE1A-C6EF074F4D10}"/>
              </a:ext>
            </a:extLst>
          </p:cNvPr>
          <p:cNvCxnSpPr>
            <a:cxnSpLocks/>
          </p:cNvCxnSpPr>
          <p:nvPr/>
        </p:nvCxnSpPr>
        <p:spPr>
          <a:xfrm flipV="1">
            <a:off x="1053933" y="2889828"/>
            <a:ext cx="9721" cy="5338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6A92E9-D38C-9D49-8A4F-C8BB3421B4FD}"/>
              </a:ext>
            </a:extLst>
          </p:cNvPr>
          <p:cNvCxnSpPr>
            <a:cxnSpLocks/>
          </p:cNvCxnSpPr>
          <p:nvPr/>
        </p:nvCxnSpPr>
        <p:spPr>
          <a:xfrm flipV="1">
            <a:off x="1219440" y="2612426"/>
            <a:ext cx="8601" cy="2862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1F2F1A9-4080-6F4C-87E7-8344BF5445CF}"/>
                  </a:ext>
                </a:extLst>
              </p:cNvPr>
              <p:cNvSpPr/>
              <p:nvPr/>
            </p:nvSpPr>
            <p:spPr>
              <a:xfrm>
                <a:off x="3043795" y="268461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1F2F1A9-4080-6F4C-87E7-8344BF54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95" y="2684614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27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DF5BB-75A7-9C47-9980-07DAC199B422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F6D0-5276-5C4A-B3C1-B230AEEE5E7B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Measuring performance of our 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/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rgbClr val="FF0000"/>
                    </a:solidFill>
                  </a:rPr>
                  <a:t>Relate the behavior of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to predictor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/  predictors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A5E2D-2F33-7743-B226-F449F9BB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" y="732916"/>
                <a:ext cx="8913384" cy="400110"/>
              </a:xfrm>
              <a:prstGeom prst="rect">
                <a:avLst/>
              </a:prstGeom>
              <a:blipFill>
                <a:blip r:embed="rId2"/>
                <a:stretch>
                  <a:fillRect l="-71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0722D7-42BC-E84B-9075-FBDF65B4DFB8}"/>
                  </a:ext>
                </a:extLst>
              </p:cNvPr>
              <p:cNvSpPr/>
              <p:nvPr/>
            </p:nvSpPr>
            <p:spPr>
              <a:xfrm>
                <a:off x="5748706" y="3799964"/>
                <a:ext cx="1441233" cy="653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0722D7-42BC-E84B-9075-FBDF65B4D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06" y="3799964"/>
                <a:ext cx="1441233" cy="653064"/>
              </a:xfrm>
              <a:prstGeom prst="rect">
                <a:avLst/>
              </a:prstGeom>
              <a:blipFill>
                <a:blip r:embed="rId3"/>
                <a:stretch>
                  <a:fillRect r="-3771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42E37C8-25C4-A443-8987-FEF562D5B9E1}"/>
              </a:ext>
            </a:extLst>
          </p:cNvPr>
          <p:cNvSpPr/>
          <p:nvPr/>
        </p:nvSpPr>
        <p:spPr>
          <a:xfrm>
            <a:off x="4710149" y="1416102"/>
            <a:ext cx="4107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RSS = sum of squared deviations from mean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or sum of squared errors.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1400" i="1" dirty="0"/>
          </a:p>
          <a:p>
            <a:endParaRPr lang="en-US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A67E9-522D-6D48-BEED-8F6BBC439759}"/>
              </a:ext>
            </a:extLst>
          </p:cNvPr>
          <p:cNvSpPr/>
          <p:nvPr/>
        </p:nvSpPr>
        <p:spPr>
          <a:xfrm>
            <a:off x="4500948" y="3244334"/>
            <a:ext cx="4713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Measures of fit performance: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24EBC-400F-9B42-8FFE-A1145FBE30D3}"/>
              </a:ext>
            </a:extLst>
          </p:cNvPr>
          <p:cNvSpPr/>
          <p:nvPr/>
        </p:nvSpPr>
        <p:spPr>
          <a:xfrm>
            <a:off x="4687308" y="53805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R</a:t>
            </a:r>
            <a:r>
              <a:rPr lang="en-US" sz="2800" i="1" baseline="30000" dirty="0"/>
              <a:t>2 </a:t>
            </a:r>
            <a:r>
              <a:rPr lang="en-US" sz="2800" i="1" dirty="0"/>
              <a:t>= 1 – RSS/TSS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1A00-CA95-B44D-BDD2-983211BE1EBE}"/>
              </a:ext>
            </a:extLst>
          </p:cNvPr>
          <p:cNvSpPr/>
          <p:nvPr/>
        </p:nvSpPr>
        <p:spPr>
          <a:xfrm>
            <a:off x="7189939" y="5281352"/>
            <a:ext cx="235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fraction of variance explained by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31742-8796-2C4A-B8C0-458A5140BC7C}"/>
              </a:ext>
            </a:extLst>
          </p:cNvPr>
          <p:cNvSpPr/>
          <p:nvPr/>
        </p:nvSpPr>
        <p:spPr>
          <a:xfrm>
            <a:off x="4710149" y="397733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MSE =     RSS / n</a:t>
            </a:r>
          </a:p>
          <a:p>
            <a:endParaRPr lang="en-US" sz="1400" i="1" dirty="0"/>
          </a:p>
          <a:p>
            <a:r>
              <a:rPr lang="en-US" sz="2800" i="1" dirty="0"/>
              <a:t>RMSE = MSE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C84CA-4A4D-8D4E-ADFA-E6C4E9A90FBC}"/>
              </a:ext>
            </a:extLst>
          </p:cNvPr>
          <p:cNvCxnSpPr/>
          <p:nvPr/>
        </p:nvCxnSpPr>
        <p:spPr>
          <a:xfrm flipV="1">
            <a:off x="518826" y="2117849"/>
            <a:ext cx="0" cy="237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6D7970-43AA-5144-B5FB-8AB3D04C424C}"/>
              </a:ext>
            </a:extLst>
          </p:cNvPr>
          <p:cNvCxnSpPr>
            <a:cxnSpLocks/>
          </p:cNvCxnSpPr>
          <p:nvPr/>
        </p:nvCxnSpPr>
        <p:spPr>
          <a:xfrm flipV="1">
            <a:off x="243716" y="4182957"/>
            <a:ext cx="28356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E4B8DF-7ABB-DB41-8607-E80211E84E3D}"/>
                  </a:ext>
                </a:extLst>
              </p:cNvPr>
              <p:cNvSpPr/>
              <p:nvPr/>
            </p:nvSpPr>
            <p:spPr>
              <a:xfrm>
                <a:off x="136157" y="212848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E4B8DF-7ABB-DB41-8607-E80211E84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" y="2128480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71902C-1ABD-A64A-A153-AEA595990F54}"/>
                  </a:ext>
                </a:extLst>
              </p:cNvPr>
              <p:cNvSpPr/>
              <p:nvPr/>
            </p:nvSpPr>
            <p:spPr>
              <a:xfrm>
                <a:off x="2687097" y="419504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71902C-1ABD-A64A-A153-AEA595990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97" y="4195043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2DBE7DE-F2A2-D048-A753-E58BC05B69B8}"/>
              </a:ext>
            </a:extLst>
          </p:cNvPr>
          <p:cNvGrpSpPr/>
          <p:nvPr/>
        </p:nvGrpSpPr>
        <p:grpSpPr>
          <a:xfrm>
            <a:off x="865856" y="3079902"/>
            <a:ext cx="129573" cy="113015"/>
            <a:chOff x="-92467" y="2208944"/>
            <a:chExt cx="222040" cy="23630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FA1AEE-DB61-2842-BEDA-2E3145DC2489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76F8A4-5A04-3E46-AB07-6E44EDBCF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DA1BCB-D79C-F849-9D6F-538A39C45F29}"/>
              </a:ext>
            </a:extLst>
          </p:cNvPr>
          <p:cNvGrpSpPr/>
          <p:nvPr/>
        </p:nvGrpSpPr>
        <p:grpSpPr>
          <a:xfrm>
            <a:off x="989146" y="3357304"/>
            <a:ext cx="129573" cy="113015"/>
            <a:chOff x="-92467" y="2208944"/>
            <a:chExt cx="222040" cy="23630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0E2872-BD2F-D14A-BE67-B1493136AF4B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248697-FF6D-184D-9BC7-E2B19FD16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4097B-757F-ED43-A7D9-CA051B5E7909}"/>
              </a:ext>
            </a:extLst>
          </p:cNvPr>
          <p:cNvGrpSpPr/>
          <p:nvPr/>
        </p:nvGrpSpPr>
        <p:grpSpPr>
          <a:xfrm>
            <a:off x="1184355" y="2545646"/>
            <a:ext cx="129573" cy="113015"/>
            <a:chOff x="-92467" y="2208944"/>
            <a:chExt cx="222040" cy="23630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9E331D-5E4F-2642-88A3-435B4521189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BA522D-E5A5-EF46-8FF5-4AB65477F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620FF2-30C5-5641-90A5-8BA6E5A5E48C}"/>
              </a:ext>
            </a:extLst>
          </p:cNvPr>
          <p:cNvGrpSpPr/>
          <p:nvPr/>
        </p:nvGrpSpPr>
        <p:grpSpPr>
          <a:xfrm>
            <a:off x="2058199" y="2495419"/>
            <a:ext cx="129573" cy="113015"/>
            <a:chOff x="-92467" y="2208944"/>
            <a:chExt cx="222040" cy="23630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7A2A69-2334-8749-A209-A013B42810B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23526-5F08-364C-BA2C-6F7815004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1EBFCA-7C6B-DB46-94FA-2FDCCB43A3E0}"/>
              </a:ext>
            </a:extLst>
          </p:cNvPr>
          <p:cNvGrpSpPr/>
          <p:nvPr/>
        </p:nvGrpSpPr>
        <p:grpSpPr>
          <a:xfrm>
            <a:off x="1502854" y="2987434"/>
            <a:ext cx="129573" cy="113015"/>
            <a:chOff x="-92467" y="2208944"/>
            <a:chExt cx="222040" cy="2363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23A9D7-6D74-6F43-8AE1-53F02248116C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AEA6A2-DBDD-4B4B-A5D7-F7A3AD28F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E98A95-B9C8-0844-B90C-CA59E217804B}"/>
              </a:ext>
            </a:extLst>
          </p:cNvPr>
          <p:cNvGrpSpPr/>
          <p:nvPr/>
        </p:nvGrpSpPr>
        <p:grpSpPr>
          <a:xfrm>
            <a:off x="1225102" y="3223739"/>
            <a:ext cx="129573" cy="113015"/>
            <a:chOff x="-92467" y="2208944"/>
            <a:chExt cx="222040" cy="2363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4266AE-19E5-A741-A75E-6DB8AC05319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DF106D-226B-2F4B-8A4F-E44771A01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8DDC13-7C41-7344-A959-E2450697D867}"/>
              </a:ext>
            </a:extLst>
          </p:cNvPr>
          <p:cNvGrpSpPr/>
          <p:nvPr/>
        </p:nvGrpSpPr>
        <p:grpSpPr>
          <a:xfrm>
            <a:off x="1821353" y="2453178"/>
            <a:ext cx="129573" cy="113015"/>
            <a:chOff x="-92467" y="2208944"/>
            <a:chExt cx="222040" cy="23630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D107A6-5499-224D-A62D-3E72EF9B9F0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DE8BB4-9171-5B44-820D-AA6BF54E0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97C3D3-7562-7043-82B3-723F03DE2165}"/>
              </a:ext>
            </a:extLst>
          </p:cNvPr>
          <p:cNvGrpSpPr/>
          <p:nvPr/>
        </p:nvGrpSpPr>
        <p:grpSpPr>
          <a:xfrm>
            <a:off x="1913820" y="2894966"/>
            <a:ext cx="129573" cy="113015"/>
            <a:chOff x="-92467" y="2208944"/>
            <a:chExt cx="222040" cy="23630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A0BDF6-C9EA-B140-BC71-E7F0EE03C46A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83330B-5360-7D49-B8B1-C09086F20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DF7171-D9A8-A640-A64E-1C2D6462E785}"/>
              </a:ext>
            </a:extLst>
          </p:cNvPr>
          <p:cNvGrpSpPr/>
          <p:nvPr/>
        </p:nvGrpSpPr>
        <p:grpSpPr>
          <a:xfrm>
            <a:off x="1903546" y="3151821"/>
            <a:ext cx="129573" cy="113015"/>
            <a:chOff x="-92467" y="2208944"/>
            <a:chExt cx="222040" cy="23630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810463-16C7-BC45-9A75-311F2C53677A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336F-E2E9-1F42-84B1-EC4442DA8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B39BF1-B195-AF43-9E17-99DF2FDCB675}"/>
              </a:ext>
            </a:extLst>
          </p:cNvPr>
          <p:cNvGrpSpPr/>
          <p:nvPr/>
        </p:nvGrpSpPr>
        <p:grpSpPr>
          <a:xfrm>
            <a:off x="1197778" y="2874419"/>
            <a:ext cx="129573" cy="113015"/>
            <a:chOff x="-92467" y="2208944"/>
            <a:chExt cx="222040" cy="23630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D47499-6352-6C4C-AA21-2EA5BBB8B4B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E6C605-2C3B-FB4C-95F7-575C3ECA8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65066A-134D-DE4F-A562-C483DA10C71B}"/>
              </a:ext>
            </a:extLst>
          </p:cNvPr>
          <p:cNvGrpSpPr/>
          <p:nvPr/>
        </p:nvGrpSpPr>
        <p:grpSpPr>
          <a:xfrm>
            <a:off x="2222045" y="2617565"/>
            <a:ext cx="129573" cy="113015"/>
            <a:chOff x="-92467" y="2208944"/>
            <a:chExt cx="222040" cy="2363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441B24-7956-B74F-BF11-67EA1CD465B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F2757C-D637-5949-B22C-59F84D630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42DAB1-5788-E344-AAA4-DC00B4C558AB}"/>
              </a:ext>
            </a:extLst>
          </p:cNvPr>
          <p:cNvGrpSpPr/>
          <p:nvPr/>
        </p:nvGrpSpPr>
        <p:grpSpPr>
          <a:xfrm>
            <a:off x="2314512" y="3059353"/>
            <a:ext cx="129573" cy="113015"/>
            <a:chOff x="-92467" y="2208944"/>
            <a:chExt cx="222040" cy="23630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A806DA3-04CE-5542-8D6B-5E193DF8B5B0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17C099-C75D-924F-A434-D94DDBF56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A22F99-E1EC-7647-8D9C-E15D24D4E3B3}"/>
              </a:ext>
            </a:extLst>
          </p:cNvPr>
          <p:cNvGrpSpPr/>
          <p:nvPr/>
        </p:nvGrpSpPr>
        <p:grpSpPr>
          <a:xfrm>
            <a:off x="2191222" y="2905241"/>
            <a:ext cx="129573" cy="113015"/>
            <a:chOff x="-92467" y="2208944"/>
            <a:chExt cx="222040" cy="23630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711929-E89B-6840-8E19-D358228DA002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30B3C-C3A1-7444-9712-E818F07D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D29320-81E2-AD45-BCC7-67CAD7835423}"/>
              </a:ext>
            </a:extLst>
          </p:cNvPr>
          <p:cNvGrpSpPr/>
          <p:nvPr/>
        </p:nvGrpSpPr>
        <p:grpSpPr>
          <a:xfrm>
            <a:off x="1646384" y="2602153"/>
            <a:ext cx="129573" cy="113015"/>
            <a:chOff x="-92467" y="2208944"/>
            <a:chExt cx="222040" cy="23630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6763B93-69AE-3742-B565-BF26203FC0FA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BFD1FB-20F7-8643-B47F-F77E189FF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C1806B-D92B-A445-9CBC-141FEDD9B692}"/>
              </a:ext>
            </a:extLst>
          </p:cNvPr>
          <p:cNvGrpSpPr/>
          <p:nvPr/>
        </p:nvGrpSpPr>
        <p:grpSpPr>
          <a:xfrm>
            <a:off x="2509721" y="2370985"/>
            <a:ext cx="129573" cy="113015"/>
            <a:chOff x="-92467" y="2208944"/>
            <a:chExt cx="222040" cy="23630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4CE36E-CC8C-EF4D-84A2-EDD061516430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0740280-EB93-CD41-AEFC-C16F774DA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162787-2DB7-7247-8E2F-830937E0D136}"/>
              </a:ext>
            </a:extLst>
          </p:cNvPr>
          <p:cNvGrpSpPr/>
          <p:nvPr/>
        </p:nvGrpSpPr>
        <p:grpSpPr>
          <a:xfrm>
            <a:off x="2602188" y="2812773"/>
            <a:ext cx="129573" cy="113015"/>
            <a:chOff x="-92467" y="2208944"/>
            <a:chExt cx="222040" cy="23630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8D163A-CF8A-3C45-B56E-A3C1EAA207EB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2F072D-F099-5544-AD72-F2541BF5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130BA2-C34E-0143-ACBA-8D8DF4F52BFB}"/>
              </a:ext>
            </a:extLst>
          </p:cNvPr>
          <p:cNvGrpSpPr/>
          <p:nvPr/>
        </p:nvGrpSpPr>
        <p:grpSpPr>
          <a:xfrm>
            <a:off x="2540544" y="3110724"/>
            <a:ext cx="129573" cy="113015"/>
            <a:chOff x="-92467" y="2208944"/>
            <a:chExt cx="222040" cy="23630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6FCAFB-EA86-2D45-8667-2974585C1D9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DBB2D5-671B-0943-8057-BCCFDB97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F97C90-3F0A-D642-9EEB-D755820A6F70}"/>
              </a:ext>
            </a:extLst>
          </p:cNvPr>
          <p:cNvGrpSpPr/>
          <p:nvPr/>
        </p:nvGrpSpPr>
        <p:grpSpPr>
          <a:xfrm>
            <a:off x="2715786" y="2173915"/>
            <a:ext cx="129573" cy="113015"/>
            <a:chOff x="-92467" y="2208944"/>
            <a:chExt cx="222040" cy="23630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CFE7A4-1403-5241-A679-689EE0CCEEA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F4FDB9-245A-1049-B4E8-66B46502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7840B2-BECD-A542-9DE2-9840D0FA8656}"/>
              </a:ext>
            </a:extLst>
          </p:cNvPr>
          <p:cNvGrpSpPr/>
          <p:nvPr/>
        </p:nvGrpSpPr>
        <p:grpSpPr>
          <a:xfrm>
            <a:off x="2859043" y="2576468"/>
            <a:ext cx="129573" cy="113015"/>
            <a:chOff x="-92467" y="2208944"/>
            <a:chExt cx="222040" cy="23630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349493E-2162-B140-8A7D-80546DC3F98F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FA08CC8-55C1-7B4D-A0A7-2EA5DBD03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AB90042-ECB2-C04F-A102-C54B743A589E}"/>
              </a:ext>
            </a:extLst>
          </p:cNvPr>
          <p:cNvGrpSpPr/>
          <p:nvPr/>
        </p:nvGrpSpPr>
        <p:grpSpPr>
          <a:xfrm>
            <a:off x="2951510" y="3018256"/>
            <a:ext cx="129573" cy="113015"/>
            <a:chOff x="-92467" y="2208944"/>
            <a:chExt cx="222040" cy="23630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E3DA3F-8CB5-314F-8564-83D4F6AE4F47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9366E8-826A-F241-B6DC-CC418CE12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D8CA45-AD8D-A948-8577-4A639616FAA9}"/>
              </a:ext>
            </a:extLst>
          </p:cNvPr>
          <p:cNvGrpSpPr/>
          <p:nvPr/>
        </p:nvGrpSpPr>
        <p:grpSpPr>
          <a:xfrm>
            <a:off x="619276" y="3192917"/>
            <a:ext cx="129573" cy="113015"/>
            <a:chOff x="-92467" y="2208944"/>
            <a:chExt cx="222040" cy="23630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61DF0-D7AA-8546-9EFA-D07CF72D4935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52F828-D058-8148-BEB9-8ACB6152D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50D787-C524-B345-A3E4-04CC6142DEFC}"/>
              </a:ext>
            </a:extLst>
          </p:cNvPr>
          <p:cNvGrpSpPr/>
          <p:nvPr/>
        </p:nvGrpSpPr>
        <p:grpSpPr>
          <a:xfrm>
            <a:off x="742566" y="3470319"/>
            <a:ext cx="129573" cy="113015"/>
            <a:chOff x="-92467" y="2208944"/>
            <a:chExt cx="222040" cy="2363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BE3FEB-E643-754A-BE2D-09772A180611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8A3FC5-30EB-CA4F-A406-B3B5C03DC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10A3B1-F697-9F44-B165-31944C883912}"/>
              </a:ext>
            </a:extLst>
          </p:cNvPr>
          <p:cNvGrpSpPr/>
          <p:nvPr/>
        </p:nvGrpSpPr>
        <p:grpSpPr>
          <a:xfrm>
            <a:off x="937775" y="2658661"/>
            <a:ext cx="129573" cy="113015"/>
            <a:chOff x="-92467" y="2208944"/>
            <a:chExt cx="222040" cy="23630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D642A4-9141-8E43-ADB2-1BCF04C378D3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DE0E50-8F7D-A441-8078-E2018FE8B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B45A69-A20B-9046-B03C-A1117F18378F}"/>
              </a:ext>
            </a:extLst>
          </p:cNvPr>
          <p:cNvGrpSpPr/>
          <p:nvPr/>
        </p:nvGrpSpPr>
        <p:grpSpPr>
          <a:xfrm>
            <a:off x="1030242" y="3100449"/>
            <a:ext cx="129573" cy="113015"/>
            <a:chOff x="-92467" y="2208944"/>
            <a:chExt cx="222040" cy="23630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0AAC849-4816-574D-86EC-8571C47EA104}"/>
                </a:ext>
              </a:extLst>
            </p:cNvPr>
            <p:cNvCxnSpPr/>
            <p:nvPr/>
          </p:nvCxnSpPr>
          <p:spPr>
            <a:xfrm>
              <a:off x="-92467" y="2208944"/>
              <a:ext cx="184934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A1BEFD-3EBE-2147-87B5-951120CD4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2466" y="2208944"/>
              <a:ext cx="222039" cy="23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C25EC9-4EC5-8F4F-BFC9-B8B2359DF13D}"/>
              </a:ext>
            </a:extLst>
          </p:cNvPr>
          <p:cNvCxnSpPr>
            <a:cxnSpLocks/>
          </p:cNvCxnSpPr>
          <p:nvPr/>
        </p:nvCxnSpPr>
        <p:spPr>
          <a:xfrm flipV="1">
            <a:off x="243716" y="2576468"/>
            <a:ext cx="3033740" cy="6678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3CB1F7-4426-7F49-8AFE-444D6E98CB9C}"/>
              </a:ext>
            </a:extLst>
          </p:cNvPr>
          <p:cNvCxnSpPr>
            <a:cxnSpLocks/>
          </p:cNvCxnSpPr>
          <p:nvPr/>
        </p:nvCxnSpPr>
        <p:spPr>
          <a:xfrm flipV="1">
            <a:off x="673236" y="3131271"/>
            <a:ext cx="0" cy="1335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186BCB-7C9D-674B-8E35-EC8C8EF79323}"/>
              </a:ext>
            </a:extLst>
          </p:cNvPr>
          <p:cNvCxnSpPr>
            <a:cxnSpLocks/>
          </p:cNvCxnSpPr>
          <p:nvPr/>
        </p:nvCxnSpPr>
        <p:spPr>
          <a:xfrm flipV="1">
            <a:off x="1875312" y="2519959"/>
            <a:ext cx="0" cy="34932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855C4C-8C05-FC41-A67F-0188EDF122AD}"/>
              </a:ext>
            </a:extLst>
          </p:cNvPr>
          <p:cNvCxnSpPr>
            <a:cxnSpLocks/>
          </p:cNvCxnSpPr>
          <p:nvPr/>
        </p:nvCxnSpPr>
        <p:spPr>
          <a:xfrm flipV="1">
            <a:off x="2753615" y="2242557"/>
            <a:ext cx="15549" cy="4469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9F4DED-7DE4-9841-B327-1366437D0AA2}"/>
              </a:ext>
            </a:extLst>
          </p:cNvPr>
          <p:cNvCxnSpPr>
            <a:cxnSpLocks/>
          </p:cNvCxnSpPr>
          <p:nvPr/>
        </p:nvCxnSpPr>
        <p:spPr>
          <a:xfrm flipV="1">
            <a:off x="1551362" y="3007981"/>
            <a:ext cx="5452" cy="4623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8D8A4E0-CC42-BC48-A46B-FF10B7D28441}"/>
              </a:ext>
            </a:extLst>
          </p:cNvPr>
          <p:cNvCxnSpPr>
            <a:cxnSpLocks/>
          </p:cNvCxnSpPr>
          <p:nvPr/>
        </p:nvCxnSpPr>
        <p:spPr>
          <a:xfrm flipV="1">
            <a:off x="2368471" y="2771676"/>
            <a:ext cx="10828" cy="35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E8E0C55-EF7B-634F-9CE3-292DDD183CDE}"/>
              </a:ext>
            </a:extLst>
          </p:cNvPr>
          <p:cNvCxnSpPr>
            <a:cxnSpLocks/>
          </p:cNvCxnSpPr>
          <p:nvPr/>
        </p:nvCxnSpPr>
        <p:spPr>
          <a:xfrm flipV="1">
            <a:off x="1053933" y="3043941"/>
            <a:ext cx="12855" cy="3797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38F25D-BE7B-0741-BAA7-09ED027070D4}"/>
              </a:ext>
            </a:extLst>
          </p:cNvPr>
          <p:cNvCxnSpPr>
            <a:cxnSpLocks/>
          </p:cNvCxnSpPr>
          <p:nvPr/>
        </p:nvCxnSpPr>
        <p:spPr>
          <a:xfrm flipV="1">
            <a:off x="1222623" y="2612426"/>
            <a:ext cx="5418" cy="37987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DC039-BD93-1940-A901-4237D56B245F}"/>
                  </a:ext>
                </a:extLst>
              </p:cNvPr>
              <p:cNvSpPr/>
              <p:nvPr/>
            </p:nvSpPr>
            <p:spPr>
              <a:xfrm>
                <a:off x="1060360" y="3669714"/>
                <a:ext cx="1701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6DC039-BD93-1940-A901-4237D56B2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60" y="3669714"/>
                <a:ext cx="170162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1146</Words>
  <Application>Microsoft Macintosh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16</cp:revision>
  <dcterms:created xsi:type="dcterms:W3CDTF">2019-07-08T05:12:50Z</dcterms:created>
  <dcterms:modified xsi:type="dcterms:W3CDTF">2019-07-08T13:01:41Z</dcterms:modified>
</cp:coreProperties>
</file>