
<file path=[Content_Types].xml><?xml version="1.0" encoding="utf-8"?>
<Types xmlns="http://schemas.openxmlformats.org/package/2006/content-types">
  <Override PartName="/_rels/.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0680" y="1768680"/>
            <a:ext cx="5497920" cy="4384440"/>
          </a:xfrm>
          <a:prstGeom prst="rect">
            <a:avLst/>
          </a:prstGeom>
          <a:ln>
            <a:noFill/>
          </a:ln>
        </p:spPr>
      </p:pic>
      <p:pic>
        <p:nvPicPr>
          <p:cNvPr id="38" name="" descr=""/>
          <p:cNvPicPr/>
          <p:nvPr/>
        </p:nvPicPr>
        <p:blipFill>
          <a:blip r:embed="rId3"/>
          <a:stretch/>
        </p:blipFill>
        <p:spPr>
          <a:xfrm>
            <a:off x="2290680" y="1768680"/>
            <a:ext cx="549792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04CB116B-8E92-4C2B-A4AA-264F093DCEB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hyperlink" Target="http://www.sthda.com/english/articles/38-regression-model-validation/157-cross-validation-essentials-in-r/" TargetMode="External"/><Relationship Id="rId2"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hyperlink" Target="https://www.kaggle.com/c/house-prices-advanced-regression-techniques/overview" TargetMode="External"/><Relationship Id="rId2"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Automated variable Selection</a:t>
            </a:r>
            <a:endParaRPr b="0" lang="en-US" sz="4400" spc="-1" strike="noStrike">
              <a:solidFill>
                <a:srgbClr val="000000"/>
              </a:solidFill>
              <a:uFill>
                <a:solidFill>
                  <a:srgbClr val="ffffff"/>
                </a:solidFill>
              </a:uFill>
              <a:latin typeface="Arial"/>
            </a:endParaRPr>
          </a:p>
        </p:txBody>
      </p:sp>
      <p:sp>
        <p:nvSpPr>
          <p:cNvPr id="40" name="TextShape 2"/>
          <p:cNvSpPr txBox="1"/>
          <p:nvPr/>
        </p:nvSpPr>
        <p:spPr>
          <a:xfrm>
            <a:off x="548640" y="1769040"/>
            <a:ext cx="9027000" cy="5363280"/>
          </a:xfrm>
          <a:prstGeom prst="rect">
            <a:avLst/>
          </a:prstGeom>
          <a:noFill/>
          <a:ln>
            <a:noFill/>
          </a:ln>
        </p:spPr>
        <p:txBody>
          <a:bodyPr lIns="0" rIns="0" tIns="0" bIns="0"/>
          <a:p>
            <a:pPr marL="432000" indent="-324000">
              <a:buClr>
                <a:srgbClr val="000000"/>
              </a:buClr>
              <a:buSzPct val="45000"/>
              <a:buFont typeface="Wingdings" charset="2"/>
              <a:buChar char=""/>
            </a:pPr>
            <a:r>
              <a:rPr b="0" lang="en-US" sz="4400" spc="-1" strike="noStrike">
                <a:solidFill>
                  <a:srgbClr val="000000"/>
                </a:solidFill>
                <a:uFill>
                  <a:solidFill>
                    <a:srgbClr val="ffffff"/>
                  </a:solidFill>
                </a:uFill>
                <a:latin typeface="Arial"/>
              </a:rPr>
              <a:t>Imagine you have 100 different variables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4400" spc="-1" strike="noStrike">
                <a:solidFill>
                  <a:srgbClr val="000000"/>
                </a:solidFill>
                <a:uFill>
                  <a:solidFill>
                    <a:srgbClr val="ffffff"/>
                  </a:solidFill>
                </a:uFill>
                <a:latin typeface="Arial"/>
              </a:rPr>
              <a:t>Imagine selecting the best set manually like we did last week</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4400" spc="-1" strike="noStrike">
                <a:solidFill>
                  <a:srgbClr val="000000"/>
                </a:solidFill>
                <a:uFill>
                  <a:solidFill>
                    <a:srgbClr val="ffffff"/>
                  </a:solidFill>
                </a:uFill>
                <a:latin typeface="Arial"/>
              </a:rPr>
              <a:t>Ugh…</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4400" spc="-1" strike="noStrike">
                <a:solidFill>
                  <a:srgbClr val="000000"/>
                </a:solidFill>
                <a:uFill>
                  <a:solidFill>
                    <a:srgbClr val="ffffff"/>
                  </a:solidFill>
                </a:uFill>
                <a:latin typeface="Arial"/>
              </a:rPr>
              <a:t>Several automated ways available in R:</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000" spc="-1" strike="noStrike">
                <a:solidFill>
                  <a:srgbClr val="ff6666"/>
                </a:solidFill>
                <a:uFill>
                  <a:solidFill>
                    <a:srgbClr val="ffffff"/>
                  </a:solidFill>
                </a:uFill>
                <a:latin typeface="Arial"/>
              </a:rPr>
              <a:t>stepAIC() </a:t>
            </a:r>
            <a:r>
              <a:rPr b="0" lang="en-US" sz="4000" spc="-1" strike="noStrike">
                <a:solidFill>
                  <a:srgbClr val="000000"/>
                </a:solidFill>
                <a:uFill>
                  <a:solidFill>
                    <a:srgbClr val="ffffff"/>
                  </a:solidFill>
                </a:uFill>
                <a:latin typeface="Arial"/>
              </a:rPr>
              <a:t>[MASS package], which choose the best model by AIC</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000" spc="-1" strike="noStrike">
                <a:solidFill>
                  <a:srgbClr val="ff6666"/>
                </a:solidFill>
                <a:uFill>
                  <a:solidFill>
                    <a:srgbClr val="ffffff"/>
                  </a:solidFill>
                </a:uFill>
                <a:latin typeface="Arial"/>
              </a:rPr>
              <a:t>regsubsets()</a:t>
            </a:r>
            <a:r>
              <a:rPr b="0" lang="en-US" sz="4000" spc="-1" strike="noStrike">
                <a:solidFill>
                  <a:srgbClr val="000000"/>
                </a:solidFill>
                <a:uFill>
                  <a:solidFill>
                    <a:srgbClr val="ffffff"/>
                  </a:solidFill>
                </a:uFill>
                <a:latin typeface="Arial"/>
              </a:rPr>
              <a:t> [leaps package], which has the tuning parameter nvmax specifying the maximal number of predictors to incorporate in the model. returns multiple models with different size up to nvmax. You need to compare the performance of the different models for choosing the best one.</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000" spc="-1" strike="noStrike">
                <a:solidFill>
                  <a:srgbClr val="000000"/>
                </a:solidFill>
                <a:uFill>
                  <a:solidFill>
                    <a:srgbClr val="ffffff"/>
                  </a:solidFill>
                </a:uFill>
                <a:latin typeface="Arial"/>
              </a:rPr>
              <a:t>The </a:t>
            </a:r>
            <a:r>
              <a:rPr b="0" lang="en-US" sz="4000" spc="-1" strike="noStrike">
                <a:solidFill>
                  <a:srgbClr val="ff6666"/>
                </a:solidFill>
                <a:uFill>
                  <a:solidFill>
                    <a:srgbClr val="ffffff"/>
                  </a:solidFill>
                </a:uFill>
                <a:latin typeface="Arial"/>
              </a:rPr>
              <a:t>train()</a:t>
            </a:r>
            <a:r>
              <a:rPr b="0" lang="en-US" sz="4000" spc="-1" strike="noStrike">
                <a:solidFill>
                  <a:srgbClr val="000000"/>
                </a:solidFill>
                <a:uFill>
                  <a:solidFill>
                    <a:srgbClr val="ffffff"/>
                  </a:solidFill>
                </a:uFill>
                <a:latin typeface="Arial"/>
              </a:rPr>
              <a:t> function [caret package] provides an easy workflow to perform stepwise selections using the leaps and the MASS packages. It has an option named method</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ff3399"/>
                </a:solidFill>
                <a:uFill>
                  <a:solidFill>
                    <a:srgbClr val="ffffff"/>
                  </a:solidFill>
                </a:uFill>
                <a:latin typeface="Arial"/>
              </a:rPr>
              <a:t> </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4000" spc="-1" strike="noStrike">
                <a:solidFill>
                  <a:srgbClr val="ff3399"/>
                </a:solidFill>
                <a:uFill>
                  <a:solidFill>
                    <a:srgbClr val="ffffff"/>
                  </a:solidFill>
                </a:uFill>
                <a:latin typeface="Arial"/>
              </a:rPr>
              <a:t>Check extra resources for examples</a:t>
            </a:r>
            <a:endParaRPr b="0" lang="en-US"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So which do you use?</a:t>
            </a:r>
            <a:endParaRPr b="0" lang="en-US" sz="4400" spc="-1" strike="noStrike">
              <a:solidFill>
                <a:srgbClr val="000000"/>
              </a:solidFill>
              <a:uFill>
                <a:solidFill>
                  <a:srgbClr val="ffffff"/>
                </a:solidFill>
              </a:uFill>
              <a:latin typeface="Arial"/>
            </a:endParaRPr>
          </a:p>
        </p:txBody>
      </p:sp>
      <p:sp>
        <p:nvSpPr>
          <p:cNvPr id="6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As always: it depends…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RMSE will obviously penalise outliers. So it depends what you define as an outlier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Get rid of outliers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If data very scattered – probably RMSE is a better metric</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If data close to regression line – RMSE and MAE will be almost the same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R² and Adjusted R²</a:t>
            </a:r>
            <a:endParaRPr b="0" lang="en-US" sz="4400" spc="-1" strike="noStrike">
              <a:solidFill>
                <a:srgbClr val="000000"/>
              </a:solidFill>
              <a:uFill>
                <a:solidFill>
                  <a:srgbClr val="ffffff"/>
                </a:solidFill>
              </a:uFill>
              <a:latin typeface="Arial"/>
            </a:endParaRPr>
          </a:p>
        </p:txBody>
      </p:sp>
      <p:sp>
        <p:nvSpPr>
          <p:cNvPr id="6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 Squared &amp; Adjusted R Squared are often used for explanatory purposes and explains how well your selected independent variable(s) explain the variability in your dependent variable(s).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MAE and RMSE used to compare two models – it doesn’t tell you how well a model actually performs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R² = 1− Total Variation /Explained Variation</a:t>
            </a:r>
            <a:endParaRPr b="0" lang="en-US" sz="32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R²</a:t>
            </a:r>
            <a:endParaRPr b="0" lang="en-US" sz="4400" spc="-1" strike="noStrike">
              <a:solidFill>
                <a:srgbClr val="000000"/>
              </a:solidFill>
              <a:uFill>
                <a:solidFill>
                  <a:srgbClr val="ffffff"/>
                </a:solidFill>
              </a:uFill>
              <a:latin typeface="Arial"/>
            </a:endParaRPr>
          </a:p>
        </p:txBody>
      </p:sp>
      <p:sp>
        <p:nvSpPr>
          <p:cNvPr id="6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Arial"/>
              </a:rPr>
              <a:t>R-squared explains to what extent the variance of one variable explains the variance of the second variable. So, if the R² of a model is 0.50, then approximately half of the observed variation can be explained by the model's inputs.</a:t>
            </a:r>
            <a:endParaRPr b="0" lang="en-US" sz="3200" spc="-1" strike="noStrike">
              <a:solidFill>
                <a:srgbClr val="000000"/>
              </a:solidFill>
              <a:uFill>
                <a:solidFill>
                  <a:srgbClr val="ffffff"/>
                </a:solidFill>
              </a:uFill>
              <a:latin typeface="Arial"/>
            </a:endParaRPr>
          </a:p>
        </p:txBody>
      </p:sp>
      <p:pic>
        <p:nvPicPr>
          <p:cNvPr id="66" name="" descr=""/>
          <p:cNvPicPr/>
          <p:nvPr/>
        </p:nvPicPr>
        <p:blipFill>
          <a:blip r:embed="rId1"/>
          <a:stretch/>
        </p:blipFill>
        <p:spPr>
          <a:xfrm>
            <a:off x="2560320" y="3566160"/>
            <a:ext cx="4754880" cy="36208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Adjusted R²</a:t>
            </a:r>
            <a:endParaRPr b="0" lang="en-US" sz="4400" spc="-1" strike="noStrike">
              <a:solidFill>
                <a:srgbClr val="000000"/>
              </a:solidFill>
              <a:uFill>
                <a:solidFill>
                  <a:srgbClr val="ffffff"/>
                </a:solidFill>
              </a:uFill>
              <a:latin typeface="Arial"/>
            </a:endParaRPr>
          </a:p>
        </p:txBody>
      </p:sp>
      <p:sp>
        <p:nvSpPr>
          <p:cNvPr id="6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R² always increases if new predictors are added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adjusted R-squared is a modified version of R-squared that has been adjusted for the number of predictors in the model. The adjusted R-squared increases only if the new term improves the model more than would be expected by chance.</a:t>
            </a:r>
            <a:endParaRPr b="0" lang="en-US" sz="32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Extra resources</a:t>
            </a:r>
            <a:endParaRPr b="0" lang="en-US" sz="4400" spc="-1" strike="noStrike">
              <a:solidFill>
                <a:srgbClr val="000000"/>
              </a:solidFill>
              <a:uFill>
                <a:solidFill>
                  <a:srgbClr val="ffffff"/>
                </a:solidFill>
              </a:uFill>
              <a:latin typeface="Arial"/>
            </a:endParaRPr>
          </a:p>
        </p:txBody>
      </p:sp>
      <p:pic>
        <p:nvPicPr>
          <p:cNvPr id="70" name="" descr=""/>
          <p:cNvPicPr/>
          <p:nvPr/>
        </p:nvPicPr>
        <p:blipFill>
          <a:blip r:embed="rId1"/>
          <a:stretch/>
        </p:blipFill>
        <p:spPr>
          <a:xfrm>
            <a:off x="5435280" y="2834640"/>
            <a:ext cx="4389120" cy="3291840"/>
          </a:xfrm>
          <a:prstGeom prst="rect">
            <a:avLst/>
          </a:prstGeom>
          <a:ln>
            <a:noFill/>
          </a:ln>
        </p:spPr>
      </p:pic>
      <p:sp>
        <p:nvSpPr>
          <p:cNvPr id="7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There are other metrics. Please look into the extra resources folder for some useful links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Be aware which metrics</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are general (like R²) and</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which are given in the units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of the data: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AIC, BIC</a:t>
            </a:r>
            <a:endParaRPr b="0" lang="en-US" sz="32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What we have done so far</a:t>
            </a:r>
            <a:endParaRPr b="0" lang="en-US" sz="4400" spc="-1" strike="noStrike">
              <a:solidFill>
                <a:srgbClr val="000000"/>
              </a:solidFill>
              <a:uFill>
                <a:solidFill>
                  <a:srgbClr val="ffffff"/>
                </a:solidFill>
              </a:uFill>
              <a:latin typeface="Arial"/>
            </a:endParaRPr>
          </a:p>
        </p:txBody>
      </p:sp>
      <p:sp>
        <p:nvSpPr>
          <p:cNvPr id="7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Used whole data we had to build model and </a:t>
            </a:r>
            <a:r>
              <a:rPr b="0" lang="en-US" sz="3200" spc="-1" strike="noStrike">
                <a:solidFill>
                  <a:srgbClr val="000000"/>
                </a:solidFill>
                <a:uFill>
                  <a:solidFill>
                    <a:srgbClr val="ffffff"/>
                  </a:solidFill>
                </a:uFill>
                <a:latin typeface="Arial"/>
              </a:rPr>
              <a:t>measure performance of the model</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What is the problem with that?</a:t>
            </a:r>
            <a:endParaRPr b="0" lang="en-US" sz="3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Solution: Training and Test Data</a:t>
            </a:r>
            <a:endParaRPr b="0" lang="en-US" sz="4400" spc="-1" strike="noStrike">
              <a:solidFill>
                <a:srgbClr val="000000"/>
              </a:solidFill>
              <a:uFill>
                <a:solidFill>
                  <a:srgbClr val="ffffff"/>
                </a:solidFill>
              </a:uFill>
              <a:latin typeface="Arial"/>
            </a:endParaRPr>
          </a:p>
        </p:txBody>
      </p:sp>
      <p:sp>
        <p:nvSpPr>
          <p:cNvPr id="7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Divide our data into training and test data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Why?</a:t>
            </a:r>
            <a:endParaRPr b="0" lang="en-US" sz="32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 descr=""/>
          <p:cNvPicPr/>
          <p:nvPr/>
        </p:nvPicPr>
        <p:blipFill>
          <a:blip r:embed="rId1"/>
          <a:stretch/>
        </p:blipFill>
        <p:spPr>
          <a:xfrm>
            <a:off x="437400" y="4385520"/>
            <a:ext cx="8889480" cy="3174480"/>
          </a:xfrm>
          <a:prstGeom prst="rect">
            <a:avLst/>
          </a:prstGeom>
          <a:ln>
            <a:noFill/>
          </a:ln>
        </p:spPr>
      </p:pic>
      <p:sp>
        <p:nvSpPr>
          <p:cNvPr id="7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Overfitting</a:t>
            </a:r>
            <a:endParaRPr b="0" lang="en-US" sz="4400" spc="-1" strike="noStrike">
              <a:solidFill>
                <a:srgbClr val="000000"/>
              </a:solidFill>
              <a:uFill>
                <a:solidFill>
                  <a:srgbClr val="ffffff"/>
                </a:solidFill>
              </a:uFill>
              <a:latin typeface="Arial"/>
            </a:endParaRPr>
          </a:p>
        </p:txBody>
      </p:sp>
      <p:sp>
        <p:nvSpPr>
          <p:cNvPr id="7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force our model to fit to the training set rather than the actual domain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Linear regression: </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if we add too many features </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polynomials</a:t>
            </a:r>
            <a:endParaRPr b="0" lang="en-US" sz="2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Bias-Variance tradeoff</a:t>
            </a:r>
            <a:endParaRPr b="0" lang="en-US" sz="4400" spc="-1" strike="noStrike">
              <a:solidFill>
                <a:srgbClr val="000000"/>
              </a:solidFill>
              <a:uFill>
                <a:solidFill>
                  <a:srgbClr val="ffffff"/>
                </a:solidFill>
              </a:uFill>
              <a:latin typeface="Arial"/>
            </a:endParaRPr>
          </a:p>
        </p:txBody>
      </p:sp>
      <p:sp>
        <p:nvSpPr>
          <p:cNvPr id="8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Bias is the difference between the average prediction of our model and the correct value which we are trying to predict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Model with high bias pays very little attention to the training data and oversimplifies the model. It always leads to high error on training and test data.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Variance is the variability of model prediction for a given data point or a value which tells us spread of our data.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Model with high variance pays a lot of attention to training data and does not generalize on the data which it hasn’t seen before. As a result, such models perform very well on training data but has high error rates on test data.</a:t>
            </a:r>
            <a:endParaRPr b="0" lang="en-US" sz="3200" spc="-1" strike="noStrike">
              <a:solidFill>
                <a:srgbClr val="000000"/>
              </a:solidFill>
              <a:uFill>
                <a:solidFill>
                  <a:srgbClr val="ffffff"/>
                </a:solidFill>
              </a:uFill>
              <a:latin typeface="Arial"/>
            </a:endParaRPr>
          </a:p>
        </p:txBody>
      </p:sp>
      <p:pic>
        <p:nvPicPr>
          <p:cNvPr id="81" name="" descr=""/>
          <p:cNvPicPr/>
          <p:nvPr/>
        </p:nvPicPr>
        <p:blipFill>
          <a:blip r:embed="rId1"/>
          <a:stretch/>
        </p:blipFill>
        <p:spPr>
          <a:xfrm>
            <a:off x="2468880" y="6126480"/>
            <a:ext cx="4700160" cy="18288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Note</a:t>
            </a:r>
            <a:endParaRPr b="0" lang="en-US" sz="4400" spc="-1" strike="noStrike">
              <a:solidFill>
                <a:srgbClr val="000000"/>
              </a:solidFill>
              <a:uFill>
                <a:solidFill>
                  <a:srgbClr val="ffffff"/>
                </a:solidFill>
              </a:uFill>
              <a:latin typeface="Arial"/>
            </a:endParaRPr>
          </a:p>
        </p:txBody>
      </p:sp>
      <p:sp>
        <p:nvSpPr>
          <p:cNvPr id="8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This stuff is not per se tested in the exam</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But those are chore concepts of machine learning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Popular ML/DS interview questions:</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i="1" lang="en-US" sz="2800" spc="-1" strike="noStrike">
                <a:solidFill>
                  <a:srgbClr val="000000"/>
                </a:solidFill>
                <a:uFill>
                  <a:solidFill>
                    <a:srgbClr val="ffffff"/>
                  </a:solidFill>
                </a:uFill>
                <a:latin typeface="Arial"/>
              </a:rPr>
              <a:t>What are the differences between overfitting and underfitting (and how to avoid either)?</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i="1" lang="en-US" sz="2800" spc="-1" strike="noStrike">
                <a:solidFill>
                  <a:srgbClr val="000000"/>
                </a:solidFill>
                <a:uFill>
                  <a:solidFill>
                    <a:srgbClr val="ffffff"/>
                  </a:solidFill>
                </a:uFill>
                <a:latin typeface="Arial"/>
              </a:rPr>
              <a:t>What is bias, variance trade off?</a:t>
            </a:r>
            <a:endParaRPr b="0" lang="en-US" sz="2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How to choose best model?</a:t>
            </a:r>
            <a:endParaRPr b="0" lang="en-U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Different ways to evaluate performance of a model</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Questions to ask:</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Is the error going down? </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How much variance is explained? </a:t>
            </a:r>
            <a:r>
              <a:rPr b="0" lang="en-US" sz="2000" spc="-1" strike="noStrike">
                <a:solidFill>
                  <a:srgbClr val="000000"/>
                </a:solidFill>
                <a:uFill>
                  <a:solidFill>
                    <a:srgbClr val="ffffff"/>
                  </a:solidFill>
                </a:uFill>
                <a:latin typeface="Arial"/>
              </a:rPr>
              <a:t>(maybe error went down but model overall is bad)</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Do you want to penalise larger error?</a:t>
            </a:r>
            <a:r>
              <a:rPr b="0" lang="en-US" sz="2000" spc="-1" strike="noStrike">
                <a:solidFill>
                  <a:srgbClr val="000000"/>
                </a:solidFill>
                <a:uFill>
                  <a:solidFill>
                    <a:srgbClr val="ffffff"/>
                  </a:solidFill>
                </a:uFill>
                <a:latin typeface="Arial"/>
              </a:rPr>
              <a:t> (e.g. cancer detection)</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How well does the model perform on new data</a:t>
            </a:r>
            <a:endParaRPr b="0" lang="en-US" sz="2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Cross Validation</a:t>
            </a:r>
            <a:endParaRPr b="0" lang="en-US" sz="4400" spc="-1" strike="noStrike">
              <a:solidFill>
                <a:srgbClr val="000000"/>
              </a:solidFill>
              <a:uFill>
                <a:solidFill>
                  <a:srgbClr val="ffffff"/>
                </a:solidFill>
              </a:uFill>
              <a:latin typeface="Arial"/>
            </a:endParaRPr>
          </a:p>
        </p:txBody>
      </p:sp>
      <p:sp>
        <p:nvSpPr>
          <p:cNvPr id="85" name="TextShape 2"/>
          <p:cNvSpPr txBox="1"/>
          <p:nvPr/>
        </p:nvSpPr>
        <p:spPr>
          <a:xfrm>
            <a:off x="504000" y="1769040"/>
            <a:ext cx="9071640" cy="2071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Will be covered tomorrow – but you might come across it in the tutorials/articles in the extra resources</a:t>
            </a:r>
            <a:endParaRPr b="0" lang="en-US" sz="3200" spc="-1" strike="noStrike">
              <a:solidFill>
                <a:srgbClr val="000000"/>
              </a:solidFill>
              <a:uFill>
                <a:solidFill>
                  <a:srgbClr val="ffffff"/>
                </a:solidFill>
              </a:uFill>
              <a:latin typeface="Arial"/>
            </a:endParaRPr>
          </a:p>
        </p:txBody>
      </p:sp>
      <p:sp>
        <p:nvSpPr>
          <p:cNvPr id="86" name="TextShape 3"/>
          <p:cNvSpPr txBox="1"/>
          <p:nvPr/>
        </p:nvSpPr>
        <p:spPr>
          <a:xfrm>
            <a:off x="365760" y="358416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Task for today: check .docx file</a:t>
            </a:r>
            <a:endParaRPr b="0" lang="en-US" sz="44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a:off x="4302000" y="4920840"/>
            <a:ext cx="3836160" cy="2577240"/>
          </a:xfrm>
          <a:prstGeom prst="rect">
            <a:avLst/>
          </a:prstGeom>
          <a:ln>
            <a:noFill/>
          </a:ln>
        </p:spPr>
      </p:pic>
      <p:sp>
        <p:nvSpPr>
          <p:cNvPr id="8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Cross Validation</a:t>
            </a:r>
            <a:endParaRPr b="0" lang="en-US" sz="4400" spc="-1" strike="noStrike">
              <a:solidFill>
                <a:srgbClr val="000000"/>
              </a:solidFill>
              <a:uFill>
                <a:solidFill>
                  <a:srgbClr val="ffffff"/>
                </a:solidFill>
              </a:uFill>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 model validation technique for assessing how the results of a statistical analysis (model) will generalise to an independent data set.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to estimate how accurately a predictive model will perform in practice (real life)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An optimal model will perform well on training and test data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Cross Validation</a:t>
            </a:r>
            <a:endParaRPr b="0" lang="en-US" sz="4400" spc="-1" strike="noStrike">
              <a:solidFill>
                <a:srgbClr val="000000"/>
              </a:solidFill>
              <a:uFill>
                <a:solidFill>
                  <a:srgbClr val="ffffff"/>
                </a:solidFill>
              </a:uFill>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What are the problems by just dividing data into training and test like we did yesterday?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pic>
        <p:nvPicPr>
          <p:cNvPr id="92" name="" descr=""/>
          <p:cNvPicPr/>
          <p:nvPr/>
        </p:nvPicPr>
        <p:blipFill>
          <a:blip r:embed="rId1"/>
          <a:stretch/>
        </p:blipFill>
        <p:spPr>
          <a:xfrm>
            <a:off x="2011680" y="4297680"/>
            <a:ext cx="6035040" cy="18759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Problem</a:t>
            </a:r>
            <a:endParaRPr b="0" lang="en-US" sz="4400" spc="-1" strike="noStrike">
              <a:solidFill>
                <a:srgbClr val="000000"/>
              </a:solidFill>
              <a:uFill>
                <a:solidFill>
                  <a:srgbClr val="ffffff"/>
                </a:solidFill>
              </a:uFill>
              <a:latin typeface="Arial"/>
            </a:endParaRPr>
          </a:p>
        </p:txBody>
      </p:sp>
      <p:sp>
        <p:nvSpPr>
          <p:cNvPr id="9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What if the split we make isn’t random?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What if one subset of our data has only people from a certain state, employees with a certain income level but not other income levels, only women or only people at a certain age?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will result in overfitting, even though we’re trying to avoid it as it is not certain which data points will end up in the validation set and the result might be entirely different for different sets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Thus, it is a good choice only if we have enough data.</a:t>
            </a:r>
            <a:endParaRPr b="0" lang="en-US" sz="32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Solution: k-fold CV</a:t>
            </a:r>
            <a:endParaRPr b="0" lang="en-US" sz="4400" spc="-1" strike="noStrike">
              <a:solidFill>
                <a:srgbClr val="000000"/>
              </a:solidFill>
              <a:uFill>
                <a:solidFill>
                  <a:srgbClr val="ffffff"/>
                </a:solidFill>
              </a:uFill>
              <a:latin typeface="Arial"/>
            </a:endParaRPr>
          </a:p>
        </p:txBody>
      </p:sp>
      <p:sp>
        <p:nvSpPr>
          <p:cNvPr id="9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As there is never enough data to train a model, removing a part of it for validation poses a problem of underfitting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By reducing the training data, we risk losing important patterns/ trends in data set, which in turn increases error induced by bias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So, what we require is a method that provides ample data for training the model and also leaves ample data for validation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K Fold cross validation does exactly that.</a:t>
            </a:r>
            <a:endParaRPr b="0" lang="en-US" sz="32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It can be viewed as repeated holdout and we simply average scores after K different holdouts. Every data point gets to be in a validation set exactly once, and gets to be in a training set k-1times.</a:t>
            </a:r>
            <a:endParaRPr b="0" lang="en-US" sz="32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1630800" y="2954880"/>
            <a:ext cx="7238880" cy="381168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Question for you</a:t>
            </a:r>
            <a:endParaRPr b="0" lang="en-US" sz="4400" spc="-1" strike="noStrike">
              <a:solidFill>
                <a:srgbClr val="000000"/>
              </a:solidFill>
              <a:uFill>
                <a:solidFill>
                  <a:srgbClr val="ffffff"/>
                </a:solidFill>
              </a:uFill>
              <a:latin typeface="Arial"/>
            </a:endParaRPr>
          </a:p>
        </p:txBody>
      </p:sp>
      <p:pic>
        <p:nvPicPr>
          <p:cNvPr id="101" name="" descr=""/>
          <p:cNvPicPr/>
          <p:nvPr/>
        </p:nvPicPr>
        <p:blipFill>
          <a:blip r:embed="rId1"/>
          <a:stretch/>
        </p:blipFill>
        <p:spPr>
          <a:xfrm>
            <a:off x="457200" y="1446120"/>
            <a:ext cx="9028800" cy="541188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No</a:t>
            </a:r>
            <a:endParaRPr b="0" lang="en-US" sz="44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182880" y="1828800"/>
            <a:ext cx="9784440" cy="471852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Example: My Master Thesis </a:t>
            </a:r>
            <a:endParaRPr b="0" lang="en-US" sz="4400" spc="-1" strike="noStrike">
              <a:solidFill>
                <a:srgbClr val="000000"/>
              </a:solidFill>
              <a:uFill>
                <a:solidFill>
                  <a:srgbClr val="ffffff"/>
                </a:solidFill>
              </a:uFill>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16 online debates (from forums)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Assessing convincingness of argument pairs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Training on 15 debates, testing on 16</a:t>
            </a:r>
            <a:r>
              <a:rPr b="0" lang="en-US" sz="3200" spc="-1" strike="noStrike" baseline="101000">
                <a:solidFill>
                  <a:srgbClr val="000000"/>
                </a:solidFill>
                <a:uFill>
                  <a:solidFill>
                    <a:srgbClr val="ffffff"/>
                  </a:solidFill>
                </a:uFill>
                <a:latin typeface="Arial"/>
              </a:rPr>
              <a:t>th</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Repeat 16 times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Average accuracy </a:t>
            </a:r>
            <a:endParaRPr b="0" lang="en-US" sz="32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pic>
        <p:nvPicPr>
          <p:cNvPr id="107" name="" descr=""/>
          <p:cNvPicPr/>
          <p:nvPr/>
        </p:nvPicPr>
        <p:blipFill>
          <a:blip r:embed="rId1"/>
          <a:stretch/>
        </p:blipFill>
        <p:spPr>
          <a:xfrm>
            <a:off x="2834640" y="423720"/>
            <a:ext cx="4499640" cy="670860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nchor="ctr"/>
          <a:p>
            <a:pPr algn="ctr"/>
            <a:r>
              <a:rPr b="0" lang="en-US" sz="3200" spc="-1" strike="noStrike">
                <a:solidFill>
                  <a:srgbClr val="000000"/>
                </a:solidFill>
                <a:uFill>
                  <a:solidFill>
                    <a:srgbClr val="ffffff"/>
                  </a:solidFill>
                </a:uFill>
                <a:latin typeface="Arial"/>
              </a:rPr>
              <a:t>Let’s start from the beginning...</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Different types</a:t>
            </a:r>
            <a:endParaRPr b="0" lang="en-US" sz="4400" spc="-1" strike="noStrike">
              <a:solidFill>
                <a:srgbClr val="000000"/>
              </a:solidFill>
              <a:uFill>
                <a:solidFill>
                  <a:srgbClr val="ffffff"/>
                </a:solidFill>
              </a:uFill>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Validation set (what we did until yesterday)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LOOCV (leave one out)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K-fold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K-fold with repetition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hlinkClick r:id="rId1"/>
              </a:rPr>
              <a:t>http://www.sthda.com/english/articles/38-regression-model-validation/157-cross-validation-essentials-in-r/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(also in the extra resources folder)</a:t>
            </a:r>
            <a:endParaRPr b="0" lang="en-US" sz="32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Task for today</a:t>
            </a:r>
            <a:endParaRPr b="0" lang="en-US" sz="4400" spc="-1" strike="noStrike">
              <a:solidFill>
                <a:srgbClr val="000000"/>
              </a:solidFill>
              <a:uFill>
                <a:solidFill>
                  <a:srgbClr val="ffffff"/>
                </a:solidFill>
              </a:uFill>
              <a:latin typeface="Arial"/>
            </a:endParaRPr>
          </a:p>
        </p:txBody>
      </p:sp>
      <p:sp>
        <p:nvSpPr>
          <p:cNvPr id="111" name="TextShape 2"/>
          <p:cNvSpPr txBox="1"/>
          <p:nvPr/>
        </p:nvSpPr>
        <p:spPr>
          <a:xfrm>
            <a:off x="504000" y="1769040"/>
            <a:ext cx="8914320" cy="536328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Kaggle Challenge: </a:t>
            </a:r>
            <a:r>
              <a:rPr b="0" lang="en-US" sz="3200" spc="-1" strike="noStrike">
                <a:solidFill>
                  <a:srgbClr val="000000"/>
                </a:solidFill>
                <a:uFill>
                  <a:solidFill>
                    <a:srgbClr val="ffffff"/>
                  </a:solidFill>
                </a:uFill>
                <a:latin typeface="Arial"/>
                <a:hlinkClick r:id="rId1"/>
              </a:rPr>
              <a:t>https://www.kaggle.com/c/house-prices-advanced-regression-techniques/overview</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Use everything we learned so far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Use CV!!</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Work in groups if you want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Develop a regression model to predict log(house price)*** based on other columns in the Ames house price dataset.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Use optimal set predictors (use stepwise selection)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***(we take the log()of the housing data, so that% errors in pricing small cheap/ large expensive houses are equally important)</a:t>
            </a:r>
            <a:endParaRPr b="0" lang="en-US" sz="32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Suggestion</a:t>
            </a:r>
            <a:endParaRPr b="0" lang="en-US" sz="4400" spc="-1" strike="noStrike">
              <a:solidFill>
                <a:srgbClr val="000000"/>
              </a:solidFill>
              <a:uFill>
                <a:solidFill>
                  <a:srgbClr val="ffffff"/>
                </a:solidFill>
              </a:uFill>
              <a:latin typeface="Arial"/>
            </a:endParaRPr>
          </a:p>
        </p:txBody>
      </p:sp>
      <p:sp>
        <p:nvSpPr>
          <p:cNvPr id="11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first only use numerical columns and try to find optimal set of predictors by selecting them (it takes a while to clean the data otherwise – e.g. converting all columns to factors etc)</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Manually: using corrplot and comparing p-values of different models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Using stepwise selection methods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Submit your optimal model to kaggle and record your score</a:t>
            </a:r>
            <a:endParaRPr b="0" lang="en-US" sz="2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Day 7</a:t>
            </a:r>
            <a:endParaRPr b="0" lang="en-US" sz="4400" spc="-1" strike="noStrike">
              <a:solidFill>
                <a:srgbClr val="000000"/>
              </a:solidFill>
              <a:uFill>
                <a:solidFill>
                  <a:srgbClr val="ffffff"/>
                </a:solidFill>
              </a:uFill>
              <a:latin typeface="Arial"/>
            </a:endParaRPr>
          </a:p>
        </p:txBody>
      </p:sp>
      <p:sp>
        <p:nvSpPr>
          <p:cNvPr id="11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Finishing/revising what you haven’t finished in the past 2 days</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Building regression models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Evaluating the models (metrics, Cross validation)</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If you want something new (not in exam):</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Bootstrapping</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Examining Residuals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Nonlinear fits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Regularisation</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 </a:t>
            </a:r>
            <a:endParaRPr b="0" lang="en-US" sz="2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Machine Learning</a:t>
            </a:r>
            <a:endParaRPr b="0" lang="en-US"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Building a model of a dataset so that we can relate the behaviour of variable Y to predictor variable X (also called independent variable)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Regression if Y is numerical (e.g. X: number of rooms, Y: house price)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Classification if Y is a category: (e.g. Y survived/died, X: tumour size, age, gender)</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Y ~ f(x)</a:t>
            </a:r>
            <a:endParaRPr b="0" lang="en-US"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f(X): regression function describing the true relationship between Y and X</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Why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X cannot be fully explained by behaviour of Y. There are unknown variables not included as predictors and random factors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Notation: Y = f(X) + </a:t>
            </a:r>
            <a:r>
              <a:rPr b="0" lang="en-US" sz="3200" spc="-1" strike="noStrike">
                <a:solidFill>
                  <a:srgbClr val="000000"/>
                </a:solidFill>
                <a:uFill>
                  <a:solidFill>
                    <a:srgbClr val="ffffff"/>
                  </a:solidFill>
                </a:uFill>
                <a:latin typeface="Arial"/>
                <a:ea typeface="Arial"/>
              </a:rPr>
              <a:t>ε</a:t>
            </a:r>
            <a:r>
              <a:rPr b="0" lang="en-US" sz="3200" spc="-1" strike="noStrike">
                <a:solidFill>
                  <a:srgbClr val="000000"/>
                </a:solidFill>
                <a:uFill>
                  <a:solidFill>
                    <a:srgbClr val="ffffff"/>
                  </a:solidFill>
                </a:uFill>
                <a:latin typeface="Arial"/>
                <a:ea typeface="Arial"/>
              </a:rPr>
              <a:t>  (random error)</a:t>
            </a: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Error Metrics</a:t>
            </a:r>
            <a:endParaRPr b="0" lang="en-US"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152280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There are three main errors (metrics) used to evaluate models, Mean absolute error, (Root) Mean Squared error and R2 score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pic>
        <p:nvPicPr>
          <p:cNvPr id="51" name="" descr=""/>
          <p:cNvPicPr/>
          <p:nvPr/>
        </p:nvPicPr>
        <p:blipFill>
          <a:blip r:embed="rId1"/>
          <a:stretch/>
        </p:blipFill>
        <p:spPr>
          <a:xfrm>
            <a:off x="2560320" y="3474720"/>
            <a:ext cx="4206240" cy="3779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MAE</a:t>
            </a:r>
            <a:endParaRPr b="0" lang="en-US" sz="4400" spc="-1" strike="noStrike">
              <a:solidFill>
                <a:srgbClr val="000000"/>
              </a:solidFill>
              <a:uFill>
                <a:solidFill>
                  <a:srgbClr val="ffffff"/>
                </a:solidFill>
              </a:uFill>
              <a:latin typeface="Arial"/>
            </a:endParaRPr>
          </a:p>
        </p:txBody>
      </p:sp>
      <p:sp>
        <p:nvSpPr>
          <p:cNvPr id="5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Mean Absolute Error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What does Error mean? Prediction Error → Actual Value - Predicted Value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This prediction error is taking for each record after which we convert all error to positive. This is achieved by taking Absolute value for each error as below</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Absolute Error → |Prediction Error|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MAE = Average of All Absolute Errors</a:t>
            </a:r>
            <a:endParaRPr b="0"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Problem with MAE</a:t>
            </a:r>
            <a:endParaRPr b="0" lang="en-US" sz="4400" spc="-1" strike="noStrike">
              <a:solidFill>
                <a:srgbClr val="000000"/>
              </a:solidFill>
              <a:uFill>
                <a:solidFill>
                  <a:srgbClr val="ffffff"/>
                </a:solidFill>
              </a:uFill>
              <a:latin typeface="Arial"/>
            </a:endParaRPr>
          </a:p>
        </p:txBody>
      </p:sp>
      <p:sp>
        <p:nvSpPr>
          <p:cNvPr id="5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When you average these out, you might get a very low error if you are underestimating and overestimating equally as they will cancel each other out. To get rid of the effect of the negative value while taking the mean, we square them.</a:t>
            </a:r>
            <a:endParaRPr b="0" lang="en-US" sz="3200" spc="-1" strike="noStrike">
              <a:solidFill>
                <a:srgbClr val="000000"/>
              </a:solidFill>
              <a:uFill>
                <a:solidFill>
                  <a:srgbClr val="ffffff"/>
                </a:solidFill>
              </a:uFill>
              <a:latin typeface="Arial"/>
            </a:endParaRPr>
          </a:p>
        </p:txBody>
      </p:sp>
      <p:pic>
        <p:nvPicPr>
          <p:cNvPr id="56" name="" descr=""/>
          <p:cNvPicPr/>
          <p:nvPr/>
        </p:nvPicPr>
        <p:blipFill>
          <a:blip r:embed="rId1"/>
          <a:stretch/>
        </p:blipFill>
        <p:spPr>
          <a:xfrm>
            <a:off x="2985120" y="4314600"/>
            <a:ext cx="3781440" cy="1080360"/>
          </a:xfrm>
          <a:prstGeom prst="rect">
            <a:avLst/>
          </a:prstGeom>
          <a:ln>
            <a:noFill/>
          </a:ln>
        </p:spPr>
      </p:pic>
      <p:pic>
        <p:nvPicPr>
          <p:cNvPr id="57" name="" descr=""/>
          <p:cNvPicPr/>
          <p:nvPr/>
        </p:nvPicPr>
        <p:blipFill>
          <a:blip r:embed="rId2"/>
          <a:stretch/>
        </p:blipFill>
        <p:spPr>
          <a:xfrm>
            <a:off x="2794680" y="5669280"/>
            <a:ext cx="3971880" cy="1092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Example</a:t>
            </a:r>
            <a:endParaRPr b="0" lang="en-US" sz="4400" spc="-1" strike="noStrike">
              <a:solidFill>
                <a:srgbClr val="000000"/>
              </a:solidFill>
              <a:uFill>
                <a:solidFill>
                  <a:srgbClr val="ffffff"/>
                </a:solidFill>
              </a:uFill>
              <a:latin typeface="Arial"/>
            </a:endParaRPr>
          </a:p>
        </p:txBody>
      </p:sp>
      <p:sp>
        <p:nvSpPr>
          <p:cNvPr id="5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Case 1: Actual Values = [2,4,6,8] , Predicted </a:t>
            </a:r>
            <a:r>
              <a:rPr b="0" lang="en-US" sz="3200" spc="-1" strike="noStrike">
                <a:solidFill>
                  <a:srgbClr val="000000"/>
                </a:solidFill>
                <a:uFill>
                  <a:solidFill>
                    <a:srgbClr val="ffffff"/>
                  </a:solidFill>
                </a:uFill>
                <a:latin typeface="Arial"/>
              </a:rPr>
              <a:t>Values = [4,6,8,10]</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Case 2: Actual Values = [2,4,6,8] , Predicted </a:t>
            </a:r>
            <a:r>
              <a:rPr b="0" lang="en-US" sz="3200" spc="-1" strike="noStrike">
                <a:solidFill>
                  <a:srgbClr val="000000"/>
                </a:solidFill>
                <a:uFill>
                  <a:solidFill>
                    <a:srgbClr val="ffffff"/>
                  </a:solidFill>
                </a:uFill>
                <a:latin typeface="Arial"/>
              </a:rPr>
              <a:t>Values = [4,6,8,12]</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MAE for case 1 = 2.0, RMSE for case 1 = 2.0</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MAE for case 2 = 2.5, RMSE for case 2 = 2.6</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ff66cc"/>
                </a:solidFill>
                <a:uFill>
                  <a:solidFill>
                    <a:srgbClr val="ffffff"/>
                  </a:solidFill>
                </a:uFill>
                <a:latin typeface="Arial"/>
              </a:rPr>
              <a:t>RMSE penalizes the last value prediction more </a:t>
            </a:r>
            <a:r>
              <a:rPr b="0" lang="en-US" sz="3200" spc="-1" strike="noStrike">
                <a:solidFill>
                  <a:srgbClr val="ff66cc"/>
                </a:solidFill>
                <a:uFill>
                  <a:solidFill>
                    <a:srgbClr val="ffffff"/>
                  </a:solidFill>
                </a:uFill>
                <a:latin typeface="Arial"/>
              </a:rPr>
              <a:t>heavily than MAE</a:t>
            </a:r>
            <a:endParaRPr b="0" lang="en-US" sz="3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2019-07-24T20:08:36Z</dcterms:created>
  <dc:creator/>
  <dc:description/>
  <dc:language>en-US</dc:language>
  <cp:lastModifiedBy/>
  <dcterms:modified xsi:type="dcterms:W3CDTF">2019-07-30T15:13:53Z</dcterms:modified>
  <cp:revision>8</cp:revision>
  <dc:subject/>
  <dc:title/>
</cp:coreProperties>
</file>