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0E0D65-3A09-41BE-AE84-ACBE70AC866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owardsdatascience.com/beyond-accuracy-precision-and-recall-3da06bea9f6c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Predicting category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Eye colour {brown, green, blue}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Spam-email {yes, no}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 feature vector X and a qualitative response Y taking values in the set C (possible categories), the classification task is to build a function C(X) that takes the input feature vector X and predicts its value for 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in exam but a useful technique for exploratory data analysis, allowing you to better visualize the variation present in a dataset with many variables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to understand PCA in oder to understand LDA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check extra resources for resources and again an excellent video (University of North Carolina)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Bayes Classifier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a classification technique based on Bayes’ Theorem with an assumption of independence among predictors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Bayes model is easy to build and particularly useful for very large data sets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super simple and is known to outperform even highly sophisticated classification methods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why we will cover this instead of LDA/QDA (but again, please feel free to follow the actual syllabus. No, they wont be in the exam)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 classifier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906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works particularly well with natural language processing (NLP) problems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family of probabilistic algorithms that take advantage of probability theory and Bayes’ Theorem to predict the tag of a text (like a piece of news or a customer review)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probabilistic, which means that they calculate the probability of each tag for a given text, and then output the tag with the highest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8" name="Table 2"/>
          <p:cNvGraphicFramePr/>
          <p:nvPr/>
        </p:nvGraphicFramePr>
        <p:xfrm>
          <a:off x="2572920" y="1674720"/>
          <a:ext cx="5075280" cy="431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great game”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election was over”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 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Very clean match”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clean but forgettable game”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 was a close election”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 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9" name="TextShape 3"/>
          <p:cNvSpPr txBox="1"/>
          <p:nvPr/>
        </p:nvSpPr>
        <p:spPr>
          <a:xfrm>
            <a:off x="914400" y="6492240"/>
            <a:ext cx="85039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Now, which tag does the sentence</a:t>
            </a:r>
            <a:r>
              <a:rPr b="0" i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“A very close game”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belong to?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Naive Bayes is a probabilistic classifier, we want to calculate the probability that the sentence “A very close game” is Sports and the probability that it’s Not Sports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Written mathematically, what we want is P(Sports | a very close game)— the probability that the tag of a sentence is Sports given that the sentence is “A very close game”.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great, but how do we calculate these probabilities?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thing we need to do when creating a machine learning model is to decide what to use as features (predictors in LR)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were doing classification on health, some features could be a person’s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height, weight, gender, and so on.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would exclude things that maybe are known but aren’t useful to the model, like a person’s name or favorite color.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here we dont have numeric features!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word frequencies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631520" y="1008360"/>
            <a:ext cx="7421040" cy="530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ignore the word order and sentence construction (hence, NAIVE bayes) treating every document as a set of the words it contains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Features will be the counts of each of these words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 seem too simplistic but it works surprisingly well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 Theorem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457200" y="5029200"/>
            <a:ext cx="9052560" cy="6753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26080" y="1640880"/>
            <a:ext cx="4572000" cy="293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for our classifier we’re just trying to find out which tag has a bigger probability, we can discard the divisor —which is the same for both tags— and just compare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103120" y="4179960"/>
            <a:ext cx="6438600" cy="295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My Master Thesis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an argument I counted the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number of words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number of nouns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number of verbs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number of errors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Resulting feature vector for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 A: {28, 6, 4, 1}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Argument B: {18, 4, 3, 0}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one is more convincing given these feature vectors? (Outcome (0,1) or (1,0)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how many times the sentence “A very close game” appears in the Sports tag, divide it by the total, and obtain P(a very close game | Sports)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that exact sentence doesnt appear in our training data ( P = 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Being Naive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here comes the Naive part: we assume that every word in a sentence is independent of the other ones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means that we’re no longer looking at entire sentences, but rather at individual words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for our purposes, “this was a fun party” is the same as “this party was fun” and “party fun was this”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Therefore: P(“a very close game”) =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P(“a”) X P(“very”) * P(“close”) * P(“game”)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38120" y="827640"/>
            <a:ext cx="9071640" cy="603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priori probability of each tag: for a given sentence in our training data,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probability that it is Sports P(Sports) is 3/5 and P(Not Sports) is 2/5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P(a very close game | Sports) = P(a | Sports) *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P(very | Sports) * P(close | Sports) * P(game | Sports)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“close” is not in any Sports texts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P(close|Sports) = 2/11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Since we are multiplying, we will end up with P = 0!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 laplace smoothing: adding 1 to every count, so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never 0. To balance this, we add the number of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words to the divisor (so division will never be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greater than 1)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words: 'a', 'great', 'very', 'over', 'it', 'but', 'game',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'election', 'clean', 'close', 'the', 'was', 'forgettable',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'match' (14)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8" name="Table 2"/>
          <p:cNvGraphicFramePr/>
          <p:nvPr/>
        </p:nvGraphicFramePr>
        <p:xfrm>
          <a:off x="7426800" y="1778760"/>
          <a:ext cx="2181240" cy="4914720"/>
        </p:xfrm>
        <a:graphic>
          <a:graphicData uri="http://schemas.openxmlformats.org/drawingml/2006/table">
            <a:tbl>
              <a:tblPr/>
              <a:tblGrid>
                <a:gridCol w="1090800"/>
                <a:gridCol w="1090800"/>
              </a:tblGrid>
              <a:tr h="-20592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great game”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178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 election was over”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 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Very clean match”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11780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clean but forgettable game”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618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 was a close election”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 Sports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525680" y="1768680"/>
            <a:ext cx="702756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finally...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74320" y="1737360"/>
            <a:ext cx="9322200" cy="502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Famous Titanic dataset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try to predict whether or not they survived the shipwreck based on ticket fare information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sample: 500 passengers, 30% survived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Among those who survived fare ticket mean was 100$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Among those who didnt, fare ticket mean 50$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5014440" y="427896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TextShape 4"/>
          <p:cNvSpPr txBox="1"/>
          <p:nvPr/>
        </p:nvSpPr>
        <p:spPr>
          <a:xfrm>
            <a:off x="5014440" y="427896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TextShape 5"/>
          <p:cNvSpPr txBox="1"/>
          <p:nvPr/>
        </p:nvSpPr>
        <p:spPr>
          <a:xfrm>
            <a:off x="5014440" y="427896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passenger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new passenger and dont know whether he survived or not but you know he bought a 30$ ticket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your prediction of survival for this passenger?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554480" y="4480560"/>
            <a:ext cx="766440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probably predict that he didnt survive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Why? Because according to the information contained in the random subset of passengers, you assumed that chances of survival were low and that being boor reduces the chances of survival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put this passenger in the closest group of likelihood (low fare ticket group)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That’s exactly what NB classifier does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NB not just for text classification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 time prediction: because it’s fast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Multi-class prediction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Recommendation System: predict whether a user would like a given resource or not (Spotify, ASOS, Amazon...)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Assessing model accuracy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Overall Accuracy: out of 100 people your model predicted the tag correctly for 84 = 84% accurate (easy)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often not enough – you also want to know false positive and false negatives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Confusion matrix of Precision and Recall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Predicting flower based on colour, petal length and height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Flowers: Rose, Lilly (1,2)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Colours: Red, blue, Yellow (1, 2, 3)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Flower A: {1, 3, 20} → prediction: 1 (Rose)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Flower B: {2, 3, 40} → prediction: 2 (Lilly)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4947840" y="309204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-182880" y="1906200"/>
            <a:ext cx="10343520" cy="37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Recognising oranges from apples.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Picture contains 12 oranges and some apples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Your model recognises 8 oranges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5/8 are actual oranges (true positives) and the rest are apples (false positives)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5/8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Recall: 5/12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engine returns 30 pages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of them are relevant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Fails to return other 40 relevant pages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Precision: 20/30 = 1/3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 20/60 = 1/3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ability of a classification model to identify all relevant instances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ability of a classification model to return only relevant instances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score: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single metric that combines recall and precision using the harmonic mean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Precision vs Recall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 Negative in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Cancer Detection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Recall is a better measure!!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want to find ALL the instances of cancer, even if some of them are false positives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YouTube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recommendations: False negatives less of a concern: Precision is better 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want to recommend only relevant stuff, even if you miss some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ROC curve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64054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https://towardsdatascience.com/beyond-accuracy-precision-and-recall-3da06bea9f6c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4947840" y="196416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920240" y="1371600"/>
            <a:ext cx="590940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188720"/>
            <a:ext cx="9071640" cy="496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Report Brief is online now, please have a look at 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Unfortunately I cannot change it so you are limited to linear and logistic regression and decision trees (covered next week)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please feel free to include more models and compare them and show why your chosen one is better than the others (at the end of the day – it’s still me, who is marking them)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Brief in general confusing – can’t think of a dataset where you can apply regression AND classification… I would choose a classification task for the report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Unless you use trees for regression...but I find this utterly confusing for a beginners course in ML...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Choice of dataset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are free to choose a dataset you like apart from very famous ones (IRIS, Boston, Titanic etc) since there is just too much material on them on the net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don’t have a dataset by tomorrow, talk to me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NLP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Who’s interested in text classification tasks can talk to me and I will give a more detailed intro into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stopword removal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word lemmatisation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of n-grams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of tf-idf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Engineering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part of this course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essential part of Machine 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big companies can afford hiring data engineers and data scientists separately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Data Scientists need to be able to do both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actually worked as a data engineer last summer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Good Feature Engineering can improve your ML model a lot!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Just so you know. I will give some examples today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Estimating probabilities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Often we are more interested in estimating the probabilities that X belongs to category 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example, probability that an insurance claim is fraudulent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Fraudulent: Yes/No (not very informative)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Fraudulent: 40%/60% (more likely No, but probably worth looking into this)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 for today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will walk you through the EDA of the titanic dataset – this is how your report should look (more or less...)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will show you how to train logistic regression model and NB model and how to evaluate them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Understand what I did in the Titanic “Report”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your report (find dataset, explore it...)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outcome Binary (yes, no)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Could use linear regression. No if &lt;50% and Yes if &gt;50%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regression might produce probabilities less than zero or bigger than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is appropriate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754280" y="4754880"/>
            <a:ext cx="6383880" cy="23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your outcome is not binary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12560" y="1645920"/>
            <a:ext cx="9188640" cy="508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not appropriate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more than two classes then Linear Discriminant Analysis (LDA) is the preferred linear classification technique (given that all groups are identically distributed – otherwise Quadratic Discriminant Analysis (QDA))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order to understand LDA you need to understand PCA (principal component analysis)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will not cover LDA and QDA – please check extra resources file for excellent videos and tutorials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personally prefer Support Vector Machines (SVMs) but these are not covered in this course, but again: feel free to look into them!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common classification algorithms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 (covered today)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Naive Bayes Classifier (covered today)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Vector Machine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K-nearest Neighbour (covered tomorrow)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Trees (covered next week)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 (covered next week)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honestly have no idea why Discriminant Analysis is in the Syllabus...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type of algorithm you use depends ON YOUR DATA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cannot really say one is better than the other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14440" y="371844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TextShape 2"/>
          <p:cNvSpPr txBox="1"/>
          <p:nvPr/>
        </p:nvSpPr>
        <p:spPr>
          <a:xfrm>
            <a:off x="5014440" y="371844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TextShape 3"/>
          <p:cNvSpPr txBox="1"/>
          <p:nvPr/>
        </p:nvSpPr>
        <p:spPr>
          <a:xfrm>
            <a:off x="5014440" y="371844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TextShape 4"/>
          <p:cNvSpPr txBox="1"/>
          <p:nvPr/>
        </p:nvSpPr>
        <p:spPr>
          <a:xfrm>
            <a:off x="5014440" y="371844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-274320" y="442080"/>
            <a:ext cx="9601200" cy="65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2019-07-30T10:58:51Z</dcterms:created>
  <dc:creator/>
  <dc:description/>
  <dc:language>en-US</dc:language>
  <cp:lastModifiedBy/>
  <dcterms:modified xsi:type="dcterms:W3CDTF">2019-08-01T10:38:26Z</dcterms:modified>
  <cp:revision>5</cp:revision>
  <dc:subject/>
  <dc:title/>
</cp:coreProperties>
</file>