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6"/>
  </p:handoutMasterIdLst>
  <p:sldIdLst>
    <p:sldId id="256" r:id="rId4"/>
    <p:sldId id="262" r:id="rId5"/>
    <p:sldId id="296" r:id="rId6"/>
    <p:sldId id="307" r:id="rId7"/>
    <p:sldId id="308" r:id="rId8"/>
    <p:sldId id="310" r:id="rId9"/>
    <p:sldId id="311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1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276046" y="4268735"/>
            <a:ext cx="1639760" cy="402986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-8309" y="2791162"/>
            <a:ext cx="12192000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300" dirty="0" smtClean="0">
                <a:solidFill>
                  <a:schemeClr val="bg1"/>
                </a:solidFill>
                <a:cs typeface="Arial" pitchFamily="34" charset="0"/>
              </a:rPr>
              <a:t> PHẦN MỀM QUẢN LÝ PHÒNG KHÁM </a:t>
            </a:r>
          </a:p>
          <a:p>
            <a:pPr algn="ctr"/>
            <a:r>
              <a:rPr lang="en-US" altLang="ko-KR" sz="4300" dirty="0" smtClean="0">
                <a:solidFill>
                  <a:schemeClr val="bg1"/>
                </a:solidFill>
                <a:cs typeface="Arial" pitchFamily="34" charset="0"/>
              </a:rPr>
              <a:t>SẢN PHỤ KHOA</a:t>
            </a:r>
            <a:endParaRPr lang="ko-KR" altLang="en-US" sz="43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276046" y="4332809"/>
            <a:ext cx="16397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QA Solutions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91373"/>
            <a:ext cx="4464590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3. MÔ TẢ CHỨC NĂNG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15140" y="490774"/>
            <a:ext cx="3275215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3.5.  KỸ THUẬT VIÊN</a:t>
            </a:r>
            <a:r>
              <a:rPr lang="en-US" sz="2300" dirty="0" smtClean="0"/>
              <a:t> </a:t>
            </a:r>
            <a:endParaRPr lang="en-US" sz="2300" dirty="0"/>
          </a:p>
        </p:txBody>
      </p:sp>
      <p:grpSp>
        <p:nvGrpSpPr>
          <p:cNvPr id="15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384933" y="1066912"/>
            <a:ext cx="4669205" cy="1704717"/>
            <a:chOff x="3189316" y="4296537"/>
            <a:chExt cx="2736304" cy="11970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296537"/>
              <a:ext cx="2736304" cy="30257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CẬN LÂM SÀNG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9"/>
              <a:ext cx="2736304" cy="92934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Siêu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âm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KQ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Siêu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âm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Duyệt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Xét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nghiệm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Cấp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–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sách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barcode,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KQ,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Duyệt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KQ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767154"/>
            <a:ext cx="5254427" cy="3092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31" y="2678506"/>
            <a:ext cx="5172509" cy="31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124625"/>
            <a:ext cx="4464590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3. MÔ TẢ CHỨC NĂNG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15140" y="607152"/>
            <a:ext cx="3815544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3.6. CHỦ PHÒNG KHÁM</a:t>
            </a:r>
            <a:r>
              <a:rPr lang="en-US" sz="2300" dirty="0" smtClean="0"/>
              <a:t> </a:t>
            </a:r>
            <a:endParaRPr lang="en-US" sz="2300" dirty="0"/>
          </a:p>
        </p:txBody>
      </p:sp>
      <p:grpSp>
        <p:nvGrpSpPr>
          <p:cNvPr id="15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425314" y="1407098"/>
            <a:ext cx="5550354" cy="2628047"/>
            <a:chOff x="3189316" y="4296537"/>
            <a:chExt cx="2736304" cy="18454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296537"/>
              <a:ext cx="2736304" cy="30257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 CÁO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9"/>
              <a:ext cx="2736304" cy="15777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Chart: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kê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lượng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–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dõi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app*</a:t>
              </a: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-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dõi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mức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lòng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 (BN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vote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 –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trực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</a:t>
              </a:r>
            </a:p>
            <a:p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ngân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,…</a:t>
              </a:r>
            </a:p>
            <a:p>
              <a:pPr marL="228600" indent="-228600">
                <a:buAutoNum type="arabicPeriod"/>
              </a:pP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https://www.slideteam.net/media/catalog/product/cache/1280x720/m/o/monthly_sales_performance_chart_of_a_company_sl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52" y="402165"/>
            <a:ext cx="4390390" cy="329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41" y="2721122"/>
            <a:ext cx="4902007" cy="3029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83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Thank You</a:t>
            </a:r>
            <a:endParaRPr kumimoji="0" lang="ko-KR" altLang="en-US" sz="5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3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166562" y="1943584"/>
            <a:ext cx="6673234" cy="973873"/>
            <a:chOff x="5776287" y="1615577"/>
            <a:chExt cx="5501856" cy="97387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923330"/>
              <a:chOff x="6751979" y="1666120"/>
              <a:chExt cx="4526164" cy="9233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Các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vai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trò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trong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Phòng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khám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166562" y="3083409"/>
            <a:ext cx="6673234" cy="830997"/>
            <a:chOff x="5776287" y="1615577"/>
            <a:chExt cx="5501856" cy="8309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Phân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7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tích</a:t>
                </a:r>
                <a:r>
                  <a:rPr lang="en-US" altLang="ko-KR" sz="2700" b="1" dirty="0" smtClean="0">
                    <a:solidFill>
                      <a:schemeClr val="bg1"/>
                    </a:solidFill>
                    <a:cs typeface="Arial" pitchFamily="34" charset="0"/>
                  </a:rPr>
                  <a:t> insight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166561" y="4223234"/>
            <a:ext cx="6650829" cy="830997"/>
            <a:chOff x="5776287" y="1615577"/>
            <a:chExt cx="5483384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DE9DD4-9B53-4681-95FD-81AD463B262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tả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465008" y="2659078"/>
            <a:ext cx="1781788" cy="1744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58238" y="2684778"/>
            <a:ext cx="1781788" cy="1744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66521" y="2682989"/>
            <a:ext cx="1781788" cy="1744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89825" y="2678689"/>
            <a:ext cx="1781788" cy="1744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980" y="2647895"/>
            <a:ext cx="1781788" cy="1744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D7DA95F-039D-486A-B977-9B7F3E9EFFF5}"/>
              </a:ext>
            </a:extLst>
          </p:cNvPr>
          <p:cNvSpPr txBox="1">
            <a:spLocks/>
          </p:cNvSpPr>
          <p:nvPr/>
        </p:nvSpPr>
        <p:spPr>
          <a:xfrm>
            <a:off x="671421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LỄ TÂN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5558E4B-A6C4-4C1E-8F16-C165BF9EAC3B}"/>
              </a:ext>
            </a:extLst>
          </p:cNvPr>
          <p:cNvSpPr txBox="1">
            <a:spLocks/>
          </p:cNvSpPr>
          <p:nvPr/>
        </p:nvSpPr>
        <p:spPr>
          <a:xfrm>
            <a:off x="2791095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THU NGÂN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09DE9D8-7A3F-4631-B5AB-16725BDDC890}"/>
              </a:ext>
            </a:extLst>
          </p:cNvPr>
          <p:cNvSpPr txBox="1">
            <a:spLocks/>
          </p:cNvSpPr>
          <p:nvPr/>
        </p:nvSpPr>
        <p:spPr>
          <a:xfrm>
            <a:off x="5007625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ĐIỀU DƯỠNG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3C98AC-34D7-444D-A3E8-428D89799F03}"/>
              </a:ext>
            </a:extLst>
          </p:cNvPr>
          <p:cNvSpPr txBox="1">
            <a:spLocks/>
          </p:cNvSpPr>
          <p:nvPr/>
        </p:nvSpPr>
        <p:spPr>
          <a:xfrm>
            <a:off x="7158873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BÁC SĨ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Group 21">
            <a:extLst>
              <a:ext uri="{FF2B5EF4-FFF2-40B4-BE49-F238E27FC236}">
                <a16:creationId xmlns:a16="http://schemas.microsoft.com/office/drawing/2014/main" id="{F069B5C1-4B33-407C-903A-B32163D78C07}"/>
              </a:ext>
            </a:extLst>
          </p:cNvPr>
          <p:cNvGrpSpPr/>
          <p:nvPr/>
        </p:nvGrpSpPr>
        <p:grpSpPr>
          <a:xfrm>
            <a:off x="1049061" y="5184891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B9B078A0-8686-437B-AA5B-3D89E668D1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39">
              <a:extLst>
                <a:ext uri="{FF2B5EF4-FFF2-40B4-BE49-F238E27FC236}">
                  <a16:creationId xmlns:a16="http://schemas.microsoft.com/office/drawing/2014/main" id="{CD9FFF1A-82BD-4849-933E-3AE904638C6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81B45825-7F38-4646-82C0-AFF1CD2B34D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685FBC3E-A0CE-47ED-A2CA-E4F957B1A615}"/>
              </a:ext>
            </a:extLst>
          </p:cNvPr>
          <p:cNvGrpSpPr/>
          <p:nvPr/>
        </p:nvGrpSpPr>
        <p:grpSpPr>
          <a:xfrm>
            <a:off x="3168734" y="5184891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98E06917-0AD2-40C5-80D0-7A9081599B3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8E325412-DBD7-4C79-95CB-76CA1CF64D6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62AD132A-2C55-46D6-AACC-39861DD11D4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35">
            <a:extLst>
              <a:ext uri="{FF2B5EF4-FFF2-40B4-BE49-F238E27FC236}">
                <a16:creationId xmlns:a16="http://schemas.microsoft.com/office/drawing/2014/main" id="{228C5AE1-3547-4B8E-8436-5D9BAB4B548B}"/>
              </a:ext>
            </a:extLst>
          </p:cNvPr>
          <p:cNvGrpSpPr/>
          <p:nvPr/>
        </p:nvGrpSpPr>
        <p:grpSpPr>
          <a:xfrm>
            <a:off x="5385265" y="5184891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74B44358-DC98-44AB-A93D-6068C3CA600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39">
              <a:extLst>
                <a:ext uri="{FF2B5EF4-FFF2-40B4-BE49-F238E27FC236}">
                  <a16:creationId xmlns:a16="http://schemas.microsoft.com/office/drawing/2014/main" id="{064280C4-4964-42C3-A6B3-6168361E18E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id="{66BEE4DD-6320-4E5C-BA86-827D038D578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42">
            <a:extLst>
              <a:ext uri="{FF2B5EF4-FFF2-40B4-BE49-F238E27FC236}">
                <a16:creationId xmlns:a16="http://schemas.microsoft.com/office/drawing/2014/main" id="{0D1C9653-B049-4088-B2C9-3E2736A46832}"/>
              </a:ext>
            </a:extLst>
          </p:cNvPr>
          <p:cNvGrpSpPr/>
          <p:nvPr/>
        </p:nvGrpSpPr>
        <p:grpSpPr>
          <a:xfrm>
            <a:off x="7536513" y="5184891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5F365DD6-D121-4C0A-832E-B5D18EA9B93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39">
              <a:extLst>
                <a:ext uri="{FF2B5EF4-FFF2-40B4-BE49-F238E27FC236}">
                  <a16:creationId xmlns:a16="http://schemas.microsoft.com/office/drawing/2014/main" id="{8FB64EA1-261F-4A26-8055-E61B1445468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468986B3-1652-43D3-A09B-8152B5CEBB8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itle 22">
            <a:extLst>
              <a:ext uri="{FF2B5EF4-FFF2-40B4-BE49-F238E27FC236}">
                <a16:creationId xmlns:a16="http://schemas.microsoft.com/office/drawing/2014/main" id="{E8F27343-5F77-4D88-A16E-8E8978C847B0}"/>
              </a:ext>
            </a:extLst>
          </p:cNvPr>
          <p:cNvSpPr txBox="1">
            <a:spLocks/>
          </p:cNvSpPr>
          <p:nvPr/>
        </p:nvSpPr>
        <p:spPr>
          <a:xfrm>
            <a:off x="0" y="726863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/>
              <a:t>PHÒNG KHÁM SẢN PHỤ KHOA</a:t>
            </a:r>
            <a:endParaRPr lang="ko-KR" altLang="en-US" sz="5400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BD8C4803-360B-4FE5-B469-80076BBE40C8}"/>
              </a:ext>
            </a:extLst>
          </p:cNvPr>
          <p:cNvSpPr txBox="1">
            <a:spLocks/>
          </p:cNvSpPr>
          <p:nvPr/>
        </p:nvSpPr>
        <p:spPr>
          <a:xfrm>
            <a:off x="1352550" y="1561862"/>
            <a:ext cx="9641472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MÔ HÌNH SME</a:t>
            </a:r>
            <a:endParaRPr lang="ko-KR" altLang="en-US" sz="1200" dirty="0"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9" y="2828123"/>
            <a:ext cx="1571579" cy="15215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98" y="2883974"/>
            <a:ext cx="1384704" cy="134312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067" y="2743475"/>
            <a:ext cx="1589074" cy="16484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942" y="2828122"/>
            <a:ext cx="1248400" cy="1386479"/>
          </a:xfrm>
          <a:prstGeom prst="rect">
            <a:avLst/>
          </a:prstGeom>
        </p:spPr>
      </p:pic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633C98AC-34D7-444D-A3E8-428D89799F03}"/>
              </a:ext>
            </a:extLst>
          </p:cNvPr>
          <p:cNvSpPr txBox="1">
            <a:spLocks/>
          </p:cNvSpPr>
          <p:nvPr/>
        </p:nvSpPr>
        <p:spPr>
          <a:xfrm>
            <a:off x="9414392" y="4731064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KỸ THUẬT VIÊN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1C9653-B049-4088-B2C9-3E2736A46832}"/>
              </a:ext>
            </a:extLst>
          </p:cNvPr>
          <p:cNvGrpSpPr/>
          <p:nvPr/>
        </p:nvGrpSpPr>
        <p:grpSpPr>
          <a:xfrm>
            <a:off x="9792032" y="5204286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5F365DD6-D121-4C0A-832E-B5D18EA9B93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9">
              <a:extLst>
                <a:ext uri="{FF2B5EF4-FFF2-40B4-BE49-F238E27FC236}">
                  <a16:creationId xmlns:a16="http://schemas.microsoft.com/office/drawing/2014/main" id="{8FB64EA1-261F-4A26-8055-E61B1445468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468986B3-1652-43D3-A09B-8152B5CEBB8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707" y="2967240"/>
            <a:ext cx="1174903" cy="1166102"/>
          </a:xfrm>
          <a:prstGeom prst="rect">
            <a:avLst/>
          </a:prstGeom>
        </p:spPr>
      </p:pic>
      <p:sp>
        <p:nvSpPr>
          <p:cNvPr id="54" name="Text Placeholder 1"/>
          <p:cNvSpPr txBox="1">
            <a:spLocks/>
          </p:cNvSpPr>
          <p:nvPr/>
        </p:nvSpPr>
        <p:spPr>
          <a:xfrm>
            <a:off x="65835" y="88117"/>
            <a:ext cx="7093038" cy="345010"/>
          </a:xfrm>
          <a:prstGeom prst="rect">
            <a:avLst/>
          </a:prstGeom>
          <a:noFill/>
          <a:ln w="152400">
            <a:noFill/>
          </a:ln>
          <a:effectLst/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dirty="0" smtClean="0">
                <a:solidFill>
                  <a:schemeClr val="tx1"/>
                </a:solidFill>
              </a:rPr>
              <a:t>1. CÁC VAI TRÒ TRONG PHÒNG KHÁM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2408E9-ED82-4303-A770-A3F8B0990543}"/>
              </a:ext>
            </a:extLst>
          </p:cNvPr>
          <p:cNvSpPr/>
          <p:nvPr/>
        </p:nvSpPr>
        <p:spPr>
          <a:xfrm flipH="1">
            <a:off x="6021679" y="4611846"/>
            <a:ext cx="332250" cy="2740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6001225" y="5877347"/>
            <a:ext cx="328709" cy="3287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A0D5C96-4068-4766-A437-9A9D6A8B2221}"/>
              </a:ext>
            </a:extLst>
          </p:cNvPr>
          <p:cNvSpPr/>
          <p:nvPr/>
        </p:nvSpPr>
        <p:spPr>
          <a:xfrm>
            <a:off x="6032449" y="3506203"/>
            <a:ext cx="330289" cy="2760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자유형 151">
            <a:extLst>
              <a:ext uri="{FF2B5EF4-FFF2-40B4-BE49-F238E27FC236}">
                <a16:creationId xmlns:a16="http://schemas.microsoft.com/office/drawing/2014/main" id="{3639CF6B-2397-4333-B61C-3B1706896A40}"/>
              </a:ext>
            </a:extLst>
          </p:cNvPr>
          <p:cNvSpPr/>
          <p:nvPr/>
        </p:nvSpPr>
        <p:spPr>
          <a:xfrm>
            <a:off x="6021679" y="2327255"/>
            <a:ext cx="335820" cy="35246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108065" y="2046931"/>
            <a:ext cx="3890896" cy="920864"/>
            <a:chOff x="803640" y="3362835"/>
            <a:chExt cx="2059657" cy="920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tiền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giảm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trừ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khuyến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mãi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Tổng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 NGÂN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63DBE-B43D-4441-88C6-2FBD8E4D7AC4}"/>
              </a:ext>
            </a:extLst>
          </p:cNvPr>
          <p:cNvGrpSpPr/>
          <p:nvPr/>
        </p:nvGrpSpPr>
        <p:grpSpPr>
          <a:xfrm>
            <a:off x="108065" y="4338307"/>
            <a:ext cx="3890896" cy="1290196"/>
            <a:chOff x="803640" y="3362835"/>
            <a:chExt cx="2059657" cy="12901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0268-1179-4A76-899A-F0588198849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gặp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khăn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Gặp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cũ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dõi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43A43-EFA4-4102-9BFE-5FD299BDBC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BÁC SĨ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8157191" y="901243"/>
            <a:ext cx="3813136" cy="1474862"/>
            <a:chOff x="803640" y="3362835"/>
            <a:chExt cx="2059657" cy="14748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Sắp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biểu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trùng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nhau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bệnh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sắp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đúng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lòng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PK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tốt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LỄ TÂN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157191" y="3192619"/>
            <a:ext cx="3361942" cy="736198"/>
            <a:chOff x="803640" y="3362835"/>
            <a:chExt cx="2059657" cy="7361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những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ĐIỀU DƯỠNG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15EFC6-A702-4C91-9ED7-2D4940FA48F6}"/>
              </a:ext>
            </a:extLst>
          </p:cNvPr>
          <p:cNvGrpSpPr/>
          <p:nvPr/>
        </p:nvGrpSpPr>
        <p:grpSpPr>
          <a:xfrm>
            <a:off x="8157191" y="5483996"/>
            <a:ext cx="3361942" cy="736198"/>
            <a:chOff x="803640" y="3362835"/>
            <a:chExt cx="2059657" cy="7361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B5114A-8B47-44E3-AF7F-151E044DC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chính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MH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đầy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đủ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chính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C7FFF3-A1FF-4090-8217-3040553997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KỸ THUẬT VIÊN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91372"/>
            <a:ext cx="7925090" cy="702383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2. </a:t>
            </a:r>
            <a:r>
              <a:rPr lang="en-US" sz="2700" dirty="0" smtClean="0">
                <a:solidFill>
                  <a:schemeClr val="accent1"/>
                </a:solidFill>
              </a:rPr>
              <a:t>PHÂN TÍCH</a:t>
            </a:r>
            <a:r>
              <a:rPr lang="en-US" sz="2700" dirty="0" smtClean="0"/>
              <a:t> INSIGHT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160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2408E9-ED82-4303-A770-A3F8B0990543}"/>
              </a:ext>
            </a:extLst>
          </p:cNvPr>
          <p:cNvSpPr/>
          <p:nvPr/>
        </p:nvSpPr>
        <p:spPr>
          <a:xfrm flipH="1">
            <a:off x="6021679" y="4611846"/>
            <a:ext cx="332250" cy="2740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6001225" y="5877347"/>
            <a:ext cx="328709" cy="3287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A0D5C96-4068-4766-A437-9A9D6A8B2221}"/>
              </a:ext>
            </a:extLst>
          </p:cNvPr>
          <p:cNvSpPr/>
          <p:nvPr/>
        </p:nvSpPr>
        <p:spPr>
          <a:xfrm>
            <a:off x="6032449" y="3506203"/>
            <a:ext cx="330289" cy="2760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자유형 151">
            <a:extLst>
              <a:ext uri="{FF2B5EF4-FFF2-40B4-BE49-F238E27FC236}">
                <a16:creationId xmlns:a16="http://schemas.microsoft.com/office/drawing/2014/main" id="{3639CF6B-2397-4333-B61C-3B1706896A40}"/>
              </a:ext>
            </a:extLst>
          </p:cNvPr>
          <p:cNvSpPr/>
          <p:nvPr/>
        </p:nvSpPr>
        <p:spPr>
          <a:xfrm>
            <a:off x="6021679" y="2327255"/>
            <a:ext cx="335820" cy="35246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6944953" y="1968644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249728" y="3313834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07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282632" y="3268900"/>
            <a:ext cx="3890896" cy="1105530"/>
            <a:chOff x="803640" y="3362835"/>
            <a:chExt cx="2059657" cy="11055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mệt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mỏi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tâm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muốn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phải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ngồi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chờ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lâu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Muốn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dõi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lại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siêu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âm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xét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nghiệm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BỆNH NHÂN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8007558" y="1923710"/>
            <a:ext cx="3813136" cy="920864"/>
            <a:chOff x="803640" y="3362835"/>
            <a:chExt cx="2059657" cy="9208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dõi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PK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xa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tổng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Nâng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tâm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đến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trải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nghiệm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 PHÒNG KHÁM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91372"/>
            <a:ext cx="7925090" cy="702383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2. </a:t>
            </a:r>
            <a:r>
              <a:rPr lang="en-US" sz="2700" dirty="0" smtClean="0">
                <a:solidFill>
                  <a:schemeClr val="accent1"/>
                </a:solidFill>
              </a:rPr>
              <a:t>PHÂN TÍCH</a:t>
            </a:r>
            <a:r>
              <a:rPr lang="en-US" sz="2700" dirty="0" smtClean="0"/>
              <a:t> INSIGHT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775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40860-FA19-461E-A328-9D43CE80A625}"/>
              </a:ext>
            </a:extLst>
          </p:cNvPr>
          <p:cNvSpPr/>
          <p:nvPr/>
        </p:nvSpPr>
        <p:spPr>
          <a:xfrm rot="2700000">
            <a:off x="7481162" y="110894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978129-3DFC-42FC-89A3-C189E4574152}"/>
              </a:ext>
            </a:extLst>
          </p:cNvPr>
          <p:cNvSpPr/>
          <p:nvPr/>
        </p:nvSpPr>
        <p:spPr>
          <a:xfrm rot="2700000">
            <a:off x="5958909" y="110894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A349F-1065-475E-9C5E-F66C2CFC9D80}"/>
              </a:ext>
            </a:extLst>
          </p:cNvPr>
          <p:cNvSpPr/>
          <p:nvPr/>
        </p:nvSpPr>
        <p:spPr>
          <a:xfrm rot="2700000">
            <a:off x="4436656" y="110893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268D60-E650-49F8-939F-0F75C8507590}"/>
              </a:ext>
            </a:extLst>
          </p:cNvPr>
          <p:cNvSpPr/>
          <p:nvPr/>
        </p:nvSpPr>
        <p:spPr>
          <a:xfrm rot="2700000">
            <a:off x="2914403" y="110893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2006557" y="4075992"/>
            <a:ext cx="4071056" cy="1270614"/>
            <a:chOff x="3189316" y="4309327"/>
            <a:chExt cx="2736304" cy="12706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LỊCH HẸN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lịch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BS/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tân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lịch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BN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 app,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sdt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Nhắc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luchj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sắp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tới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tùy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BBF665-FD6B-48F6-8D09-94D9BE12717B}"/>
              </a:ext>
            </a:extLst>
          </p:cNvPr>
          <p:cNvSpPr txBox="1"/>
          <p:nvPr/>
        </p:nvSpPr>
        <p:spPr>
          <a:xfrm>
            <a:off x="966464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07608B1-91F8-4B00-AB1D-ED2EA9FD8EA6}"/>
              </a:ext>
            </a:extLst>
          </p:cNvPr>
          <p:cNvGrpSpPr/>
          <p:nvPr/>
        </p:nvGrpSpPr>
        <p:grpSpPr>
          <a:xfrm>
            <a:off x="7219796" y="4075992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D6D7F-16E6-43E7-A502-6D58E59D8E66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 NHẬN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FBBD7-A5D4-4298-9922-1D5756663AE9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nhận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Điều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phối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điều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phối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in STT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kiến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970A39-49EC-4B1D-A8A3-8EA457D8D841}"/>
              </a:ext>
            </a:extLst>
          </p:cNvPr>
          <p:cNvSpPr txBox="1"/>
          <p:nvPr/>
        </p:nvSpPr>
        <p:spPr>
          <a:xfrm>
            <a:off x="6179703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11BF897-B0F5-4B90-BF80-6F165085944B}"/>
              </a:ext>
            </a:extLst>
          </p:cNvPr>
          <p:cNvSpPr/>
          <p:nvPr/>
        </p:nvSpPr>
        <p:spPr>
          <a:xfrm>
            <a:off x="4134447" y="177774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B656D8A-8CDE-44CA-8EB7-C9801040BF2D}"/>
              </a:ext>
            </a:extLst>
          </p:cNvPr>
          <p:cNvSpPr/>
          <p:nvPr/>
        </p:nvSpPr>
        <p:spPr>
          <a:xfrm>
            <a:off x="8648757" y="181442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A71F5F0-00BB-4010-8C66-3945403C2178}"/>
              </a:ext>
            </a:extLst>
          </p:cNvPr>
          <p:cNvSpPr/>
          <p:nvPr/>
        </p:nvSpPr>
        <p:spPr>
          <a:xfrm rot="2700000">
            <a:off x="5578376" y="175193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DDE3FBB-1AAA-4DD9-BB25-9FF2932ED560}"/>
              </a:ext>
            </a:extLst>
          </p:cNvPr>
          <p:cNvSpPr/>
          <p:nvPr/>
        </p:nvSpPr>
        <p:spPr>
          <a:xfrm flipH="1">
            <a:off x="7052671" y="18058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91373"/>
            <a:ext cx="4464590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3. MÔ TẢ CHỨC NĂNG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15141" y="490774"/>
            <a:ext cx="2394066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3.1.  LỄ TÂN</a:t>
            </a:r>
            <a:r>
              <a:rPr lang="en-US" sz="2300" dirty="0" smtClean="0"/>
              <a:t>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364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40860-FA19-461E-A328-9D43CE80A625}"/>
              </a:ext>
            </a:extLst>
          </p:cNvPr>
          <p:cNvSpPr/>
          <p:nvPr/>
        </p:nvSpPr>
        <p:spPr>
          <a:xfrm rot="2700000">
            <a:off x="7481162" y="110894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978129-3DFC-42FC-89A3-C189E4574152}"/>
              </a:ext>
            </a:extLst>
          </p:cNvPr>
          <p:cNvSpPr/>
          <p:nvPr/>
        </p:nvSpPr>
        <p:spPr>
          <a:xfrm rot="2700000">
            <a:off x="5958909" y="110894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A349F-1065-475E-9C5E-F66C2CFC9D80}"/>
              </a:ext>
            </a:extLst>
          </p:cNvPr>
          <p:cNvSpPr/>
          <p:nvPr/>
        </p:nvSpPr>
        <p:spPr>
          <a:xfrm rot="2700000">
            <a:off x="4436656" y="110893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268D60-E650-49F8-939F-0F75C8507590}"/>
              </a:ext>
            </a:extLst>
          </p:cNvPr>
          <p:cNvSpPr/>
          <p:nvPr/>
        </p:nvSpPr>
        <p:spPr>
          <a:xfrm rot="2700000">
            <a:off x="2914403" y="110893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1003278" y="3183798"/>
            <a:ext cx="7386825" cy="2012494"/>
            <a:chOff x="3189316" y="4296537"/>
            <a:chExt cx="2736304" cy="14132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296537"/>
              <a:ext cx="2736304" cy="30257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THANH TOÁN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9"/>
              <a:ext cx="2736304" cy="114547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toán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–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PTTT,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áp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CTKM.</a:t>
              </a: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hủy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BL</a:t>
              </a: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30">
            <a:extLst>
              <a:ext uri="{FF2B5EF4-FFF2-40B4-BE49-F238E27FC236}">
                <a16:creationId xmlns:a16="http://schemas.microsoft.com/office/drawing/2014/main" id="{411BF897-B0F5-4B90-BF80-6F165085944B}"/>
              </a:ext>
            </a:extLst>
          </p:cNvPr>
          <p:cNvSpPr/>
          <p:nvPr/>
        </p:nvSpPr>
        <p:spPr>
          <a:xfrm>
            <a:off x="4134447" y="177774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B656D8A-8CDE-44CA-8EB7-C9801040BF2D}"/>
              </a:ext>
            </a:extLst>
          </p:cNvPr>
          <p:cNvSpPr/>
          <p:nvPr/>
        </p:nvSpPr>
        <p:spPr>
          <a:xfrm>
            <a:off x="8648757" y="181442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A71F5F0-00BB-4010-8C66-3945403C2178}"/>
              </a:ext>
            </a:extLst>
          </p:cNvPr>
          <p:cNvSpPr/>
          <p:nvPr/>
        </p:nvSpPr>
        <p:spPr>
          <a:xfrm rot="2700000">
            <a:off x="5578376" y="175193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DDE3FBB-1AAA-4DD9-BB25-9FF2932ED560}"/>
              </a:ext>
            </a:extLst>
          </p:cNvPr>
          <p:cNvSpPr/>
          <p:nvPr/>
        </p:nvSpPr>
        <p:spPr>
          <a:xfrm flipH="1">
            <a:off x="7052671" y="18058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91373"/>
            <a:ext cx="4464590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3. MÔ TẢ CHỨC NĂNG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15141" y="490774"/>
            <a:ext cx="2394066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3.2.  THU NGÂN</a:t>
            </a:r>
            <a:r>
              <a:rPr lang="en-US" sz="2300" dirty="0" smtClean="0"/>
              <a:t>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956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759968E-A8F0-49C9-A94D-D7F0AF0210F6}"/>
              </a:ext>
            </a:extLst>
          </p:cNvPr>
          <p:cNvSpPr txBox="1"/>
          <p:nvPr/>
        </p:nvSpPr>
        <p:spPr>
          <a:xfrm>
            <a:off x="6873383" y="1487994"/>
            <a:ext cx="48452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smtClean="0">
                <a:solidFill>
                  <a:schemeClr val="accent1"/>
                </a:solidFill>
                <a:cs typeface="Arial" pitchFamily="34" charset="0"/>
              </a:rPr>
              <a:t>ĐÁNH GIÁ BAN ĐẦU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675A5-A096-41E8-B863-0484ADD59CAF}"/>
              </a:ext>
            </a:extLst>
          </p:cNvPr>
          <p:cNvSpPr txBox="1"/>
          <p:nvPr/>
        </p:nvSpPr>
        <p:spPr>
          <a:xfrm>
            <a:off x="6873383" y="1755284"/>
            <a:ext cx="497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511C2F-E5F2-471F-AD6F-25A0F84BCEA3}"/>
              </a:ext>
            </a:extLst>
          </p:cNvPr>
          <p:cNvSpPr/>
          <p:nvPr/>
        </p:nvSpPr>
        <p:spPr>
          <a:xfrm>
            <a:off x="6979920" y="594603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960677" y="114496"/>
            <a:ext cx="4464590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3. MÔ TẢ CHỨC NĂNG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7306885" y="719849"/>
            <a:ext cx="3125587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3.3.  ĐIỀU DƯỠNG</a:t>
            </a:r>
            <a:r>
              <a:rPr lang="en-US" sz="2300" dirty="0" smtClean="0"/>
              <a:t> </a:t>
            </a:r>
            <a:endParaRPr lang="en-US" sz="23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7" y="331712"/>
            <a:ext cx="4791513" cy="5811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13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384933" y="1185770"/>
            <a:ext cx="4158926" cy="781388"/>
            <a:chOff x="3189316" y="4296537"/>
            <a:chExt cx="2736304" cy="5487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296537"/>
              <a:ext cx="2736304" cy="30257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 LÝ ĐẶT HẸN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9"/>
              <a:ext cx="2736304" cy="28096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Khai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lịch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hẹn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biểu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232101" y="91373"/>
            <a:ext cx="4464590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smtClean="0">
                <a:solidFill>
                  <a:schemeClr val="accent1"/>
                </a:solidFill>
              </a:rPr>
              <a:t>3. MÔ TẢ CHỨC NĂNG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15141" y="490774"/>
            <a:ext cx="2394066" cy="434432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 smtClean="0"/>
              <a:t>3.4.  BÁC SĨ</a:t>
            </a:r>
            <a:r>
              <a:rPr lang="en-US" sz="2300" dirty="0" smtClean="0"/>
              <a:t> </a:t>
            </a:r>
            <a:endParaRPr lang="en-US" sz="2300" dirty="0"/>
          </a:p>
        </p:txBody>
      </p:sp>
      <p:grpSp>
        <p:nvGrpSpPr>
          <p:cNvPr id="15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384933" y="2281415"/>
            <a:ext cx="5444836" cy="2320270"/>
            <a:chOff x="3189316" y="4296537"/>
            <a:chExt cx="2736304" cy="16293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296537"/>
              <a:ext cx="2736304" cy="30257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KHÁM BỆNH</a:t>
              </a:r>
              <a:endPara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9"/>
              <a:ext cx="2736304" cy="136160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Phiếu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khoa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“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</a:t>
              </a: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Phiếu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khám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phụ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khoa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Phiếu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kỳ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Tiền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thai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vụ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Kê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đơn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69" y="490774"/>
            <a:ext cx="3920972" cy="2950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2" y="2080605"/>
            <a:ext cx="4211466" cy="2956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4" y="2776450"/>
            <a:ext cx="2250972" cy="3184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609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114</cp:revision>
  <dcterms:created xsi:type="dcterms:W3CDTF">2018-04-24T17:14:44Z</dcterms:created>
  <dcterms:modified xsi:type="dcterms:W3CDTF">2023-08-16T06:00:04Z</dcterms:modified>
</cp:coreProperties>
</file>