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AC23CC-EF7E-41D6-B4FA-2B4A945117E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BD4A9A-9ECF-41EF-BBC1-532A3D1FEE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B1FB17-EBA2-492D-9621-5FB2F2E5A0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83C2D6-7DCC-4C56-970D-50F29D97B1E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7794D8-6885-4DD4-9A43-F74F185E49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vi-VN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71BECD-BBD9-4A7B-B267-5E44EDAC76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6777DD-51C2-42D3-BACA-3686AA152A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5A2E8D-82E1-4C57-95F9-120D02B90E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AE47EE-2ED3-46A8-A54F-6A7B76CC5A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25E4BE0-3D27-47DC-AE45-37A5DF3832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BAA6FE-99D8-4E97-B03A-1706E35BBDC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EA68F2-21E6-4F00-9B50-1D0D0C78520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569DF40-8A08-4BCF-8F70-EC8484D51AF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1647C83-60F4-48BF-B165-2ACAB6086F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1AC78BC-5B0A-4B03-BBB8-3B5EFE0D67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AD064A9-8124-4F95-AA41-D4F00A72C0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494363F-3572-40EF-8FEE-D42A61E56B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vi-VN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7137434-7C13-40EB-88D9-77A9296B294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E06A5AA-F581-42FF-8001-8EC8E6C29C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C5FFB5A-7C39-4294-A82A-D41CCFEE4D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5A338AD-9F60-48D3-B60B-45A84F7F26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4048CDB-3700-4A65-B949-4DCA2B8CC8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ECB676B-C74E-4AC9-BDE9-7D8B2981A2C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8575C47-23A2-4187-9101-C7D351939A2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vi-VN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vi-VN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vi-VN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vi-VN" sz="27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vi-VN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vi-VN" sz="2400" spc="-1" strike="noStrike">
                <a:solidFill>
                  <a:srgbClr val="2c3e50"/>
                </a:solidFill>
                <a:latin typeface="Source Sans Pro Semibold"/>
              </a:rPr>
              <a:t>Click to edit the outline text format</a:t>
            </a:r>
            <a:endParaRPr b="1" lang="vi-VN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vi-VN" sz="2100" spc="-1" strike="noStrike">
                <a:solidFill>
                  <a:srgbClr val="2c3e50"/>
                </a:solidFill>
                <a:latin typeface="Source Sans Pro"/>
              </a:rPr>
              <a:t>Second Outline Level</a:t>
            </a:r>
            <a:endParaRPr b="0" lang="vi-VN" sz="21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2c3e50"/>
                </a:solidFill>
                <a:latin typeface="Source Sans Pro"/>
              </a:rPr>
              <a:t>Third Outline Level</a:t>
            </a:r>
            <a:endParaRPr b="0" lang="vi-VN" sz="1800" spc="-1" strike="noStrike">
              <a:solidFill>
                <a:srgbClr val="2c3e50"/>
              </a:solidFill>
              <a:latin typeface="Source Sans Pro"/>
            </a:endParaRPr>
          </a:p>
          <a:p>
            <a:pPr lvl="3" marL="1728000" indent="-216000">
              <a:spcAft>
                <a:spcPts val="425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vi-VN" sz="1500" spc="-1" strike="noStrike">
                <a:solidFill>
                  <a:srgbClr val="2c3e50"/>
                </a:solidFill>
                <a:latin typeface="Source Sans Pro"/>
              </a:rPr>
              <a:t>Fourth Outline Level</a:t>
            </a:r>
            <a:endParaRPr b="0" lang="vi-VN" sz="1500" spc="-1" strike="noStrike">
              <a:solidFill>
                <a:srgbClr val="2c3e50"/>
              </a:solidFill>
              <a:latin typeface="Source Sans Pro"/>
            </a:endParaRPr>
          </a:p>
          <a:p>
            <a:pPr lvl="4" marL="2160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vi-VN" sz="1500" spc="-1" strike="noStrike">
                <a:solidFill>
                  <a:srgbClr val="2c3e50"/>
                </a:solidFill>
                <a:latin typeface="Source Sans Pro"/>
              </a:rPr>
              <a:t>Fifth Outline Level</a:t>
            </a:r>
            <a:endParaRPr b="0" lang="vi-VN" sz="1500" spc="-1" strike="noStrike">
              <a:solidFill>
                <a:srgbClr val="2c3e50"/>
              </a:solidFill>
              <a:latin typeface="Source Sans Pro"/>
            </a:endParaRPr>
          </a:p>
          <a:p>
            <a:pPr lvl="5" marL="2592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vi-VN" sz="1500" spc="-1" strike="noStrike">
                <a:solidFill>
                  <a:srgbClr val="2c3e50"/>
                </a:solidFill>
                <a:latin typeface="Source Sans Pro"/>
              </a:rPr>
              <a:t>Sixth Outline Level</a:t>
            </a:r>
            <a:endParaRPr b="0" lang="vi-VN" sz="1500" spc="-1" strike="noStrike">
              <a:solidFill>
                <a:srgbClr val="2c3e50"/>
              </a:solidFill>
              <a:latin typeface="Source Sans Pro"/>
            </a:endParaRPr>
          </a:p>
          <a:p>
            <a:pPr lvl="6" marL="3024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vi-VN" sz="1500" spc="-1" strike="noStrike">
                <a:solidFill>
                  <a:srgbClr val="2c3e50"/>
                </a:solidFill>
                <a:latin typeface="Source Sans Pro"/>
              </a:rPr>
              <a:t>Seventh Outline Level</a:t>
            </a:r>
            <a:endParaRPr b="0" lang="vi-VN" sz="15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vi-VN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vi-VN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vi-V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vi-VN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vi-VN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vi-V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"/>
          <p:cNvSpPr/>
          <p:nvPr/>
        </p:nvSpPr>
        <p:spPr>
          <a:xfrm>
            <a:off x="9315000" y="5175000"/>
            <a:ext cx="450000" cy="4500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vi-VN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p>
            <a:pPr algn="ctr"/>
            <a:fld id="{6DC37CB4-C94E-4D5A-B242-711FF15C936D}" type="slidenum">
              <a:rPr b="1" lang="vi-VN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vi-V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vi-VN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5" name=""/>
          <p:cNvSpPr/>
          <p:nvPr/>
        </p:nvSpPr>
        <p:spPr>
          <a:xfrm>
            <a:off x="0" y="0"/>
            <a:ext cx="10080000" cy="37800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vi-VN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</a:pPr>
            <a:r>
              <a:rPr b="1" lang="vi-VN" sz="27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vi-VN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693" lnSpcReduction="10000"/>
          </a:bodyPr>
          <a:p>
            <a:pPr marL="432000" indent="0">
              <a:spcAft>
                <a:spcPts val="655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0">
              <a:spcAft>
                <a:spcPts val="850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0">
              <a:spcAft>
                <a:spcPts val="635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0">
              <a:spcAft>
                <a:spcPts val="425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0">
              <a:spcAft>
                <a:spcPts val="213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0">
              <a:spcAft>
                <a:spcPts val="213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0">
              <a:spcAft>
                <a:spcPts val="213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vi-VN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vi-VN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vi-V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vi-VN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vi-VN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vi-V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5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vi-VN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fld id="{A4102DE1-3AFC-4A9E-A160-5CF584DB88D8}" type="slidenum">
              <a:rPr b="1" lang="vi-VN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vi-V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vi-VN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88" name=""/>
          <p:cNvSpPr/>
          <p:nvPr/>
        </p:nvSpPr>
        <p:spPr>
          <a:xfrm>
            <a:off x="2520000" y="1350000"/>
            <a:ext cx="5040000" cy="189000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20600" rIns="120600" tIns="75600" bIns="75600" anchor="ctr">
            <a:noAutofit/>
          </a:bodyPr>
          <a:p>
            <a:pPr algn="ctr"/>
            <a:endParaRPr b="0" lang="vi-VN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vi-VN" sz="2700" spc="-1" strike="noStrike">
                <a:solidFill>
                  <a:srgbClr val="2c3e50"/>
                </a:solidFill>
                <a:latin typeface="Source Sans Pro Black"/>
              </a:rPr>
              <a:t>Click to edit the title text format</a:t>
            </a: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25"/>
          </a:bodyPr>
          <a:p>
            <a:pPr marL="432000" indent="0">
              <a:spcAft>
                <a:spcPts val="655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0">
              <a:spcAft>
                <a:spcPts val="850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0">
              <a:spcAft>
                <a:spcPts val="635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0">
              <a:spcAft>
                <a:spcPts val="425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0">
              <a:spcAft>
                <a:spcPts val="213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0">
              <a:spcAft>
                <a:spcPts val="213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0">
              <a:spcAft>
                <a:spcPts val="213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6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vi-VN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vi-VN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vi-V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ftr" idx="7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vi-VN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vi-VN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vi-V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sldNum" idx="8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vi-VN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fld id="{D55975F5-F9A6-4D21-813A-A363811FE510}" type="slidenum">
              <a:rPr b="1" lang="vi-VN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vi-V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1778760"/>
            <a:ext cx="93600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</a:pPr>
            <a:r>
              <a:rPr b="1" lang="vi-VN" sz="2700" spc="-1" strike="noStrike">
                <a:solidFill>
                  <a:srgbClr val="ffffff"/>
                </a:solidFill>
                <a:latin typeface="Times New Roman"/>
              </a:rPr>
              <a:t>What’s the Topdown approach and please share with us how to apply it to your assignment in the program.</a:t>
            </a:r>
            <a:endParaRPr b="1" lang="vi-VN" sz="27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vi-VN" sz="2200" spc="-1" strike="noStrike">
                <a:solidFill>
                  <a:srgbClr val="ffffff"/>
                </a:solidFill>
                <a:latin typeface="Times New Roman"/>
              </a:rPr>
              <a:t>To apply the Top-down approach in learning and work with a focus on content division for ease of understanding and accessibility, you can follow these detailed steps:</a:t>
            </a:r>
            <a:endParaRPr b="0" lang="vi-VN" sz="2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360000" y="352800"/>
            <a:ext cx="9360000" cy="72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50000"/>
              </a:lnSpc>
            </a:pPr>
            <a:r>
              <a:rPr b="1" lang="vi-VN" sz="2700" spc="-1" strike="noStrike">
                <a:solidFill>
                  <a:srgbClr val="ffffff"/>
                </a:solidFill>
                <a:latin typeface="Source Sans Pro Black"/>
              </a:rPr>
              <a:t>CHALLENGE “0”</a:t>
            </a:r>
            <a:endParaRPr b="1" lang="vi-VN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vi-VN" sz="2700" spc="-1" strike="noStrike">
                <a:solidFill>
                  <a:srgbClr val="2c3e50"/>
                </a:solidFill>
                <a:latin typeface="Times New Roman"/>
              </a:rPr>
              <a:t>1.Define General Goals: </a:t>
            </a:r>
            <a:r>
              <a:rPr b="0" lang="vi-VN" sz="2000" spc="-1" strike="noStrike">
                <a:solidFill>
                  <a:srgbClr val="2c3e50"/>
                </a:solidFill>
                <a:latin typeface="Times New Roman"/>
              </a:rPr>
              <a:t>Start by identifying general learning or work goals, then break them down into smaller, more specific objectives.</a:t>
            </a:r>
            <a:endParaRPr b="1" lang="vi-VN" sz="2000" spc="-1" strike="noStrike">
              <a:solidFill>
                <a:srgbClr val="2c3e5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2472714-FA4A-49A6-9324-DE4E4C8B503D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vi-VN" sz="2700" spc="-1" strike="noStrike">
                <a:solidFill>
                  <a:srgbClr val="2c3e50"/>
                </a:solidFill>
                <a:latin typeface="Times New Roman"/>
              </a:rPr>
              <a:t>2.Divide Content into Manageable Parts: </a:t>
            </a:r>
            <a:r>
              <a:rPr b="0" lang="vi-VN" sz="2000" spc="-1" strike="noStrike">
                <a:solidFill>
                  <a:srgbClr val="2c3e50"/>
                </a:solidFill>
                <a:latin typeface="Times New Roman"/>
              </a:rPr>
              <a:t>Break down the learning or work content into smaller, manageable parts, allowing you to approach each part one at a time.</a:t>
            </a:r>
            <a:endParaRPr b="1" lang="vi-VN" sz="2000" spc="-1" strike="noStrike">
              <a:solidFill>
                <a:srgbClr val="2c3e5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6F0CB1D-84A2-4D46-B115-C152152ED130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vi-VN" sz="2700" spc="-1" strike="noStrike">
                <a:solidFill>
                  <a:srgbClr val="2c3e50"/>
                </a:solidFill>
                <a:latin typeface="Times New Roman"/>
              </a:rPr>
              <a:t>3.Facilitate Interactive Learning:</a:t>
            </a:r>
            <a:r>
              <a:rPr b="1" lang="vi-VN" sz="2500" spc="-1" strike="noStrike">
                <a:solidFill>
                  <a:srgbClr val="2c3e50"/>
                </a:solidFill>
                <a:latin typeface="Times New Roman"/>
              </a:rPr>
              <a:t> </a:t>
            </a:r>
            <a:r>
              <a:rPr b="0" lang="vi-VN" sz="2000" spc="-1" strike="noStrike">
                <a:solidFill>
                  <a:srgbClr val="2c3e50"/>
                </a:solidFill>
                <a:latin typeface="Times New Roman"/>
              </a:rPr>
              <a:t>Encourage discussion and interaction among learners or workers, helping them learn from peers and apply knowledge in practice.</a:t>
            </a:r>
            <a:endParaRPr b="1" lang="vi-VN" sz="2000" spc="-1" strike="noStrike">
              <a:solidFill>
                <a:srgbClr val="2c3e5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CE73A09-830F-445A-BC51-657BE5E17851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vi-VN" sz="2700" spc="-1" strike="noStrike">
                <a:solidFill>
                  <a:srgbClr val="2c3e50"/>
                </a:solidFill>
                <a:latin typeface="Times New Roman"/>
              </a:rPr>
              <a:t>4.Utilize Supportive Technology: </a:t>
            </a:r>
            <a:r>
              <a:rPr b="0" lang="vi-VN" sz="2000" spc="-1" strike="noStrike">
                <a:solidFill>
                  <a:srgbClr val="2c3e50"/>
                </a:solidFill>
                <a:latin typeface="Times New Roman"/>
              </a:rPr>
              <a:t>Apply technology and visual aids to support the learning and work process, making it easier for learners or workers to access and understand</a:t>
            </a:r>
            <a:r>
              <a:rPr b="0" lang="vi-VN" sz="2700" spc="-1" strike="noStrike">
                <a:solidFill>
                  <a:srgbClr val="2c3e50"/>
                </a:solidFill>
                <a:latin typeface="Times New Roman"/>
              </a:rPr>
              <a:t> </a:t>
            </a:r>
            <a:r>
              <a:rPr b="0" lang="vi-VN" sz="2000" spc="-1" strike="noStrike">
                <a:solidFill>
                  <a:srgbClr val="2c3e50"/>
                </a:solidFill>
                <a:latin typeface="Times New Roman"/>
              </a:rPr>
              <a:t>content.</a:t>
            </a:r>
            <a:endParaRPr b="1" lang="vi-VN" sz="2000" spc="-1" strike="noStrike">
              <a:solidFill>
                <a:srgbClr val="2c3e5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55FAF2C-BFC8-4D0A-B28C-9051E42EEBCB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vi-VN" sz="2700" spc="-1" strike="noStrike">
                <a:solidFill>
                  <a:srgbClr val="2c3e50"/>
                </a:solidFill>
                <a:latin typeface="Times New Roman"/>
              </a:rPr>
              <a:t>5.Project-Based Learning: </a:t>
            </a:r>
            <a:r>
              <a:rPr b="0" lang="vi-VN" sz="2000" spc="-1" strike="noStrike">
                <a:solidFill>
                  <a:srgbClr val="2c3e50"/>
                </a:solidFill>
                <a:latin typeface="Times New Roman"/>
              </a:rPr>
              <a:t>Carry</a:t>
            </a:r>
            <a:r>
              <a:rPr b="0" lang="vi-VN" sz="2700" spc="-1" strike="noStrike">
                <a:solidFill>
                  <a:srgbClr val="2c3e50"/>
                </a:solidFill>
                <a:latin typeface="Times New Roman"/>
              </a:rPr>
              <a:t> </a:t>
            </a:r>
            <a:r>
              <a:rPr b="0" lang="vi-VN" sz="2000" spc="-1" strike="noStrike">
                <a:solidFill>
                  <a:srgbClr val="2c3e50"/>
                </a:solidFill>
                <a:latin typeface="Times New Roman"/>
              </a:rPr>
              <a:t>out practical projects to apply learned knowledge to specific problem-solving, thereby helping learners or workers understand how to apply knowledge in practice.</a:t>
            </a:r>
            <a:endParaRPr b="1" lang="vi-VN" sz="2000" spc="-1" strike="noStrike">
              <a:solidFill>
                <a:srgbClr val="2c3e5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2344683-0420-4026-8A0F-AA58E16535ED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vi-VN" sz="2700" spc="-1" strike="noStrike">
                <a:solidFill>
                  <a:srgbClr val="2c3e50"/>
                </a:solidFill>
                <a:latin typeface="Times New Roman"/>
              </a:rPr>
              <a:t>6.Develop Critical Thinking Skills: </a:t>
            </a:r>
            <a:r>
              <a:rPr b="0" lang="vi-VN" sz="2000" spc="-1" strike="noStrike">
                <a:solidFill>
                  <a:srgbClr val="2c3e50"/>
                </a:solidFill>
                <a:latin typeface="Times New Roman"/>
              </a:rPr>
              <a:t>Encourage learners or workers to develop critical thinking and problem-solving skills by questioning and challenging assumptions.</a:t>
            </a:r>
            <a:endParaRPr b="1" lang="vi-VN" sz="2000" spc="-1" strike="noStrike">
              <a:solidFill>
                <a:srgbClr val="2c3e5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5B2A0CC-5031-404E-AD17-663663782789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LibreOffice/7.6.3.2$Windows_X86_64 LibreOffice_project/29d686fea9f6705b262d369fede658f824154cc0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2024-01-13T00:08:34Z</dcterms:created>
  <dc:creator/>
  <dc:description/>
  <dc:language>vi-VN</dc:language>
  <cp:lastModifiedBy/>
  <dcterms:modified xsi:type="dcterms:W3CDTF">2024-01-13T00:22:20Z</dcterms:modified>
  <cp:revision>2</cp:revision>
  <dc:subject/>
  <dc:title>Midnightblue</dc:title>
</cp:coreProperties>
</file>