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86" r:id="rId3"/>
    <p:sldId id="319" r:id="rId4"/>
    <p:sldId id="26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23" r:id="rId15"/>
    <p:sldId id="385" r:id="rId16"/>
    <p:sldId id="353" r:id="rId17"/>
    <p:sldId id="355" r:id="rId18"/>
    <p:sldId id="356" r:id="rId19"/>
    <p:sldId id="357" r:id="rId20"/>
    <p:sldId id="358" r:id="rId21"/>
    <p:sldId id="359" r:id="rId22"/>
    <p:sldId id="371" r:id="rId23"/>
    <p:sldId id="372" r:id="rId24"/>
    <p:sldId id="373" r:id="rId25"/>
    <p:sldId id="382" r:id="rId26"/>
    <p:sldId id="360" r:id="rId27"/>
    <p:sldId id="361" r:id="rId28"/>
    <p:sldId id="362" r:id="rId29"/>
    <p:sldId id="363" r:id="rId30"/>
    <p:sldId id="364" r:id="rId31"/>
    <p:sldId id="374" r:id="rId32"/>
    <p:sldId id="375" r:id="rId33"/>
    <p:sldId id="377" r:id="rId34"/>
    <p:sldId id="383" r:id="rId35"/>
    <p:sldId id="365" r:id="rId36"/>
    <p:sldId id="366" r:id="rId37"/>
    <p:sldId id="369" r:id="rId38"/>
    <p:sldId id="370" r:id="rId39"/>
    <p:sldId id="378" r:id="rId40"/>
    <p:sldId id="381" r:id="rId41"/>
    <p:sldId id="384" r:id="rId42"/>
    <p:sldId id="304" r:id="rId43"/>
  </p:sldIdLst>
  <p:sldSz cx="12192000" cy="6858000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F6"/>
    <a:srgbClr val="EBF1DE"/>
    <a:srgbClr val="E9EDF4"/>
    <a:srgbClr val="D0D8E8"/>
    <a:srgbClr val="2D3848"/>
    <a:srgbClr val="558ED5"/>
    <a:srgbClr val="79CB07"/>
    <a:srgbClr val="F2F2F2"/>
    <a:srgbClr val="EC5368"/>
    <a:srgbClr val="3D3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414" autoAdjust="0"/>
  </p:normalViewPr>
  <p:slideViewPr>
    <p:cSldViewPr>
      <p:cViewPr varScale="1">
        <p:scale>
          <a:sx n="111" d="100"/>
          <a:sy n="111" d="100"/>
        </p:scale>
        <p:origin x="73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2280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  <a:t>18.6.2021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453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  <a:t>18.6.2021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056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F0000"/>
                </a:solidFill>
              </a:rPr>
              <a:t>READ</a:t>
            </a:r>
            <a:r>
              <a:rPr lang="en-US" sz="1200" b="1" baseline="0" dirty="0">
                <a:solidFill>
                  <a:srgbClr val="FF0000"/>
                </a:solidFill>
              </a:rPr>
              <a:t> PLEASE!</a:t>
            </a:r>
            <a:endParaRPr lang="en-US" sz="1200" b="1" dirty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 dirty="0"/>
              <a:t>installed these fonts: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GeosansLight.ttf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dirty="0"/>
              <a:t>http://www.dafont.com/geo-sans-light.font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Cicle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Semi.ttf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/>
              <a:t>http://www.dafont.com/new-cicle.font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fontawesome-webfont.ttf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z="1200" u="non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http://fortawesome.github.io/Font-Awesome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All</a:t>
            </a:r>
            <a:r>
              <a:rPr lang="en-US" baseline="0"/>
              <a:t> fonts are free for use in commercial projects!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If you have any problems with this presentation, please contact with me from this page: http://graphicriver.net/user/Bandidos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85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794207" y="1892835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5585239" y="6453337"/>
            <a:ext cx="1877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94949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報告者：陳亭禎、郭冠宏</a:t>
            </a:r>
            <a:endParaRPr lang="bg-BG" sz="1200" dirty="0">
              <a:solidFill>
                <a:srgbClr val="949494"/>
              </a:solidFill>
              <a:ea typeface="標楷體" panose="03000509000000000000" pitchFamily="65" charset="-120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11708044" y="6365202"/>
            <a:ext cx="440652" cy="440701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17571" y="6477556"/>
            <a:ext cx="228763" cy="200055"/>
            <a:chOff x="217571" y="6481624"/>
            <a:chExt cx="228763" cy="200055"/>
          </a:xfrm>
        </p:grpSpPr>
        <p:sp>
          <p:nvSpPr>
            <p:cNvPr id="54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18473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453206" y="6477556"/>
            <a:ext cx="241587" cy="200055"/>
            <a:chOff x="449414" y="6473487"/>
            <a:chExt cx="241587" cy="200055"/>
          </a:xfrm>
        </p:grpSpPr>
        <p:sp>
          <p:nvSpPr>
            <p:cNvPr id="57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18473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714489" y="6477556"/>
            <a:ext cx="244793" cy="200055"/>
            <a:chOff x="714489" y="6481624"/>
            <a:chExt cx="244793" cy="200055"/>
          </a:xfrm>
        </p:grpSpPr>
        <p:sp>
          <p:nvSpPr>
            <p:cNvPr id="60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1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18473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5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7489" y="164642"/>
            <a:ext cx="583804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7487" y="932728"/>
            <a:ext cx="5838042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2090521" y="291065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5903979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25" name="Group 25"/>
          <p:cNvGrpSpPr/>
          <p:nvPr userDrawn="1"/>
        </p:nvGrpSpPr>
        <p:grpSpPr>
          <a:xfrm>
            <a:off x="8689589" y="6437951"/>
            <a:ext cx="931217" cy="307777"/>
            <a:chOff x="1867445" y="3664855"/>
            <a:chExt cx="756614" cy="307777"/>
          </a:xfrm>
        </p:grpSpPr>
        <p:sp>
          <p:nvSpPr>
            <p:cNvPr id="26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8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29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30" name="TextBox 44"/>
          <p:cNvSpPr txBox="1"/>
          <p:nvPr userDrawn="1"/>
        </p:nvSpPr>
        <p:spPr>
          <a:xfrm>
            <a:off x="848144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1" name="TextBox 45"/>
          <p:cNvSpPr txBox="1"/>
          <p:nvPr userDrawn="1"/>
        </p:nvSpPr>
        <p:spPr>
          <a:xfrm>
            <a:off x="9606157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6093736" y="6477556"/>
            <a:ext cx="235962" cy="200055"/>
            <a:chOff x="217571" y="6481624"/>
            <a:chExt cx="235962" cy="200055"/>
          </a:xfrm>
        </p:grpSpPr>
        <p:sp>
          <p:nvSpPr>
            <p:cNvPr id="40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6329371" y="6477556"/>
            <a:ext cx="261610" cy="200055"/>
            <a:chOff x="449414" y="6473487"/>
            <a:chExt cx="261610" cy="200055"/>
          </a:xfrm>
        </p:grpSpPr>
        <p:sp>
          <p:nvSpPr>
            <p:cNvPr id="43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6590654" y="6477556"/>
            <a:ext cx="268022" cy="200055"/>
            <a:chOff x="714489" y="6481624"/>
            <a:chExt cx="268022" cy="200055"/>
          </a:xfrm>
        </p:grpSpPr>
        <p:sp>
          <p:nvSpPr>
            <p:cNvPr id="46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  <p:sp>
        <p:nvSpPr>
          <p:cNvPr id="56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8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33593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815413" y="2948950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91724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691724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4668055" y="194899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4668055" y="370550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7622708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7622708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795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8795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6428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428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18939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718939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38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9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40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41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42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3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66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67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217571" y="6477556"/>
            <a:ext cx="228763" cy="200055"/>
            <a:chOff x="217571" y="6481624"/>
            <a:chExt cx="228763" cy="200055"/>
          </a:xfrm>
        </p:grpSpPr>
        <p:sp>
          <p:nvSpPr>
            <p:cNvPr id="73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18473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75" name="组合 74"/>
          <p:cNvGrpSpPr/>
          <p:nvPr userDrawn="1"/>
        </p:nvGrpSpPr>
        <p:grpSpPr>
          <a:xfrm>
            <a:off x="453206" y="6477556"/>
            <a:ext cx="241587" cy="200055"/>
            <a:chOff x="449414" y="6473487"/>
            <a:chExt cx="241587" cy="200055"/>
          </a:xfrm>
        </p:grpSpPr>
        <p:sp>
          <p:nvSpPr>
            <p:cNvPr id="76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18473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87" name="组合 86"/>
          <p:cNvGrpSpPr/>
          <p:nvPr userDrawn="1"/>
        </p:nvGrpSpPr>
        <p:grpSpPr>
          <a:xfrm>
            <a:off x="714489" y="6477556"/>
            <a:ext cx="244793" cy="200055"/>
            <a:chOff x="714489" y="6481624"/>
            <a:chExt cx="244793" cy="200055"/>
          </a:xfrm>
        </p:grpSpPr>
        <p:sp>
          <p:nvSpPr>
            <p:cNvPr id="88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18473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94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6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1" name="TextBox 46"/>
          <p:cNvSpPr txBox="1"/>
          <p:nvPr userDrawn="1"/>
        </p:nvSpPr>
        <p:spPr>
          <a:xfrm>
            <a:off x="5159896" y="6453337"/>
            <a:ext cx="1877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94949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報告者：陳亭禎、郭冠宏</a:t>
            </a:r>
            <a:endParaRPr lang="bg-BG" sz="1200" dirty="0">
              <a:solidFill>
                <a:srgbClr val="949494"/>
              </a:solidFill>
              <a:ea typeface="標楷體" panose="03000509000000000000" pitchFamily="65" charset="-120"/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217571" y="6477556"/>
            <a:ext cx="228763" cy="200055"/>
            <a:chOff x="217571" y="6481624"/>
            <a:chExt cx="228763" cy="200055"/>
          </a:xfrm>
        </p:grpSpPr>
        <p:sp>
          <p:nvSpPr>
            <p:cNvPr id="38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18473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0" name="组合 39"/>
          <p:cNvGrpSpPr/>
          <p:nvPr userDrawn="1"/>
        </p:nvGrpSpPr>
        <p:grpSpPr>
          <a:xfrm>
            <a:off x="453206" y="6477556"/>
            <a:ext cx="241587" cy="200055"/>
            <a:chOff x="449414" y="6473487"/>
            <a:chExt cx="241587" cy="200055"/>
          </a:xfrm>
        </p:grpSpPr>
        <p:sp>
          <p:nvSpPr>
            <p:cNvPr id="41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18473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714489" y="6477556"/>
            <a:ext cx="244793" cy="200055"/>
            <a:chOff x="714489" y="6481624"/>
            <a:chExt cx="244793" cy="200055"/>
          </a:xfrm>
        </p:grpSpPr>
        <p:sp>
          <p:nvSpPr>
            <p:cNvPr id="44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18473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47" name="Oval 48"/>
          <p:cNvSpPr/>
          <p:nvPr userDrawn="1"/>
        </p:nvSpPr>
        <p:spPr>
          <a:xfrm>
            <a:off x="11718618" y="6524974"/>
            <a:ext cx="152620" cy="152637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42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8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2" r:id="rId5"/>
    <p:sldLayoutId id="2147483653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5pPr>
      <a:lvl6pPr marL="495298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6pPr>
      <a:lvl7pPr marL="990595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7pPr>
      <a:lvl8pPr marL="1485891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8pPr>
      <a:lvl9pPr marL="1981189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9pPr>
    </p:titleStyle>
    <p:bodyStyle>
      <a:lvl1pPr marL="371473" indent="-371473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58" indent="-30956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43" indent="-247648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540" indent="-24764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837" indent="-247648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134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431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729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10026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8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95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91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89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86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8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77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6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7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8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komoro\Documents\b2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nvato\Success\Images\l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Success\Images\l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43200" y="4211796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Adventurer‘s Guild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 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of NKUST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32000" y="2132856"/>
            <a:ext cx="4134465" cy="1841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4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系統分析與設計</a:t>
            </a:r>
            <a:endParaRPr lang="en-US" altLang="zh-TW" sz="4400" dirty="0">
              <a:solidFill>
                <a:srgbClr val="2D384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6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高科冒險者公會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288752" y="4653136"/>
            <a:ext cx="1620957" cy="662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期末報告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68948B0C-2851-4254-840A-D1402A66A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92" y="2493216"/>
            <a:ext cx="2880000" cy="2880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需求調查表</a:t>
            </a:r>
            <a:endParaRPr lang="bg-BG" sz="4800" dirty="0">
              <a:solidFill>
                <a:srgbClr val="2D3848"/>
              </a:solidFill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35360" y="1527175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您是否希望自己選的組員戰鬥力百分百？</a:t>
            </a:r>
          </a:p>
        </p:txBody>
      </p:sp>
      <p:sp>
        <p:nvSpPr>
          <p:cNvPr id="3" name="向右箭號 2"/>
          <p:cNvSpPr/>
          <p:nvPr/>
        </p:nvSpPr>
        <p:spPr>
          <a:xfrm>
            <a:off x="6816080" y="3212976"/>
            <a:ext cx="1008112" cy="100811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00" t="26762" r="25720" b="38990"/>
          <a:stretch/>
        </p:blipFill>
        <p:spPr>
          <a:xfrm>
            <a:off x="4655840" y="1988840"/>
            <a:ext cx="1872209" cy="223351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97" t="23820" r="53467" b="8123"/>
          <a:stretch/>
        </p:blipFill>
        <p:spPr>
          <a:xfrm>
            <a:off x="0" y="1988840"/>
            <a:ext cx="4320000" cy="4320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162AE5E-46D0-4871-839E-81D1D7CFC5BA}"/>
              </a:ext>
            </a:extLst>
          </p:cNvPr>
          <p:cNvSpPr txBox="1"/>
          <p:nvPr/>
        </p:nvSpPr>
        <p:spPr>
          <a:xfrm>
            <a:off x="7536160" y="1527174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根據所選組員進行戰鬥力分析！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84632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41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需求調查表</a:t>
            </a:r>
            <a:endParaRPr lang="bg-BG" sz="4800" dirty="0">
              <a:solidFill>
                <a:srgbClr val="2D3848"/>
              </a:solidFill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35360" y="1527175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您還想知道組員的哪些能力？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2898" b="7833"/>
          <a:stretch/>
        </p:blipFill>
        <p:spPr>
          <a:xfrm>
            <a:off x="1385156" y="2276872"/>
            <a:ext cx="9421688" cy="3312369"/>
          </a:xfrm>
          <a:prstGeom prst="rect">
            <a:avLst/>
          </a:prstGeom>
        </p:spPr>
      </p:pic>
      <p:sp>
        <p:nvSpPr>
          <p:cNvPr id="14" name="雲朵形圖說文字 13"/>
          <p:cNvSpPr/>
          <p:nvPr/>
        </p:nvSpPr>
        <p:spPr>
          <a:xfrm>
            <a:off x="1703512" y="1892835"/>
            <a:ext cx="8060248" cy="3888427"/>
          </a:xfrm>
          <a:prstGeom prst="cloudCallout">
            <a:avLst>
              <a:gd name="adj1" fmla="val 62838"/>
              <a:gd name="adj2" fmla="val 20725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溝通能力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1784632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9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33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需求調查表</a:t>
            </a:r>
            <a:endParaRPr lang="bg-BG" sz="4800" dirty="0">
              <a:solidFill>
                <a:srgbClr val="2D3848"/>
              </a:solidFill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35360" y="152717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您還希望平台有哪些功能？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95400" y="2178730"/>
            <a:ext cx="10873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查看他人以往比賽、創業、學習的經歷，給予使用者配對建議。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搓合團隊時間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(ex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：找到所有人都有空的開會時間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增加個人對其他人的包容力指標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46639" y="4797152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未來展望、更新包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19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利害關係人</a:t>
            </a:r>
            <a:endParaRPr lang="bg-BG" sz="4800" dirty="0">
              <a:solidFill>
                <a:srgbClr val="2D3848"/>
              </a:solidFill>
              <a:ea typeface="標楷體" panose="03000509000000000000" pitchFamily="65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4844861" y="1580075"/>
            <a:ext cx="2502278" cy="1009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高科冒險者公會</a:t>
            </a:r>
          </a:p>
        </p:txBody>
      </p:sp>
      <p:sp>
        <p:nvSpPr>
          <p:cNvPr id="12" name="向右箭號 11"/>
          <p:cNvSpPr/>
          <p:nvPr/>
        </p:nvSpPr>
        <p:spPr>
          <a:xfrm rot="5400000">
            <a:off x="5663952" y="3392995"/>
            <a:ext cx="864096" cy="21602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234226" y="435415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高科大學生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向右箭號 26"/>
          <p:cNvSpPr/>
          <p:nvPr/>
        </p:nvSpPr>
        <p:spPr>
          <a:xfrm rot="2060144">
            <a:off x="8019887" y="3293831"/>
            <a:ext cx="864096" cy="21602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8760296" y="4365104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系統管理者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高科大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9" name="向右箭號 28"/>
          <p:cNvSpPr/>
          <p:nvPr/>
        </p:nvSpPr>
        <p:spPr>
          <a:xfrm rot="20023418" flipH="1">
            <a:off x="3290479" y="3249067"/>
            <a:ext cx="864096" cy="21602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563758" y="436510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高科大教師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58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/>
      <p:bldP spid="27" grpId="0" animBg="1"/>
      <p:bldP spid="28" grpId="0"/>
      <p:bldP spid="29" grpId="0" animBg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利害關係人目標表</a:t>
            </a:r>
            <a:endParaRPr lang="bg-BG" sz="4800" dirty="0">
              <a:solidFill>
                <a:srgbClr val="2D3848"/>
              </a:solidFill>
              <a:ea typeface="標楷體" panose="03000509000000000000" pitchFamily="65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83368" y="1560160"/>
          <a:ext cx="1152128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289502575"/>
                    </a:ext>
                  </a:extLst>
                </a:gridCol>
                <a:gridCol w="7632848">
                  <a:extLst>
                    <a:ext uri="{9D8B030D-6E8A-4147-A177-3AD203B41FA5}">
                      <a16:colId xmlns:a16="http://schemas.microsoft.com/office/drawing/2014/main" val="52481354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利害關係人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目標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27788"/>
                  </a:ext>
                </a:extLst>
              </a:tr>
              <a:tr h="1230452">
                <a:tc>
                  <a:txBody>
                    <a:bodyPr/>
                    <a:lstStyle/>
                    <a:p>
                      <a:pPr algn="ctr"/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希望學生的分組名單不要繳交紙本。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希望能夠了解學生狀況以及學生之間的互動。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希望能夠掌控學生分組成員。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希望可以向學生清楚傳達分組人數。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07946"/>
                  </a:ext>
                </a:extLst>
              </a:tr>
              <a:tr h="1750741">
                <a:tc>
                  <a:txBody>
                    <a:bodyPr/>
                    <a:lstStyle/>
                    <a:p>
                      <a:pPr algn="ctr"/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避免碰到雷隊友。</a:t>
                      </a:r>
                      <a:endParaRPr lang="en-US" altLang="zh-TW" sz="20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擔心在新的學期找不到好的組員。</a:t>
                      </a:r>
                      <a:endParaRPr lang="en-US" altLang="zh-TW" sz="20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希望能對組員的表現好壞給予評論。</a:t>
                      </a:r>
                      <a:endParaRPr lang="en-US" altLang="zh-TW" sz="20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希望可以根據組員的能力進行工作分配。</a:t>
                      </a:r>
                      <a:endParaRPr lang="en-US" altLang="zh-TW" sz="20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希望解開他人對自己的誤解。</a:t>
                      </a:r>
                      <a:endParaRPr lang="en-US" altLang="zh-TW" sz="20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希望所選組員的綜合能力高於其他組別。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希望能看到自身能力的優劣，察覺自身不足以作改進。</a:t>
                      </a:r>
                      <a:endParaRPr lang="en-US" altLang="zh-TW" sz="20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37060"/>
                  </a:ext>
                </a:extLst>
              </a:tr>
              <a:tr h="663868">
                <a:tc>
                  <a:txBody>
                    <a:bodyPr/>
                    <a:lstStyle/>
                    <a:p>
                      <a:pPr algn="ctr"/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希望能夠發出系統異動資訊的公告。</a:t>
                      </a:r>
                      <a:endParaRPr lang="en-US" altLang="zh-TW" sz="20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希望可以更新課程資訊。</a:t>
                      </a:r>
                      <a:endParaRPr lang="en-US" altLang="zh-TW" sz="20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86318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1028969" y="2452826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高科大教師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---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028969" y="4037002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高科大學生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---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028969" y="5693186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高科大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---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系統管理者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12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4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學生使用系統事件表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58252"/>
              </p:ext>
            </p:extLst>
          </p:nvPr>
        </p:nvGraphicFramePr>
        <p:xfrm>
          <a:off x="767408" y="1272811"/>
          <a:ext cx="10547106" cy="513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2871579845"/>
                    </a:ext>
                  </a:extLst>
                </a:gridCol>
                <a:gridCol w="3994378">
                  <a:extLst>
                    <a:ext uri="{9D8B030D-6E8A-4147-A177-3AD203B41FA5}">
                      <a16:colId xmlns:a16="http://schemas.microsoft.com/office/drawing/2014/main" val="1935117926"/>
                    </a:ext>
                  </a:extLst>
                </a:gridCol>
              </a:tblGrid>
              <a:tr h="59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事件名稱</a:t>
                      </a:r>
                    </a:p>
                  </a:txBody>
                  <a:tcPr marL="109593" marR="109593" marT="54797" marB="547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使用案例名稱</a:t>
                      </a:r>
                    </a:p>
                  </a:txBody>
                  <a:tcPr marL="109593" marR="109593" marT="54797" marB="54797"/>
                </a:tc>
                <a:extLst>
                  <a:ext uri="{0D108BD9-81ED-4DB2-BD59-A6C34878D82A}">
                    <a16:rowId xmlns:a16="http://schemas.microsoft.com/office/drawing/2014/main" val="1601991425"/>
                  </a:ext>
                </a:extLst>
              </a:tr>
              <a:tr h="478212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09593" marR="109593" marT="54797" marB="54797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個人能力檢視。</a:t>
                      </a:r>
                    </a:p>
                  </a:txBody>
                  <a:tcPr marL="109593" marR="109593" marT="54797" marB="54797"/>
                </a:tc>
                <a:extLst>
                  <a:ext uri="{0D108BD9-81ED-4DB2-BD59-A6C34878D82A}">
                    <a16:rowId xmlns:a16="http://schemas.microsoft.com/office/drawing/2014/main" val="2308729387"/>
                  </a:ext>
                </a:extLst>
              </a:tr>
              <a:tr h="478212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09593" marR="109593" marT="54797" marB="54797"/>
                </a:tc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條件式能力搜尋。</a:t>
                      </a:r>
                    </a:p>
                  </a:txBody>
                  <a:tcPr marL="109593" marR="109593" marT="54797" marB="54797"/>
                </a:tc>
                <a:extLst>
                  <a:ext uri="{0D108BD9-81ED-4DB2-BD59-A6C34878D82A}">
                    <a16:rowId xmlns:a16="http://schemas.microsoft.com/office/drawing/2014/main" val="1091991882"/>
                  </a:ext>
                </a:extLst>
              </a:tr>
              <a:tr h="478212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09593" marR="109593" marT="54797" marB="54797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檢視他人過往評論。</a:t>
                      </a:r>
                      <a:endParaRPr lang="en-US" altLang="zh-TW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09593" marR="109593" marT="54797" marB="54797"/>
                </a:tc>
                <a:extLst>
                  <a:ext uri="{0D108BD9-81ED-4DB2-BD59-A6C34878D82A}">
                    <a16:rowId xmlns:a16="http://schemas.microsoft.com/office/drawing/2014/main" val="283964325"/>
                  </a:ext>
                </a:extLst>
              </a:tr>
              <a:tr h="478212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09593" marR="109593" marT="54797" marB="54797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組員評論。</a:t>
                      </a:r>
                      <a:endParaRPr lang="en-US" altLang="zh-TW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09593" marR="109593" marT="54797" marB="54797"/>
                </a:tc>
                <a:extLst>
                  <a:ext uri="{0D108BD9-81ED-4DB2-BD59-A6C34878D82A}">
                    <a16:rowId xmlns:a16="http://schemas.microsoft.com/office/drawing/2014/main" val="2616726619"/>
                  </a:ext>
                </a:extLst>
              </a:tr>
              <a:tr h="478212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09593" marR="109593" marT="54797" marB="54797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評論回覆。</a:t>
                      </a:r>
                    </a:p>
                  </a:txBody>
                  <a:tcPr marL="109593" marR="109593" marT="54797" marB="54797"/>
                </a:tc>
                <a:extLst>
                  <a:ext uri="{0D108BD9-81ED-4DB2-BD59-A6C34878D82A}">
                    <a16:rowId xmlns:a16="http://schemas.microsoft.com/office/drawing/2014/main" val="3439702520"/>
                  </a:ext>
                </a:extLst>
              </a:tr>
              <a:tr h="478212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09593" marR="109593" marT="54797" marB="54797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戰鬥力預測。</a:t>
                      </a:r>
                    </a:p>
                  </a:txBody>
                  <a:tcPr marL="109593" marR="109593" marT="54797" marB="54797"/>
                </a:tc>
                <a:extLst>
                  <a:ext uri="{0D108BD9-81ED-4DB2-BD59-A6C34878D82A}">
                    <a16:rowId xmlns:a16="http://schemas.microsoft.com/office/drawing/2014/main" val="1681578036"/>
                  </a:ext>
                </a:extLst>
              </a:tr>
              <a:tr h="418204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09593" marR="109593" marT="54797" marB="54797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組隊邀請。</a:t>
                      </a:r>
                    </a:p>
                  </a:txBody>
                  <a:tcPr marL="109593" marR="109593" marT="54797" marB="54797"/>
                </a:tc>
                <a:extLst>
                  <a:ext uri="{0D108BD9-81ED-4DB2-BD59-A6C34878D82A}">
                    <a16:rowId xmlns:a16="http://schemas.microsoft.com/office/drawing/2014/main" val="3753497837"/>
                  </a:ext>
                </a:extLst>
              </a:tr>
              <a:tr h="418204">
                <a:tc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09593" marR="109593" marT="54797" marB="54797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組隊回覆。</a:t>
                      </a:r>
                    </a:p>
                  </a:txBody>
                  <a:tcPr marL="109593" marR="109593" marT="54797" marB="54797"/>
                </a:tc>
                <a:extLst>
                  <a:ext uri="{0D108BD9-81ED-4DB2-BD59-A6C34878D82A}">
                    <a16:rowId xmlns:a16="http://schemas.microsoft.com/office/drawing/2014/main" val="921155445"/>
                  </a:ext>
                </a:extLst>
              </a:tr>
              <a:tr h="418204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同學能夠使用學校帳號登入本系統，並選取課程，接著點擊要執行的功能。</a:t>
                      </a:r>
                    </a:p>
                  </a:txBody>
                  <a:tcPr marL="109593" marR="109593" marT="54797" marB="54797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登入系統</a:t>
                      </a:r>
                    </a:p>
                  </a:txBody>
                  <a:tcPr marL="109593" marR="109593" marT="54797" marB="54797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61438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00742" y="1888341"/>
            <a:ext cx="6596678" cy="3731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查看自己的各項能力指標。</a:t>
            </a:r>
            <a:endParaRPr lang="en-US" altLang="zh-TW" sz="2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尋找該課程中，與之能力相符者；或是與之能力互補者。</a:t>
            </a:r>
            <a:endParaRPr lang="en-US" altLang="zh-TW" sz="2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查看課程中的其他同學過往組員給予的評論。</a:t>
            </a:r>
            <a:endParaRPr lang="en-US" altLang="zh-TW" sz="2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對於當學期組員進行評論。</a:t>
            </a:r>
            <a:endParaRPr lang="en-US" altLang="zh-TW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1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針對每一則評論進行回覆。</a:t>
            </a:r>
            <a:endParaRPr lang="en-US" altLang="zh-TW" sz="2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05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選取複數個同學，查看綜合能力值。</a:t>
            </a:r>
            <a:endParaRPr lang="en-US" altLang="zh-TW" sz="2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對於同意組隊的同學，提出組隊邀請。</a:t>
            </a:r>
            <a:endParaRPr lang="en-US" altLang="zh-TW" sz="2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1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針對收到的組隊邀請，可選擇同意或拒絕。</a:t>
            </a:r>
            <a:endParaRPr lang="en-US" altLang="zh-TW" sz="2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97420" y="1992891"/>
            <a:ext cx="2154965" cy="288032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430753" y="3865099"/>
            <a:ext cx="2154965" cy="36004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395568" y="2856982"/>
            <a:ext cx="2804888" cy="36004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395568" y="4310292"/>
            <a:ext cx="2804888" cy="36004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F3CDC5-0C64-412A-A4B7-644A9B9D8690}"/>
              </a:ext>
            </a:extLst>
          </p:cNvPr>
          <p:cNvSpPr/>
          <p:nvPr/>
        </p:nvSpPr>
        <p:spPr>
          <a:xfrm>
            <a:off x="7464152" y="5301208"/>
            <a:ext cx="2804888" cy="36004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F7DD23-47A3-4902-8928-451494A9521C}"/>
              </a:ext>
            </a:extLst>
          </p:cNvPr>
          <p:cNvSpPr/>
          <p:nvPr/>
        </p:nvSpPr>
        <p:spPr>
          <a:xfrm>
            <a:off x="7392144" y="5733256"/>
            <a:ext cx="2804888" cy="360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13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5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2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使用案例圖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1051560" y="2132856"/>
            <a:ext cx="855792" cy="1433452"/>
            <a:chOff x="487680" y="2194560"/>
            <a:chExt cx="1219200" cy="2042160"/>
          </a:xfrm>
        </p:grpSpPr>
        <p:sp>
          <p:nvSpPr>
            <p:cNvPr id="15" name="橢圓 14"/>
            <p:cNvSpPr/>
            <p:nvPr/>
          </p:nvSpPr>
          <p:spPr>
            <a:xfrm>
              <a:off x="548640" y="2194560"/>
              <a:ext cx="1051560" cy="10515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/>
            <p:cNvCxnSpPr/>
            <p:nvPr/>
          </p:nvCxnSpPr>
          <p:spPr>
            <a:xfrm>
              <a:off x="487680" y="339852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15" idx="4"/>
            </p:cNvCxnSpPr>
            <p:nvPr/>
          </p:nvCxnSpPr>
          <p:spPr>
            <a:xfrm flipH="1">
              <a:off x="762000" y="3246120"/>
              <a:ext cx="312420" cy="990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1047750" y="3398520"/>
              <a:ext cx="373380" cy="838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1051560" y="4471114"/>
            <a:ext cx="855792" cy="1433452"/>
            <a:chOff x="487680" y="2194560"/>
            <a:chExt cx="1219200" cy="2042160"/>
          </a:xfrm>
        </p:grpSpPr>
        <p:sp>
          <p:nvSpPr>
            <p:cNvPr id="25" name="橢圓 24"/>
            <p:cNvSpPr/>
            <p:nvPr/>
          </p:nvSpPr>
          <p:spPr>
            <a:xfrm>
              <a:off x="548640" y="2194560"/>
              <a:ext cx="1051560" cy="10515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/>
            <p:cNvCxnSpPr/>
            <p:nvPr/>
          </p:nvCxnSpPr>
          <p:spPr>
            <a:xfrm>
              <a:off x="487680" y="339852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25" idx="4"/>
            </p:cNvCxnSpPr>
            <p:nvPr/>
          </p:nvCxnSpPr>
          <p:spPr>
            <a:xfrm flipH="1">
              <a:off x="762000" y="3246120"/>
              <a:ext cx="312420" cy="990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1047750" y="3398520"/>
              <a:ext cx="373380" cy="838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351583" y="1700808"/>
            <a:ext cx="8064899" cy="50405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1021870" y="3791528"/>
            <a:ext cx="855792" cy="1433452"/>
            <a:chOff x="487680" y="2194560"/>
            <a:chExt cx="1219200" cy="2042160"/>
          </a:xfrm>
        </p:grpSpPr>
        <p:sp>
          <p:nvSpPr>
            <p:cNvPr id="30" name="橢圓 29"/>
            <p:cNvSpPr/>
            <p:nvPr/>
          </p:nvSpPr>
          <p:spPr>
            <a:xfrm>
              <a:off x="548640" y="2194560"/>
              <a:ext cx="1051560" cy="10515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487680" y="339852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30" idx="4"/>
            </p:cNvCxnSpPr>
            <p:nvPr/>
          </p:nvCxnSpPr>
          <p:spPr>
            <a:xfrm flipH="1">
              <a:off x="762000" y="3246120"/>
              <a:ext cx="312420" cy="990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1047750" y="3398520"/>
              <a:ext cx="373380" cy="838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橢圓 33"/>
          <p:cNvSpPr/>
          <p:nvPr/>
        </p:nvSpPr>
        <p:spPr>
          <a:xfrm>
            <a:off x="2855640" y="1772816"/>
            <a:ext cx="2376264" cy="457177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個人能力檢視</a:t>
            </a:r>
          </a:p>
        </p:txBody>
      </p:sp>
      <p:sp>
        <p:nvSpPr>
          <p:cNvPr id="37" name="橢圓 36"/>
          <p:cNvSpPr/>
          <p:nvPr/>
        </p:nvSpPr>
        <p:spPr>
          <a:xfrm>
            <a:off x="3830219" y="2610391"/>
            <a:ext cx="2376266" cy="396477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戰鬥力預測</a:t>
            </a:r>
          </a:p>
        </p:txBody>
      </p:sp>
      <p:cxnSp>
        <p:nvCxnSpPr>
          <p:cNvPr id="58" name="直線接點 57"/>
          <p:cNvCxnSpPr>
            <a:endCxn id="34" idx="2"/>
          </p:cNvCxnSpPr>
          <p:nvPr/>
        </p:nvCxnSpPr>
        <p:spPr>
          <a:xfrm flipV="1">
            <a:off x="1866379" y="2001405"/>
            <a:ext cx="989261" cy="1304028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endCxn id="35" idx="2"/>
          </p:cNvCxnSpPr>
          <p:nvPr/>
        </p:nvCxnSpPr>
        <p:spPr>
          <a:xfrm flipV="1">
            <a:off x="1877785" y="2290135"/>
            <a:ext cx="3116875" cy="101063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endCxn id="37" idx="2"/>
          </p:cNvCxnSpPr>
          <p:nvPr/>
        </p:nvCxnSpPr>
        <p:spPr>
          <a:xfrm flipV="1">
            <a:off x="2008686" y="2808630"/>
            <a:ext cx="1821533" cy="439767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endCxn id="38" idx="2"/>
          </p:cNvCxnSpPr>
          <p:nvPr/>
        </p:nvCxnSpPr>
        <p:spPr>
          <a:xfrm flipV="1">
            <a:off x="1866379" y="3227376"/>
            <a:ext cx="1421309" cy="83113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endCxn id="39" idx="2"/>
          </p:cNvCxnSpPr>
          <p:nvPr/>
        </p:nvCxnSpPr>
        <p:spPr>
          <a:xfrm>
            <a:off x="1871534" y="3317559"/>
            <a:ext cx="2371014" cy="83957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endCxn id="43" idx="2"/>
          </p:cNvCxnSpPr>
          <p:nvPr/>
        </p:nvCxnSpPr>
        <p:spPr>
          <a:xfrm>
            <a:off x="1859532" y="3310924"/>
            <a:ext cx="713894" cy="172358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endCxn id="42" idx="2"/>
          </p:cNvCxnSpPr>
          <p:nvPr/>
        </p:nvCxnSpPr>
        <p:spPr>
          <a:xfrm>
            <a:off x="1882159" y="3328660"/>
            <a:ext cx="1899583" cy="132092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7506025" y="5289473"/>
            <a:ext cx="2376264" cy="457177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查看學生互評</a:t>
            </a:r>
          </a:p>
        </p:txBody>
      </p:sp>
      <p:sp>
        <p:nvSpPr>
          <p:cNvPr id="87" name="橢圓 86"/>
          <p:cNvSpPr/>
          <p:nvPr/>
        </p:nvSpPr>
        <p:spPr>
          <a:xfrm>
            <a:off x="5724550" y="5704562"/>
            <a:ext cx="2376264" cy="457177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編輯學生組員</a:t>
            </a:r>
          </a:p>
        </p:txBody>
      </p:sp>
      <p:sp>
        <p:nvSpPr>
          <p:cNvPr id="88" name="橢圓 87"/>
          <p:cNvSpPr/>
          <p:nvPr/>
        </p:nvSpPr>
        <p:spPr>
          <a:xfrm>
            <a:off x="4081702" y="6180896"/>
            <a:ext cx="2376264" cy="457177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設定分組人數</a:t>
            </a:r>
          </a:p>
        </p:txBody>
      </p:sp>
      <p:cxnSp>
        <p:nvCxnSpPr>
          <p:cNvPr id="90" name="直線接點 89"/>
          <p:cNvCxnSpPr>
            <a:endCxn id="85" idx="2"/>
          </p:cNvCxnSpPr>
          <p:nvPr/>
        </p:nvCxnSpPr>
        <p:spPr>
          <a:xfrm flipV="1">
            <a:off x="2017144" y="5224254"/>
            <a:ext cx="2952731" cy="52196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endCxn id="86" idx="2"/>
          </p:cNvCxnSpPr>
          <p:nvPr/>
        </p:nvCxnSpPr>
        <p:spPr>
          <a:xfrm flipV="1">
            <a:off x="2017144" y="5518062"/>
            <a:ext cx="5488881" cy="21646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>
            <a:endCxn id="87" idx="2"/>
          </p:cNvCxnSpPr>
          <p:nvPr/>
        </p:nvCxnSpPr>
        <p:spPr>
          <a:xfrm>
            <a:off x="2041214" y="5746650"/>
            <a:ext cx="3683336" cy="18650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>
            <a:endCxn id="88" idx="2"/>
          </p:cNvCxnSpPr>
          <p:nvPr/>
        </p:nvCxnSpPr>
        <p:spPr>
          <a:xfrm>
            <a:off x="2032743" y="5746650"/>
            <a:ext cx="2048959" cy="66283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cxnSpLocks/>
            <a:stCxn id="98" idx="6"/>
          </p:cNvCxnSpPr>
          <p:nvPr/>
        </p:nvCxnSpPr>
        <p:spPr>
          <a:xfrm>
            <a:off x="10200456" y="3729597"/>
            <a:ext cx="576064" cy="85153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cxnSpLocks/>
            <a:stCxn id="99" idx="6"/>
          </p:cNvCxnSpPr>
          <p:nvPr/>
        </p:nvCxnSpPr>
        <p:spPr>
          <a:xfrm>
            <a:off x="10200456" y="4377669"/>
            <a:ext cx="576064" cy="203459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等腰三角形 124"/>
          <p:cNvSpPr/>
          <p:nvPr/>
        </p:nvSpPr>
        <p:spPr>
          <a:xfrm rot="2534327">
            <a:off x="5307006" y="2977734"/>
            <a:ext cx="155850" cy="14592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/>
          <p:cNvSpPr txBox="1"/>
          <p:nvPr/>
        </p:nvSpPr>
        <p:spPr>
          <a:xfrm>
            <a:off x="4614364" y="112474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高科冒險者公會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BEDA54-39E4-4429-8B32-70C6A3D08596}"/>
              </a:ext>
            </a:extLst>
          </p:cNvPr>
          <p:cNvSpPr txBox="1"/>
          <p:nvPr/>
        </p:nvSpPr>
        <p:spPr>
          <a:xfrm>
            <a:off x="1127448" y="3645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35FE99B-E33B-49DD-999C-FCEEEBA17B18}"/>
              </a:ext>
            </a:extLst>
          </p:cNvPr>
          <p:cNvSpPr txBox="1"/>
          <p:nvPr/>
        </p:nvSpPr>
        <p:spPr>
          <a:xfrm>
            <a:off x="1127448" y="60840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老師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4D08947-D905-429B-B247-3A10C3EC4F25}"/>
              </a:ext>
            </a:extLst>
          </p:cNvPr>
          <p:cNvSpPr txBox="1"/>
          <p:nvPr/>
        </p:nvSpPr>
        <p:spPr>
          <a:xfrm>
            <a:off x="10805844" y="52919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系統管理員</a:t>
            </a:r>
          </a:p>
        </p:txBody>
      </p:sp>
      <p:sp>
        <p:nvSpPr>
          <p:cNvPr id="63" name="橢圓 62"/>
          <p:cNvSpPr/>
          <p:nvPr/>
        </p:nvSpPr>
        <p:spPr>
          <a:xfrm>
            <a:off x="3674291" y="3473905"/>
            <a:ext cx="1574159" cy="403248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組隊回覆</a:t>
            </a:r>
          </a:p>
        </p:txBody>
      </p:sp>
      <p:cxnSp>
        <p:nvCxnSpPr>
          <p:cNvPr id="65" name="直線接點 64"/>
          <p:cNvCxnSpPr/>
          <p:nvPr/>
        </p:nvCxnSpPr>
        <p:spPr>
          <a:xfrm>
            <a:off x="1887698" y="3328225"/>
            <a:ext cx="1810456" cy="332897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弧形 121"/>
          <p:cNvSpPr/>
          <p:nvPr/>
        </p:nvSpPr>
        <p:spPr>
          <a:xfrm rot="5897079">
            <a:off x="5641379" y="1477978"/>
            <a:ext cx="1511823" cy="1454594"/>
          </a:xfrm>
          <a:prstGeom prst="arc">
            <a:avLst>
              <a:gd name="adj1" fmla="val 17132279"/>
              <a:gd name="adj2" fmla="val 775831"/>
            </a:avLst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4994660" y="2057260"/>
            <a:ext cx="2592288" cy="46575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條件式能力搜尋</a:t>
            </a:r>
          </a:p>
        </p:txBody>
      </p:sp>
      <p:sp>
        <p:nvSpPr>
          <p:cNvPr id="123" name="等腰三角形 122"/>
          <p:cNvSpPr/>
          <p:nvPr/>
        </p:nvSpPr>
        <p:spPr>
          <a:xfrm rot="1524393">
            <a:off x="7009667" y="2372837"/>
            <a:ext cx="176765" cy="13701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接點 78"/>
          <p:cNvCxnSpPr>
            <a:cxnSpLocks/>
            <a:endCxn id="74" idx="5"/>
          </p:cNvCxnSpPr>
          <p:nvPr/>
        </p:nvCxnSpPr>
        <p:spPr>
          <a:xfrm flipH="1" flipV="1">
            <a:off x="9887901" y="3053114"/>
            <a:ext cx="888620" cy="1528014"/>
          </a:xfrm>
          <a:prstGeom prst="line">
            <a:avLst/>
          </a:prstGeom>
          <a:ln w="38100">
            <a:solidFill>
              <a:srgbClr val="79CB0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>
            <a:cxnSpLocks/>
            <a:endCxn id="74" idx="3"/>
          </p:cNvCxnSpPr>
          <p:nvPr/>
        </p:nvCxnSpPr>
        <p:spPr>
          <a:xfrm flipV="1">
            <a:off x="2063552" y="3053114"/>
            <a:ext cx="6711250" cy="2680142"/>
          </a:xfrm>
          <a:prstGeom prst="line">
            <a:avLst/>
          </a:prstGeom>
          <a:ln w="38100">
            <a:solidFill>
              <a:srgbClr val="79CB0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橢圓 73"/>
          <p:cNvSpPr/>
          <p:nvPr/>
        </p:nvSpPr>
        <p:spPr>
          <a:xfrm>
            <a:off x="8544272" y="2708920"/>
            <a:ext cx="1574159" cy="403248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登入系統</a:t>
            </a:r>
          </a:p>
        </p:txBody>
      </p:sp>
      <p:sp>
        <p:nvSpPr>
          <p:cNvPr id="39" name="橢圓 38"/>
          <p:cNvSpPr/>
          <p:nvPr/>
        </p:nvSpPr>
        <p:spPr>
          <a:xfrm>
            <a:off x="4242548" y="3928979"/>
            <a:ext cx="2916324" cy="456307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檢視他人過往評論</a:t>
            </a:r>
          </a:p>
        </p:txBody>
      </p:sp>
      <p:sp>
        <p:nvSpPr>
          <p:cNvPr id="98" name="橢圓 97"/>
          <p:cNvSpPr/>
          <p:nvPr/>
        </p:nvSpPr>
        <p:spPr>
          <a:xfrm>
            <a:off x="7824192" y="3501008"/>
            <a:ext cx="2376264" cy="457177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系統異動</a:t>
            </a:r>
          </a:p>
        </p:txBody>
      </p:sp>
      <p:cxnSp>
        <p:nvCxnSpPr>
          <p:cNvPr id="76" name="直線接點 75"/>
          <p:cNvCxnSpPr>
            <a:cxnSpLocks/>
            <a:endCxn id="74" idx="2"/>
          </p:cNvCxnSpPr>
          <p:nvPr/>
        </p:nvCxnSpPr>
        <p:spPr>
          <a:xfrm flipV="1">
            <a:off x="1919536" y="2910544"/>
            <a:ext cx="6624736" cy="374440"/>
          </a:xfrm>
          <a:prstGeom prst="line">
            <a:avLst/>
          </a:prstGeom>
          <a:ln w="38100">
            <a:solidFill>
              <a:srgbClr val="79CB0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橢圓 98"/>
          <p:cNvSpPr/>
          <p:nvPr/>
        </p:nvSpPr>
        <p:spPr>
          <a:xfrm>
            <a:off x="7824192" y="4149080"/>
            <a:ext cx="2376264" cy="457177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課程更新</a:t>
            </a:r>
          </a:p>
        </p:txBody>
      </p:sp>
      <p:sp>
        <p:nvSpPr>
          <p:cNvPr id="85" name="橢圓 84"/>
          <p:cNvSpPr/>
          <p:nvPr/>
        </p:nvSpPr>
        <p:spPr>
          <a:xfrm>
            <a:off x="4969875" y="4995665"/>
            <a:ext cx="2376264" cy="457177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查看學生概況</a:t>
            </a:r>
          </a:p>
        </p:txBody>
      </p:sp>
      <p:sp>
        <p:nvSpPr>
          <p:cNvPr id="116" name="文字方塊 115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3287688" y="3025752"/>
            <a:ext cx="1574159" cy="403248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組隊邀請</a:t>
            </a:r>
          </a:p>
        </p:txBody>
      </p:sp>
      <p:sp>
        <p:nvSpPr>
          <p:cNvPr id="124" name="弧形 123"/>
          <p:cNvSpPr/>
          <p:nvPr/>
        </p:nvSpPr>
        <p:spPr>
          <a:xfrm rot="5897079">
            <a:off x="4216729" y="1956933"/>
            <a:ext cx="1350258" cy="1299145"/>
          </a:xfrm>
          <a:prstGeom prst="arc">
            <a:avLst>
              <a:gd name="adj1" fmla="val 17996451"/>
              <a:gd name="adj2" fmla="val 21467352"/>
            </a:avLst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文字方塊 126"/>
          <p:cNvSpPr txBox="1"/>
          <p:nvPr/>
        </p:nvSpPr>
        <p:spPr>
          <a:xfrm>
            <a:off x="5348559" y="2923048"/>
            <a:ext cx="12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&lt;&lt;extend&gt;&gt;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6614789" y="2753433"/>
            <a:ext cx="12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D20000"/>
                </a:solidFill>
              </a:rPr>
              <a:t>&lt;&lt;extend&gt;&gt;</a:t>
            </a:r>
            <a:endParaRPr lang="zh-TW" altLang="en-US" dirty="0">
              <a:solidFill>
                <a:srgbClr val="D20000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3781742" y="4462625"/>
            <a:ext cx="2376265" cy="37391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組員評論</a:t>
            </a:r>
          </a:p>
        </p:txBody>
      </p:sp>
      <p:sp>
        <p:nvSpPr>
          <p:cNvPr id="43" name="橢圓 42"/>
          <p:cNvSpPr/>
          <p:nvPr/>
        </p:nvSpPr>
        <p:spPr>
          <a:xfrm>
            <a:off x="2573426" y="4839807"/>
            <a:ext cx="2376265" cy="389393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評論回覆</a:t>
            </a:r>
          </a:p>
        </p:txBody>
      </p:sp>
    </p:spTree>
    <p:extLst>
      <p:ext uri="{BB962C8B-B14F-4D97-AF65-F5344CB8AC3E}">
        <p14:creationId xmlns:p14="http://schemas.microsoft.com/office/powerpoint/2010/main" val="420229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使用案例描述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87217"/>
              </p:ext>
            </p:extLst>
          </p:nvPr>
        </p:nvGraphicFramePr>
        <p:xfrm>
          <a:off x="744008" y="1892835"/>
          <a:ext cx="10800000" cy="3006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816">
                  <a:extLst>
                    <a:ext uri="{9D8B030D-6E8A-4147-A177-3AD203B41FA5}">
                      <a16:colId xmlns:a16="http://schemas.microsoft.com/office/drawing/2014/main" val="409763408"/>
                    </a:ext>
                  </a:extLst>
                </a:gridCol>
                <a:gridCol w="7032184">
                  <a:extLst>
                    <a:ext uri="{9D8B030D-6E8A-4147-A177-3AD203B41FA5}">
                      <a16:colId xmlns:a16="http://schemas.microsoft.com/office/drawing/2014/main" val="3622249878"/>
                    </a:ext>
                  </a:extLst>
                </a:gridCol>
              </a:tblGrid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使用案例名稱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條件式能力搜尋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100935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使用案例描述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選取相符或互補能力，系統顯示出該堂課程與使用者能力相符或互補的同學。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22339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主要參與者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99744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利害關係人與目標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學生：避免碰到雷隊友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476372"/>
                  </a:ext>
                </a:extLst>
              </a:tr>
              <a:tr h="3834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前置條件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完成登入系統的使用案例。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64616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後置條件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56516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15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13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使用案例描述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317942"/>
              </p:ext>
            </p:extLst>
          </p:nvPr>
        </p:nvGraphicFramePr>
        <p:xfrm>
          <a:off x="744008" y="1268760"/>
          <a:ext cx="10800000" cy="511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688">
                  <a:extLst>
                    <a:ext uri="{9D8B030D-6E8A-4147-A177-3AD203B41FA5}">
                      <a16:colId xmlns:a16="http://schemas.microsoft.com/office/drawing/2014/main" val="641027363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571071533"/>
                    </a:ext>
                  </a:extLst>
                </a:gridCol>
                <a:gridCol w="4439896">
                  <a:extLst>
                    <a:ext uri="{9D8B030D-6E8A-4147-A177-3AD203B41FA5}">
                      <a16:colId xmlns:a16="http://schemas.microsoft.com/office/drawing/2014/main" val="4164822461"/>
                    </a:ext>
                  </a:extLst>
                </a:gridCol>
              </a:tblGrid>
              <a:tr h="460058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主要成功情節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參與者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88301"/>
                  </a:ext>
                </a:extLst>
              </a:tr>
              <a:tr h="465251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點擊</a:t>
                      </a:r>
                      <a:r>
                        <a:rPr lang="zh-TW" altLang="en-US" sz="2000" b="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功能選單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的隊友搜尋器連結按鈕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sz="20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2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、點擊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下拉式選單。</a:t>
                      </a:r>
                      <a:endParaRPr lang="en-US" altLang="zh-TW" sz="200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20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20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、選擇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相符能力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互補能力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sz="20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20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20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20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、若欲查看任意</a:t>
                      </a:r>
                      <a:r>
                        <a:rPr lang="zh-TW" altLang="en-US" sz="2000" b="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同學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之詳細</a:t>
                      </a:r>
                      <a:r>
                        <a:rPr lang="zh-TW" altLang="en-US" sz="2000" b="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能力值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，則在該</a:t>
                      </a:r>
                      <a:r>
                        <a:rPr lang="zh-TW" altLang="en-US" sz="2000" b="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同學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的方框處進行點擊。</a:t>
                      </a:r>
                    </a:p>
                    <a:p>
                      <a:endParaRPr lang="en-US" altLang="zh-TW" sz="20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20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1.1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、顯示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隊友搜尋器畫面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，預設顯示該</a:t>
                      </a:r>
                      <a:r>
                        <a:rPr lang="zh-TW" altLang="en-US" sz="2000" b="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課程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相符能力的同學清單。</a:t>
                      </a:r>
                      <a:endParaRPr lang="en-US" altLang="zh-TW" sz="200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2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2.1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下拉式選單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顯示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相符能力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互補能力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提供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使用者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選取。</a:t>
                      </a:r>
                      <a:endParaRPr lang="en-US" altLang="zh-TW" sz="20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20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3.1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、根據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使用者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所選擇的項目顯示相對應</a:t>
                      </a:r>
                      <a:r>
                        <a:rPr lang="zh-TW" altLang="en-US" sz="2000" b="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同學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姓名、學號以及該位同學的綜合評分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sz="20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20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4.1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、以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彈跳視窗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顯示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使用者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點擊</a:t>
                      </a:r>
                      <a:r>
                        <a:rPr lang="zh-TW" altLang="en-US" sz="2000" b="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同學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之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各項</a:t>
                      </a:r>
                      <a:r>
                        <a:rPr lang="zh-TW" altLang="en-US" sz="2000" b="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能力值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，其中</a:t>
                      </a:r>
                      <a:r>
                        <a:rPr lang="zh-TW" altLang="en-US" sz="2000" b="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能力值</a:t>
                      </a:r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包括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“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學習力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”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“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美工力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”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“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報告力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”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“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情蒐力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”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“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領導力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”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“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溝通力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”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以及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“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綜合評分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”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sz="200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4708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16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使用案例描述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887818"/>
              </p:ext>
            </p:extLst>
          </p:nvPr>
        </p:nvGraphicFramePr>
        <p:xfrm>
          <a:off x="732004" y="1396186"/>
          <a:ext cx="10800000" cy="4193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688">
                  <a:extLst>
                    <a:ext uri="{9D8B030D-6E8A-4147-A177-3AD203B41FA5}">
                      <a16:colId xmlns:a16="http://schemas.microsoft.com/office/drawing/2014/main" val="641027363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571071533"/>
                    </a:ext>
                  </a:extLst>
                </a:gridCol>
                <a:gridCol w="4439896">
                  <a:extLst>
                    <a:ext uri="{9D8B030D-6E8A-4147-A177-3AD203B41FA5}">
                      <a16:colId xmlns:a16="http://schemas.microsoft.com/office/drawing/2014/main" val="4164822461"/>
                    </a:ext>
                  </a:extLst>
                </a:gridCol>
              </a:tblGrid>
              <a:tr h="460058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主要成功情節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參與者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88301"/>
                  </a:ext>
                </a:extLst>
              </a:tr>
              <a:tr h="25642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、如果點擊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彈跳視窗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以外的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區域。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、如果找到想要預測的</a:t>
                      </a: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同學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，可點擊該位</a:t>
                      </a: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同學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右上角的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號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、如果想看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戰鬥力分析頁面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，點擊畫面右上角的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按鈕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5.1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、彈跳視窗收回。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6.1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、被點擊的</a:t>
                      </a: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同學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於戰鬥力預測頁面中會被勾選，作為被預測的一員。</a:t>
                      </a:r>
                    </a:p>
                    <a:p>
                      <a:endParaRPr lang="en-US" altLang="zh-TW" sz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7.1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、畫面跳轉至戰鬥力分析頁面。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47084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例外情節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若無選取欲查詢課程便點擊隊友搜尋器，則跳出提醒視窗，顯示「尚未選取課程，請先選取課程」。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866666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其他需求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系統內需有本課程之學生清單。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11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17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4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bg-BG" sz="4800" dirty="0">
              <a:solidFill>
                <a:srgbClr val="2D3848"/>
              </a:solidFill>
              <a:ea typeface="標楷體" panose="03000509000000000000" pitchFamily="65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1ECCCD-9D8B-45F6-9C67-F978FE893C12}"/>
              </a:ext>
            </a:extLst>
          </p:cNvPr>
          <p:cNvGrpSpPr/>
          <p:nvPr/>
        </p:nvGrpSpPr>
        <p:grpSpPr>
          <a:xfrm>
            <a:off x="4079776" y="1268760"/>
            <a:ext cx="2880320" cy="523220"/>
            <a:chOff x="4079776" y="1268760"/>
            <a:chExt cx="2880320" cy="523220"/>
          </a:xfrm>
        </p:grpSpPr>
        <p:sp>
          <p:nvSpPr>
            <p:cNvPr id="2" name="橢圓 1"/>
            <p:cNvSpPr/>
            <p:nvPr/>
          </p:nvSpPr>
          <p:spPr>
            <a:xfrm>
              <a:off x="4079776" y="1268760"/>
              <a:ext cx="504056" cy="50405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endParaRPr lang="zh-TW" alt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FA342447-C457-45AD-AE6C-6798DA4A0DF5}"/>
                </a:ext>
              </a:extLst>
            </p:cNvPr>
            <p:cNvSpPr txBox="1"/>
            <p:nvPr/>
          </p:nvSpPr>
          <p:spPr>
            <a:xfrm>
              <a:off x="4799856" y="1268760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2D3848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需求調查表</a:t>
              </a:r>
              <a:endParaRPr lang="zh-TW" altLang="en-US" sz="2800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55F8770-0914-4F45-9D54-34020E39AF02}"/>
              </a:ext>
            </a:extLst>
          </p:cNvPr>
          <p:cNvGrpSpPr/>
          <p:nvPr/>
        </p:nvGrpSpPr>
        <p:grpSpPr>
          <a:xfrm>
            <a:off x="4079776" y="2060848"/>
            <a:ext cx="4248472" cy="523220"/>
            <a:chOff x="4079776" y="1268760"/>
            <a:chExt cx="4248472" cy="523220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5948E98-32E1-4DCE-879B-A546A88F3A60}"/>
                </a:ext>
              </a:extLst>
            </p:cNvPr>
            <p:cNvSpPr/>
            <p:nvPr/>
          </p:nvSpPr>
          <p:spPr>
            <a:xfrm>
              <a:off x="4079776" y="1268760"/>
              <a:ext cx="504056" cy="50405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  <a:endParaRPr lang="zh-TW" alt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15D575F-4716-4544-B8B7-D917069FE56B}"/>
                </a:ext>
              </a:extLst>
            </p:cNvPr>
            <p:cNvSpPr txBox="1"/>
            <p:nvPr/>
          </p:nvSpPr>
          <p:spPr>
            <a:xfrm>
              <a:off x="4799856" y="1268760"/>
              <a:ext cx="352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2D3848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利害關係人與目標表</a:t>
              </a:r>
              <a:endParaRPr lang="zh-TW" altLang="en-US" sz="2800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D157292-D47F-45F3-BBAD-85E1B4FA4E0E}"/>
              </a:ext>
            </a:extLst>
          </p:cNvPr>
          <p:cNvGrpSpPr/>
          <p:nvPr/>
        </p:nvGrpSpPr>
        <p:grpSpPr>
          <a:xfrm>
            <a:off x="4079776" y="2852936"/>
            <a:ext cx="4392488" cy="523220"/>
            <a:chOff x="4079776" y="1268760"/>
            <a:chExt cx="4392488" cy="523220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F69D4E65-C031-4E7A-8D8D-8C011294841C}"/>
                </a:ext>
              </a:extLst>
            </p:cNvPr>
            <p:cNvSpPr/>
            <p:nvPr/>
          </p:nvSpPr>
          <p:spPr>
            <a:xfrm>
              <a:off x="4079776" y="1268760"/>
              <a:ext cx="504056" cy="50405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zh-TW" alt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FA81C1A-6DC7-4DA4-A981-F99F9D92A8DD}"/>
                </a:ext>
              </a:extLst>
            </p:cNvPr>
            <p:cNvSpPr txBox="1"/>
            <p:nvPr/>
          </p:nvSpPr>
          <p:spPr>
            <a:xfrm>
              <a:off x="4799856" y="1268760"/>
              <a:ext cx="3672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2D3848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使用系統事件表</a:t>
              </a:r>
              <a:endParaRPr lang="zh-TW" altLang="en-US" sz="2800" dirty="0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C64DC62-CFE2-456D-8E1F-E2CAE7768287}"/>
              </a:ext>
            </a:extLst>
          </p:cNvPr>
          <p:cNvGrpSpPr/>
          <p:nvPr/>
        </p:nvGrpSpPr>
        <p:grpSpPr>
          <a:xfrm>
            <a:off x="4079776" y="3645024"/>
            <a:ext cx="4536504" cy="523220"/>
            <a:chOff x="4079776" y="1268760"/>
            <a:chExt cx="4536504" cy="52322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EB00F6F7-A837-410E-8084-388132C3E6C3}"/>
                </a:ext>
              </a:extLst>
            </p:cNvPr>
            <p:cNvSpPr/>
            <p:nvPr/>
          </p:nvSpPr>
          <p:spPr>
            <a:xfrm>
              <a:off x="4079776" y="1268760"/>
              <a:ext cx="504056" cy="50405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endParaRPr lang="zh-TW" alt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C74697D-1C47-4827-A7B8-A9EF4CA8817B}"/>
                </a:ext>
              </a:extLst>
            </p:cNvPr>
            <p:cNvSpPr txBox="1"/>
            <p:nvPr/>
          </p:nvSpPr>
          <p:spPr>
            <a:xfrm>
              <a:off x="4799856" y="1268760"/>
              <a:ext cx="3816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2D3848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條件式能力搜尋</a:t>
              </a:r>
              <a:endParaRPr lang="zh-TW" altLang="en-US" sz="2800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6ECF665-3386-419F-AA9C-C00503CF3400}"/>
              </a:ext>
            </a:extLst>
          </p:cNvPr>
          <p:cNvGrpSpPr/>
          <p:nvPr/>
        </p:nvGrpSpPr>
        <p:grpSpPr>
          <a:xfrm>
            <a:off x="4079776" y="4437112"/>
            <a:ext cx="3312368" cy="523220"/>
            <a:chOff x="4079776" y="1268760"/>
            <a:chExt cx="3312368" cy="523220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276CA557-F3C1-4A89-99D3-F3286B1B7B7F}"/>
                </a:ext>
              </a:extLst>
            </p:cNvPr>
            <p:cNvSpPr/>
            <p:nvPr/>
          </p:nvSpPr>
          <p:spPr>
            <a:xfrm>
              <a:off x="4079776" y="1268760"/>
              <a:ext cx="504056" cy="50405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2">
                      <a:lumMod val="50000"/>
                    </a:schemeClr>
                  </a:solidFill>
                </a:rPr>
                <a:t>5</a:t>
              </a:r>
              <a:endParaRPr lang="zh-TW" alt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D17C48B-0659-4BED-A344-7CD6B2372490}"/>
                </a:ext>
              </a:extLst>
            </p:cNvPr>
            <p:cNvSpPr txBox="1"/>
            <p:nvPr/>
          </p:nvSpPr>
          <p:spPr>
            <a:xfrm>
              <a:off x="4799856" y="1268760"/>
              <a:ext cx="2592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2D3848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組員評論</a:t>
              </a:r>
              <a:endParaRPr lang="zh-TW" altLang="en-US" sz="2800" dirty="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01ADF36-A216-4CBB-A541-E3820A4C9B5F}"/>
              </a:ext>
            </a:extLst>
          </p:cNvPr>
          <p:cNvGrpSpPr/>
          <p:nvPr/>
        </p:nvGrpSpPr>
        <p:grpSpPr>
          <a:xfrm>
            <a:off x="4079776" y="5229200"/>
            <a:ext cx="3312368" cy="523220"/>
            <a:chOff x="4079776" y="1268760"/>
            <a:chExt cx="3312368" cy="523220"/>
          </a:xfrm>
        </p:grpSpPr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6D859FBC-2013-49A2-9778-E09043E8A6BE}"/>
                </a:ext>
              </a:extLst>
            </p:cNvPr>
            <p:cNvSpPr/>
            <p:nvPr/>
          </p:nvSpPr>
          <p:spPr>
            <a:xfrm>
              <a:off x="4079776" y="1268760"/>
              <a:ext cx="504056" cy="50405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2">
                      <a:lumMod val="50000"/>
                    </a:schemeClr>
                  </a:solidFill>
                </a:rPr>
                <a:t>6</a:t>
              </a:r>
              <a:endParaRPr lang="zh-TW" alt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BD29D24-FED2-4BE4-AF19-E1D64C8DC418}"/>
                </a:ext>
              </a:extLst>
            </p:cNvPr>
            <p:cNvSpPr txBox="1"/>
            <p:nvPr/>
          </p:nvSpPr>
          <p:spPr>
            <a:xfrm>
              <a:off x="4799856" y="1268760"/>
              <a:ext cx="2592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2D3848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組隊邀請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484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97525"/>
              </p:ext>
            </p:extLst>
          </p:nvPr>
        </p:nvGraphicFramePr>
        <p:xfrm>
          <a:off x="119336" y="1034913"/>
          <a:ext cx="11881319" cy="5130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83303988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11327919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820239939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74387015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110471395"/>
                    </a:ext>
                  </a:extLst>
                </a:gridCol>
                <a:gridCol w="2376263">
                  <a:extLst>
                    <a:ext uri="{9D8B030D-6E8A-4147-A177-3AD203B41FA5}">
                      <a16:colId xmlns:a16="http://schemas.microsoft.com/office/drawing/2014/main" val="2212462090"/>
                    </a:ext>
                  </a:extLst>
                </a:gridCol>
              </a:tblGrid>
              <a:tr h="466951"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概念類別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功能選單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隊友搜尋器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課程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同學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能力值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26082"/>
                  </a:ext>
                </a:extLst>
              </a:tr>
              <a:tr h="2059368">
                <a:tc>
                  <a:txBody>
                    <a:bodyPr/>
                    <a:lstStyle/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個人戰力值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隊友搜尋器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情報蒐集商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隊友評論器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流言終結者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戰鬥力預測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組隊邀請函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相符能力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互補能力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課程名稱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開課系所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開課老師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選課人數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限修人數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學生清單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組員清單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姓名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學號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評論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學習力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美工力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報告力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情蒐力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領導力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溝通力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綜合評分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281270"/>
                  </a:ext>
                </a:extLst>
              </a:tr>
              <a:tr h="1993890">
                <a:tc>
                  <a:txBody>
                    <a:bodyPr/>
                    <a:lstStyle/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personalAbilityValue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partnerSearch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intelligenceCollect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partnerComment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gossipTerminator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abilityPrediction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teamInvite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selectList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getStudentList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getCourseName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getCourseDepartment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getCourseTeachers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getNumberofCourse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getLimiteofCourse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getStudentList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getMemberList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getName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getStudentID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getAbility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setComment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getStudyValue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getArtValue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getReportValue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getCollectValue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getLeadValue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getCommunicateValue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getMixValue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945772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條件式能力搜尋概念類別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18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9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23492" y="644696"/>
            <a:ext cx="9649072" cy="6093296"/>
          </a:xfrm>
          <a:prstGeom prst="rect">
            <a:avLst/>
          </a:prstGeom>
          <a:solidFill>
            <a:srgbClr val="FFF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條件式能力搜尋初步類別圖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24" y="992735"/>
            <a:ext cx="6912768" cy="587727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19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8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2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條件式能力搜尋之系統操作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21971"/>
              </p:ext>
            </p:extLst>
          </p:nvPr>
        </p:nvGraphicFramePr>
        <p:xfrm>
          <a:off x="744008" y="1125056"/>
          <a:ext cx="108000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104">
                  <a:extLst>
                    <a:ext uri="{9D8B030D-6E8A-4147-A177-3AD203B41FA5}">
                      <a16:colId xmlns:a16="http://schemas.microsoft.com/office/drawing/2014/main" val="641027363"/>
                    </a:ext>
                  </a:extLst>
                </a:gridCol>
                <a:gridCol w="4439896">
                  <a:extLst>
                    <a:ext uri="{9D8B030D-6E8A-4147-A177-3AD203B41FA5}">
                      <a16:colId xmlns:a16="http://schemas.microsoft.com/office/drawing/2014/main" val="4164822461"/>
                    </a:ext>
                  </a:extLst>
                </a:gridCol>
              </a:tblGrid>
              <a:tr h="4037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主要成功情節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對應事件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88301"/>
                  </a:ext>
                </a:extLst>
              </a:tr>
              <a:tr h="4492783"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、點擊功能選單的隊友搜尋器連結按鈕。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361950" marR="0" lvl="0" indent="-36195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、顯示隊友搜尋器畫面，預設顯示該課程相符能力的同學名單。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、點擊下拉式選單。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361950" marR="0" lvl="0" indent="-36195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、下拉式選單顯示相符能力與互補能力提供使用者選取。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、選擇相符能力或互補能力。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361950" marR="0" lvl="0" indent="-36195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、根據使用者所選擇的項目顯示相對應同學的姓名、學號以及該位同學的綜合評分。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361950" marR="0" lvl="0" indent="-36195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、若欲查看任意同學之詳細能力值，則在該同學的方框處進行點擊。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partnerSearch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(class)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showStudentList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showAbilityComboBox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Bef>
                          <a:spcPts val="0"/>
                        </a:spcBef>
                      </a:pP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selectAbility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changeStudentList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(ability)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studentClick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studentID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4708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2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92681"/>
              </p:ext>
            </p:extLst>
          </p:nvPr>
        </p:nvGraphicFramePr>
        <p:xfrm>
          <a:off x="744008" y="980728"/>
          <a:ext cx="10800000" cy="528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104">
                  <a:extLst>
                    <a:ext uri="{9D8B030D-6E8A-4147-A177-3AD203B41FA5}">
                      <a16:colId xmlns:a16="http://schemas.microsoft.com/office/drawing/2014/main" val="641027363"/>
                    </a:ext>
                  </a:extLst>
                </a:gridCol>
                <a:gridCol w="4439896">
                  <a:extLst>
                    <a:ext uri="{9D8B030D-6E8A-4147-A177-3AD203B41FA5}">
                      <a16:colId xmlns:a16="http://schemas.microsoft.com/office/drawing/2014/main" val="4164822461"/>
                    </a:ext>
                  </a:extLst>
                </a:gridCol>
              </a:tblGrid>
              <a:tr h="4334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主要成功情節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對應事件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88301"/>
                  </a:ext>
                </a:extLst>
              </a:tr>
              <a:tr h="4823135">
                <a:tc>
                  <a:txBody>
                    <a:bodyPr/>
                    <a:lstStyle/>
                    <a:p>
                      <a:pPr marL="500063" marR="0" lvl="0" indent="-500063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、以彈跳視窗顯示使用者點擊同學之各項能力值，其中能力值包括“學習力”、“美工力”、“報告力”、“情蒐力”、“領導力”、“溝通力”以及“綜合評分”。</a:t>
                      </a: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、如果點擊彈跳視窗以外的區域。</a:t>
                      </a: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、彈跳視窗收回。</a:t>
                      </a:r>
                    </a:p>
                    <a:p>
                      <a:pPr marL="500063" marR="0" lvl="0" indent="-500063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、如果找到想要預測的同學，可點擊該位同學右上角的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+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號。</a:t>
                      </a:r>
                    </a:p>
                    <a:p>
                      <a:pPr marL="534988" marR="0" lvl="0" indent="-534988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、被點擊的同學於戰鬥力預測頁面中會被勾選，作為被預測的一員。</a:t>
                      </a: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、如果想看戰鬥力預測頁面，點擊畫面右上角的按鈕。</a:t>
                      </a: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、畫面跳轉至戰鬥力預測頁面。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altLang="zh-TW" sz="20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popStudentWindow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studentID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Bef>
                          <a:spcPts val="0"/>
                        </a:spcBef>
                      </a:pP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exitStudentWindow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endParaRPr lang="en-US" altLang="zh-TW" sz="20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addStudentToPrediction</a:t>
                      </a:r>
                      <a:r>
                        <a:rPr lang="en-US" altLang="zh-TW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20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studentID</a:t>
                      </a:r>
                      <a:r>
                        <a:rPr lang="en-US" altLang="zh-TW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Bef>
                          <a:spcPts val="0"/>
                        </a:spcBef>
                      </a:pP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abilityPrediction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47084"/>
                  </a:ext>
                </a:extLst>
              </a:tr>
            </a:tbl>
          </a:graphicData>
        </a:graphic>
      </p:graphicFrame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1871534" y="164642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條件式能力搜尋之系統操作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21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5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2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條件式能力搜尋之系統循序圖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22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95DFD0-F042-4D31-AF88-6075BA1F4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958812"/>
            <a:ext cx="8874752" cy="58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2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2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合約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4B6E1F-BB41-4C16-9948-A7B9E211A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203945"/>
              </p:ext>
            </p:extLst>
          </p:nvPr>
        </p:nvGraphicFramePr>
        <p:xfrm>
          <a:off x="479376" y="2132856"/>
          <a:ext cx="1137726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498">
                  <a:extLst>
                    <a:ext uri="{9D8B030D-6E8A-4147-A177-3AD203B41FA5}">
                      <a16:colId xmlns:a16="http://schemas.microsoft.com/office/drawing/2014/main" val="2210067687"/>
                    </a:ext>
                  </a:extLst>
                </a:gridCol>
                <a:gridCol w="9663766">
                  <a:extLst>
                    <a:ext uri="{9D8B030D-6E8A-4147-A177-3AD203B41FA5}">
                      <a16:colId xmlns:a16="http://schemas.microsoft.com/office/drawing/2014/main" val="214913867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合約 </a:t>
                      </a:r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：</a:t>
                      </a:r>
                      <a:r>
                        <a:rPr lang="en-US" altLang="zh-TW" sz="24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partnerSearch</a:t>
                      </a:r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1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partnerSearch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(class)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3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交互參閱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使用案例－條件式能力搜尋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7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前置條件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存在類別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Course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之實例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7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後置條件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產生類別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PartnerSearch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之實例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partnerSearch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algn="l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實例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partnerSearch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course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形成關聯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5485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23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0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使用案例描述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62621"/>
              </p:ext>
            </p:extLst>
          </p:nvPr>
        </p:nvGraphicFramePr>
        <p:xfrm>
          <a:off x="744008" y="1892835"/>
          <a:ext cx="10800000" cy="3006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816">
                  <a:extLst>
                    <a:ext uri="{9D8B030D-6E8A-4147-A177-3AD203B41FA5}">
                      <a16:colId xmlns:a16="http://schemas.microsoft.com/office/drawing/2014/main" val="409763408"/>
                    </a:ext>
                  </a:extLst>
                </a:gridCol>
                <a:gridCol w="7032184">
                  <a:extLst>
                    <a:ext uri="{9D8B030D-6E8A-4147-A177-3AD203B41FA5}">
                      <a16:colId xmlns:a16="http://schemas.microsoft.com/office/drawing/2014/main" val="3622249878"/>
                    </a:ext>
                  </a:extLst>
                </a:gridCol>
              </a:tblGrid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使用案例名稱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組員評論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100935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使用案例描述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在組員清單中點選欲進行評論的組員，接著針對組員的各項能力進行評價，最後對該組員進行評論，提供額外意見。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22339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主要參與者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99744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利害關係人與目標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學生：</a:t>
                      </a: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希望能對組員的表現好壞給予評論</a:t>
                      </a:r>
                      <a:endParaRPr lang="en-US" altLang="zh-TW" sz="20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476372"/>
                  </a:ext>
                </a:extLst>
              </a:tr>
              <a:tr h="3834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前置條件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完成登入系統的使用案例。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64616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後置條件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被評論的同學將新增一則評論。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56516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24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66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使用案例描述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476026"/>
              </p:ext>
            </p:extLst>
          </p:nvPr>
        </p:nvGraphicFramePr>
        <p:xfrm>
          <a:off x="732004" y="1628800"/>
          <a:ext cx="108000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688">
                  <a:extLst>
                    <a:ext uri="{9D8B030D-6E8A-4147-A177-3AD203B41FA5}">
                      <a16:colId xmlns:a16="http://schemas.microsoft.com/office/drawing/2014/main" val="641027363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571071533"/>
                    </a:ext>
                  </a:extLst>
                </a:gridCol>
                <a:gridCol w="4439896">
                  <a:extLst>
                    <a:ext uri="{9D8B030D-6E8A-4147-A177-3AD203B41FA5}">
                      <a16:colId xmlns:a16="http://schemas.microsoft.com/office/drawing/2014/main" val="4164822461"/>
                    </a:ext>
                  </a:extLst>
                </a:gridCol>
              </a:tblGrid>
              <a:tr h="443621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主要成功情節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參與者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88301"/>
                  </a:ext>
                </a:extLst>
              </a:tr>
              <a:tr h="321520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、點擊</a:t>
                      </a: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功能選單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隊友評論器連結按鈕。</a:t>
                      </a:r>
                    </a:p>
                    <a:p>
                      <a:endParaRPr lang="en-US" altLang="zh-TW" sz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、點擊欲評論之</a:t>
                      </a: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同學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、回答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設定之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問題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、點擊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“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下一關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”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、如果點擊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“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上一關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”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重複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3~5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、直到問題結束。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1.1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、顯示該</a:t>
                      </a: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課程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與自身同組組員名單。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2.1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、顯示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能力值及評論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之相關</a:t>
                      </a: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問題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3.1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、暫存參與者回答的答案。</a:t>
                      </a:r>
                    </a:p>
                    <a:p>
                      <a:endParaRPr lang="en-US" altLang="zh-TW" sz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4.1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、顯示下一題。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5.1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、顯示上一題，其中要包含使用者先前所填寫之內容。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重複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2.1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~4.1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、直到問題結束。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4708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25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3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使用案例描述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71213"/>
              </p:ext>
            </p:extLst>
          </p:nvPr>
        </p:nvGraphicFramePr>
        <p:xfrm>
          <a:off x="732004" y="1307588"/>
          <a:ext cx="10800000" cy="4917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688">
                  <a:extLst>
                    <a:ext uri="{9D8B030D-6E8A-4147-A177-3AD203B41FA5}">
                      <a16:colId xmlns:a16="http://schemas.microsoft.com/office/drawing/2014/main" val="641027363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571071533"/>
                    </a:ext>
                  </a:extLst>
                </a:gridCol>
                <a:gridCol w="4439896">
                  <a:extLst>
                    <a:ext uri="{9D8B030D-6E8A-4147-A177-3AD203B41FA5}">
                      <a16:colId xmlns:a16="http://schemas.microsoft.com/office/drawing/2014/main" val="4164822461"/>
                    </a:ext>
                  </a:extLst>
                </a:gridCol>
              </a:tblGrid>
              <a:tr h="330094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主要成功情節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、按下</a:t>
                      </a: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“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送出</a:t>
                      </a: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，送出評論。</a:t>
                      </a:r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7-1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、選擇</a:t>
                      </a: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“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對啦</a:t>
                      </a: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7-2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、選擇</a:t>
                      </a: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“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繼續編輯</a:t>
                      </a: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”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8-1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、如果點擊畫面左上角的返回鍵。</a:t>
                      </a:r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8-2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、如果按下“捨棄”。</a:t>
                      </a:r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8-3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、如果按下“繼續評論”。</a:t>
                      </a:r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6.1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、跳出詢問視窗詢問是否確認送出。</a:t>
                      </a:r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7-1.1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、紀錄已回答之答案。</a:t>
                      </a:r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7-2.1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、畫面停留在問題頁面。</a:t>
                      </a:r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8-1.1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、跳出詢問視窗詢問是否捨棄。</a:t>
                      </a:r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8-2.1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、畫面跳回組員名單畫面。</a:t>
                      </a:r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endParaRPr lang="en-US" altLang="zh-TW" sz="2000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8-3.1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、畫面停留在問題頁面。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047084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例外情節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若無完成所有評論，系統不納入統計。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866666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其他需求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系統內需有本課程之學生已分組完之清單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學習力需抓取學期成績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11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26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6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68389"/>
              </p:ext>
            </p:extLst>
          </p:nvPr>
        </p:nvGraphicFramePr>
        <p:xfrm>
          <a:off x="119336" y="974933"/>
          <a:ext cx="11880000" cy="5766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718">
                  <a:extLst>
                    <a:ext uri="{9D8B030D-6E8A-4147-A177-3AD203B41FA5}">
                      <a16:colId xmlns:a16="http://schemas.microsoft.com/office/drawing/2014/main" val="3833039887"/>
                    </a:ext>
                  </a:extLst>
                </a:gridCol>
                <a:gridCol w="2214698">
                  <a:extLst>
                    <a:ext uri="{9D8B030D-6E8A-4147-A177-3AD203B41FA5}">
                      <a16:colId xmlns:a16="http://schemas.microsoft.com/office/drawing/2014/main" val="3113279199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21265630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820239939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743870150"/>
                    </a:ext>
                  </a:extLst>
                </a:gridCol>
                <a:gridCol w="1942896">
                  <a:extLst>
                    <a:ext uri="{9D8B030D-6E8A-4147-A177-3AD203B41FA5}">
                      <a16:colId xmlns:a16="http://schemas.microsoft.com/office/drawing/2014/main" val="1110471395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概念類別</a:t>
                      </a:r>
                    </a:p>
                    <a:p>
                      <a:endParaRPr lang="zh-TW" altLang="en-US" sz="2400" b="1" kern="1200" dirty="0">
                        <a:solidFill>
                          <a:schemeClr val="lt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功能選單</a:t>
                      </a: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1" kern="1200" dirty="0">
                        <a:solidFill>
                          <a:schemeClr val="lt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課程</a:t>
                      </a: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1" kern="1200" dirty="0">
                        <a:solidFill>
                          <a:schemeClr val="lt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同學</a:t>
                      </a: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1" kern="1200" dirty="0">
                        <a:solidFill>
                          <a:schemeClr val="lt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隊友評論器</a:t>
                      </a: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1" kern="1200" dirty="0">
                        <a:solidFill>
                          <a:schemeClr val="lt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問題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26082"/>
                  </a:ext>
                </a:extLst>
              </a:tr>
              <a:tr h="622935">
                <a:tc>
                  <a:txBody>
                    <a:bodyPr/>
                    <a:lstStyle/>
                    <a:p>
                      <a:pPr marL="0" algn="l" defTabSz="990608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個人戰力值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隊友搜尋器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情報蒐集商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隊友評論器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流言終結者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戰鬥力預測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組隊邀請函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課程名稱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開課系所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開課老師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選課人數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限修人數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學生清單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組員清單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姓名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學號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評論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90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組員清單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90608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題目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algn="l" defTabSz="990608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評價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algn="l" defTabSz="990608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建議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algn="l" defTabSz="990608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281270"/>
                  </a:ext>
                </a:extLst>
              </a:tr>
              <a:tr h="622935">
                <a:tc>
                  <a:txBody>
                    <a:bodyPr/>
                    <a:lstStyle/>
                    <a:p>
                      <a:pPr marL="0" algn="l" defTabSz="990608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personalAbilityValue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partnerSearch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intelligenceCollect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partnerComment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gossipTerminator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abilityPrediction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teamInvite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getCourseName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getCourseDepartment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getCourseTeachers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getNumberofCourse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getLimiteofCourse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getStudentList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getMemberList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getName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getStudentID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getAbility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setComment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getMemberList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CommentMember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getTopic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setEvaluation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setSuggest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setSummary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next()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previous()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setMember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945772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組員評論概念類別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27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需求調查表</a:t>
            </a:r>
            <a:endParaRPr lang="bg-BG" sz="4800" dirty="0">
              <a:solidFill>
                <a:srgbClr val="2D3848"/>
              </a:solidFill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784632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7" name="Group 28"/>
          <p:cNvGrpSpPr/>
          <p:nvPr/>
        </p:nvGrpSpPr>
        <p:grpSpPr>
          <a:xfrm>
            <a:off x="154070" y="3561354"/>
            <a:ext cx="2592288" cy="2592288"/>
            <a:chOff x="1759188" y="1820166"/>
            <a:chExt cx="1368152" cy="1368152"/>
          </a:xfrm>
        </p:grpSpPr>
        <p:sp>
          <p:nvSpPr>
            <p:cNvPr id="8" name="Oval 29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Pie 30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818925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10" name="Oval 31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32"/>
            <p:cNvSpPr/>
            <p:nvPr/>
          </p:nvSpPr>
          <p:spPr>
            <a:xfrm>
              <a:off x="1911607" y="2150977"/>
              <a:ext cx="1085460" cy="5134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6600" dirty="0">
                  <a:solidFill>
                    <a:srgbClr val="3D3743"/>
                  </a:solidFill>
                  <a:latin typeface="GeosansLight" pitchFamily="2" charset="0"/>
                </a:rPr>
                <a:t>17/20</a:t>
              </a:r>
              <a:endParaRPr lang="bg-BG" sz="6600" dirty="0">
                <a:solidFill>
                  <a:srgbClr val="3D3743"/>
                </a:solidFill>
              </a:endParaRPr>
            </a:p>
          </p:txBody>
        </p:sp>
        <p:sp>
          <p:nvSpPr>
            <p:cNvPr id="12" name="TextBox 33"/>
            <p:cNvSpPr txBox="1"/>
            <p:nvPr/>
          </p:nvSpPr>
          <p:spPr>
            <a:xfrm>
              <a:off x="2144861" y="2687775"/>
              <a:ext cx="618947" cy="270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65000"/>
                    </a:schemeClr>
                  </a:solidFill>
                </a:rPr>
                <a:t>people</a:t>
              </a:r>
              <a:endParaRPr lang="bg-BG" sz="3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3" name="Group 28"/>
          <p:cNvGrpSpPr/>
          <p:nvPr/>
        </p:nvGrpSpPr>
        <p:grpSpPr>
          <a:xfrm>
            <a:off x="2351584" y="1600079"/>
            <a:ext cx="2571022" cy="2571022"/>
            <a:chOff x="1759188" y="1820166"/>
            <a:chExt cx="1368152" cy="1368152"/>
          </a:xfrm>
        </p:grpSpPr>
        <p:sp>
          <p:nvSpPr>
            <p:cNvPr id="14" name="Oval 29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Pie 30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818925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16" name="Oval 31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Rectangle 32"/>
            <p:cNvSpPr/>
            <p:nvPr/>
          </p:nvSpPr>
          <p:spPr>
            <a:xfrm>
              <a:off x="2199834" y="2150977"/>
              <a:ext cx="509005" cy="5134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6600" dirty="0">
                  <a:solidFill>
                    <a:srgbClr val="3D3743"/>
                  </a:solidFill>
                  <a:latin typeface="GeosansLight" pitchFamily="2" charset="0"/>
                </a:rPr>
                <a:t>85</a:t>
              </a:r>
              <a:endParaRPr lang="bg-BG" sz="6600" dirty="0">
                <a:solidFill>
                  <a:srgbClr val="3D3743"/>
                </a:solidFill>
              </a:endParaRPr>
            </a:p>
          </p:txBody>
        </p:sp>
        <p:sp>
          <p:nvSpPr>
            <p:cNvPr id="18" name="TextBox 33"/>
            <p:cNvSpPr txBox="1"/>
            <p:nvPr/>
          </p:nvSpPr>
          <p:spPr>
            <a:xfrm>
              <a:off x="2114077" y="2687775"/>
              <a:ext cx="680515" cy="270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65000"/>
                    </a:schemeClr>
                  </a:solidFill>
                </a:rPr>
                <a:t>percent</a:t>
              </a:r>
              <a:endParaRPr lang="bg-BG" sz="3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181" y="1676590"/>
            <a:ext cx="6552728" cy="4361935"/>
          </a:xfrm>
          <a:prstGeom prst="rect">
            <a:avLst/>
          </a:prstGeom>
        </p:spPr>
      </p:pic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6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23492" y="644696"/>
            <a:ext cx="9649072" cy="6093296"/>
          </a:xfrm>
          <a:prstGeom prst="rect">
            <a:avLst/>
          </a:prstGeom>
          <a:solidFill>
            <a:srgbClr val="FFF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組員評論初步類別圖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929802"/>
            <a:ext cx="7632848" cy="592819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28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2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組員評論之系統操作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21499"/>
              </p:ext>
            </p:extLst>
          </p:nvPr>
        </p:nvGraphicFramePr>
        <p:xfrm>
          <a:off x="744008" y="980728"/>
          <a:ext cx="10800000" cy="5458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104">
                  <a:extLst>
                    <a:ext uri="{9D8B030D-6E8A-4147-A177-3AD203B41FA5}">
                      <a16:colId xmlns:a16="http://schemas.microsoft.com/office/drawing/2014/main" val="641027363"/>
                    </a:ext>
                  </a:extLst>
                </a:gridCol>
                <a:gridCol w="4439896">
                  <a:extLst>
                    <a:ext uri="{9D8B030D-6E8A-4147-A177-3AD203B41FA5}">
                      <a16:colId xmlns:a16="http://schemas.microsoft.com/office/drawing/2014/main" val="4164822461"/>
                    </a:ext>
                  </a:extLst>
                </a:gridCol>
              </a:tblGrid>
              <a:tr h="4903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主要成功情節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對應事件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88301"/>
                  </a:ext>
                </a:extLst>
              </a:tr>
              <a:tr h="4838262"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、點擊功能選單的隊友評論器連結按鈕。</a:t>
                      </a:r>
                    </a:p>
                    <a:p>
                      <a:pPr marL="361950" marR="0" lvl="0" indent="-36195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、顯示該課程與自身同組組員名單。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361950" marR="0" lvl="0" indent="-36195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、點擊欲評論之組員。</a:t>
                      </a:r>
                    </a:p>
                    <a:p>
                      <a:pPr marL="361950" marR="0" lvl="0" indent="-36195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、顯示能力值及評論之相關問題。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、回答系統設定之問題。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、暫存參與者回答的答案。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、點擊“下一關”。</a:t>
                      </a: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、顯示下一題。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、如果點擊“上一關”。</a:t>
                      </a:r>
                    </a:p>
                    <a:p>
                      <a:pPr marL="361950" marR="0" lvl="0" indent="-36195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、顯示上一題，其中要包含使用者先前所填寫之內容。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361950" marR="0" lvl="0" indent="-36195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11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、點擊“送出”，送出評論。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partnerComment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(class)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showPartnerList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partnerCommentClick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studentID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showQuestion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inputAnswer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temporarilyAnswer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studentID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nextQuestion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previousQuestion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sentClick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4708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29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7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27453"/>
              </p:ext>
            </p:extLst>
          </p:nvPr>
        </p:nvGraphicFramePr>
        <p:xfrm>
          <a:off x="744008" y="980728"/>
          <a:ext cx="108000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104">
                  <a:extLst>
                    <a:ext uri="{9D8B030D-6E8A-4147-A177-3AD203B41FA5}">
                      <a16:colId xmlns:a16="http://schemas.microsoft.com/office/drawing/2014/main" val="641027363"/>
                    </a:ext>
                  </a:extLst>
                </a:gridCol>
                <a:gridCol w="4439896">
                  <a:extLst>
                    <a:ext uri="{9D8B030D-6E8A-4147-A177-3AD203B41FA5}">
                      <a16:colId xmlns:a16="http://schemas.microsoft.com/office/drawing/2014/main" val="4164822461"/>
                    </a:ext>
                  </a:extLst>
                </a:gridCol>
              </a:tblGrid>
              <a:tr h="4489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主要成功情節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對應事件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88301"/>
                  </a:ext>
                </a:extLst>
              </a:tr>
              <a:tr h="4735667">
                <a:tc>
                  <a:txBody>
                    <a:bodyPr/>
                    <a:lstStyle/>
                    <a:p>
                      <a:pPr marL="361950" marR="0" lvl="0" indent="-36195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、跳出詢問視窗詢問是否確認送出。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13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、點擊“對啦”。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14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、紀錄已回答之答案。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、如果點擊“繼續編輯”。</a:t>
                      </a: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16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、畫面停留在問題頁面。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如果點擊畫面左上角的返回鍵。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18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、跳出詢問視窗詢問是否捨棄。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、如果點擊“捨棄”。</a:t>
                      </a: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20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、畫面跳回組員清單畫面。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、如果點擊“繼續評論”。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22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、畫面停留在問題頁面。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popCheckWindow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yesBtnClick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saveAnswer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temporarilyAnswer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editBtnClick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closeCheckWindow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exitBtnClick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popDropWindow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dropBtnClick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showPartnerList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continueBtnClick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closeDropWindow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47084"/>
                  </a:ext>
                </a:extLst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1871534" y="164642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組員評論之系統操作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30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4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2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組員評論之系統循序圖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31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5A3514F-7263-4C3F-9BBD-611EE55A4F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31"/>
          <a:stretch/>
        </p:blipFill>
        <p:spPr>
          <a:xfrm>
            <a:off x="19368" y="1340768"/>
            <a:ext cx="6509655" cy="388843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6F45159-2303-4CE6-BBE7-00F808316C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82"/>
          <a:stretch/>
        </p:blipFill>
        <p:spPr>
          <a:xfrm>
            <a:off x="6512440" y="1700808"/>
            <a:ext cx="5679560" cy="34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4B6E1F-BB41-4C16-9948-A7B9E211A0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9376" y="2132856"/>
          <a:ext cx="1137726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498">
                  <a:extLst>
                    <a:ext uri="{9D8B030D-6E8A-4147-A177-3AD203B41FA5}">
                      <a16:colId xmlns:a16="http://schemas.microsoft.com/office/drawing/2014/main" val="2210067687"/>
                    </a:ext>
                  </a:extLst>
                </a:gridCol>
                <a:gridCol w="9663766">
                  <a:extLst>
                    <a:ext uri="{9D8B030D-6E8A-4147-A177-3AD203B41FA5}">
                      <a16:colId xmlns:a16="http://schemas.microsoft.com/office/drawing/2014/main" val="214913867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合約 </a:t>
                      </a:r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：</a:t>
                      </a:r>
                      <a:r>
                        <a:rPr lang="en-US" altLang="zh-TW" sz="24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inputAnswer</a:t>
                      </a:r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1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inputAnswer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3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交互參閱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使用案例－組員評論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7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前置條件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存在類別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Question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之實例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7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後置條件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給定實例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question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的屬性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evaluation</a:t>
                      </a: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給定實例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question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的屬性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suggest</a:t>
                      </a: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給定實例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question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的屬性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54854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2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合約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32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79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04394"/>
              </p:ext>
            </p:extLst>
          </p:nvPr>
        </p:nvGraphicFramePr>
        <p:xfrm>
          <a:off x="744008" y="1892835"/>
          <a:ext cx="10800000" cy="275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816">
                  <a:extLst>
                    <a:ext uri="{9D8B030D-6E8A-4147-A177-3AD203B41FA5}">
                      <a16:colId xmlns:a16="http://schemas.microsoft.com/office/drawing/2014/main" val="409763408"/>
                    </a:ext>
                  </a:extLst>
                </a:gridCol>
                <a:gridCol w="7032184">
                  <a:extLst>
                    <a:ext uri="{9D8B030D-6E8A-4147-A177-3AD203B41FA5}">
                      <a16:colId xmlns:a16="http://schemas.microsoft.com/office/drawing/2014/main" val="3622249878"/>
                    </a:ext>
                  </a:extLst>
                </a:gridCol>
              </a:tblGrid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使用案例名稱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組隊邀請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100935"/>
                  </a:ext>
                </a:extLst>
              </a:tr>
              <a:tr h="4280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使用案例描述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對於有意組隊的同學提出邀請。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22339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主要參與者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學生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199744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利害關係人與目標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學生：可在分組前知道對方的基本資訊</a:t>
                      </a:r>
                      <a:endParaRPr lang="en-US" altLang="zh-TW" sz="20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476372"/>
                  </a:ext>
                </a:extLst>
              </a:tr>
              <a:tr h="4188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前置條件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完成登入系統的使用案例。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64616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後置條件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於組隊成員頁面新增該同學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565164"/>
                  </a:ext>
                </a:extLst>
              </a:tr>
            </a:tbl>
          </a:graphicData>
        </a:graphic>
      </p:graphicFrame>
      <p:sp>
        <p:nvSpPr>
          <p:cNvPr id="9" name="Title 3"/>
          <p:cNvSpPr>
            <a:spLocks noGrp="1"/>
          </p:cNvSpPr>
          <p:nvPr>
            <p:ph type="ctrTitle"/>
          </p:nvPr>
        </p:nvSpPr>
        <p:spPr>
          <a:xfrm>
            <a:off x="1871534" y="16464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使用案例描述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33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40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647846"/>
              </p:ext>
            </p:extLst>
          </p:nvPr>
        </p:nvGraphicFramePr>
        <p:xfrm>
          <a:off x="695400" y="1243920"/>
          <a:ext cx="10800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688">
                  <a:extLst>
                    <a:ext uri="{9D8B030D-6E8A-4147-A177-3AD203B41FA5}">
                      <a16:colId xmlns:a16="http://schemas.microsoft.com/office/drawing/2014/main" val="641027363"/>
                    </a:ext>
                  </a:extLst>
                </a:gridCol>
                <a:gridCol w="3793024">
                  <a:extLst>
                    <a:ext uri="{9D8B030D-6E8A-4147-A177-3AD203B41FA5}">
                      <a16:colId xmlns:a16="http://schemas.microsoft.com/office/drawing/2014/main" val="571071533"/>
                    </a:ext>
                  </a:extLst>
                </a:gridCol>
                <a:gridCol w="4391288">
                  <a:extLst>
                    <a:ext uri="{9D8B030D-6E8A-4147-A177-3AD203B41FA5}">
                      <a16:colId xmlns:a16="http://schemas.microsoft.com/office/drawing/2014/main" val="1262335541"/>
                    </a:ext>
                  </a:extLst>
                </a:gridCol>
              </a:tblGrid>
              <a:tr h="441498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主要成功情節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參與者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</a:t>
                      </a:r>
                      <a:endParaRPr lang="zh-TW" altLang="en-US" sz="3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88301"/>
                  </a:ext>
                </a:extLst>
              </a:tr>
              <a:tr h="331205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、點擊</a:t>
                      </a: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功能選單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組隊邀請函連結按鈕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、選取有意組隊的</a:t>
                      </a: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同學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可複選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、選取完畢後，點擊右下角“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送出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”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按鈕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、於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詢問視窗點擊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“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妥當了啦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”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、如果點擊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“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再等等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”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1.1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畫面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轉換至該</a:t>
                      </a: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課程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之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學生清單。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2.1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、被勾選的</a:t>
                      </a: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同學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將於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方框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呈現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打勾狀態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3.1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系統顯示詢問視窗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，詢問是否發送邀請。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4.1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系統將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對所選取的</a:t>
                      </a: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同學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發送</a:t>
                      </a: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邀請函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5.1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、則返回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學生清單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47084"/>
                  </a:ext>
                </a:extLst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1871534" y="16464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使用案例描述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34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4420B46-2019-421D-A1DF-FA98C73C0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74179"/>
              </p:ext>
            </p:extLst>
          </p:nvPr>
        </p:nvGraphicFramePr>
        <p:xfrm>
          <a:off x="695400" y="5274313"/>
          <a:ext cx="10800000" cy="1161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688">
                  <a:extLst>
                    <a:ext uri="{9D8B030D-6E8A-4147-A177-3AD203B41FA5}">
                      <a16:colId xmlns:a16="http://schemas.microsoft.com/office/drawing/2014/main" val="641027363"/>
                    </a:ext>
                  </a:extLst>
                </a:gridCol>
                <a:gridCol w="8184312">
                  <a:extLst>
                    <a:ext uri="{9D8B030D-6E8A-4147-A177-3AD203B41FA5}">
                      <a16:colId xmlns:a16="http://schemas.microsoft.com/office/drawing/2014/main" val="57107153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例外情節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若無選取欲查詢課程便點擊組隊邀請函，則跳出提醒視窗，顯示“尚未選取課程，請先選取課程。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866666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其他需求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11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9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576232"/>
              </p:ext>
            </p:extLst>
          </p:nvPr>
        </p:nvGraphicFramePr>
        <p:xfrm>
          <a:off x="119336" y="1140797"/>
          <a:ext cx="11880000" cy="5168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527">
                  <a:extLst>
                    <a:ext uri="{9D8B030D-6E8A-4147-A177-3AD203B41FA5}">
                      <a16:colId xmlns:a16="http://schemas.microsoft.com/office/drawing/2014/main" val="3833039887"/>
                    </a:ext>
                  </a:extLst>
                </a:gridCol>
                <a:gridCol w="2623938">
                  <a:extLst>
                    <a:ext uri="{9D8B030D-6E8A-4147-A177-3AD203B41FA5}">
                      <a16:colId xmlns:a16="http://schemas.microsoft.com/office/drawing/2014/main" val="3113279199"/>
                    </a:ext>
                  </a:extLst>
                </a:gridCol>
                <a:gridCol w="2915487">
                  <a:extLst>
                    <a:ext uri="{9D8B030D-6E8A-4147-A177-3AD203B41FA5}">
                      <a16:colId xmlns:a16="http://schemas.microsoft.com/office/drawing/2014/main" val="3212656304"/>
                    </a:ext>
                  </a:extLst>
                </a:gridCol>
                <a:gridCol w="1846475">
                  <a:extLst>
                    <a:ext uri="{9D8B030D-6E8A-4147-A177-3AD203B41FA5}">
                      <a16:colId xmlns:a16="http://schemas.microsoft.com/office/drawing/2014/main" val="2820239939"/>
                    </a:ext>
                  </a:extLst>
                </a:gridCol>
                <a:gridCol w="2429573">
                  <a:extLst>
                    <a:ext uri="{9D8B030D-6E8A-4147-A177-3AD203B41FA5}">
                      <a16:colId xmlns:a16="http://schemas.microsoft.com/office/drawing/2014/main" val="2743870150"/>
                    </a:ext>
                  </a:extLst>
                </a:gridCol>
              </a:tblGrid>
              <a:tr h="505083"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概念類別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功能選單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課程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同學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邀請函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26082"/>
                  </a:ext>
                </a:extLst>
              </a:tr>
              <a:tr h="622935">
                <a:tc>
                  <a:txBody>
                    <a:bodyPr/>
                    <a:lstStyle/>
                    <a:p>
                      <a:pPr marL="0" algn="l" defTabSz="990608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個人戰力值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隊友搜尋器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情報蒐集商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隊友評論器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流言終結者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戰鬥力預測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組隊邀請函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課程名稱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開課系所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開課老師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選課人數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限修人數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學生清單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組員清單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姓名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學號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評論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90608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發送者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algn="l" defTabSz="990608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接收者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281270"/>
                  </a:ext>
                </a:extLst>
              </a:tr>
              <a:tr h="622935">
                <a:tc>
                  <a:txBody>
                    <a:bodyPr/>
                    <a:lstStyle/>
                    <a:p>
                      <a:pPr marL="0" algn="l" defTabSz="990608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personalAbilityValue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partnerSearch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intelligenceCollect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partnerComment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gossipTerminator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abilityPrediction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teamInvite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getCourseName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getCourseDepartment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getCourseTeachers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getNumberofCourse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getLimiteofCourse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getStudentList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getMemberList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getName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getStudentID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getAbility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setComment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setSender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setReciver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viewInvite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sendInvite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memberList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</a:p>
                    <a:p>
                      <a:pPr marL="0" algn="l" defTabSz="990608" rtl="0" eaLnBrk="1" latinLnBrk="0" hangingPunct="1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getSutdentsList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lt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945772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組隊邀請概念類別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35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95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59496" y="736713"/>
            <a:ext cx="9649072" cy="6093296"/>
          </a:xfrm>
          <a:prstGeom prst="rect">
            <a:avLst/>
          </a:prstGeom>
          <a:solidFill>
            <a:srgbClr val="FFF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組隊邀請初步類別圖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50" y="1008381"/>
            <a:ext cx="7998764" cy="584961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36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18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2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組隊邀請之系統操作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7979"/>
              </p:ext>
            </p:extLst>
          </p:nvPr>
        </p:nvGraphicFramePr>
        <p:xfrm>
          <a:off x="744008" y="1149251"/>
          <a:ext cx="10800000" cy="5016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104">
                  <a:extLst>
                    <a:ext uri="{9D8B030D-6E8A-4147-A177-3AD203B41FA5}">
                      <a16:colId xmlns:a16="http://schemas.microsoft.com/office/drawing/2014/main" val="641027363"/>
                    </a:ext>
                  </a:extLst>
                </a:gridCol>
                <a:gridCol w="4439896">
                  <a:extLst>
                    <a:ext uri="{9D8B030D-6E8A-4147-A177-3AD203B41FA5}">
                      <a16:colId xmlns:a16="http://schemas.microsoft.com/office/drawing/2014/main" val="4164822461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主要成功情節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對應事件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88301"/>
                  </a:ext>
                </a:extLst>
              </a:tr>
              <a:tr h="4558853"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、點擊功能選單的組隊邀請函連結按鈕。</a:t>
                      </a:r>
                    </a:p>
                    <a:p>
                      <a:pPr marL="361950" marR="0" lvl="0" indent="-36195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2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、畫面轉換至該課程之學生清單。</a:t>
                      </a:r>
                    </a:p>
                    <a:p>
                      <a:pPr marL="361950" marR="0" lvl="0" indent="-36195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、選取有意組隊的同學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可複選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)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。</a:t>
                      </a:r>
                    </a:p>
                    <a:p>
                      <a:pPr marL="361950" marR="0" lvl="0" indent="-36195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、被勾選的同學將於方框呈現打勾狀態。</a:t>
                      </a: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、選取完畢後，點擊右下角“送出”按鈕。</a:t>
                      </a: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、系統顯示詢問視窗，詢問是否發送邀請。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、於詢問視窗點擊“妥當了啦”。</a:t>
                      </a: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8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、系統將對所選取的同學發送邀請函。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9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、如果點擊“再等等”。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r>
                        <a:rPr kumimoji="0" lang="zh-TW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、則返回學生名單。</a:t>
                      </a:r>
                      <a:endParaRPr kumimoji="0" lang="en-US" altLang="zh-TW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teamInvite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(class)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showStudentList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selectStudent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studentID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selectStudentCheck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studentID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sentClick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popInviteWindow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yesBtnClick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sentInvite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studentID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[])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waitBtnClick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closeInviteWindow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4708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37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0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需求調查表</a:t>
            </a:r>
            <a:endParaRPr lang="bg-BG" sz="4800" dirty="0">
              <a:solidFill>
                <a:srgbClr val="2D3848"/>
              </a:solidFill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700800" y="152717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您是否有遇過「雷隊友」的經驗？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32" t="26762" r="24227" b="10285"/>
          <a:stretch/>
        </p:blipFill>
        <p:spPr>
          <a:xfrm>
            <a:off x="1768477" y="2195210"/>
            <a:ext cx="8655046" cy="410559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784632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43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2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組員邀請之系統循序圖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38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FFDD7E-6A4D-49BC-B582-5512B9375D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980728"/>
            <a:ext cx="8463568" cy="57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9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4B6E1F-BB41-4C16-9948-A7B9E211A0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9376" y="2132856"/>
          <a:ext cx="1137726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498">
                  <a:extLst>
                    <a:ext uri="{9D8B030D-6E8A-4147-A177-3AD203B41FA5}">
                      <a16:colId xmlns:a16="http://schemas.microsoft.com/office/drawing/2014/main" val="2210067687"/>
                    </a:ext>
                  </a:extLst>
                </a:gridCol>
                <a:gridCol w="9663766">
                  <a:extLst>
                    <a:ext uri="{9D8B030D-6E8A-4147-A177-3AD203B41FA5}">
                      <a16:colId xmlns:a16="http://schemas.microsoft.com/office/drawing/2014/main" val="214913867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合約 </a:t>
                      </a:r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zh-TW" altLang="en-US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：</a:t>
                      </a:r>
                      <a:r>
                        <a:rPr lang="en-US" altLang="zh-TW" sz="24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sentInvite</a:t>
                      </a:r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1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sentInvite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studentID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3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交互參閱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使用案例－組隊邀請與回覆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7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前置條件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存在類別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InviteCard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之實例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inviteCard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7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後置條件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2875" indent="-142875" algn="l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實例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inviteCard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利用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studentID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於實例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course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中讀取實例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student</a:t>
                      </a:r>
                    </a:p>
                    <a:p>
                      <a:pPr marL="142875" marR="0" lvl="0" indent="-142875" algn="l" defTabSz="9905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實例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inviteCard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student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形成關聯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54854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64642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合約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725968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39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3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5615" y="2882939"/>
            <a:ext cx="8927444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8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Thanks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altLang="zh-TW" sz="3467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F</a:t>
            </a:r>
            <a:r>
              <a:rPr lang="en-US" sz="3467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or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7800" dirty="0">
                <a:solidFill>
                  <a:srgbClr val="3D3743"/>
                </a:solidFill>
                <a:latin typeface="GeosansLight" pitchFamily="2" charset="0"/>
              </a:rPr>
              <a:t>Watching</a:t>
            </a:r>
            <a:endParaRPr lang="bg-BG" sz="7800" dirty="0"/>
          </a:p>
        </p:txBody>
      </p:sp>
      <p:pic>
        <p:nvPicPr>
          <p:cNvPr id="14" name="Picture 3" descr="E:\Envato\Success\Images\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okomoro\Documents\b2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2454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7C0C8AE8-511A-4B46-BC0A-DE4958E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400" y="2494800"/>
            <a:ext cx="2880000" cy="2880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需求調查表</a:t>
            </a:r>
            <a:endParaRPr lang="bg-BG" sz="4800" dirty="0">
              <a:solidFill>
                <a:srgbClr val="2D3848"/>
              </a:solidFill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35360" y="152717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您是否擔心會遇到「雷隊友」？</a:t>
            </a:r>
          </a:p>
        </p:txBody>
      </p:sp>
      <p:sp>
        <p:nvSpPr>
          <p:cNvPr id="3" name="向右箭號 2"/>
          <p:cNvSpPr/>
          <p:nvPr/>
        </p:nvSpPr>
        <p:spPr>
          <a:xfrm>
            <a:off x="6816080" y="3212976"/>
            <a:ext cx="1008112" cy="100811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00" t="26762" r="25720" b="38990"/>
          <a:stretch/>
        </p:blipFill>
        <p:spPr>
          <a:xfrm>
            <a:off x="4655840" y="1988840"/>
            <a:ext cx="1872209" cy="223351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97" t="23820" r="53467" b="8123"/>
          <a:stretch/>
        </p:blipFill>
        <p:spPr>
          <a:xfrm>
            <a:off x="0" y="1988840"/>
            <a:ext cx="4320000" cy="4320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788686C-C709-4B07-AEA9-9C82F228A04C}"/>
              </a:ext>
            </a:extLst>
          </p:cNvPr>
          <p:cNvSpPr txBox="1"/>
          <p:nvPr/>
        </p:nvSpPr>
        <p:spPr>
          <a:xfrm>
            <a:off x="8231560" y="1527174"/>
            <a:ext cx="340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找到符合條件的同學！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84632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325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需求調查表</a:t>
            </a:r>
            <a:endParaRPr lang="bg-BG" sz="4800" dirty="0">
              <a:solidFill>
                <a:srgbClr val="2D3848"/>
              </a:solidFill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35360" y="1527175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新的學期開始，您是否擔心找不到好組員？</a:t>
            </a:r>
          </a:p>
        </p:txBody>
      </p:sp>
      <p:sp>
        <p:nvSpPr>
          <p:cNvPr id="3" name="向右箭號 2"/>
          <p:cNvSpPr/>
          <p:nvPr/>
        </p:nvSpPr>
        <p:spPr>
          <a:xfrm>
            <a:off x="6816080" y="3212976"/>
            <a:ext cx="1008112" cy="100811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00" t="26762" r="25720" b="38990"/>
          <a:stretch/>
        </p:blipFill>
        <p:spPr>
          <a:xfrm>
            <a:off x="4655840" y="1988840"/>
            <a:ext cx="1872209" cy="223351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97" t="23820" r="53467" b="8123"/>
          <a:stretch/>
        </p:blipFill>
        <p:spPr>
          <a:xfrm>
            <a:off x="0" y="1988840"/>
            <a:ext cx="4320000" cy="4320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F59AC12-1BF4-4351-BA0D-ED8BF76A8638}"/>
              </a:ext>
            </a:extLst>
          </p:cNvPr>
          <p:cNvSpPr txBox="1"/>
          <p:nvPr/>
        </p:nvSpPr>
        <p:spPr>
          <a:xfrm>
            <a:off x="8231560" y="152717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查看他人以往評分與評論！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612984F-63F6-45B6-93E5-0F9B819F05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400" y="2494800"/>
            <a:ext cx="2880000" cy="28800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1784632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3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需求調查表</a:t>
            </a:r>
            <a:endParaRPr lang="bg-BG" sz="4800" dirty="0">
              <a:solidFill>
                <a:srgbClr val="2D3848"/>
              </a:solidFill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35360" y="152717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在新的學期開始時，您是否無法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確切得知組員能力進行分工？</a:t>
            </a:r>
          </a:p>
        </p:txBody>
      </p:sp>
      <p:sp>
        <p:nvSpPr>
          <p:cNvPr id="3" name="向右箭號 2"/>
          <p:cNvSpPr/>
          <p:nvPr/>
        </p:nvSpPr>
        <p:spPr>
          <a:xfrm>
            <a:off x="6816080" y="3212976"/>
            <a:ext cx="1008112" cy="100811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00" t="26762" r="25720" b="38990"/>
          <a:stretch/>
        </p:blipFill>
        <p:spPr>
          <a:xfrm>
            <a:off x="4655840" y="1988840"/>
            <a:ext cx="1872209" cy="223351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97" t="29492" r="53467" b="8123"/>
          <a:stretch/>
        </p:blipFill>
        <p:spPr>
          <a:xfrm>
            <a:off x="0" y="2348880"/>
            <a:ext cx="4320000" cy="39599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9CAC054-ACF8-4E78-9D9F-202C91DF77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400" y="2494800"/>
            <a:ext cx="2880000" cy="2880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99118D9-92D5-4AAA-BDB7-F6504D915BA5}"/>
              </a:ext>
            </a:extLst>
          </p:cNvPr>
          <p:cNvSpPr txBox="1"/>
          <p:nvPr/>
        </p:nvSpPr>
        <p:spPr>
          <a:xfrm>
            <a:off x="8231560" y="152717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查看他人各項能力值！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1784632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需求調查表</a:t>
            </a:r>
            <a:endParaRPr lang="bg-BG" sz="4800" dirty="0">
              <a:solidFill>
                <a:srgbClr val="2D3848"/>
              </a:solidFill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35360" y="1527175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您是否希望能對組員的優劣進行評價？</a:t>
            </a:r>
          </a:p>
        </p:txBody>
      </p:sp>
      <p:sp>
        <p:nvSpPr>
          <p:cNvPr id="3" name="向右箭號 2"/>
          <p:cNvSpPr/>
          <p:nvPr/>
        </p:nvSpPr>
        <p:spPr>
          <a:xfrm>
            <a:off x="6816080" y="3212976"/>
            <a:ext cx="1008112" cy="100811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00" t="26762" r="25720" b="38990"/>
          <a:stretch/>
        </p:blipFill>
        <p:spPr>
          <a:xfrm>
            <a:off x="4655840" y="1988840"/>
            <a:ext cx="1872209" cy="223351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97" t="23769" r="53467" b="8174"/>
          <a:stretch/>
        </p:blipFill>
        <p:spPr>
          <a:xfrm>
            <a:off x="0" y="1988840"/>
            <a:ext cx="4320000" cy="432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5EF24FC-7986-4891-BE81-9531F487E51B}"/>
              </a:ext>
            </a:extLst>
          </p:cNvPr>
          <p:cNvSpPr txBox="1"/>
          <p:nvPr/>
        </p:nvSpPr>
        <p:spPr>
          <a:xfrm>
            <a:off x="7752184" y="152717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對同組組員進行評論與評價！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D44E01B-E1AB-47A5-A193-8E1C1DDBCB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400" y="2494800"/>
            <a:ext cx="2880000" cy="28800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1784632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37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>
                <a:solidFill>
                  <a:srgbClr val="2D384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需求調查表</a:t>
            </a:r>
            <a:endParaRPr lang="bg-BG" sz="4800" dirty="0">
              <a:solidFill>
                <a:srgbClr val="2D3848"/>
              </a:solidFill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35360" y="1527175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您是否覺得自己其實不是不努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力，是他人看不到？</a:t>
            </a:r>
          </a:p>
        </p:txBody>
      </p:sp>
      <p:sp>
        <p:nvSpPr>
          <p:cNvPr id="3" name="向右箭號 2"/>
          <p:cNvSpPr/>
          <p:nvPr/>
        </p:nvSpPr>
        <p:spPr>
          <a:xfrm>
            <a:off x="6816080" y="3212976"/>
            <a:ext cx="1008112" cy="100811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00" t="26762" r="25720" b="38990"/>
          <a:stretch/>
        </p:blipFill>
        <p:spPr>
          <a:xfrm>
            <a:off x="4655840" y="1988840"/>
            <a:ext cx="1872209" cy="223351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97" t="29492" r="53467" b="8123"/>
          <a:stretch/>
        </p:blipFill>
        <p:spPr>
          <a:xfrm>
            <a:off x="0" y="2348880"/>
            <a:ext cx="4320000" cy="395996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1EED545-649C-4604-A526-F9BEBFDB7F5B}"/>
              </a:ext>
            </a:extLst>
          </p:cNvPr>
          <p:cNvSpPr txBox="1"/>
          <p:nvPr/>
        </p:nvSpPr>
        <p:spPr>
          <a:xfrm>
            <a:off x="8112224" y="152717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回覆組員對自己的評論！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8D4B2CB-972D-4F16-8E6C-465842C028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400" y="2494800"/>
            <a:ext cx="2880000" cy="28800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1784632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7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49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4187</TotalTime>
  <Words>3041</Words>
  <Application>Microsoft Office PowerPoint</Application>
  <PresentationFormat>寬螢幕</PresentationFormat>
  <Paragraphs>673</Paragraphs>
  <Slides>42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1" baseType="lpstr">
      <vt:lpstr>FontAwesome</vt:lpstr>
      <vt:lpstr>GeosansLight</vt:lpstr>
      <vt:lpstr>New Cicle</vt:lpstr>
      <vt:lpstr>新細明體</vt:lpstr>
      <vt:lpstr>標楷體</vt:lpstr>
      <vt:lpstr>Arial</vt:lpstr>
      <vt:lpstr>Calibri</vt:lpstr>
      <vt:lpstr>Times New Roman</vt:lpstr>
      <vt:lpstr>Office Theme</vt:lpstr>
      <vt:lpstr>PowerPoint 簡報</vt:lpstr>
      <vt:lpstr>PowerPoint 簡報</vt:lpstr>
      <vt:lpstr>需求調查表</vt:lpstr>
      <vt:lpstr>需求調查表</vt:lpstr>
      <vt:lpstr>需求調查表</vt:lpstr>
      <vt:lpstr>需求調查表</vt:lpstr>
      <vt:lpstr>需求調查表</vt:lpstr>
      <vt:lpstr>需求調查表</vt:lpstr>
      <vt:lpstr>需求調查表</vt:lpstr>
      <vt:lpstr>需求調查表</vt:lpstr>
      <vt:lpstr>需求調查表</vt:lpstr>
      <vt:lpstr>需求調查表</vt:lpstr>
      <vt:lpstr>利害關係人</vt:lpstr>
      <vt:lpstr>利害關係人目標表</vt:lpstr>
      <vt:lpstr>學生使用系統事件表</vt:lpstr>
      <vt:lpstr>使用案例圖</vt:lpstr>
      <vt:lpstr>使用案例描述</vt:lpstr>
      <vt:lpstr>使用案例描述</vt:lpstr>
      <vt:lpstr>使用案例描述</vt:lpstr>
      <vt:lpstr>條件式能力搜尋概念類別</vt:lpstr>
      <vt:lpstr>條件式能力搜尋初步類別圖</vt:lpstr>
      <vt:lpstr>條件式能力搜尋之系統操作</vt:lpstr>
      <vt:lpstr>條件式能力搜尋之系統操作</vt:lpstr>
      <vt:lpstr>條件式能力搜尋之系統循序圖</vt:lpstr>
      <vt:lpstr>合約</vt:lpstr>
      <vt:lpstr>使用案例描述</vt:lpstr>
      <vt:lpstr>使用案例描述</vt:lpstr>
      <vt:lpstr>使用案例描述</vt:lpstr>
      <vt:lpstr>組員評論概念類別</vt:lpstr>
      <vt:lpstr>組員評論初步類別圖</vt:lpstr>
      <vt:lpstr>組員評論之系統操作</vt:lpstr>
      <vt:lpstr>組員評論之系統操作</vt:lpstr>
      <vt:lpstr>組員評論之系統循序圖</vt:lpstr>
      <vt:lpstr>合約</vt:lpstr>
      <vt:lpstr>使用案例描述</vt:lpstr>
      <vt:lpstr>使用案例描述</vt:lpstr>
      <vt:lpstr>組隊邀請概念類別</vt:lpstr>
      <vt:lpstr>組隊邀請初步類別圖</vt:lpstr>
      <vt:lpstr>組隊邀請之系統操作</vt:lpstr>
      <vt:lpstr>組員邀請之系統循序圖</vt:lpstr>
      <vt:lpstr>合約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/>
  <cp:lastModifiedBy>郭冠宏</cp:lastModifiedBy>
  <cp:revision>321</cp:revision>
  <dcterms:created xsi:type="dcterms:W3CDTF">2013-09-23T19:24:59Z</dcterms:created>
  <dcterms:modified xsi:type="dcterms:W3CDTF">2021-06-18T09:07:47Z</dcterms:modified>
  <cp:category/>
</cp:coreProperties>
</file>