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a6dbdb4c0_2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1a6dbdb4c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a6dbdb4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a6dbdb4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a6fc81af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a6fc81af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a6fc81a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a6fc81a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a6dbdb4c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a6dbdb4c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a6dbdb4c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a6dbdb4c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a7a376f5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a7a376f5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a6dbdb4c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a6dbdb4c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a6dbdb4c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a6dbdb4c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a7a376f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a7a376f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a6dbdb4c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a6dbdb4c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1a6dbdb4c0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1a6dbdb4c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a7a376f5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a7a376f5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1a7a376f59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1a7a376f59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1a7a376f59_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1a7a376f59_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a7a376f59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1a7a376f5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a6dbdb4c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1a6dbdb4c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a7a376f59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1a7a376f59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a7a376f59_1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1a7a376f59_1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a6dbdb4c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1a6dbdb4c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a7a376f59_1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1a7a376f59_1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1a7a376f59_1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1a7a376f59_1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a6dbdb4c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a6dbdb4c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1a94ae77d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1a94ae77d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a6dbdb4c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1a6dbdb4c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1a6dbdb4c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1a6dbdb4c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a6dbdb4c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1a6dbdb4c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1a6dbdb4c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1a6dbdb4c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1a6dbdb4c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1a6dbdb4c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1a6dbdb4c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1a6dbdb4c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1a6dbdb4c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1a6dbdb4c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1a6dbdb4c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1a6dbdb4c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a6dbdb4c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a6dbdb4c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a6dbdb4c0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a6dbdb4c0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a6dbdb4c0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a6dbdb4c0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a6dbdb4c0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a6dbdb4c0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a6dbdb4c0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a6dbdb4c0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a6dbdb4c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a6dbdb4c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sportsmediawatch.com/college-football-tv-ratings/" TargetMode="External"/><Relationship Id="rId4" Type="http://schemas.openxmlformats.org/officeDocument/2006/relationships/hyperlink" Target="https://www.sportsmediawatch.com/college-football-tv-ratings/" TargetMode="External"/><Relationship Id="rId11" Type="http://schemas.openxmlformats.org/officeDocument/2006/relationships/image" Target="../media/image12.jpg"/><Relationship Id="rId10" Type="http://schemas.openxmlformats.org/officeDocument/2006/relationships/hyperlink" Target="https://sports.yahoo.com" TargetMode="External"/><Relationship Id="rId9" Type="http://schemas.openxmlformats.org/officeDocument/2006/relationships/hyperlink" Target="https://sports.yahoo.com" TargetMode="External"/><Relationship Id="rId5" Type="http://schemas.openxmlformats.org/officeDocument/2006/relationships/hyperlink" Target="https://www.sportsmediawatch.com/college-football-tv-ratings/2023-season/" TargetMode="External"/><Relationship Id="rId6" Type="http://schemas.openxmlformats.org/officeDocument/2006/relationships/hyperlink" Target="https://www.sportsmediawatch.com/college-football-tv-ratings/2023-season/" TargetMode="External"/><Relationship Id="rId7" Type="http://schemas.openxmlformats.org/officeDocument/2006/relationships/hyperlink" Target="https://www.sportsmediawatch.com/college-football-tv-ratings/2022-season/" TargetMode="External"/><Relationship Id="rId8" Type="http://schemas.openxmlformats.org/officeDocument/2006/relationships/hyperlink" Target="https://www.sportsmediawatch.com/college-football-tv-ratings/2022-seas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CFB Analysis: CBS's </a:t>
            </a:r>
            <a:r>
              <a:rPr lang="en"/>
              <a:t>Decision</a:t>
            </a:r>
            <a:r>
              <a:rPr lang="en"/>
              <a:t> to drop SEC</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dk1"/>
                </a:solidFill>
                <a:highlight>
                  <a:schemeClr val="accent3"/>
                </a:highlight>
              </a:rPr>
              <a:t>Thierno Diallo 2024</a:t>
            </a:r>
            <a:endParaRPr b="1">
              <a:solidFill>
                <a:schemeClr val="dk1"/>
              </a:solidFill>
              <a:highlight>
                <a:schemeClr val="accent3"/>
              </a:highlight>
            </a:endParaRPr>
          </a:p>
        </p:txBody>
      </p:sp>
      <p:sp>
        <p:nvSpPr>
          <p:cNvPr id="56" name="Google Shape;56;p13"/>
          <p:cNvSpPr txBox="1"/>
          <p:nvPr/>
        </p:nvSpPr>
        <p:spPr>
          <a:xfrm>
            <a:off x="6654175" y="3349075"/>
            <a:ext cx="2505900" cy="8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descr="File:CBS Sports Network 2016.png - Wikipedia" id="57" name="Google Shape;57;p13"/>
          <p:cNvPicPr preferRelativeResize="0"/>
          <p:nvPr/>
        </p:nvPicPr>
        <p:blipFill>
          <a:blip r:embed="rId3">
            <a:alphaModFix/>
          </a:blip>
          <a:stretch>
            <a:fillRect/>
          </a:stretch>
        </p:blipFill>
        <p:spPr>
          <a:xfrm>
            <a:off x="0" y="0"/>
            <a:ext cx="3105150" cy="828675"/>
          </a:xfrm>
          <a:prstGeom prst="rect">
            <a:avLst/>
          </a:prstGeom>
          <a:noFill/>
          <a:ln>
            <a:noFill/>
          </a:ln>
        </p:spPr>
      </p:pic>
      <p:pic>
        <p:nvPicPr>
          <p:cNvPr descr="File:Southeastern Conference logo (2024).svg - Wikimedia Commons" id="58" name="Google Shape;58;p13"/>
          <p:cNvPicPr preferRelativeResize="0"/>
          <p:nvPr/>
        </p:nvPicPr>
        <p:blipFill>
          <a:blip r:embed="rId4">
            <a:alphaModFix/>
          </a:blip>
          <a:stretch>
            <a:fillRect/>
          </a:stretch>
        </p:blipFill>
        <p:spPr>
          <a:xfrm>
            <a:off x="6102650" y="3361575"/>
            <a:ext cx="2969426" cy="1663749"/>
          </a:xfrm>
          <a:prstGeom prst="rect">
            <a:avLst/>
          </a:prstGeom>
          <a:noFill/>
          <a:ln>
            <a:noFill/>
          </a:ln>
        </p:spPr>
      </p:pic>
      <p:pic>
        <p:nvPicPr>
          <p:cNvPr id="59" name="Google Shape;59;p13"/>
          <p:cNvPicPr preferRelativeResize="0"/>
          <p:nvPr/>
        </p:nvPicPr>
        <p:blipFill>
          <a:blip r:embed="rId5">
            <a:alphaModFix/>
          </a:blip>
          <a:stretch>
            <a:fillRect/>
          </a:stretch>
        </p:blipFill>
        <p:spPr>
          <a:xfrm>
            <a:off x="0" y="2965400"/>
            <a:ext cx="2587125" cy="2171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Viewership by year (2022-2024)</a:t>
            </a:r>
            <a:endParaRPr/>
          </a:p>
        </p:txBody>
      </p:sp>
      <p:sp>
        <p:nvSpPr>
          <p:cNvPr id="122" name="Google Shape;122;p22"/>
          <p:cNvSpPr txBox="1"/>
          <p:nvPr>
            <p:ph idx="1" type="body"/>
          </p:nvPr>
        </p:nvSpPr>
        <p:spPr>
          <a:xfrm>
            <a:off x="5515175" y="1152475"/>
            <a:ext cx="3317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00">
                <a:solidFill>
                  <a:schemeClr val="dk1"/>
                </a:solidFill>
              </a:rPr>
              <a:t>2022: 480.64 million</a:t>
            </a:r>
            <a:endParaRPr b="1"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2023: 546.23 million (highest viewership among the three seasons)</a:t>
            </a:r>
            <a:endParaRPr b="1"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2024: 355.65 million (lower viewership, but data collection occurred before the season was completed)</a:t>
            </a:r>
            <a:endParaRPr b="1" sz="1500">
              <a:solidFill>
                <a:schemeClr val="dk1"/>
              </a:solidFill>
            </a:endParaRPr>
          </a:p>
          <a:p>
            <a:pPr indent="0" lvl="0" marL="0" rtl="0" algn="l">
              <a:spcBef>
                <a:spcPts val="1200"/>
              </a:spcBef>
              <a:spcAft>
                <a:spcPts val="1200"/>
              </a:spcAft>
              <a:buNone/>
            </a:pPr>
            <a:r>
              <a:t/>
            </a:r>
            <a:endParaRPr sz="1200"/>
          </a:p>
        </p:txBody>
      </p:sp>
      <p:pic>
        <p:nvPicPr>
          <p:cNvPr id="123" name="Google Shape;123;p22"/>
          <p:cNvPicPr preferRelativeResize="0"/>
          <p:nvPr/>
        </p:nvPicPr>
        <p:blipFill>
          <a:blip r:embed="rId3">
            <a:alphaModFix/>
          </a:blip>
          <a:stretch>
            <a:fillRect/>
          </a:stretch>
        </p:blipFill>
        <p:spPr>
          <a:xfrm>
            <a:off x="152400" y="1170125"/>
            <a:ext cx="5210376" cy="31067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7" name="Shape 127"/>
        <p:cNvGrpSpPr/>
        <p:nvPr/>
      </p:nvGrpSpPr>
      <p:grpSpPr>
        <a:xfrm>
          <a:off x="0" y="0"/>
          <a:ext cx="0" cy="0"/>
          <a:chOff x="0" y="0"/>
          <a:chExt cx="0" cy="0"/>
        </a:xfrm>
      </p:grpSpPr>
      <p:sp>
        <p:nvSpPr>
          <p:cNvPr id="128" name="Google Shape;128;p23"/>
          <p:cNvSpPr txBox="1"/>
          <p:nvPr>
            <p:ph type="title"/>
          </p:nvPr>
        </p:nvSpPr>
        <p:spPr>
          <a:xfrm>
            <a:off x="0" y="0"/>
            <a:ext cx="4052400" cy="73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Viewership by Conference (22-24)</a:t>
            </a:r>
            <a:endParaRPr/>
          </a:p>
        </p:txBody>
      </p:sp>
      <p:sp>
        <p:nvSpPr>
          <p:cNvPr id="129" name="Google Shape;129;p23"/>
          <p:cNvSpPr txBox="1"/>
          <p:nvPr>
            <p:ph idx="1" type="body"/>
          </p:nvPr>
        </p:nvSpPr>
        <p:spPr>
          <a:xfrm>
            <a:off x="3956550" y="-150"/>
            <a:ext cx="2589900" cy="51435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200">
                <a:solidFill>
                  <a:schemeClr val="dk1"/>
                </a:solidFill>
              </a:rPr>
              <a:t>2022 Season:</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SEC: 330.25 million                            </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B10: 290.10 million</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B12: 170.15 million</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P12: 150.45 million</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ACC: 120.30 million</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Independent: 80.55 million</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AAC: 45.10 million</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MAC: 20.75 million</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SBC: 15.40 million</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MWC: 10.90 million</a:t>
            </a:r>
            <a:endParaRPr b="1" sz="1200">
              <a:solidFill>
                <a:schemeClr val="dk1"/>
              </a:solidFill>
            </a:endParaRPr>
          </a:p>
          <a:p>
            <a:pPr indent="0" lvl="0" marL="0" rtl="0" algn="l">
              <a:spcBef>
                <a:spcPts val="1400"/>
              </a:spcBef>
              <a:spcAft>
                <a:spcPts val="0"/>
              </a:spcAft>
              <a:buClr>
                <a:schemeClr val="dk1"/>
              </a:buClr>
              <a:buSzPts val="1100"/>
              <a:buFont typeface="Arial"/>
              <a:buNone/>
            </a:pPr>
            <a:r>
              <a:rPr b="1" lang="en" sz="1200">
                <a:solidFill>
                  <a:schemeClr val="dk1"/>
                </a:solidFill>
              </a:rPr>
              <a:t>2023 Season:</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SEC: 335.50 million</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B10: 310.25 million</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B12: 175.60 million</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P12: 160.20 million</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ACC: 130.50 million</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Independent: 85.10 million</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AAC: 50.25 million</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C-USA: 20.10 million</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MWC: 15.50 million</a:t>
            </a:r>
            <a:endParaRPr b="1" sz="1200">
              <a:solidFill>
                <a:schemeClr val="dk1"/>
              </a:solidFill>
            </a:endParaRPr>
          </a:p>
          <a:p>
            <a:pPr indent="0" lvl="0" marL="0" rtl="0" algn="l">
              <a:spcBef>
                <a:spcPts val="1200"/>
              </a:spcBef>
              <a:spcAft>
                <a:spcPts val="1200"/>
              </a:spcAft>
              <a:buNone/>
            </a:pPr>
            <a:r>
              <a:t/>
            </a:r>
            <a:endParaRPr/>
          </a:p>
        </p:txBody>
      </p:sp>
      <p:pic>
        <p:nvPicPr>
          <p:cNvPr id="130" name="Google Shape;130;p23"/>
          <p:cNvPicPr preferRelativeResize="0"/>
          <p:nvPr/>
        </p:nvPicPr>
        <p:blipFill>
          <a:blip r:embed="rId3">
            <a:alphaModFix/>
          </a:blip>
          <a:stretch>
            <a:fillRect/>
          </a:stretch>
        </p:blipFill>
        <p:spPr>
          <a:xfrm>
            <a:off x="0" y="1023100"/>
            <a:ext cx="3956552" cy="4120400"/>
          </a:xfrm>
          <a:prstGeom prst="rect">
            <a:avLst/>
          </a:prstGeom>
          <a:noFill/>
          <a:ln>
            <a:noFill/>
          </a:ln>
        </p:spPr>
      </p:pic>
      <p:sp>
        <p:nvSpPr>
          <p:cNvPr id="131" name="Google Shape;131;p23"/>
          <p:cNvSpPr txBox="1"/>
          <p:nvPr/>
        </p:nvSpPr>
        <p:spPr>
          <a:xfrm>
            <a:off x="6810050" y="27975"/>
            <a:ext cx="2334000" cy="511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200">
                <a:solidFill>
                  <a:schemeClr val="dk1"/>
                </a:solidFill>
              </a:rPr>
              <a:t>2024 Season:</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rPr>
              <a:t>SEC: 340.75 million</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B10: 320.60 million</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B12: 185.45 million</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ACC: 140.20 million</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Independent: 90.25 million</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MAC: 25.30 million</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P12: 18.10 million</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MWC: 12.45 million</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AAC: 55.50 million</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C-USA: 22.10 million</a:t>
            </a:r>
            <a:endParaRPr b="1"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2"/>
              </a:solidFill>
            </a:endParaRPr>
          </a:p>
          <a:p>
            <a:pPr indent="0" lvl="0" marL="0" rtl="0" algn="l">
              <a:spcBef>
                <a:spcPts val="1200"/>
              </a:spcBef>
              <a:spcAft>
                <a:spcPts val="0"/>
              </a:spcAft>
              <a:buNone/>
            </a:pPr>
            <a:r>
              <a:t/>
            </a:r>
            <a:endParaRPr sz="13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5" name="Shape 135"/>
        <p:cNvGrpSpPr/>
        <p:nvPr/>
      </p:nvGrpSpPr>
      <p:grpSpPr>
        <a:xfrm>
          <a:off x="0" y="0"/>
          <a:ext cx="0" cy="0"/>
          <a:chOff x="0" y="0"/>
          <a:chExt cx="0" cy="0"/>
        </a:xfrm>
      </p:grpSpPr>
      <p:sp>
        <p:nvSpPr>
          <p:cNvPr id="136" name="Google Shape;136;p24"/>
          <p:cNvSpPr txBox="1"/>
          <p:nvPr>
            <p:ph type="title"/>
          </p:nvPr>
        </p:nvSpPr>
        <p:spPr>
          <a:xfrm>
            <a:off x="0" y="0"/>
            <a:ext cx="51555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Average Viewership by Conference Yearly comparison</a:t>
            </a:r>
            <a:endParaRPr b="1"/>
          </a:p>
          <a:p>
            <a:pPr indent="0" lvl="0" marL="0" rtl="0" algn="l">
              <a:spcBef>
                <a:spcPts val="0"/>
              </a:spcBef>
              <a:spcAft>
                <a:spcPts val="0"/>
              </a:spcAft>
              <a:buNone/>
            </a:pPr>
            <a:r>
              <a:t/>
            </a:r>
            <a:endParaRPr/>
          </a:p>
        </p:txBody>
      </p:sp>
      <p:sp>
        <p:nvSpPr>
          <p:cNvPr id="137" name="Google Shape;137;p24"/>
          <p:cNvSpPr txBox="1"/>
          <p:nvPr>
            <p:ph idx="1" type="body"/>
          </p:nvPr>
        </p:nvSpPr>
        <p:spPr>
          <a:xfrm>
            <a:off x="4783850" y="0"/>
            <a:ext cx="4292400" cy="4775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SEC consistently has the highest average viewership across all three seasons, peaking at 5.23 million in 2024, indicating its strong audience pull even after broadcasting changes.</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B10 also performs well, with steady average viewership growth from 4.35 million in 2022 to 4.57 million in 2023 and slightly dipping to 3.87 million in 2024.</a:t>
            </a:r>
            <a:endParaRPr b="1" sz="1400">
              <a:solidFill>
                <a:schemeClr val="dk1"/>
              </a:solidFill>
            </a:endParaRPr>
          </a:p>
          <a:p>
            <a:pPr indent="0" lvl="0" marL="0" rtl="0" algn="l">
              <a:spcBef>
                <a:spcPts val="1200"/>
              </a:spcBef>
              <a:spcAft>
                <a:spcPts val="1200"/>
              </a:spcAft>
              <a:buNone/>
            </a:pPr>
            <a:r>
              <a:t/>
            </a:r>
            <a:endParaRPr/>
          </a:p>
        </p:txBody>
      </p:sp>
      <p:pic>
        <p:nvPicPr>
          <p:cNvPr id="138" name="Google Shape;138;p24"/>
          <p:cNvPicPr preferRelativeResize="0"/>
          <p:nvPr/>
        </p:nvPicPr>
        <p:blipFill>
          <a:blip r:embed="rId3">
            <a:alphaModFix/>
          </a:blip>
          <a:stretch>
            <a:fillRect/>
          </a:stretch>
        </p:blipFill>
        <p:spPr>
          <a:xfrm>
            <a:off x="0" y="1220400"/>
            <a:ext cx="4292250" cy="3923100"/>
          </a:xfrm>
          <a:prstGeom prst="rect">
            <a:avLst/>
          </a:prstGeom>
          <a:noFill/>
          <a:ln>
            <a:noFill/>
          </a:ln>
        </p:spPr>
      </p:pic>
      <p:sp>
        <p:nvSpPr>
          <p:cNvPr id="139" name="Google Shape;139;p24"/>
          <p:cNvSpPr txBox="1"/>
          <p:nvPr/>
        </p:nvSpPr>
        <p:spPr>
          <a:xfrm>
            <a:off x="4424125" y="3025350"/>
            <a:ext cx="4719900" cy="21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86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Analysis of Average and Total </a:t>
            </a:r>
            <a:r>
              <a:rPr b="1" lang="en"/>
              <a:t>Viewership by Conference Yearly Comparison</a:t>
            </a:r>
            <a:endParaRPr b="1"/>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b="1"/>
          </a:p>
          <a:p>
            <a:pPr indent="0" lvl="0" marL="0" rtl="0" algn="l">
              <a:spcBef>
                <a:spcPts val="1200"/>
              </a:spcBef>
              <a:spcAft>
                <a:spcPts val="1200"/>
              </a:spcAft>
              <a:buNone/>
            </a:pPr>
            <a:r>
              <a:rPr b="1" lang="en">
                <a:solidFill>
                  <a:schemeClr val="dk1"/>
                </a:solidFill>
              </a:rPr>
              <a:t>The SEC consistently leads in both average and total viewership across the 2022-2024 seasons, maintaining strong audience engagement even amidst broadcasting changes. The B10 follows closely, showing robust performance and growth in total viewership, while other conferences lag significantly behind in both metrics.</a:t>
            </a:r>
            <a:endParaRPr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Get to know the Networks</a:t>
            </a:r>
            <a:endParaRPr b="1"/>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rPr b="1" lang="en" sz="1600">
                <a:solidFill>
                  <a:schemeClr val="dk1"/>
                </a:solidFill>
              </a:rPr>
              <a:t>ABC has 457.99 total views, 101 games, and </a:t>
            </a:r>
            <a:r>
              <a:rPr b="1" lang="en" sz="1600">
                <a:solidFill>
                  <a:schemeClr val="dk1"/>
                </a:solidFill>
              </a:rPr>
              <a:t>4.53 views on </a:t>
            </a:r>
            <a:r>
              <a:rPr b="1" lang="en" sz="1600">
                <a:solidFill>
                  <a:schemeClr val="dk1"/>
                </a:solidFill>
              </a:rPr>
              <a:t>average per game</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rPr b="1" lang="en" sz="1600">
                <a:solidFill>
                  <a:schemeClr val="dk1"/>
                </a:solidFill>
              </a:rPr>
              <a:t>CBS has  220.27 </a:t>
            </a:r>
            <a:r>
              <a:rPr b="1" lang="en" sz="1600">
                <a:solidFill>
                  <a:schemeClr val="dk1"/>
                </a:solidFill>
              </a:rPr>
              <a:t>total views, 43 games, and 5.12  views on average per game</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rPr b="1" lang="en" sz="1600">
                <a:solidFill>
                  <a:schemeClr val="dk1"/>
                </a:solidFill>
              </a:rPr>
              <a:t>ESPN has  247.86 </a:t>
            </a:r>
            <a:r>
              <a:rPr b="1" lang="en" sz="1600">
                <a:solidFill>
                  <a:schemeClr val="dk1"/>
                </a:solidFill>
              </a:rPr>
              <a:t>total views, 84 games, and 2.95 views on average per game</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rPr b="1" lang="en" sz="1600">
                <a:solidFill>
                  <a:schemeClr val="dk1"/>
                </a:solidFill>
              </a:rPr>
              <a:t>FOX has 348.84 </a:t>
            </a:r>
            <a:r>
              <a:rPr b="1" lang="en" sz="1600">
                <a:solidFill>
                  <a:schemeClr val="dk1"/>
                </a:solidFill>
              </a:rPr>
              <a:t>total views, 84  games, and 4.10 views on average per game</a:t>
            </a:r>
            <a:endParaRPr b="1" sz="1600">
              <a:solidFill>
                <a:schemeClr val="dk1"/>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1200"/>
              </a:spcAft>
              <a:buNone/>
            </a:pPr>
            <a:r>
              <a:t/>
            </a:r>
            <a:endParaRPr sz="10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55" name="Shape 155"/>
        <p:cNvGrpSpPr/>
        <p:nvPr/>
      </p:nvGrpSpPr>
      <p:grpSpPr>
        <a:xfrm>
          <a:off x="0" y="0"/>
          <a:ext cx="0" cy="0"/>
          <a:chOff x="0" y="0"/>
          <a:chExt cx="0" cy="0"/>
        </a:xfrm>
      </p:grpSpPr>
      <p:sp>
        <p:nvSpPr>
          <p:cNvPr id="156" name="Google Shape;156;p27"/>
          <p:cNvSpPr txBox="1"/>
          <p:nvPr>
            <p:ph type="title"/>
          </p:nvPr>
        </p:nvSpPr>
        <p:spPr>
          <a:xfrm>
            <a:off x="0" y="0"/>
            <a:ext cx="45720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Average Viewership (22-24)</a:t>
            </a:r>
            <a:endParaRPr/>
          </a:p>
        </p:txBody>
      </p:sp>
      <p:sp>
        <p:nvSpPr>
          <p:cNvPr id="157" name="Google Shape;157;p27"/>
          <p:cNvSpPr txBox="1"/>
          <p:nvPr>
            <p:ph idx="1" type="body"/>
          </p:nvPr>
        </p:nvSpPr>
        <p:spPr>
          <a:xfrm>
            <a:off x="4220300" y="0"/>
            <a:ext cx="4923900" cy="5143500"/>
          </a:xfrm>
          <a:prstGeom prst="rect">
            <a:avLst/>
          </a:prstGeom>
        </p:spPr>
        <p:txBody>
          <a:bodyPr anchorCtr="0" anchor="t" bIns="91425" lIns="91425" spcFirstLastPara="1" rIns="91425" wrap="square" tIns="91425">
            <a:normAutofit fontScale="25000" lnSpcReduction="20000"/>
          </a:bodyPr>
          <a:lstStyle/>
          <a:p>
            <a:pPr indent="-307425" lvl="1" marL="914400" rtl="0" algn="l">
              <a:spcBef>
                <a:spcPts val="1200"/>
              </a:spcBef>
              <a:spcAft>
                <a:spcPts val="0"/>
              </a:spcAft>
              <a:buClr>
                <a:schemeClr val="dk1"/>
              </a:buClr>
              <a:buSzPct val="100000"/>
              <a:buChar char="○"/>
            </a:pPr>
            <a:r>
              <a:t/>
            </a:r>
            <a:endParaRPr b="1" sz="4965">
              <a:solidFill>
                <a:schemeClr val="dk1"/>
              </a:solidFill>
            </a:endParaRPr>
          </a:p>
          <a:p>
            <a:pPr indent="-313775" lvl="0" marL="457200" rtl="0" algn="l">
              <a:lnSpc>
                <a:spcPct val="150000"/>
              </a:lnSpc>
              <a:spcBef>
                <a:spcPts val="0"/>
              </a:spcBef>
              <a:spcAft>
                <a:spcPts val="0"/>
              </a:spcAft>
              <a:buClr>
                <a:schemeClr val="dk1"/>
              </a:buClr>
              <a:buSzPct val="100000"/>
              <a:buChar char="●"/>
            </a:pPr>
            <a:r>
              <a:rPr b="1" lang="en" sz="5365">
                <a:solidFill>
                  <a:schemeClr val="dk1"/>
                </a:solidFill>
              </a:rPr>
              <a:t>CBS's Dominance in Average Viewership:</a:t>
            </a:r>
            <a:endParaRPr b="1" sz="5365">
              <a:solidFill>
                <a:schemeClr val="dk1"/>
              </a:solidFill>
            </a:endParaRPr>
          </a:p>
          <a:p>
            <a:pPr indent="-313775" lvl="1" marL="914400" rtl="0" algn="l">
              <a:lnSpc>
                <a:spcPct val="150000"/>
              </a:lnSpc>
              <a:spcBef>
                <a:spcPts val="0"/>
              </a:spcBef>
              <a:spcAft>
                <a:spcPts val="0"/>
              </a:spcAft>
              <a:buClr>
                <a:schemeClr val="dk1"/>
              </a:buClr>
              <a:buSzPct val="100000"/>
              <a:buChar char="○"/>
            </a:pPr>
            <a:r>
              <a:rPr b="1" lang="en" sz="5365">
                <a:solidFill>
                  <a:schemeClr val="dk1"/>
                </a:solidFill>
              </a:rPr>
              <a:t>CBS outperforms all other networks with an average of 5.12 million viewers per game, likely driven by its previous SEC coverage, which historically attracted the largest audiences. This reinforces CBS's position as a top-tier broadcaster during the analyzed seasons.</a:t>
            </a:r>
            <a:endParaRPr b="1" sz="5365">
              <a:solidFill>
                <a:schemeClr val="dk1"/>
              </a:solidFill>
            </a:endParaRPr>
          </a:p>
          <a:p>
            <a:pPr indent="-313775" lvl="0" marL="457200" rtl="0" algn="l">
              <a:lnSpc>
                <a:spcPct val="150000"/>
              </a:lnSpc>
              <a:spcBef>
                <a:spcPts val="0"/>
              </a:spcBef>
              <a:spcAft>
                <a:spcPts val="0"/>
              </a:spcAft>
              <a:buClr>
                <a:schemeClr val="dk1"/>
              </a:buClr>
              <a:buSzPct val="100000"/>
              <a:buChar char="●"/>
            </a:pPr>
            <a:r>
              <a:rPr b="1" lang="en" sz="5365">
                <a:solidFill>
                  <a:schemeClr val="dk1"/>
                </a:solidFill>
              </a:rPr>
              <a:t>ABC's Competitive Position:</a:t>
            </a:r>
            <a:endParaRPr b="1" sz="5365">
              <a:solidFill>
                <a:schemeClr val="dk1"/>
              </a:solidFill>
            </a:endParaRPr>
          </a:p>
          <a:p>
            <a:pPr indent="-313775" lvl="1" marL="914400" rtl="0" algn="l">
              <a:lnSpc>
                <a:spcPct val="150000"/>
              </a:lnSpc>
              <a:spcBef>
                <a:spcPts val="0"/>
              </a:spcBef>
              <a:spcAft>
                <a:spcPts val="0"/>
              </a:spcAft>
              <a:buClr>
                <a:schemeClr val="dk1"/>
              </a:buClr>
              <a:buSzPct val="100000"/>
              <a:buChar char="○"/>
            </a:pPr>
            <a:r>
              <a:rPr b="1" lang="en" sz="5365">
                <a:solidFill>
                  <a:schemeClr val="dk1"/>
                </a:solidFill>
              </a:rPr>
              <a:t>ABC follows closely with 4.53 million average viewers per game, benefiting from its acquisition of SEC broadcast rights in 2024. This positions ABC as a strong contender in college football broadcasting.</a:t>
            </a:r>
            <a:endParaRPr b="1" sz="5365">
              <a:solidFill>
                <a:schemeClr val="dk1"/>
              </a:solidFill>
            </a:endParaRPr>
          </a:p>
          <a:p>
            <a:pPr indent="-313775" lvl="0" marL="457200" rtl="0" algn="l">
              <a:lnSpc>
                <a:spcPct val="150000"/>
              </a:lnSpc>
              <a:spcBef>
                <a:spcPts val="0"/>
              </a:spcBef>
              <a:spcAft>
                <a:spcPts val="0"/>
              </a:spcAft>
              <a:buClr>
                <a:schemeClr val="dk1"/>
              </a:buClr>
              <a:buSzPct val="100000"/>
              <a:buChar char="●"/>
            </a:pPr>
            <a:r>
              <a:rPr b="1" lang="en" sz="5365">
                <a:solidFill>
                  <a:schemeClr val="dk1"/>
                </a:solidFill>
              </a:rPr>
              <a:t>CBS's high average viewership demonstrates the value of marquee conference rights like the SEC, which it held until 2023. </a:t>
            </a:r>
            <a:endParaRPr b="1" sz="5365">
              <a:solidFill>
                <a:schemeClr val="dk1"/>
              </a:solidFill>
            </a:endParaRPr>
          </a:p>
          <a:p>
            <a:pPr indent="0" lvl="0" marL="0" rtl="0" algn="l">
              <a:spcBef>
                <a:spcPts val="1200"/>
              </a:spcBef>
              <a:spcAft>
                <a:spcPts val="1200"/>
              </a:spcAft>
              <a:buNone/>
            </a:pPr>
            <a:r>
              <a:t/>
            </a:r>
            <a:endParaRPr/>
          </a:p>
        </p:txBody>
      </p:sp>
      <p:pic>
        <p:nvPicPr>
          <p:cNvPr id="158" name="Google Shape;158;p27"/>
          <p:cNvPicPr preferRelativeResize="0"/>
          <p:nvPr/>
        </p:nvPicPr>
        <p:blipFill>
          <a:blip r:embed="rId3">
            <a:alphaModFix/>
          </a:blip>
          <a:stretch>
            <a:fillRect/>
          </a:stretch>
        </p:blipFill>
        <p:spPr>
          <a:xfrm>
            <a:off x="0" y="1152475"/>
            <a:ext cx="3836648" cy="4048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100">
                <a:solidFill>
                  <a:schemeClr val="dk1"/>
                </a:solidFill>
              </a:rPr>
              <a:t>For CBS after no longer having the rights to broadcasts the SEC’s top game each week they went into a deal with the B10. So </a:t>
            </a:r>
            <a:r>
              <a:rPr b="1" lang="en" sz="2100">
                <a:solidFill>
                  <a:schemeClr val="dk1"/>
                </a:solidFill>
              </a:rPr>
              <a:t>let's</a:t>
            </a:r>
            <a:r>
              <a:rPr b="1" lang="en" sz="2100">
                <a:solidFill>
                  <a:schemeClr val="dk1"/>
                </a:solidFill>
              </a:rPr>
              <a:t> take a look at who is the B10 and why would CBS feel they are the right replacement for the SEC instead of other </a:t>
            </a:r>
            <a:r>
              <a:rPr b="1" lang="en" sz="2100">
                <a:solidFill>
                  <a:schemeClr val="dk1"/>
                </a:solidFill>
              </a:rPr>
              <a:t>conferences</a:t>
            </a:r>
            <a:r>
              <a:rPr b="1" lang="en" sz="2100">
                <a:solidFill>
                  <a:schemeClr val="dk1"/>
                </a:solidFill>
              </a:rPr>
              <a:t>.</a:t>
            </a:r>
            <a:endParaRPr b="1" sz="2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0" name="Google Shape;17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700">
                <a:solidFill>
                  <a:schemeClr val="dk1"/>
                </a:solidFill>
              </a:rPr>
              <a:t>Total Viewership of the B10 by Year:</a:t>
            </a:r>
            <a:endParaRPr b="1" sz="1700">
              <a:solidFill>
                <a:schemeClr val="dk1"/>
              </a:solidFill>
            </a:endParaRPr>
          </a:p>
          <a:p>
            <a:pPr indent="-336550" lvl="0" marL="457200" rtl="0" algn="l">
              <a:spcBef>
                <a:spcPts val="1200"/>
              </a:spcBef>
              <a:spcAft>
                <a:spcPts val="0"/>
              </a:spcAft>
              <a:buClr>
                <a:schemeClr val="dk1"/>
              </a:buClr>
              <a:buSzPts val="1700"/>
              <a:buChar char="●"/>
            </a:pPr>
            <a:r>
              <a:rPr b="1" lang="en" sz="1700">
                <a:solidFill>
                  <a:schemeClr val="dk1"/>
                </a:solidFill>
              </a:rPr>
              <a:t>2022: 290.10 million</a:t>
            </a:r>
            <a:endParaRPr b="1"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2023: 310.25 million</a:t>
            </a:r>
            <a:endParaRPr b="1"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2024: 320.60 million</a:t>
            </a:r>
            <a:endParaRPr b="1" sz="1700">
              <a:solidFill>
                <a:schemeClr val="dk1"/>
              </a:solidFill>
            </a:endParaRPr>
          </a:p>
          <a:p>
            <a:pPr indent="0" lvl="0" marL="0" rtl="0" algn="l">
              <a:spcBef>
                <a:spcPts val="1400"/>
              </a:spcBef>
              <a:spcAft>
                <a:spcPts val="0"/>
              </a:spcAft>
              <a:buClr>
                <a:schemeClr val="dk1"/>
              </a:buClr>
              <a:buSzPts val="1100"/>
              <a:buFont typeface="Arial"/>
              <a:buNone/>
            </a:pPr>
            <a:r>
              <a:rPr b="1" lang="en" sz="1700">
                <a:solidFill>
                  <a:schemeClr val="dk1"/>
                </a:solidFill>
              </a:rPr>
              <a:t>Average Viewership per Game by Year for the B10:</a:t>
            </a:r>
            <a:endParaRPr b="1" sz="1700">
              <a:solidFill>
                <a:schemeClr val="dk1"/>
              </a:solidFill>
            </a:endParaRPr>
          </a:p>
          <a:p>
            <a:pPr indent="-336550" lvl="0" marL="457200" rtl="0" algn="l">
              <a:spcBef>
                <a:spcPts val="1200"/>
              </a:spcBef>
              <a:spcAft>
                <a:spcPts val="0"/>
              </a:spcAft>
              <a:buClr>
                <a:schemeClr val="dk1"/>
              </a:buClr>
              <a:buSzPts val="1700"/>
              <a:buChar char="●"/>
            </a:pPr>
            <a:r>
              <a:rPr b="1" lang="en" sz="1700">
                <a:solidFill>
                  <a:schemeClr val="dk1"/>
                </a:solidFill>
              </a:rPr>
              <a:t>2022: 4.35 million</a:t>
            </a:r>
            <a:endParaRPr b="1"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2023: 4.57 million</a:t>
            </a:r>
            <a:endParaRPr b="1"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2024: 3.87 million</a:t>
            </a:r>
            <a:endParaRPr b="1" sz="17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74" name="Shape 174"/>
        <p:cNvGrpSpPr/>
        <p:nvPr/>
      </p:nvGrpSpPr>
      <p:grpSpPr>
        <a:xfrm>
          <a:off x="0" y="0"/>
          <a:ext cx="0" cy="0"/>
          <a:chOff x="0" y="0"/>
          <a:chExt cx="0" cy="0"/>
        </a:xfrm>
      </p:grpSpPr>
      <p:sp>
        <p:nvSpPr>
          <p:cNvPr id="175" name="Google Shape;175;p30"/>
          <p:cNvSpPr txBox="1"/>
          <p:nvPr>
            <p:ph type="title"/>
          </p:nvPr>
        </p:nvSpPr>
        <p:spPr>
          <a:xfrm>
            <a:off x="0" y="63950"/>
            <a:ext cx="4572000" cy="95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Avg views by matchup (B10)</a:t>
            </a:r>
            <a:endParaRPr b="1"/>
          </a:p>
        </p:txBody>
      </p:sp>
      <p:sp>
        <p:nvSpPr>
          <p:cNvPr id="176" name="Google Shape;176;p30"/>
          <p:cNvSpPr txBox="1"/>
          <p:nvPr>
            <p:ph idx="1" type="body"/>
          </p:nvPr>
        </p:nvSpPr>
        <p:spPr>
          <a:xfrm>
            <a:off x="4987625" y="63950"/>
            <a:ext cx="4156500" cy="50235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chemeClr val="dk1"/>
              </a:buClr>
              <a:buSzPts val="1400"/>
              <a:buChar char="●"/>
            </a:pPr>
            <a:r>
              <a:rPr b="1" lang="en" sz="1400">
                <a:solidFill>
                  <a:schemeClr val="dk1"/>
                </a:solidFill>
              </a:rPr>
              <a:t>B10 vs. SEC: 10.26 million viewers.</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B10 vs. Independent: 9.64 million viewers.</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B10 vs. B10: 6.03 million viewers.</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B10 vs. P12 (Pac-12): 5.38 million viewers.</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B10 vs. ACC: 1.58 million viewers.</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Total Viewership by Matchup Involving the B10:</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B10 vs. SEC: 298.41 million viewers.</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B10 vs. B10: 201.62 million viewers.</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B10 vs. Independent: 20.54 million viewers.</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B10 vs. P12 (Pac-12): 10.52 million viewers.</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B10 vs. ACC: 1.58 million viewers.</a:t>
            </a:r>
            <a:endParaRPr b="1" sz="1400">
              <a:solidFill>
                <a:schemeClr val="dk1"/>
              </a:solidFill>
            </a:endParaRPr>
          </a:p>
          <a:p>
            <a:pPr indent="0" lvl="0" marL="0" rtl="0" algn="l">
              <a:spcBef>
                <a:spcPts val="1200"/>
              </a:spcBef>
              <a:spcAft>
                <a:spcPts val="1200"/>
              </a:spcAft>
              <a:buNone/>
            </a:pPr>
            <a:r>
              <a:t/>
            </a:r>
            <a:endParaRPr/>
          </a:p>
        </p:txBody>
      </p:sp>
      <p:pic>
        <p:nvPicPr>
          <p:cNvPr id="177" name="Google Shape;177;p30"/>
          <p:cNvPicPr preferRelativeResize="0"/>
          <p:nvPr/>
        </p:nvPicPr>
        <p:blipFill>
          <a:blip r:embed="rId3">
            <a:alphaModFix/>
          </a:blip>
          <a:stretch>
            <a:fillRect/>
          </a:stretch>
        </p:blipFill>
        <p:spPr>
          <a:xfrm>
            <a:off x="0" y="927200"/>
            <a:ext cx="4987624" cy="42162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390"/>
              <a:t>Now let's take a look at who the SEC is overall:</a:t>
            </a:r>
            <a:endParaRPr/>
          </a:p>
        </p:txBody>
      </p:sp>
      <p:sp>
        <p:nvSpPr>
          <p:cNvPr id="183" name="Google Shape;183;p31"/>
          <p:cNvSpPr txBox="1"/>
          <p:nvPr>
            <p:ph idx="1" type="body"/>
          </p:nvPr>
        </p:nvSpPr>
        <p:spPr>
          <a:xfrm>
            <a:off x="311700" y="1152475"/>
            <a:ext cx="35730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390">
                <a:solidFill>
                  <a:schemeClr val="dk1"/>
                </a:solidFill>
              </a:rPr>
              <a:t>Total viewership </a:t>
            </a:r>
            <a:endParaRPr b="1" sz="2390">
              <a:solidFill>
                <a:schemeClr val="dk1"/>
              </a:solidFill>
            </a:endParaRPr>
          </a:p>
          <a:p>
            <a:pPr indent="-380392" lvl="0" marL="457200" rtl="0" algn="l">
              <a:spcBef>
                <a:spcPts val="1200"/>
              </a:spcBef>
              <a:spcAft>
                <a:spcPts val="0"/>
              </a:spcAft>
              <a:buClr>
                <a:schemeClr val="dk1"/>
              </a:buClr>
              <a:buSzPts val="2390"/>
              <a:buChar char="●"/>
            </a:pPr>
            <a:r>
              <a:rPr b="1" lang="en" sz="2390">
                <a:solidFill>
                  <a:schemeClr val="dk1"/>
                </a:solidFill>
              </a:rPr>
              <a:t>2022: -330.25 million</a:t>
            </a:r>
            <a:endParaRPr b="1" sz="2390">
              <a:solidFill>
                <a:schemeClr val="dk1"/>
              </a:solidFill>
            </a:endParaRPr>
          </a:p>
          <a:p>
            <a:pPr indent="-380392" lvl="0" marL="457200" rtl="0" algn="l">
              <a:spcBef>
                <a:spcPts val="0"/>
              </a:spcBef>
              <a:spcAft>
                <a:spcPts val="0"/>
              </a:spcAft>
              <a:buClr>
                <a:schemeClr val="dk1"/>
              </a:buClr>
              <a:buSzPts val="2390"/>
              <a:buChar char="●"/>
            </a:pPr>
            <a:r>
              <a:rPr b="1" lang="en" sz="2390">
                <a:solidFill>
                  <a:schemeClr val="dk1"/>
                </a:solidFill>
              </a:rPr>
              <a:t>2023: -335.50 million</a:t>
            </a:r>
            <a:endParaRPr b="1" sz="2390">
              <a:solidFill>
                <a:schemeClr val="dk1"/>
              </a:solidFill>
            </a:endParaRPr>
          </a:p>
          <a:p>
            <a:pPr indent="-380392" lvl="0" marL="457200" rtl="0" algn="l">
              <a:spcBef>
                <a:spcPts val="0"/>
              </a:spcBef>
              <a:spcAft>
                <a:spcPts val="0"/>
              </a:spcAft>
              <a:buClr>
                <a:schemeClr val="dk1"/>
              </a:buClr>
              <a:buSzPts val="2390"/>
              <a:buChar char="●"/>
            </a:pPr>
            <a:r>
              <a:rPr b="1" lang="en" sz="2390">
                <a:solidFill>
                  <a:schemeClr val="dk1"/>
                </a:solidFill>
              </a:rPr>
              <a:t>2024: -340.75 million</a:t>
            </a:r>
            <a:endParaRPr b="1" sz="2390">
              <a:solidFill>
                <a:schemeClr val="dk1"/>
              </a:solidFill>
            </a:endParaRPr>
          </a:p>
          <a:p>
            <a:pPr indent="0" lvl="0" marL="0" rtl="0" algn="l">
              <a:spcBef>
                <a:spcPts val="1200"/>
              </a:spcBef>
              <a:spcAft>
                <a:spcPts val="1200"/>
              </a:spcAft>
              <a:buNone/>
            </a:pPr>
            <a:r>
              <a:t/>
            </a:r>
            <a:endParaRPr/>
          </a:p>
        </p:txBody>
      </p:sp>
      <p:sp>
        <p:nvSpPr>
          <p:cNvPr id="184" name="Google Shape;184;p31"/>
          <p:cNvSpPr txBox="1"/>
          <p:nvPr/>
        </p:nvSpPr>
        <p:spPr>
          <a:xfrm>
            <a:off x="5035600" y="1152475"/>
            <a:ext cx="3796800" cy="317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390">
                <a:solidFill>
                  <a:schemeClr val="dk1"/>
                </a:solidFill>
              </a:rPr>
              <a:t>Average Viewership per Game </a:t>
            </a:r>
            <a:endParaRPr b="1" sz="2390">
              <a:solidFill>
                <a:schemeClr val="dk1"/>
              </a:solidFill>
            </a:endParaRPr>
          </a:p>
          <a:p>
            <a:pPr indent="-380392" lvl="0" marL="457200" rtl="0" algn="l">
              <a:lnSpc>
                <a:spcPct val="115000"/>
              </a:lnSpc>
              <a:spcBef>
                <a:spcPts val="1200"/>
              </a:spcBef>
              <a:spcAft>
                <a:spcPts val="0"/>
              </a:spcAft>
              <a:buClr>
                <a:schemeClr val="dk1"/>
              </a:buClr>
              <a:buSzPts val="2390"/>
              <a:buChar char="●"/>
            </a:pPr>
            <a:r>
              <a:rPr b="1" lang="en" sz="2390">
                <a:solidFill>
                  <a:schemeClr val="dk1"/>
                </a:solidFill>
              </a:rPr>
              <a:t>2022: -5.12 million</a:t>
            </a:r>
            <a:endParaRPr b="1" sz="2390">
              <a:solidFill>
                <a:schemeClr val="dk1"/>
              </a:solidFill>
            </a:endParaRPr>
          </a:p>
          <a:p>
            <a:pPr indent="-380392" lvl="0" marL="457200" rtl="0" algn="l">
              <a:lnSpc>
                <a:spcPct val="115000"/>
              </a:lnSpc>
              <a:spcBef>
                <a:spcPts val="0"/>
              </a:spcBef>
              <a:spcAft>
                <a:spcPts val="0"/>
              </a:spcAft>
              <a:buClr>
                <a:schemeClr val="dk1"/>
              </a:buClr>
              <a:buSzPts val="2390"/>
              <a:buChar char="●"/>
            </a:pPr>
            <a:r>
              <a:rPr b="1" lang="en" sz="2390">
                <a:solidFill>
                  <a:schemeClr val="dk1"/>
                </a:solidFill>
              </a:rPr>
              <a:t>2023: -4.21 million</a:t>
            </a:r>
            <a:endParaRPr b="1" sz="2390">
              <a:solidFill>
                <a:schemeClr val="dk1"/>
              </a:solidFill>
            </a:endParaRPr>
          </a:p>
          <a:p>
            <a:pPr indent="-380392" lvl="0" marL="457200" rtl="0" algn="l">
              <a:lnSpc>
                <a:spcPct val="115000"/>
              </a:lnSpc>
              <a:spcBef>
                <a:spcPts val="0"/>
              </a:spcBef>
              <a:spcAft>
                <a:spcPts val="0"/>
              </a:spcAft>
              <a:buClr>
                <a:schemeClr val="dk1"/>
              </a:buClr>
              <a:buSzPts val="2390"/>
              <a:buChar char="●"/>
            </a:pPr>
            <a:r>
              <a:rPr b="1" lang="en" sz="2390">
                <a:solidFill>
                  <a:schemeClr val="dk1"/>
                </a:solidFill>
              </a:rPr>
              <a:t>2024: -5.23 million</a:t>
            </a:r>
            <a:endParaRPr b="1" sz="239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239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2"/>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rPr b="1" lang="en" sz="1700"/>
              <a:t>Overview: The SEC-CBS Split and Its Implications for College Football Broadcasting</a:t>
            </a:r>
            <a:endParaRPr sz="3200"/>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For years, the partnership between CBS and the Southeastern Conference (SEC) was a cornerstone of college football broadcasting. CBS's exclusive rights to air the SEC’s premier weekly game at 3:30 p.m. ET established the network as a leader in college football viewership. This package became the highest-rated regular-season college football broadcast for 14 consecutive seasons. However, financial and contractual disagreements led to the SEC ending its relationship with CBS after the 2023 season.</a:t>
            </a:r>
            <a:endParaRPr b="1" sz="1400">
              <a:solidFill>
                <a:schemeClr val="dk1"/>
              </a:solidFill>
            </a:endParaRPr>
          </a:p>
          <a:p>
            <a:pPr indent="0" lvl="0" marL="0" rtl="0" algn="l">
              <a:spcBef>
                <a:spcPts val="1200"/>
              </a:spcBef>
              <a:spcAft>
                <a:spcPts val="1200"/>
              </a:spcAft>
              <a:buNone/>
            </a:pPr>
            <a:r>
              <a:t/>
            </a:r>
            <a:endParaRPr/>
          </a:p>
        </p:txBody>
      </p:sp>
      <p:pic>
        <p:nvPicPr>
          <p:cNvPr descr="Icon Partner Images | Free Photos, PNG Stickers, Wallpapers ..." id="66" name="Google Shape;66;p14"/>
          <p:cNvPicPr preferRelativeResize="0"/>
          <p:nvPr/>
        </p:nvPicPr>
        <p:blipFill>
          <a:blip r:embed="rId3">
            <a:alphaModFix/>
          </a:blip>
          <a:stretch>
            <a:fillRect/>
          </a:stretch>
        </p:blipFill>
        <p:spPr>
          <a:xfrm>
            <a:off x="762000" y="3325100"/>
            <a:ext cx="6647526" cy="17850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88" name="Shape 188"/>
        <p:cNvGrpSpPr/>
        <p:nvPr/>
      </p:nvGrpSpPr>
      <p:grpSpPr>
        <a:xfrm>
          <a:off x="0" y="0"/>
          <a:ext cx="0" cy="0"/>
          <a:chOff x="0" y="0"/>
          <a:chExt cx="0" cy="0"/>
        </a:xfrm>
      </p:grpSpPr>
      <p:sp>
        <p:nvSpPr>
          <p:cNvPr id="189" name="Google Shape;189;p32"/>
          <p:cNvSpPr txBox="1"/>
          <p:nvPr>
            <p:ph type="title"/>
          </p:nvPr>
        </p:nvSpPr>
        <p:spPr>
          <a:xfrm>
            <a:off x="0" y="0"/>
            <a:ext cx="48198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Avg views by matchup (SEC)</a:t>
            </a:r>
            <a:endParaRPr b="1"/>
          </a:p>
        </p:txBody>
      </p:sp>
      <p:sp>
        <p:nvSpPr>
          <p:cNvPr id="190" name="Google Shape;190;p32"/>
          <p:cNvSpPr txBox="1"/>
          <p:nvPr>
            <p:ph idx="1" type="body"/>
          </p:nvPr>
        </p:nvSpPr>
        <p:spPr>
          <a:xfrm>
            <a:off x="5119525" y="0"/>
            <a:ext cx="4024500" cy="5087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300">
                <a:solidFill>
                  <a:schemeClr val="dk1"/>
                </a:solidFill>
              </a:rPr>
              <a:t>Average Viewership by Matchup Involving the SEC:</a:t>
            </a:r>
            <a:endParaRPr b="1" sz="1300">
              <a:solidFill>
                <a:schemeClr val="dk1"/>
              </a:solidFill>
            </a:endParaRPr>
          </a:p>
          <a:p>
            <a:pPr indent="-311150" lvl="0" marL="457200" rtl="0" algn="l">
              <a:spcBef>
                <a:spcPts val="1200"/>
              </a:spcBef>
              <a:spcAft>
                <a:spcPts val="0"/>
              </a:spcAft>
              <a:buClr>
                <a:schemeClr val="dk1"/>
              </a:buClr>
              <a:buSzPts val="1300"/>
              <a:buAutoNum type="arabicPeriod"/>
            </a:pPr>
            <a:r>
              <a:rPr b="1" lang="en" sz="1300">
                <a:solidFill>
                  <a:schemeClr val="dk1"/>
                </a:solidFill>
              </a:rPr>
              <a:t>Independent vs. SEC: 7.92 million viewers.</a:t>
            </a:r>
            <a:endParaRPr b="1" sz="1300">
              <a:solidFill>
                <a:schemeClr val="dk1"/>
              </a:solidFill>
            </a:endParaRPr>
          </a:p>
          <a:p>
            <a:pPr indent="-311150" lvl="0" marL="457200" rtl="0" algn="l">
              <a:spcBef>
                <a:spcPts val="0"/>
              </a:spcBef>
              <a:spcAft>
                <a:spcPts val="0"/>
              </a:spcAft>
              <a:buClr>
                <a:schemeClr val="dk1"/>
              </a:buClr>
              <a:buSzPts val="1300"/>
              <a:buAutoNum type="arabicPeriod"/>
            </a:pPr>
            <a:r>
              <a:rPr b="1" lang="en" sz="1300">
                <a:solidFill>
                  <a:schemeClr val="dk1"/>
                </a:solidFill>
              </a:rPr>
              <a:t>B12 vs. SEC: 7.39 million viewers.</a:t>
            </a:r>
            <a:endParaRPr b="1" sz="1300">
              <a:solidFill>
                <a:schemeClr val="dk1"/>
              </a:solidFill>
            </a:endParaRPr>
          </a:p>
          <a:p>
            <a:pPr indent="-311150" lvl="0" marL="457200" rtl="0" algn="l">
              <a:spcBef>
                <a:spcPts val="0"/>
              </a:spcBef>
              <a:spcAft>
                <a:spcPts val="0"/>
              </a:spcAft>
              <a:buClr>
                <a:schemeClr val="dk1"/>
              </a:buClr>
              <a:buSzPts val="1300"/>
              <a:buAutoNum type="arabicPeriod"/>
            </a:pPr>
            <a:r>
              <a:rPr b="1" lang="en" sz="1300">
                <a:solidFill>
                  <a:schemeClr val="dk1"/>
                </a:solidFill>
              </a:rPr>
              <a:t>B10 vs. SEC: 5.92 million viewers.</a:t>
            </a:r>
            <a:endParaRPr b="1" sz="1300">
              <a:solidFill>
                <a:schemeClr val="dk1"/>
              </a:solidFill>
            </a:endParaRPr>
          </a:p>
          <a:p>
            <a:pPr indent="-311150" lvl="0" marL="457200" rtl="0" algn="l">
              <a:spcBef>
                <a:spcPts val="0"/>
              </a:spcBef>
              <a:spcAft>
                <a:spcPts val="0"/>
              </a:spcAft>
              <a:buClr>
                <a:schemeClr val="dk1"/>
              </a:buClr>
              <a:buSzPts val="1300"/>
              <a:buAutoNum type="arabicPeriod"/>
            </a:pPr>
            <a:r>
              <a:rPr b="1" lang="en" sz="1300">
                <a:solidFill>
                  <a:schemeClr val="dk1"/>
                </a:solidFill>
              </a:rPr>
              <a:t>ACC vs. SEC: 5.50 million viewers.</a:t>
            </a:r>
            <a:endParaRPr b="1" sz="1300">
              <a:solidFill>
                <a:schemeClr val="dk1"/>
              </a:solidFill>
            </a:endParaRPr>
          </a:p>
          <a:p>
            <a:pPr indent="-311150" lvl="0" marL="457200" rtl="0" algn="l">
              <a:spcBef>
                <a:spcPts val="0"/>
              </a:spcBef>
              <a:spcAft>
                <a:spcPts val="0"/>
              </a:spcAft>
              <a:buClr>
                <a:schemeClr val="dk1"/>
              </a:buClr>
              <a:buSzPts val="1300"/>
              <a:buAutoNum type="arabicPeriod"/>
            </a:pPr>
            <a:r>
              <a:rPr b="1" lang="en" sz="1300">
                <a:solidFill>
                  <a:schemeClr val="dk1"/>
                </a:solidFill>
              </a:rPr>
              <a:t>P12 vs. SEC: 4.76 million viewers.</a:t>
            </a:r>
            <a:endParaRPr b="1" sz="1300">
              <a:solidFill>
                <a:schemeClr val="dk1"/>
              </a:solidFill>
            </a:endParaRPr>
          </a:p>
          <a:p>
            <a:pPr indent="0" lvl="0" marL="0" rtl="0" algn="l">
              <a:spcBef>
                <a:spcPts val="1200"/>
              </a:spcBef>
              <a:spcAft>
                <a:spcPts val="0"/>
              </a:spcAft>
              <a:buNone/>
            </a:pPr>
            <a:r>
              <a:t/>
            </a:r>
            <a:endParaRPr b="1"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Total Viewership by Matchup Involving the SEC:</a:t>
            </a:r>
            <a:endParaRPr b="1" sz="1300">
              <a:solidFill>
                <a:schemeClr val="dk1"/>
              </a:solidFill>
            </a:endParaRPr>
          </a:p>
          <a:p>
            <a:pPr indent="-311150" lvl="0" marL="457200" rtl="0" algn="l">
              <a:spcBef>
                <a:spcPts val="1200"/>
              </a:spcBef>
              <a:spcAft>
                <a:spcPts val="0"/>
              </a:spcAft>
              <a:buClr>
                <a:schemeClr val="dk1"/>
              </a:buClr>
              <a:buSzPts val="1300"/>
              <a:buAutoNum type="arabicPeriod"/>
            </a:pPr>
            <a:r>
              <a:rPr b="1" lang="en" sz="1300">
                <a:solidFill>
                  <a:schemeClr val="dk1"/>
                </a:solidFill>
              </a:rPr>
              <a:t>SEC vs. SEC: 390.43 million viewers .</a:t>
            </a:r>
            <a:endParaRPr b="1" sz="1300">
              <a:solidFill>
                <a:schemeClr val="dk1"/>
              </a:solidFill>
            </a:endParaRPr>
          </a:p>
          <a:p>
            <a:pPr indent="-311150" lvl="0" marL="457200" rtl="0" algn="l">
              <a:spcBef>
                <a:spcPts val="0"/>
              </a:spcBef>
              <a:spcAft>
                <a:spcPts val="0"/>
              </a:spcAft>
              <a:buClr>
                <a:schemeClr val="dk1"/>
              </a:buClr>
              <a:buSzPts val="1300"/>
              <a:buAutoNum type="arabicPeriod"/>
            </a:pPr>
            <a:r>
              <a:rPr b="1" lang="en" sz="1300">
                <a:solidFill>
                  <a:schemeClr val="dk1"/>
                </a:solidFill>
              </a:rPr>
              <a:t>ACC vs. SEC: 66.00 million viewers.</a:t>
            </a:r>
            <a:endParaRPr b="1" sz="1300">
              <a:solidFill>
                <a:schemeClr val="dk1"/>
              </a:solidFill>
            </a:endParaRPr>
          </a:p>
          <a:p>
            <a:pPr indent="-311150" lvl="0" marL="457200" rtl="0" algn="l">
              <a:spcBef>
                <a:spcPts val="0"/>
              </a:spcBef>
              <a:spcAft>
                <a:spcPts val="0"/>
              </a:spcAft>
              <a:buClr>
                <a:schemeClr val="dk1"/>
              </a:buClr>
              <a:buSzPts val="1300"/>
              <a:buAutoNum type="arabicPeriod"/>
            </a:pPr>
            <a:r>
              <a:rPr b="1" lang="en" sz="1300">
                <a:solidFill>
                  <a:schemeClr val="dk1"/>
                </a:solidFill>
              </a:rPr>
              <a:t>B10 vs. SEC: 29.62 million viewers.</a:t>
            </a:r>
            <a:endParaRPr b="1" sz="1300">
              <a:solidFill>
                <a:schemeClr val="dk1"/>
              </a:solidFill>
            </a:endParaRPr>
          </a:p>
          <a:p>
            <a:pPr indent="-311150" lvl="0" marL="457200" rtl="0" algn="l">
              <a:spcBef>
                <a:spcPts val="0"/>
              </a:spcBef>
              <a:spcAft>
                <a:spcPts val="0"/>
              </a:spcAft>
              <a:buClr>
                <a:schemeClr val="dk1"/>
              </a:buClr>
              <a:buSzPts val="1300"/>
              <a:buAutoNum type="arabicPeriod"/>
            </a:pPr>
            <a:r>
              <a:rPr b="1" lang="en" sz="1300">
                <a:solidFill>
                  <a:schemeClr val="dk1"/>
                </a:solidFill>
              </a:rPr>
              <a:t>B12 vs. SEC: 22.16 million viewers.</a:t>
            </a:r>
            <a:endParaRPr b="1" sz="1300">
              <a:solidFill>
                <a:schemeClr val="dk1"/>
              </a:solidFill>
            </a:endParaRPr>
          </a:p>
          <a:p>
            <a:pPr indent="-311150" lvl="0" marL="457200" rtl="0" algn="l">
              <a:spcBef>
                <a:spcPts val="0"/>
              </a:spcBef>
              <a:spcAft>
                <a:spcPts val="0"/>
              </a:spcAft>
              <a:buClr>
                <a:schemeClr val="dk1"/>
              </a:buClr>
              <a:buSzPts val="1300"/>
              <a:buAutoNum type="arabicPeriod"/>
            </a:pPr>
            <a:r>
              <a:rPr b="1" lang="en" sz="1300">
                <a:solidFill>
                  <a:schemeClr val="dk1"/>
                </a:solidFill>
              </a:rPr>
              <a:t>P12 vs. SEC: 14.57 million viewers.</a:t>
            </a:r>
            <a:endParaRPr b="1" sz="1300">
              <a:solidFill>
                <a:schemeClr val="dk1"/>
              </a:solidFill>
            </a:endParaRPr>
          </a:p>
          <a:p>
            <a:pPr indent="-311150" lvl="0" marL="457200" rtl="0" algn="l">
              <a:spcBef>
                <a:spcPts val="0"/>
              </a:spcBef>
              <a:spcAft>
                <a:spcPts val="0"/>
              </a:spcAft>
              <a:buClr>
                <a:schemeClr val="dk1"/>
              </a:buClr>
              <a:buSzPts val="1300"/>
              <a:buAutoNum type="arabicPeriod"/>
            </a:pPr>
            <a:r>
              <a:rPr b="1" lang="en" sz="1300">
                <a:solidFill>
                  <a:schemeClr val="dk1"/>
                </a:solidFill>
              </a:rPr>
              <a:t>Independent vs. SEC: 7.92 million viewers.</a:t>
            </a:r>
            <a:endParaRPr b="1" sz="1300">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pic>
        <p:nvPicPr>
          <p:cNvPr id="191" name="Google Shape;191;p32"/>
          <p:cNvPicPr preferRelativeResize="0"/>
          <p:nvPr/>
        </p:nvPicPr>
        <p:blipFill>
          <a:blip r:embed="rId3">
            <a:alphaModFix/>
          </a:blip>
          <a:stretch>
            <a:fillRect/>
          </a:stretch>
        </p:blipFill>
        <p:spPr>
          <a:xfrm>
            <a:off x="0" y="1152475"/>
            <a:ext cx="4572000" cy="39910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95" name="Shape 195"/>
        <p:cNvGrpSpPr/>
        <p:nvPr/>
      </p:nvGrpSpPr>
      <p:grpSpPr>
        <a:xfrm>
          <a:off x="0" y="0"/>
          <a:ext cx="0" cy="0"/>
          <a:chOff x="0" y="0"/>
          <a:chExt cx="0" cy="0"/>
        </a:xfrm>
      </p:grpSpPr>
      <p:sp>
        <p:nvSpPr>
          <p:cNvPr id="196" name="Google Shape;196;p33"/>
          <p:cNvSpPr txBox="1"/>
          <p:nvPr>
            <p:ph type="title"/>
          </p:nvPr>
        </p:nvSpPr>
        <p:spPr>
          <a:xfrm>
            <a:off x="0" y="0"/>
            <a:ext cx="9084000" cy="61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Viewership per game : SEC vs B10, 2022-24</a:t>
            </a:r>
            <a:endParaRPr/>
          </a:p>
          <a:p>
            <a:pPr indent="0" lvl="0" marL="0" rtl="0" algn="l">
              <a:spcBef>
                <a:spcPts val="0"/>
              </a:spcBef>
              <a:spcAft>
                <a:spcPts val="0"/>
              </a:spcAft>
              <a:buNone/>
            </a:pPr>
            <a:r>
              <a:t/>
            </a:r>
            <a:endParaRPr/>
          </a:p>
        </p:txBody>
      </p:sp>
      <p:sp>
        <p:nvSpPr>
          <p:cNvPr id="197" name="Google Shape;197;p33"/>
          <p:cNvSpPr txBox="1"/>
          <p:nvPr>
            <p:ph idx="1" type="body"/>
          </p:nvPr>
        </p:nvSpPr>
        <p:spPr>
          <a:xfrm>
            <a:off x="59950" y="4188325"/>
            <a:ext cx="9084000" cy="89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chemeClr val="dk1"/>
                </a:solidFill>
              </a:rPr>
              <a:t>The SEC outperforms the B10 in average viewership per game during the 2022–2024 seasons, maintaining a significant lead of about 1 million viewers per game.</a:t>
            </a:r>
            <a:endParaRPr b="1" sz="2100"/>
          </a:p>
        </p:txBody>
      </p:sp>
      <p:pic>
        <p:nvPicPr>
          <p:cNvPr id="198" name="Google Shape;198;p33"/>
          <p:cNvPicPr preferRelativeResize="0"/>
          <p:nvPr/>
        </p:nvPicPr>
        <p:blipFill>
          <a:blip r:embed="rId3">
            <a:alphaModFix/>
          </a:blip>
          <a:stretch>
            <a:fillRect/>
          </a:stretch>
        </p:blipFill>
        <p:spPr>
          <a:xfrm>
            <a:off x="-95925" y="519550"/>
            <a:ext cx="9239927" cy="3668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02" name="Shape 202"/>
        <p:cNvGrpSpPr/>
        <p:nvPr/>
      </p:nvGrpSpPr>
      <p:grpSpPr>
        <a:xfrm>
          <a:off x="0" y="0"/>
          <a:ext cx="0" cy="0"/>
          <a:chOff x="0" y="0"/>
          <a:chExt cx="0" cy="0"/>
        </a:xfrm>
      </p:grpSpPr>
      <p:sp>
        <p:nvSpPr>
          <p:cNvPr id="203" name="Google Shape;203;p34"/>
          <p:cNvSpPr txBox="1"/>
          <p:nvPr>
            <p:ph type="title"/>
          </p:nvPr>
        </p:nvSpPr>
        <p:spPr>
          <a:xfrm>
            <a:off x="0" y="0"/>
            <a:ext cx="4112400" cy="67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 to CBS total </a:t>
            </a:r>
            <a:endParaRPr/>
          </a:p>
          <a:p>
            <a:pPr indent="0" lvl="0" marL="0" rtl="0" algn="l">
              <a:spcBef>
                <a:spcPts val="0"/>
              </a:spcBef>
              <a:spcAft>
                <a:spcPts val="0"/>
              </a:spcAft>
              <a:buNone/>
            </a:pPr>
            <a:r>
              <a:rPr lang="en"/>
              <a:t>viewership (SEC vs B10)</a:t>
            </a:r>
            <a:endParaRPr/>
          </a:p>
        </p:txBody>
      </p:sp>
      <p:sp>
        <p:nvSpPr>
          <p:cNvPr id="204" name="Google Shape;204;p34"/>
          <p:cNvSpPr txBox="1"/>
          <p:nvPr>
            <p:ph idx="1" type="body"/>
          </p:nvPr>
        </p:nvSpPr>
        <p:spPr>
          <a:xfrm>
            <a:off x="3776700" y="0"/>
            <a:ext cx="5367300" cy="5143500"/>
          </a:xfrm>
          <a:prstGeom prst="rect">
            <a:avLst/>
          </a:prstGeom>
        </p:spPr>
        <p:txBody>
          <a:bodyPr anchorCtr="0" anchor="t" bIns="91425" lIns="91425" spcFirstLastPara="1" rIns="91425" wrap="square" tIns="91425">
            <a:noAutofit/>
          </a:bodyPr>
          <a:lstStyle/>
          <a:p>
            <a:pPr indent="-336550" lvl="0" marL="457200" rtl="0" algn="l">
              <a:spcBef>
                <a:spcPts val="1200"/>
              </a:spcBef>
              <a:spcAft>
                <a:spcPts val="0"/>
              </a:spcAft>
              <a:buClr>
                <a:schemeClr val="dk1"/>
              </a:buClr>
              <a:buSzPts val="1700"/>
              <a:buChar char="●"/>
            </a:pPr>
            <a:r>
              <a:rPr b="1" lang="en" sz="1700">
                <a:solidFill>
                  <a:schemeClr val="dk1"/>
                </a:solidFill>
              </a:rPr>
              <a:t>The SEC accounted for 74.3% of CBS’s Total Viewership</a:t>
            </a:r>
            <a:endParaRPr b="1"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The B10 has accounted for 23.6% of CBS’s Total Viewership</a:t>
            </a:r>
            <a:endParaRPr b="1"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These findings validate the strategic decisions made by ABC/ESPN to acquire SEC broadcasting rights, which drive higher average and total viewership compared to other conferences.</a:t>
            </a:r>
            <a:endParaRPr b="1"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CBS's decision to focus on the Big Ten, while valuable, indicates a potential challenge in replicating the consistent success it achieved with SEC games.</a:t>
            </a:r>
            <a:endParaRPr/>
          </a:p>
        </p:txBody>
      </p:sp>
      <p:pic>
        <p:nvPicPr>
          <p:cNvPr id="205" name="Google Shape;205;p34"/>
          <p:cNvPicPr preferRelativeResize="0"/>
          <p:nvPr/>
        </p:nvPicPr>
        <p:blipFill>
          <a:blip r:embed="rId3">
            <a:alphaModFix/>
          </a:blip>
          <a:stretch>
            <a:fillRect/>
          </a:stretch>
        </p:blipFill>
        <p:spPr>
          <a:xfrm>
            <a:off x="0" y="1017725"/>
            <a:ext cx="3776699" cy="41257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09" name="Shape 209"/>
        <p:cNvGrpSpPr/>
        <p:nvPr/>
      </p:nvGrpSpPr>
      <p:grpSpPr>
        <a:xfrm>
          <a:off x="0" y="0"/>
          <a:ext cx="0" cy="0"/>
          <a:chOff x="0" y="0"/>
          <a:chExt cx="0" cy="0"/>
        </a:xfrm>
      </p:grpSpPr>
      <p:sp>
        <p:nvSpPr>
          <p:cNvPr id="210" name="Google Shape;210;p35"/>
          <p:cNvSpPr txBox="1"/>
          <p:nvPr>
            <p:ph type="title"/>
          </p:nvPr>
        </p:nvSpPr>
        <p:spPr>
          <a:xfrm>
            <a:off x="0" y="325125"/>
            <a:ext cx="8928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How SEC Games Dominated CBS’s Prime time slot</a:t>
            </a:r>
            <a:endParaRPr b="1"/>
          </a:p>
        </p:txBody>
      </p:sp>
      <p:sp>
        <p:nvSpPr>
          <p:cNvPr id="211" name="Google Shape;211;p35"/>
          <p:cNvSpPr txBox="1"/>
          <p:nvPr>
            <p:ph idx="1" type="body"/>
          </p:nvPr>
        </p:nvSpPr>
        <p:spPr>
          <a:xfrm>
            <a:off x="4460100" y="1152475"/>
            <a:ext cx="4568100" cy="397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solidFill>
                  <a:schemeClr val="dk1"/>
                </a:solidFill>
              </a:rPr>
              <a:t>The SEC consistently outperformed the B10 in average viewership across all time slots from 2022 to 2024 on CBS, with the 3:30 PM time slot showing the most significant viewership difference in favor of the SEC (-12 million vs. -10 million). This demonstrates the SEC's strong audience pull in key time slots, emphasizing the network's prior success with SEC games.</a:t>
            </a:r>
            <a:endParaRPr b="1" sz="2300"/>
          </a:p>
        </p:txBody>
      </p:sp>
      <p:pic>
        <p:nvPicPr>
          <p:cNvPr id="212" name="Google Shape;212;p35"/>
          <p:cNvPicPr preferRelativeResize="0"/>
          <p:nvPr/>
        </p:nvPicPr>
        <p:blipFill>
          <a:blip r:embed="rId3">
            <a:alphaModFix/>
          </a:blip>
          <a:stretch>
            <a:fillRect/>
          </a:stretch>
        </p:blipFill>
        <p:spPr>
          <a:xfrm>
            <a:off x="-83925" y="1152475"/>
            <a:ext cx="4424125" cy="3976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16" name="Shape 216"/>
        <p:cNvGrpSpPr/>
        <p:nvPr/>
      </p:nvGrpSpPr>
      <p:grpSpPr>
        <a:xfrm>
          <a:off x="0" y="0"/>
          <a:ext cx="0" cy="0"/>
          <a:chOff x="0" y="0"/>
          <a:chExt cx="0" cy="0"/>
        </a:xfrm>
      </p:grpSpPr>
      <p:sp>
        <p:nvSpPr>
          <p:cNvPr id="217" name="Google Shape;217;p36"/>
          <p:cNvSpPr txBox="1"/>
          <p:nvPr>
            <p:ph type="title"/>
          </p:nvPr>
        </p:nvSpPr>
        <p:spPr>
          <a:xfrm flipH="1">
            <a:off x="9843475" y="445025"/>
            <a:ext cx="599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8" name="Google Shape;218;p36"/>
          <p:cNvSpPr txBox="1"/>
          <p:nvPr>
            <p:ph idx="1" type="body"/>
          </p:nvPr>
        </p:nvSpPr>
        <p:spPr>
          <a:xfrm>
            <a:off x="0" y="0"/>
            <a:ext cx="9144000" cy="1095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n" sz="2100">
                <a:solidFill>
                  <a:schemeClr val="dk1"/>
                </a:solidFill>
              </a:rPr>
              <a:t>Next will look at how the change in 2024 affected the college football landscape</a:t>
            </a:r>
            <a:endParaRPr b="1" sz="2100">
              <a:solidFill>
                <a:schemeClr val="dk1"/>
              </a:solidFill>
            </a:endParaRPr>
          </a:p>
          <a:p>
            <a:pPr indent="0" lvl="0" marL="0" rtl="0" algn="l">
              <a:spcBef>
                <a:spcPts val="1200"/>
              </a:spcBef>
              <a:spcAft>
                <a:spcPts val="1200"/>
              </a:spcAft>
              <a:buNone/>
            </a:pPr>
            <a:r>
              <a:t/>
            </a:r>
            <a:endParaRPr/>
          </a:p>
        </p:txBody>
      </p:sp>
      <p:pic>
        <p:nvPicPr>
          <p:cNvPr descr="File:Logo of college football playoff.svg - Wikipedia" id="219" name="Google Shape;219;p36"/>
          <p:cNvPicPr preferRelativeResize="0"/>
          <p:nvPr/>
        </p:nvPicPr>
        <p:blipFill>
          <a:blip r:embed="rId3">
            <a:alphaModFix/>
          </a:blip>
          <a:stretch>
            <a:fillRect/>
          </a:stretch>
        </p:blipFill>
        <p:spPr>
          <a:xfrm>
            <a:off x="4747825" y="504050"/>
            <a:ext cx="1909526" cy="2485325"/>
          </a:xfrm>
          <a:prstGeom prst="rect">
            <a:avLst/>
          </a:prstGeom>
          <a:noFill/>
          <a:ln>
            <a:noFill/>
          </a:ln>
        </p:spPr>
      </p:pic>
      <p:pic>
        <p:nvPicPr>
          <p:cNvPr id="220" name="Google Shape;220;p36"/>
          <p:cNvPicPr preferRelativeResize="0"/>
          <p:nvPr/>
        </p:nvPicPr>
        <p:blipFill>
          <a:blip r:embed="rId4">
            <a:alphaModFix/>
          </a:blip>
          <a:stretch>
            <a:fillRect/>
          </a:stretch>
        </p:blipFill>
        <p:spPr>
          <a:xfrm>
            <a:off x="0" y="590550"/>
            <a:ext cx="2314575" cy="1981200"/>
          </a:xfrm>
          <a:prstGeom prst="rect">
            <a:avLst/>
          </a:prstGeom>
          <a:noFill/>
          <a:ln>
            <a:noFill/>
          </a:ln>
        </p:spPr>
      </p:pic>
      <p:pic>
        <p:nvPicPr>
          <p:cNvPr id="221" name="Google Shape;221;p36"/>
          <p:cNvPicPr preferRelativeResize="0"/>
          <p:nvPr/>
        </p:nvPicPr>
        <p:blipFill>
          <a:blip r:embed="rId5">
            <a:alphaModFix/>
          </a:blip>
          <a:stretch>
            <a:fillRect/>
          </a:stretch>
        </p:blipFill>
        <p:spPr>
          <a:xfrm>
            <a:off x="1699650" y="2571750"/>
            <a:ext cx="1477019" cy="2571750"/>
          </a:xfrm>
          <a:prstGeom prst="rect">
            <a:avLst/>
          </a:prstGeom>
          <a:noFill/>
          <a:ln>
            <a:noFill/>
          </a:ln>
        </p:spPr>
      </p:pic>
      <p:pic>
        <p:nvPicPr>
          <p:cNvPr id="222" name="Google Shape;222;p36"/>
          <p:cNvPicPr preferRelativeResize="0"/>
          <p:nvPr/>
        </p:nvPicPr>
        <p:blipFill>
          <a:blip r:embed="rId6">
            <a:alphaModFix/>
          </a:blip>
          <a:stretch>
            <a:fillRect/>
          </a:stretch>
        </p:blipFill>
        <p:spPr>
          <a:xfrm>
            <a:off x="5730975" y="3037350"/>
            <a:ext cx="3413025" cy="2106150"/>
          </a:xfrm>
          <a:prstGeom prst="rect">
            <a:avLst/>
          </a:prstGeom>
          <a:noFill/>
          <a:ln>
            <a:noFill/>
          </a:ln>
        </p:spPr>
      </p:pic>
      <p:sp>
        <p:nvSpPr>
          <p:cNvPr id="223" name="Google Shape;223;p36"/>
          <p:cNvSpPr/>
          <p:nvPr/>
        </p:nvSpPr>
        <p:spPr>
          <a:xfrm>
            <a:off x="2805550" y="1874350"/>
            <a:ext cx="1570500" cy="7914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highlight>
                <a:schemeClr val="dk1"/>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27" name="Shape 227"/>
        <p:cNvGrpSpPr/>
        <p:nvPr/>
      </p:nvGrpSpPr>
      <p:grpSpPr>
        <a:xfrm>
          <a:off x="0" y="0"/>
          <a:ext cx="0" cy="0"/>
          <a:chOff x="0" y="0"/>
          <a:chExt cx="0" cy="0"/>
        </a:xfrm>
      </p:grpSpPr>
      <p:sp>
        <p:nvSpPr>
          <p:cNvPr id="228" name="Google Shape;228;p37"/>
          <p:cNvSpPr txBox="1"/>
          <p:nvPr>
            <p:ph type="title"/>
          </p:nvPr>
        </p:nvSpPr>
        <p:spPr>
          <a:xfrm>
            <a:off x="0" y="0"/>
            <a:ext cx="48558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Change Impact on SEC </a:t>
            </a:r>
            <a:endParaRPr/>
          </a:p>
          <a:p>
            <a:pPr indent="0" lvl="0" marL="0" rtl="0" algn="l">
              <a:spcBef>
                <a:spcPts val="0"/>
              </a:spcBef>
              <a:spcAft>
                <a:spcPts val="0"/>
              </a:spcAft>
              <a:buNone/>
            </a:pPr>
            <a:r>
              <a:rPr lang="en"/>
              <a:t>avg viewership</a:t>
            </a:r>
            <a:endParaRPr/>
          </a:p>
          <a:p>
            <a:pPr indent="0" lvl="0" marL="0" rtl="0" algn="l">
              <a:spcBef>
                <a:spcPts val="0"/>
              </a:spcBef>
              <a:spcAft>
                <a:spcPts val="0"/>
              </a:spcAft>
              <a:buNone/>
            </a:pPr>
            <a:r>
              <a:t/>
            </a:r>
            <a:endParaRPr/>
          </a:p>
        </p:txBody>
      </p:sp>
      <p:sp>
        <p:nvSpPr>
          <p:cNvPr id="229" name="Google Shape;22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0" name="Google Shape;230;p37"/>
          <p:cNvPicPr preferRelativeResize="0"/>
          <p:nvPr/>
        </p:nvPicPr>
        <p:blipFill>
          <a:blip r:embed="rId3">
            <a:alphaModFix/>
          </a:blip>
          <a:stretch>
            <a:fillRect/>
          </a:stretch>
        </p:blipFill>
        <p:spPr>
          <a:xfrm>
            <a:off x="0" y="1502675"/>
            <a:ext cx="4764725" cy="3640825"/>
          </a:xfrm>
          <a:prstGeom prst="rect">
            <a:avLst/>
          </a:prstGeom>
          <a:noFill/>
          <a:ln>
            <a:noFill/>
          </a:ln>
        </p:spPr>
      </p:pic>
      <p:sp>
        <p:nvSpPr>
          <p:cNvPr id="231" name="Google Shape;231;p37"/>
          <p:cNvSpPr txBox="1"/>
          <p:nvPr/>
        </p:nvSpPr>
        <p:spPr>
          <a:xfrm>
            <a:off x="4855800" y="87925"/>
            <a:ext cx="4220400" cy="5577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b="1" lang="en" sz="1500">
                <a:solidFill>
                  <a:schemeClr val="dk1"/>
                </a:solidFill>
              </a:rPr>
              <a:t>SEC Games on CBS (2022–2023): Averaged 6.06 million viewers per game.</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SEC Games on ABC (2024): Averaged 6.03 million viewers per game.</a:t>
            </a:r>
            <a:endParaRPr b="1" sz="1500">
              <a:solidFill>
                <a:schemeClr val="dk1"/>
              </a:solidFill>
            </a:endParaRPr>
          </a:p>
          <a:p>
            <a:pPr indent="0" lvl="0" marL="457200" rtl="0" algn="l">
              <a:lnSpc>
                <a:spcPct val="115000"/>
              </a:lnSpc>
              <a:spcBef>
                <a:spcPts val="1200"/>
              </a:spcBef>
              <a:spcAft>
                <a:spcPts val="0"/>
              </a:spcAft>
              <a:buNone/>
            </a:pPr>
            <a:r>
              <a:t/>
            </a:r>
            <a:endParaRPr b="1" sz="1500">
              <a:solidFill>
                <a:schemeClr val="dk1"/>
              </a:solidFill>
            </a:endParaRPr>
          </a:p>
          <a:p>
            <a:pPr indent="-323850" lvl="0" marL="457200" rtl="0" algn="l">
              <a:lnSpc>
                <a:spcPct val="115000"/>
              </a:lnSpc>
              <a:spcBef>
                <a:spcPts val="1200"/>
              </a:spcBef>
              <a:spcAft>
                <a:spcPts val="0"/>
              </a:spcAft>
              <a:buClr>
                <a:schemeClr val="dk1"/>
              </a:buClr>
              <a:buSzPts val="1500"/>
              <a:buAutoNum type="arabicPeriod"/>
            </a:pPr>
            <a:r>
              <a:rPr b="1" lang="en" sz="1500">
                <a:solidFill>
                  <a:schemeClr val="dk1"/>
                </a:solidFill>
              </a:rPr>
              <a:t>SEC's Consistent Appeal:</a:t>
            </a:r>
            <a:endParaRPr b="1"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 sz="1500">
                <a:solidFill>
                  <a:schemeClr val="dk1"/>
                </a:solidFill>
              </a:rPr>
              <a:t>The nearly identical average viewership for SEC games on CBS and ABC demonstrates that the SEC's popularity is intrinsic to the conference itself, independent of the network broadcasting its games.</a:t>
            </a:r>
            <a:endParaRPr b="1" sz="1500">
              <a:solidFill>
                <a:schemeClr val="dk1"/>
              </a:solidFill>
            </a:endParaRPr>
          </a:p>
          <a:p>
            <a:pPr indent="0" lvl="0" marL="0" rtl="0" algn="l">
              <a:lnSpc>
                <a:spcPct val="115000"/>
              </a:lnSpc>
              <a:spcBef>
                <a:spcPts val="1200"/>
              </a:spcBef>
              <a:spcAft>
                <a:spcPts val="0"/>
              </a:spcAft>
              <a:buNone/>
            </a:pPr>
            <a:r>
              <a:t/>
            </a:r>
            <a:endParaRPr b="1" sz="1200">
              <a:solidFill>
                <a:schemeClr val="dk1"/>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35" name="Shape 235"/>
        <p:cNvGrpSpPr/>
        <p:nvPr/>
      </p:nvGrpSpPr>
      <p:grpSpPr>
        <a:xfrm>
          <a:off x="0" y="0"/>
          <a:ext cx="0" cy="0"/>
          <a:chOff x="0" y="0"/>
          <a:chExt cx="0" cy="0"/>
        </a:xfrm>
      </p:grpSpPr>
      <p:sp>
        <p:nvSpPr>
          <p:cNvPr id="236" name="Google Shape;236;p38"/>
          <p:cNvSpPr txBox="1"/>
          <p:nvPr>
            <p:ph type="title"/>
          </p:nvPr>
        </p:nvSpPr>
        <p:spPr>
          <a:xfrm>
            <a:off x="0" y="135875"/>
            <a:ext cx="47478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SEC’s impact on ABC</a:t>
            </a:r>
            <a:endParaRPr b="1"/>
          </a:p>
          <a:p>
            <a:pPr indent="0" lvl="0" marL="0" rtl="0" algn="l">
              <a:spcBef>
                <a:spcPts val="0"/>
              </a:spcBef>
              <a:spcAft>
                <a:spcPts val="0"/>
              </a:spcAft>
              <a:buNone/>
            </a:pPr>
            <a:r>
              <a:t/>
            </a:r>
            <a:endParaRPr/>
          </a:p>
        </p:txBody>
      </p:sp>
      <p:sp>
        <p:nvSpPr>
          <p:cNvPr id="237" name="Google Shape;237;p38"/>
          <p:cNvSpPr txBox="1"/>
          <p:nvPr>
            <p:ph idx="1" type="body"/>
          </p:nvPr>
        </p:nvSpPr>
        <p:spPr>
          <a:xfrm>
            <a:off x="9651550" y="1152575"/>
            <a:ext cx="983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8" name="Google Shape;238;p38"/>
          <p:cNvPicPr preferRelativeResize="0"/>
          <p:nvPr/>
        </p:nvPicPr>
        <p:blipFill>
          <a:blip r:embed="rId3">
            <a:alphaModFix/>
          </a:blip>
          <a:stretch>
            <a:fillRect/>
          </a:stretch>
        </p:blipFill>
        <p:spPr>
          <a:xfrm>
            <a:off x="83925" y="1152475"/>
            <a:ext cx="4663875" cy="3991026"/>
          </a:xfrm>
          <a:prstGeom prst="rect">
            <a:avLst/>
          </a:prstGeom>
          <a:noFill/>
          <a:ln>
            <a:noFill/>
          </a:ln>
        </p:spPr>
      </p:pic>
      <p:sp>
        <p:nvSpPr>
          <p:cNvPr id="239" name="Google Shape;239;p38"/>
          <p:cNvSpPr txBox="1"/>
          <p:nvPr/>
        </p:nvSpPr>
        <p:spPr>
          <a:xfrm>
            <a:off x="4795800" y="135875"/>
            <a:ext cx="4348200" cy="10167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b="1" lang="en" sz="1600">
                <a:solidFill>
                  <a:schemeClr val="dk1"/>
                </a:solidFill>
              </a:rPr>
              <a:t>2022 - 4.06 million</a:t>
            </a:r>
            <a:endParaRPr b="1" sz="1600">
              <a:solidFill>
                <a:schemeClr val="dk1"/>
              </a:solidFill>
            </a:endParaRPr>
          </a:p>
          <a:p>
            <a:pPr indent="-330200" lvl="0" marL="457200" rtl="0" algn="l">
              <a:lnSpc>
                <a:spcPct val="150000"/>
              </a:lnSpc>
              <a:spcBef>
                <a:spcPts val="0"/>
              </a:spcBef>
              <a:spcAft>
                <a:spcPts val="0"/>
              </a:spcAft>
              <a:buClr>
                <a:schemeClr val="dk1"/>
              </a:buClr>
              <a:buSzPts val="1600"/>
              <a:buChar char="●"/>
            </a:pPr>
            <a:r>
              <a:rPr b="1" lang="en" sz="1600">
                <a:solidFill>
                  <a:schemeClr val="dk1"/>
                </a:solidFill>
              </a:rPr>
              <a:t>2023- 4.12 million</a:t>
            </a:r>
            <a:endParaRPr b="1" sz="1600">
              <a:solidFill>
                <a:schemeClr val="dk1"/>
              </a:solidFill>
            </a:endParaRPr>
          </a:p>
          <a:p>
            <a:pPr indent="-330200" lvl="0" marL="457200" rtl="0" algn="l">
              <a:lnSpc>
                <a:spcPct val="150000"/>
              </a:lnSpc>
              <a:spcBef>
                <a:spcPts val="0"/>
              </a:spcBef>
              <a:spcAft>
                <a:spcPts val="0"/>
              </a:spcAft>
              <a:buClr>
                <a:schemeClr val="dk1"/>
              </a:buClr>
              <a:buSzPts val="1600"/>
              <a:buChar char="●"/>
            </a:pPr>
            <a:r>
              <a:rPr b="1" lang="en" sz="1600">
                <a:solidFill>
                  <a:schemeClr val="dk1"/>
                </a:solidFill>
              </a:rPr>
              <a:t>2024- 5.70 million</a:t>
            </a:r>
            <a:endParaRPr b="1" sz="1600">
              <a:solidFill>
                <a:schemeClr val="dk1"/>
              </a:solidFill>
            </a:endParaRPr>
          </a:p>
          <a:p>
            <a:pPr indent="0" lvl="0" marL="0" rtl="0" algn="l">
              <a:spcBef>
                <a:spcPts val="0"/>
              </a:spcBef>
              <a:spcAft>
                <a:spcPts val="0"/>
              </a:spcAft>
              <a:buNone/>
            </a:pPr>
            <a:r>
              <a:t/>
            </a:r>
            <a:endParaRPr sz="1800">
              <a:solidFill>
                <a:schemeClr val="dk2"/>
              </a:solidFill>
            </a:endParaRPr>
          </a:p>
        </p:txBody>
      </p:sp>
      <p:sp>
        <p:nvSpPr>
          <p:cNvPr id="240" name="Google Shape;240;p38"/>
          <p:cNvSpPr txBox="1"/>
          <p:nvPr/>
        </p:nvSpPr>
        <p:spPr>
          <a:xfrm>
            <a:off x="4924925" y="1214925"/>
            <a:ext cx="4163100" cy="38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The 2024 spike suggests that SEC games are a major draw for audiences, reinforcing the conference's status as the most-watched in college football. For ABC, the acquisition of SEC broadcasting rights has proven to be a highly valuable strategic move, boosting their average game viewership by over 38% compared to prior years.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This finding also supports the narrative of the project: the SEC's move from CBS to ABC had a profound impact on network performance, further showcasing how conference alignments and broadcasting rights influence overall viewership trends. </a:t>
            </a:r>
            <a:endParaRPr b="1">
              <a:solidFill>
                <a:schemeClr val="dk1"/>
              </a:solidFill>
            </a:endParaRPr>
          </a:p>
          <a:p>
            <a:pPr indent="0" lvl="0" marL="0" rtl="0" algn="l">
              <a:spcBef>
                <a:spcPts val="1200"/>
              </a:spcBef>
              <a:spcAft>
                <a:spcPts val="0"/>
              </a:spcAft>
              <a:buNone/>
            </a:pPr>
            <a:r>
              <a:t/>
            </a:r>
            <a:endParaRPr sz="12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44" name="Shape 244"/>
        <p:cNvGrpSpPr/>
        <p:nvPr/>
      </p:nvGrpSpPr>
      <p:grpSpPr>
        <a:xfrm>
          <a:off x="0" y="0"/>
          <a:ext cx="0" cy="0"/>
          <a:chOff x="0" y="0"/>
          <a:chExt cx="0" cy="0"/>
        </a:xfrm>
      </p:grpSpPr>
      <p:sp>
        <p:nvSpPr>
          <p:cNvPr id="245" name="Google Shape;245;p39"/>
          <p:cNvSpPr txBox="1"/>
          <p:nvPr>
            <p:ph type="title"/>
          </p:nvPr>
        </p:nvSpPr>
        <p:spPr>
          <a:xfrm>
            <a:off x="0" y="0"/>
            <a:ext cx="4687800" cy="56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Loss Of SEC impact on CBS</a:t>
            </a:r>
            <a:endParaRPr b="1"/>
          </a:p>
        </p:txBody>
      </p:sp>
      <p:sp>
        <p:nvSpPr>
          <p:cNvPr id="246" name="Google Shape;246;p39"/>
          <p:cNvSpPr txBox="1"/>
          <p:nvPr>
            <p:ph idx="1" type="body"/>
          </p:nvPr>
        </p:nvSpPr>
        <p:spPr>
          <a:xfrm>
            <a:off x="5431250" y="1718500"/>
            <a:ext cx="3712800" cy="3425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t/>
            </a:r>
            <a:endParaRPr b="1" sz="1400">
              <a:solidFill>
                <a:schemeClr val="dk1"/>
              </a:solidFill>
            </a:endParaRPr>
          </a:p>
          <a:p>
            <a:pPr indent="0" lvl="0" marL="0" rtl="0" algn="l">
              <a:spcBef>
                <a:spcPts val="1200"/>
              </a:spcBef>
              <a:spcAft>
                <a:spcPts val="1200"/>
              </a:spcAft>
              <a:buClr>
                <a:schemeClr val="dk1"/>
              </a:buClr>
              <a:buSzPts val="1100"/>
              <a:buFont typeface="Arial"/>
              <a:buNone/>
            </a:pPr>
            <a:r>
              <a:rPr b="1" lang="en" sz="1400">
                <a:solidFill>
                  <a:schemeClr val="dk1"/>
                </a:solidFill>
              </a:rPr>
              <a:t>This result highlights the dramatic impact of losing SEC games on CBS's viewership. The SEC was a cornerstone of CBS’s programming, consistently attracting large audiences. Without it, the network struggled to maintain its previous dominance, even with the addition of Big Ten games. CBS’s investment in Big Ten games has failed to compensate for the loss of SEC broadcasts, raising questions about the decision's overall value.</a:t>
            </a:r>
            <a:endParaRPr b="1" sz="2100"/>
          </a:p>
        </p:txBody>
      </p:sp>
      <p:pic>
        <p:nvPicPr>
          <p:cNvPr id="247" name="Google Shape;247;p39"/>
          <p:cNvPicPr preferRelativeResize="0"/>
          <p:nvPr/>
        </p:nvPicPr>
        <p:blipFill>
          <a:blip r:embed="rId3">
            <a:alphaModFix/>
          </a:blip>
          <a:stretch>
            <a:fillRect/>
          </a:stretch>
        </p:blipFill>
        <p:spPr>
          <a:xfrm>
            <a:off x="0" y="999125"/>
            <a:ext cx="5120776" cy="4204325"/>
          </a:xfrm>
          <a:prstGeom prst="rect">
            <a:avLst/>
          </a:prstGeom>
          <a:noFill/>
          <a:ln>
            <a:noFill/>
          </a:ln>
        </p:spPr>
      </p:pic>
      <p:sp>
        <p:nvSpPr>
          <p:cNvPr id="248" name="Google Shape;248;p39"/>
          <p:cNvSpPr txBox="1"/>
          <p:nvPr/>
        </p:nvSpPr>
        <p:spPr>
          <a:xfrm>
            <a:off x="5347325" y="171850"/>
            <a:ext cx="3501000" cy="14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2022</a:t>
            </a:r>
            <a:r>
              <a:rPr lang="en" sz="1600">
                <a:solidFill>
                  <a:schemeClr val="dk1"/>
                </a:solidFill>
              </a:rPr>
              <a:t>: </a:t>
            </a:r>
            <a:r>
              <a:rPr b="1" lang="en" sz="1600">
                <a:solidFill>
                  <a:schemeClr val="dk1"/>
                </a:solidFill>
              </a:rPr>
              <a:t>6.06 million</a:t>
            </a:r>
            <a:endParaRPr b="1"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2023</a:t>
            </a:r>
            <a:r>
              <a:rPr lang="en" sz="1600">
                <a:solidFill>
                  <a:schemeClr val="dk1"/>
                </a:solidFill>
              </a:rPr>
              <a:t>: </a:t>
            </a:r>
            <a:r>
              <a:rPr b="1" lang="en" sz="1600">
                <a:solidFill>
                  <a:schemeClr val="dk1"/>
                </a:solidFill>
              </a:rPr>
              <a:t>5.92 million</a:t>
            </a:r>
            <a:endParaRPr b="1"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2024</a:t>
            </a:r>
            <a:r>
              <a:rPr lang="en" sz="1600">
                <a:solidFill>
                  <a:schemeClr val="dk1"/>
                </a:solidFill>
              </a:rPr>
              <a:t>: </a:t>
            </a:r>
            <a:r>
              <a:rPr b="1" lang="en" sz="1600">
                <a:solidFill>
                  <a:schemeClr val="dk1"/>
                </a:solidFill>
              </a:rPr>
              <a:t>3.54 million</a:t>
            </a:r>
            <a:endParaRPr b="1" sz="1600">
              <a:solidFill>
                <a:schemeClr val="dk1"/>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52" name="Shape 252"/>
        <p:cNvGrpSpPr/>
        <p:nvPr/>
      </p:nvGrpSpPr>
      <p:grpSpPr>
        <a:xfrm>
          <a:off x="0" y="0"/>
          <a:ext cx="0" cy="0"/>
          <a:chOff x="0" y="0"/>
          <a:chExt cx="0" cy="0"/>
        </a:xfrm>
      </p:grpSpPr>
      <p:sp>
        <p:nvSpPr>
          <p:cNvPr id="253" name="Google Shape;253;p40"/>
          <p:cNvSpPr txBox="1"/>
          <p:nvPr>
            <p:ph type="title"/>
          </p:nvPr>
        </p:nvSpPr>
        <p:spPr>
          <a:xfrm>
            <a:off x="0" y="0"/>
            <a:ext cx="4628100" cy="62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Primetime Views 2022-2023</a:t>
            </a:r>
            <a:endParaRPr b="1"/>
          </a:p>
        </p:txBody>
      </p:sp>
      <p:sp>
        <p:nvSpPr>
          <p:cNvPr id="254" name="Google Shape;254;p40"/>
          <p:cNvSpPr txBox="1"/>
          <p:nvPr>
            <p:ph idx="1" type="body"/>
          </p:nvPr>
        </p:nvSpPr>
        <p:spPr>
          <a:xfrm>
            <a:off x="4795800" y="0"/>
            <a:ext cx="4292400" cy="50757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1200"/>
              </a:spcBef>
              <a:spcAft>
                <a:spcPts val="0"/>
              </a:spcAft>
              <a:buNone/>
            </a:pPr>
            <a:r>
              <a:t/>
            </a:r>
            <a:endParaRPr b="1" sz="1400">
              <a:solidFill>
                <a:schemeClr val="dk1"/>
              </a:solidFill>
            </a:endParaRPr>
          </a:p>
          <a:p>
            <a:pPr indent="0" lvl="0" marL="457200" rtl="0" algn="l">
              <a:spcBef>
                <a:spcPts val="1200"/>
              </a:spcBef>
              <a:spcAft>
                <a:spcPts val="0"/>
              </a:spcAft>
              <a:buNone/>
            </a:pPr>
            <a:r>
              <a:t/>
            </a:r>
            <a:endParaRPr b="1" sz="1400">
              <a:solidFill>
                <a:schemeClr val="dk1"/>
              </a:solidFill>
            </a:endParaRPr>
          </a:p>
          <a:p>
            <a:pPr indent="0" lvl="0" marL="457200" rtl="0" algn="l">
              <a:spcBef>
                <a:spcPts val="1200"/>
              </a:spcBef>
              <a:spcAft>
                <a:spcPts val="0"/>
              </a:spcAft>
              <a:buNone/>
            </a:pPr>
            <a:r>
              <a:t/>
            </a:r>
            <a:endParaRPr b="1" sz="1400">
              <a:solidFill>
                <a:schemeClr val="dk1"/>
              </a:solidFill>
            </a:endParaRPr>
          </a:p>
          <a:p>
            <a:pPr indent="0" lvl="0" marL="457200" rtl="0" algn="l">
              <a:spcBef>
                <a:spcPts val="1200"/>
              </a:spcBef>
              <a:spcAft>
                <a:spcPts val="0"/>
              </a:spcAft>
              <a:buNone/>
            </a:pPr>
            <a:r>
              <a:t/>
            </a:r>
            <a:endParaRPr b="1" sz="1908">
              <a:solidFill>
                <a:schemeClr val="dk1"/>
              </a:solidFill>
            </a:endParaRPr>
          </a:p>
          <a:p>
            <a:pPr indent="-340677" lvl="0" marL="457200" rtl="0" algn="l">
              <a:spcBef>
                <a:spcPts val="1200"/>
              </a:spcBef>
              <a:spcAft>
                <a:spcPts val="0"/>
              </a:spcAft>
              <a:buClr>
                <a:schemeClr val="dk1"/>
              </a:buClr>
              <a:buSzPct val="100000"/>
              <a:buChar char="●"/>
            </a:pPr>
            <a:r>
              <a:rPr b="1" lang="en" sz="1908">
                <a:solidFill>
                  <a:schemeClr val="dk1"/>
                </a:solidFill>
              </a:rPr>
              <a:t>CBS 3:30 PM Time Slot: Averaged 5.97 million viewers. </a:t>
            </a:r>
            <a:endParaRPr b="1" sz="1908">
              <a:solidFill>
                <a:schemeClr val="dk1"/>
              </a:solidFill>
            </a:endParaRPr>
          </a:p>
          <a:p>
            <a:pPr indent="-340677" lvl="0" marL="457200" rtl="0" algn="l">
              <a:spcBef>
                <a:spcPts val="0"/>
              </a:spcBef>
              <a:spcAft>
                <a:spcPts val="0"/>
              </a:spcAft>
              <a:buClr>
                <a:schemeClr val="dk1"/>
              </a:buClr>
              <a:buSzPct val="100000"/>
              <a:buChar char="●"/>
            </a:pPr>
            <a:r>
              <a:rPr b="1" lang="en" sz="1908">
                <a:solidFill>
                  <a:schemeClr val="dk1"/>
                </a:solidFill>
              </a:rPr>
              <a:t>ABC 3:30 PM Time Slot: Averaged 4.12 million viewers</a:t>
            </a:r>
            <a:endParaRPr b="1" sz="1908">
              <a:solidFill>
                <a:schemeClr val="dk1"/>
              </a:solidFill>
            </a:endParaRPr>
          </a:p>
          <a:p>
            <a:pPr indent="-340677" lvl="0" marL="457200" rtl="0" algn="l">
              <a:spcBef>
                <a:spcPts val="0"/>
              </a:spcBef>
              <a:spcAft>
                <a:spcPts val="0"/>
              </a:spcAft>
              <a:buClr>
                <a:schemeClr val="dk1"/>
              </a:buClr>
              <a:buSzPct val="100000"/>
              <a:buChar char="●"/>
            </a:pPr>
            <a:r>
              <a:rPr b="1" lang="en" sz="1908">
                <a:solidFill>
                  <a:schemeClr val="dk1"/>
                </a:solidFill>
              </a:rPr>
              <a:t>ABC 7:30 PM Time Slot: Averaged 4.37 million viewers</a:t>
            </a:r>
            <a:endParaRPr b="1" sz="1908">
              <a:solidFill>
                <a:schemeClr val="dk1"/>
              </a:solidFill>
            </a:endParaRPr>
          </a:p>
          <a:p>
            <a:pPr indent="0" lvl="0" marL="457200" rtl="0" algn="l">
              <a:spcBef>
                <a:spcPts val="1400"/>
              </a:spcBef>
              <a:spcAft>
                <a:spcPts val="0"/>
              </a:spcAft>
              <a:buNone/>
            </a:pPr>
            <a:r>
              <a:t/>
            </a:r>
            <a:endParaRPr b="1" sz="1400">
              <a:solidFill>
                <a:schemeClr val="dk1"/>
              </a:solidFill>
            </a:endParaRPr>
          </a:p>
          <a:p>
            <a:pPr indent="0" lvl="0" marL="457200" rtl="0" algn="l">
              <a:spcBef>
                <a:spcPts val="1200"/>
              </a:spcBef>
              <a:spcAft>
                <a:spcPts val="0"/>
              </a:spcAft>
              <a:buNone/>
            </a:pPr>
            <a:r>
              <a:t/>
            </a:r>
            <a:endParaRPr b="1" sz="1400">
              <a:solidFill>
                <a:schemeClr val="dk1"/>
              </a:solidFill>
            </a:endParaRPr>
          </a:p>
          <a:p>
            <a:pPr indent="0" lvl="0" marL="0" rtl="0" algn="l">
              <a:spcBef>
                <a:spcPts val="1200"/>
              </a:spcBef>
              <a:spcAft>
                <a:spcPts val="0"/>
              </a:spcAft>
              <a:buNone/>
            </a:pPr>
            <a:r>
              <a:t/>
            </a:r>
            <a:endParaRPr b="1">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pic>
        <p:nvPicPr>
          <p:cNvPr id="255" name="Google Shape;255;p40"/>
          <p:cNvPicPr preferRelativeResize="0"/>
          <p:nvPr/>
        </p:nvPicPr>
        <p:blipFill>
          <a:blip r:embed="rId3">
            <a:alphaModFix/>
          </a:blip>
          <a:stretch>
            <a:fillRect/>
          </a:stretch>
        </p:blipFill>
        <p:spPr>
          <a:xfrm>
            <a:off x="0" y="627600"/>
            <a:ext cx="4484073" cy="45159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59" name="Shape 259"/>
        <p:cNvGrpSpPr/>
        <p:nvPr/>
      </p:nvGrpSpPr>
      <p:grpSpPr>
        <a:xfrm>
          <a:off x="0" y="0"/>
          <a:ext cx="0" cy="0"/>
          <a:chOff x="0" y="0"/>
          <a:chExt cx="0" cy="0"/>
        </a:xfrm>
      </p:grpSpPr>
      <p:sp>
        <p:nvSpPr>
          <p:cNvPr id="260" name="Google Shape;260;p41"/>
          <p:cNvSpPr txBox="1"/>
          <p:nvPr>
            <p:ph type="title"/>
          </p:nvPr>
        </p:nvSpPr>
        <p:spPr>
          <a:xfrm>
            <a:off x="0" y="0"/>
            <a:ext cx="37047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Primetime views 2024</a:t>
            </a:r>
            <a:endParaRPr b="1"/>
          </a:p>
        </p:txBody>
      </p:sp>
      <p:sp>
        <p:nvSpPr>
          <p:cNvPr id="261" name="Google Shape;261;p41"/>
          <p:cNvSpPr txBox="1"/>
          <p:nvPr>
            <p:ph idx="1" type="body"/>
          </p:nvPr>
        </p:nvSpPr>
        <p:spPr>
          <a:xfrm>
            <a:off x="4424125" y="0"/>
            <a:ext cx="4719900" cy="51435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t/>
            </a:r>
            <a:endParaRPr b="1" sz="1759">
              <a:solidFill>
                <a:schemeClr val="dk1"/>
              </a:solidFill>
            </a:endParaRPr>
          </a:p>
          <a:p>
            <a:pPr indent="0" lvl="0" marL="457200" rtl="0" algn="l">
              <a:spcBef>
                <a:spcPts val="1200"/>
              </a:spcBef>
              <a:spcAft>
                <a:spcPts val="0"/>
              </a:spcAft>
              <a:buNone/>
            </a:pPr>
            <a:r>
              <a:t/>
            </a:r>
            <a:endParaRPr b="1" sz="1759">
              <a:solidFill>
                <a:schemeClr val="dk1"/>
              </a:solidFill>
            </a:endParaRPr>
          </a:p>
          <a:p>
            <a:pPr indent="0" lvl="0" marL="0" rtl="0" algn="l">
              <a:spcBef>
                <a:spcPts val="1200"/>
              </a:spcBef>
              <a:spcAft>
                <a:spcPts val="0"/>
              </a:spcAft>
              <a:buNone/>
            </a:pPr>
            <a:r>
              <a:t/>
            </a:r>
            <a:endParaRPr b="1" sz="1759">
              <a:solidFill>
                <a:schemeClr val="dk1"/>
              </a:solidFill>
            </a:endParaRPr>
          </a:p>
          <a:p>
            <a:pPr indent="-340335" lvl="0" marL="457200" rtl="0" algn="l">
              <a:spcBef>
                <a:spcPts val="1200"/>
              </a:spcBef>
              <a:spcAft>
                <a:spcPts val="0"/>
              </a:spcAft>
              <a:buClr>
                <a:schemeClr val="dk1"/>
              </a:buClr>
              <a:buSzPts val="1760"/>
              <a:buChar char="●"/>
            </a:pPr>
            <a:r>
              <a:rPr b="1" lang="en" sz="1759">
                <a:solidFill>
                  <a:schemeClr val="dk1"/>
                </a:solidFill>
              </a:rPr>
              <a:t>CBS 3:30 PM Time Slot (2024): Averaged 3.54 million viewers</a:t>
            </a:r>
            <a:endParaRPr b="1" sz="1759">
              <a:solidFill>
                <a:schemeClr val="dk1"/>
              </a:solidFill>
            </a:endParaRPr>
          </a:p>
          <a:p>
            <a:pPr indent="-340335" lvl="0" marL="457200" rtl="0" algn="l">
              <a:spcBef>
                <a:spcPts val="0"/>
              </a:spcBef>
              <a:spcAft>
                <a:spcPts val="0"/>
              </a:spcAft>
              <a:buClr>
                <a:schemeClr val="dk1"/>
              </a:buClr>
              <a:buSzPts val="1760"/>
              <a:buChar char="●"/>
            </a:pPr>
            <a:r>
              <a:rPr b="1" lang="en" sz="1759">
                <a:solidFill>
                  <a:schemeClr val="dk1"/>
                </a:solidFill>
              </a:rPr>
              <a:t>ABC 3:30 PM Time Slot (2024): Averaged 5.63 million viewers</a:t>
            </a:r>
            <a:endParaRPr b="1" sz="1759">
              <a:solidFill>
                <a:schemeClr val="dk1"/>
              </a:solidFill>
            </a:endParaRPr>
          </a:p>
          <a:p>
            <a:pPr indent="-340335" lvl="0" marL="457200" rtl="0" algn="l">
              <a:spcBef>
                <a:spcPts val="0"/>
              </a:spcBef>
              <a:spcAft>
                <a:spcPts val="0"/>
              </a:spcAft>
              <a:buClr>
                <a:schemeClr val="dk1"/>
              </a:buClr>
              <a:buSzPts val="1760"/>
              <a:buChar char="●"/>
            </a:pPr>
            <a:r>
              <a:rPr b="1" lang="en" sz="1759">
                <a:solidFill>
                  <a:schemeClr val="dk1"/>
                </a:solidFill>
              </a:rPr>
              <a:t>ABC 7:30 PM Time Slot (2024): Averaged 7.21 million viewers</a:t>
            </a:r>
            <a:endParaRPr sz="1311">
              <a:solidFill>
                <a:schemeClr val="dk1"/>
              </a:solidFill>
            </a:endParaRPr>
          </a:p>
          <a:p>
            <a:pPr indent="0" lvl="0" marL="0" rtl="0" algn="l">
              <a:spcBef>
                <a:spcPts val="1200"/>
              </a:spcBef>
              <a:spcAft>
                <a:spcPts val="1200"/>
              </a:spcAft>
              <a:buNone/>
            </a:pPr>
            <a:r>
              <a:t/>
            </a:r>
            <a:endParaRPr/>
          </a:p>
        </p:txBody>
      </p:sp>
      <p:pic>
        <p:nvPicPr>
          <p:cNvPr id="262" name="Google Shape;262;p41"/>
          <p:cNvPicPr preferRelativeResize="0"/>
          <p:nvPr/>
        </p:nvPicPr>
        <p:blipFill>
          <a:blip r:embed="rId3">
            <a:alphaModFix/>
          </a:blip>
          <a:stretch>
            <a:fillRect/>
          </a:stretch>
        </p:blipFill>
        <p:spPr>
          <a:xfrm>
            <a:off x="0" y="1152475"/>
            <a:ext cx="4424124" cy="3940551"/>
          </a:xfrm>
          <a:prstGeom prst="rect">
            <a:avLst/>
          </a:prstGeom>
          <a:noFill/>
          <a:ln>
            <a:noFill/>
          </a:ln>
        </p:spPr>
      </p:pic>
      <p:sp>
        <p:nvSpPr>
          <p:cNvPr id="263" name="Google Shape;263;p41"/>
          <p:cNvSpPr txBox="1"/>
          <p:nvPr/>
        </p:nvSpPr>
        <p:spPr>
          <a:xfrm>
            <a:off x="3812675" y="2701625"/>
            <a:ext cx="5347500" cy="219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0" y="0"/>
            <a:ext cx="8832300" cy="10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20"/>
              <a:t>Why It Matters: The CBS-SEC Split and Impact</a:t>
            </a:r>
            <a:endParaRPr b="1" sz="2220"/>
          </a:p>
        </p:txBody>
      </p:sp>
      <p:sp>
        <p:nvSpPr>
          <p:cNvPr id="72" name="Google Shape;72;p15"/>
          <p:cNvSpPr txBox="1"/>
          <p:nvPr>
            <p:ph idx="1" type="body"/>
          </p:nvPr>
        </p:nvSpPr>
        <p:spPr>
          <a:xfrm>
            <a:off x="-71925" y="1017725"/>
            <a:ext cx="9216000" cy="412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b="1" lang="en" sz="1300">
                <a:solidFill>
                  <a:schemeClr val="dk1"/>
                </a:solidFill>
              </a:rPr>
              <a:t>The Stakes for CBS:   </a:t>
            </a:r>
            <a:endParaRPr b="1" sz="1300">
              <a:solidFill>
                <a:schemeClr val="dk1"/>
              </a:solidFill>
            </a:endParaRPr>
          </a:p>
          <a:p>
            <a:pPr indent="0" lvl="0" marL="457200" rtl="0" algn="l">
              <a:spcBef>
                <a:spcPts val="1200"/>
              </a:spcBef>
              <a:spcAft>
                <a:spcPts val="0"/>
              </a:spcAft>
              <a:buNone/>
            </a:pPr>
            <a:r>
              <a:rPr b="1" lang="en" sz="1300">
                <a:solidFill>
                  <a:schemeClr val="dk1"/>
                </a:solidFill>
              </a:rPr>
              <a:t>      SEC games previously averaged 6.06 million viewers/game, driving CBS’s dominance in the 3:30 PM time slot.</a:t>
            </a:r>
            <a:endParaRPr b="1" sz="1300">
              <a:solidFill>
                <a:schemeClr val="dk1"/>
              </a:solidFill>
            </a:endParaRPr>
          </a:p>
          <a:p>
            <a:pPr indent="0" lvl="0" marL="457200" rtl="0" algn="l">
              <a:spcBef>
                <a:spcPts val="1200"/>
              </a:spcBef>
              <a:spcAft>
                <a:spcPts val="0"/>
              </a:spcAft>
              <a:buNone/>
            </a:pPr>
            <a:r>
              <a:rPr b="1" lang="en" sz="1300">
                <a:solidFill>
                  <a:schemeClr val="dk1"/>
                </a:solidFill>
              </a:rPr>
              <a:t>     Transitioning to Big Ten games (avg. 3.54 million viewers/game) creates a significant viewership gap.</a:t>
            </a:r>
            <a:endParaRPr b="1" sz="1300">
              <a:solidFill>
                <a:schemeClr val="dk1"/>
              </a:solidFill>
            </a:endParaRPr>
          </a:p>
          <a:p>
            <a:pPr indent="0" lvl="0" marL="0" rtl="0" algn="l">
              <a:spcBef>
                <a:spcPts val="1200"/>
              </a:spcBef>
              <a:spcAft>
                <a:spcPts val="0"/>
              </a:spcAft>
              <a:buNone/>
            </a:pPr>
            <a:r>
              <a:rPr b="1" lang="en" sz="1300">
                <a:solidFill>
                  <a:schemeClr val="dk1"/>
                </a:solidFill>
              </a:rPr>
              <a:t>                Stakeholders face questions about CBS’s long-term competitiveness in college football broadcasting.</a:t>
            </a:r>
            <a:endParaRPr b="1" sz="13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The Stakes for ABC:</a:t>
            </a:r>
            <a:endParaRPr b="1" sz="1300">
              <a:solidFill>
                <a:schemeClr val="dk1"/>
              </a:solidFill>
            </a:endParaRPr>
          </a:p>
          <a:p>
            <a:pPr indent="0" lvl="0" marL="457200" rtl="0" algn="l">
              <a:spcBef>
                <a:spcPts val="1200"/>
              </a:spcBef>
              <a:spcAft>
                <a:spcPts val="0"/>
              </a:spcAft>
              <a:buNone/>
            </a:pPr>
            <a:r>
              <a:rPr b="1" lang="en" sz="1300">
                <a:solidFill>
                  <a:schemeClr val="dk1"/>
                </a:solidFill>
              </a:rPr>
              <a:t>     Acquiring SEC rights is a $300M annual investment, over 5x CBS’s former deal ($55M/year).</a:t>
            </a:r>
            <a:endParaRPr b="1" sz="1300">
              <a:solidFill>
                <a:schemeClr val="dk1"/>
              </a:solidFill>
            </a:endParaRPr>
          </a:p>
          <a:p>
            <a:pPr indent="0" lvl="0" marL="457200" rtl="0" algn="l">
              <a:spcBef>
                <a:spcPts val="1200"/>
              </a:spcBef>
              <a:spcAft>
                <a:spcPts val="0"/>
              </a:spcAft>
              <a:buNone/>
            </a:pPr>
            <a:r>
              <a:rPr b="1" lang="en" sz="1300">
                <a:solidFill>
                  <a:schemeClr val="dk1"/>
                </a:solidFill>
              </a:rPr>
              <a:t>    SEC’s proven ability to deliver 5M+ viewers/game presents a high-potential opportunity for ABC to dominate both prime-time and afternoon time slots.</a:t>
            </a:r>
            <a:endParaRPr b="1" sz="1300">
              <a:solidFill>
                <a:schemeClr val="dk1"/>
              </a:solidFill>
            </a:endParaRPr>
          </a:p>
          <a:p>
            <a:pPr indent="0" lvl="0" marL="457200" rtl="0" algn="l">
              <a:spcBef>
                <a:spcPts val="1200"/>
              </a:spcBef>
              <a:spcAft>
                <a:spcPts val="0"/>
              </a:spcAft>
              <a:buNone/>
            </a:pPr>
            <a:r>
              <a:rPr b="1" lang="en" sz="1300">
                <a:solidFill>
                  <a:schemeClr val="dk1"/>
                </a:solidFill>
              </a:rPr>
              <a:t>    A successful transition could solidify ABC as the leader in college football broadcasting.</a:t>
            </a:r>
            <a:endParaRPr b="1" sz="1300">
              <a:solidFill>
                <a:schemeClr val="dk1"/>
              </a:solidFill>
            </a:endParaRPr>
          </a:p>
          <a:p>
            <a:pPr indent="0" lvl="0" marL="457200" rtl="0" algn="l">
              <a:spcBef>
                <a:spcPts val="1200"/>
              </a:spcBef>
              <a:spcAft>
                <a:spcPts val="1200"/>
              </a:spcAft>
              <a:buNone/>
            </a:pPr>
            <a:r>
              <a:rPr b="1" lang="en" sz="1300">
                <a:solidFill>
                  <a:schemeClr val="dk1"/>
                </a:solidFill>
              </a:rPr>
              <a:t>    Loyal SEC fans may follow their conference to ABC, while CBS risks losing this core audience.</a:t>
            </a:r>
            <a:endParaRPr b="1" sz="13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67" name="Shape 267"/>
        <p:cNvGrpSpPr/>
        <p:nvPr/>
      </p:nvGrpSpPr>
      <p:grpSpPr>
        <a:xfrm>
          <a:off x="0" y="0"/>
          <a:ext cx="0" cy="0"/>
          <a:chOff x="0" y="0"/>
          <a:chExt cx="0" cy="0"/>
        </a:xfrm>
      </p:grpSpPr>
      <p:sp>
        <p:nvSpPr>
          <p:cNvPr id="268" name="Google Shape;268;p42"/>
          <p:cNvSpPr txBox="1"/>
          <p:nvPr>
            <p:ph type="title"/>
          </p:nvPr>
        </p:nvSpPr>
        <p:spPr>
          <a:xfrm>
            <a:off x="-59950" y="0"/>
            <a:ext cx="889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Analysis</a:t>
            </a:r>
            <a:r>
              <a:rPr b="1" lang="en"/>
              <a:t> on Primetime Slots</a:t>
            </a:r>
            <a:endParaRPr b="1"/>
          </a:p>
        </p:txBody>
      </p:sp>
      <p:sp>
        <p:nvSpPr>
          <p:cNvPr id="269" name="Google Shape;269;p42"/>
          <p:cNvSpPr txBox="1"/>
          <p:nvPr>
            <p:ph idx="1" type="body"/>
          </p:nvPr>
        </p:nvSpPr>
        <p:spPr>
          <a:xfrm>
            <a:off x="0" y="675300"/>
            <a:ext cx="9144000" cy="44124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1200"/>
              </a:spcBef>
              <a:spcAft>
                <a:spcPts val="0"/>
              </a:spcAft>
              <a:buNone/>
            </a:pPr>
            <a:r>
              <a:t/>
            </a:r>
            <a:endParaRPr b="1" sz="5217">
              <a:solidFill>
                <a:schemeClr val="dk1"/>
              </a:solidFill>
            </a:endParaRPr>
          </a:p>
          <a:p>
            <a:pPr indent="-311424" lvl="0" marL="457200" rtl="0" algn="l">
              <a:spcBef>
                <a:spcPts val="1200"/>
              </a:spcBef>
              <a:spcAft>
                <a:spcPts val="0"/>
              </a:spcAft>
              <a:buClr>
                <a:schemeClr val="dk1"/>
              </a:buClr>
              <a:buSzPct val="100000"/>
              <a:buChar char="●"/>
            </a:pPr>
            <a:r>
              <a:rPr b="1" lang="en" sz="5217">
                <a:solidFill>
                  <a:schemeClr val="dk1"/>
                </a:solidFill>
              </a:rPr>
              <a:t>The 3:30 PM slot on CBS outperformed other time slots due to its association with high-profile SEC matchups. This highlights the importance of securing marquee games for key time slots.</a:t>
            </a:r>
            <a:endParaRPr b="1" sz="5217">
              <a:solidFill>
                <a:schemeClr val="dk1"/>
              </a:solidFill>
            </a:endParaRPr>
          </a:p>
          <a:p>
            <a:pPr indent="0" lvl="0" marL="457200" rtl="0" algn="l">
              <a:spcBef>
                <a:spcPts val="1200"/>
              </a:spcBef>
              <a:spcAft>
                <a:spcPts val="0"/>
              </a:spcAft>
              <a:buNone/>
            </a:pPr>
            <a:r>
              <a:t/>
            </a:r>
            <a:endParaRPr b="1" sz="5217">
              <a:solidFill>
                <a:schemeClr val="dk1"/>
              </a:solidFill>
            </a:endParaRPr>
          </a:p>
          <a:p>
            <a:pPr indent="-311424" lvl="0" marL="457200" rtl="0" algn="l">
              <a:spcBef>
                <a:spcPts val="1200"/>
              </a:spcBef>
              <a:spcAft>
                <a:spcPts val="0"/>
              </a:spcAft>
              <a:buClr>
                <a:schemeClr val="dk1"/>
              </a:buClr>
              <a:buSzPct val="100000"/>
              <a:buChar char="●"/>
            </a:pPr>
            <a:r>
              <a:rPr b="1" lang="en" sz="5217">
                <a:solidFill>
                  <a:schemeClr val="dk1"/>
                </a:solidFill>
              </a:rPr>
              <a:t>Shift in Network Performance:</a:t>
            </a:r>
            <a:endParaRPr b="1" sz="5217">
              <a:solidFill>
                <a:schemeClr val="dk1"/>
              </a:solidFill>
            </a:endParaRPr>
          </a:p>
          <a:p>
            <a:pPr indent="-311424" lvl="1" marL="914400" rtl="0" algn="l">
              <a:spcBef>
                <a:spcPts val="0"/>
              </a:spcBef>
              <a:spcAft>
                <a:spcPts val="0"/>
              </a:spcAft>
              <a:buClr>
                <a:schemeClr val="dk1"/>
              </a:buClr>
              <a:buSzPct val="100000"/>
              <a:buChar char="○"/>
            </a:pPr>
            <a:r>
              <a:rPr b="1" lang="en" sz="5217">
                <a:solidFill>
                  <a:schemeClr val="dk1"/>
                </a:solidFill>
              </a:rPr>
              <a:t>CBS's 3:30 PM time slot, previously a dominant performer with SEC games, has lost significant viewership since transitioning to Big Ten games.</a:t>
            </a:r>
            <a:endParaRPr b="1" sz="5217">
              <a:solidFill>
                <a:schemeClr val="dk1"/>
              </a:solidFill>
            </a:endParaRPr>
          </a:p>
          <a:p>
            <a:pPr indent="-311424" lvl="1" marL="914400" rtl="0" algn="l">
              <a:spcBef>
                <a:spcPts val="0"/>
              </a:spcBef>
              <a:spcAft>
                <a:spcPts val="0"/>
              </a:spcAft>
              <a:buClr>
                <a:schemeClr val="dk1"/>
              </a:buClr>
              <a:buSzPct val="100000"/>
              <a:buChar char="○"/>
            </a:pPr>
            <a:r>
              <a:rPr b="1" lang="en" sz="5217">
                <a:solidFill>
                  <a:schemeClr val="dk1"/>
                </a:solidFill>
              </a:rPr>
              <a:t>ABC, by acquiring SEC broadcasting rights, successfully leveraged the 3:30 PM slot to improve its audience numbers, surpassing CBS's performance in this window.</a:t>
            </a:r>
            <a:endParaRPr b="1" sz="5217">
              <a:solidFill>
                <a:schemeClr val="dk1"/>
              </a:solidFill>
            </a:endParaRPr>
          </a:p>
          <a:p>
            <a:pPr indent="-311424" lvl="0" marL="457200" rtl="0" algn="l">
              <a:spcBef>
                <a:spcPts val="0"/>
              </a:spcBef>
              <a:spcAft>
                <a:spcPts val="0"/>
              </a:spcAft>
              <a:buClr>
                <a:schemeClr val="dk1"/>
              </a:buClr>
              <a:buSzPct val="100000"/>
              <a:buChar char="●"/>
            </a:pPr>
            <a:r>
              <a:rPr b="1" lang="en" sz="5217">
                <a:solidFill>
                  <a:schemeClr val="dk1"/>
                </a:solidFill>
              </a:rPr>
              <a:t>Prime-Time Programming:</a:t>
            </a:r>
            <a:endParaRPr b="1" sz="5217">
              <a:solidFill>
                <a:schemeClr val="dk1"/>
              </a:solidFill>
            </a:endParaRPr>
          </a:p>
          <a:p>
            <a:pPr indent="-311424" lvl="1" marL="914400" rtl="0" algn="l">
              <a:spcBef>
                <a:spcPts val="0"/>
              </a:spcBef>
              <a:spcAft>
                <a:spcPts val="0"/>
              </a:spcAft>
              <a:buClr>
                <a:schemeClr val="dk1"/>
              </a:buClr>
              <a:buSzPct val="100000"/>
              <a:buChar char="○"/>
            </a:pPr>
            <a:r>
              <a:rPr b="1" lang="en" sz="5217">
                <a:solidFill>
                  <a:schemeClr val="dk1"/>
                </a:solidFill>
              </a:rPr>
              <a:t>ABC's 7:30 PM slot significantly outperformed its 3:30 PM slot, showing the growing appeal of prime-time college football games. This highlights the value of scheduling marquee matchups in the evening.</a:t>
            </a:r>
            <a:endParaRPr b="1" sz="5217">
              <a:solidFill>
                <a:schemeClr val="dk1"/>
              </a:solidFill>
            </a:endParaRPr>
          </a:p>
          <a:p>
            <a:pPr indent="-311424" lvl="0" marL="457200" rtl="0" algn="l">
              <a:spcBef>
                <a:spcPts val="0"/>
              </a:spcBef>
              <a:spcAft>
                <a:spcPts val="0"/>
              </a:spcAft>
              <a:buClr>
                <a:schemeClr val="dk1"/>
              </a:buClr>
              <a:buSzPct val="100000"/>
              <a:buChar char="●"/>
            </a:pPr>
            <a:r>
              <a:rPr b="1" lang="en" sz="5217">
                <a:solidFill>
                  <a:schemeClr val="dk1"/>
                </a:solidFill>
              </a:rPr>
              <a:t>Takeaways:</a:t>
            </a:r>
            <a:endParaRPr b="1" sz="5217">
              <a:solidFill>
                <a:schemeClr val="dk1"/>
              </a:solidFill>
            </a:endParaRPr>
          </a:p>
          <a:p>
            <a:pPr indent="-311424" lvl="1" marL="914400" rtl="0" algn="l">
              <a:spcBef>
                <a:spcPts val="0"/>
              </a:spcBef>
              <a:spcAft>
                <a:spcPts val="0"/>
              </a:spcAft>
              <a:buClr>
                <a:schemeClr val="dk1"/>
              </a:buClr>
              <a:buSzPct val="100000"/>
              <a:buChar char="○"/>
            </a:pPr>
            <a:r>
              <a:rPr b="1" lang="en" sz="5217">
                <a:solidFill>
                  <a:schemeClr val="dk1"/>
                </a:solidFill>
              </a:rPr>
              <a:t>The decline in CBS's 3:30 PM slot highlights the impact of losing marquee SEC games, which were instrumental in sustaining high viewership.</a:t>
            </a:r>
            <a:endParaRPr b="1" sz="5217">
              <a:solidFill>
                <a:schemeClr val="dk1"/>
              </a:solidFill>
            </a:endParaRPr>
          </a:p>
          <a:p>
            <a:pPr indent="-311424" lvl="1" marL="914400" rtl="0" algn="l">
              <a:spcBef>
                <a:spcPts val="0"/>
              </a:spcBef>
              <a:spcAft>
                <a:spcPts val="0"/>
              </a:spcAft>
              <a:buClr>
                <a:schemeClr val="dk1"/>
              </a:buClr>
              <a:buSzPct val="100000"/>
              <a:buChar char="○"/>
            </a:pPr>
            <a:r>
              <a:rPr b="1" lang="en" sz="5217">
                <a:solidFill>
                  <a:schemeClr val="dk1"/>
                </a:solidFill>
              </a:rPr>
              <a:t>ABC's ability to maximize both its 3:30 PM and 7:30 PM slots showcases the importance of both high-quality programming (SEC games) and strategic time-slot utilization.</a:t>
            </a:r>
            <a:endParaRPr b="1" sz="5217"/>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3" name="Shape 273"/>
        <p:cNvGrpSpPr/>
        <p:nvPr/>
      </p:nvGrpSpPr>
      <p:grpSpPr>
        <a:xfrm>
          <a:off x="0" y="0"/>
          <a:ext cx="0" cy="0"/>
          <a:chOff x="0" y="0"/>
          <a:chExt cx="0" cy="0"/>
        </a:xfrm>
      </p:grpSpPr>
      <p:sp>
        <p:nvSpPr>
          <p:cNvPr id="274" name="Google Shape;274;p43"/>
          <p:cNvSpPr txBox="1"/>
          <p:nvPr>
            <p:ph type="title"/>
          </p:nvPr>
        </p:nvSpPr>
        <p:spPr>
          <a:xfrm flipH="1">
            <a:off x="9627525" y="445025"/>
            <a:ext cx="731400" cy="33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5" name="Google Shape;275;p43"/>
          <p:cNvSpPr txBox="1"/>
          <p:nvPr>
            <p:ph idx="1" type="body"/>
          </p:nvPr>
        </p:nvSpPr>
        <p:spPr>
          <a:xfrm>
            <a:off x="0" y="51950"/>
            <a:ext cx="9144000" cy="5023500"/>
          </a:xfrm>
          <a:prstGeom prst="rect">
            <a:avLst/>
          </a:prstGeom>
        </p:spPr>
        <p:txBody>
          <a:bodyPr anchorCtr="0" anchor="t" bIns="91425" lIns="91425" spcFirstLastPara="1" rIns="91425" wrap="square" tIns="91425">
            <a:normAutofit fontScale="40000" lnSpcReduction="20000"/>
          </a:bodyPr>
          <a:lstStyle/>
          <a:p>
            <a:pPr indent="0" lvl="0" marL="0" rtl="0" algn="l">
              <a:lnSpc>
                <a:spcPct val="150000"/>
              </a:lnSpc>
              <a:spcBef>
                <a:spcPts val="1200"/>
              </a:spcBef>
              <a:spcAft>
                <a:spcPts val="0"/>
              </a:spcAft>
              <a:buClr>
                <a:schemeClr val="dk1"/>
              </a:buClr>
              <a:buSzPts val="440"/>
              <a:buFont typeface="Arial"/>
              <a:buNone/>
            </a:pPr>
            <a:r>
              <a:rPr b="1" lang="en" sz="4715">
                <a:solidFill>
                  <a:schemeClr val="dk1"/>
                </a:solidFill>
              </a:rPr>
              <a:t>The transition of broadcasting rights from CBS to ABC has reshaped college football viewership. CBS, once dominant in the 3:30 PM slot with SEC games, saw viewership drop to 3.54 million per game in 2024 after switching to Big Ten broadcasts. Meanwhile, ABC has leveraged the SEC’s popularity to transform the 3:30 PM slot into a strong performer, averaging 5.63 million viewers, and elevated its 7:30 PM primetime slot to 7.21 million viewers. This shift highlights ABC’s ability to outperform CBS’s current Big Ten broadcasts and establish new viewership benchmarks. By airing multiple top SEC games weekly and strategically programming marquee matchups in prime slots, ABC has redefined college football consumption. The SEC’s continued appeal underscores the importance of flexible scheduling and high-quality programming in maximizing audience engagement.</a:t>
            </a:r>
            <a:endParaRPr b="1" sz="4715">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to Expect in the Future</a:t>
            </a:r>
            <a:endParaRPr b="1"/>
          </a:p>
        </p:txBody>
      </p:sp>
      <p:sp>
        <p:nvSpPr>
          <p:cNvPr id="281" name="Google Shape;28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a:solidFill>
                  <a:schemeClr val="dk1"/>
                </a:solidFill>
              </a:rPr>
              <a:t>SEC &amp; ABC Partnership:</a:t>
            </a:r>
            <a:endParaRPr b="1">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Strengthening SEC's Viewership Leadership: With broader access through ABC's platforms and strategic scheduling in prime time, the SEC's viewership is likely to maintain its dominance.</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Expansion Opportunities: The SEC’s partnership with ABC offers opportunities for expanded doubleheaders and flexible kickoff times, potentially increasing exposure and enhancing audience engagement.</a:t>
            </a:r>
            <a:endParaRPr b="1">
              <a:solidFill>
                <a:schemeClr val="dk1"/>
              </a:solidFill>
            </a:endParaRPr>
          </a:p>
          <a:p>
            <a:pPr indent="0" lvl="0" marL="0" rtl="0" algn="l">
              <a:spcBef>
                <a:spcPts val="1200"/>
              </a:spcBef>
              <a:spcAft>
                <a:spcPts val="0"/>
              </a:spcAft>
              <a:buClr>
                <a:schemeClr val="dk1"/>
              </a:buClr>
              <a:buSzPts val="1100"/>
              <a:buFont typeface="Arial"/>
              <a:buNone/>
            </a:pPr>
            <a:r>
              <a:t/>
            </a:r>
            <a:endParaRPr b="1"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5" name="Shape 285"/>
        <p:cNvGrpSpPr/>
        <p:nvPr/>
      </p:nvGrpSpPr>
      <p:grpSpPr>
        <a:xfrm>
          <a:off x="0" y="0"/>
          <a:ext cx="0" cy="0"/>
          <a:chOff x="0" y="0"/>
          <a:chExt cx="0" cy="0"/>
        </a:xfrm>
      </p:grpSpPr>
      <p:sp>
        <p:nvSpPr>
          <p:cNvPr id="286" name="Google Shape;28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What to Expect in the Future</a:t>
            </a:r>
            <a:endParaRPr b="1"/>
          </a:p>
        </p:txBody>
      </p:sp>
      <p:sp>
        <p:nvSpPr>
          <p:cNvPr id="287" name="Google Shape;28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700">
                <a:solidFill>
                  <a:schemeClr val="dk1"/>
                </a:solidFill>
              </a:rPr>
              <a:t>B10 &amp; CBS Partnership:</a:t>
            </a:r>
            <a:endParaRPr b="1" sz="1700">
              <a:solidFill>
                <a:schemeClr val="dk1"/>
              </a:solidFill>
            </a:endParaRPr>
          </a:p>
          <a:p>
            <a:pPr indent="-336550" lvl="0" marL="457200" rtl="0" algn="l">
              <a:spcBef>
                <a:spcPts val="1200"/>
              </a:spcBef>
              <a:spcAft>
                <a:spcPts val="0"/>
              </a:spcAft>
              <a:buClr>
                <a:schemeClr val="dk1"/>
              </a:buClr>
              <a:buSzPts val="1700"/>
              <a:buChar char="●"/>
            </a:pPr>
            <a:r>
              <a:rPr b="1" lang="en" sz="1700">
                <a:solidFill>
                  <a:schemeClr val="dk1"/>
                </a:solidFill>
              </a:rPr>
              <a:t>Opportunity for Growth: CBS's focus on the Big Ten provides a platform to engage new audiences, especially with high-profile Big Ten matchups such as Ohio State vs. Michigan.</a:t>
            </a:r>
            <a:endParaRPr b="1"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Scheduling Constraints: Sharing top game selections with FOX and NBC might limit CBS’s ability to secure marquee games consistently, impacting its viewership potential.</a:t>
            </a:r>
            <a:endParaRPr b="1"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Building Long-Term Appeal: To match the success of the SEC era, CBS needs to leverage its Big Ten games to develop new flagship matchups and rivalries that draw consistent audiences.</a:t>
            </a:r>
            <a:endParaRPr b="1" sz="17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 sz="1800"/>
              <a:t>ABC’s SEC Partnership Projections</a:t>
            </a:r>
            <a:endParaRPr sz="3300"/>
          </a:p>
        </p:txBody>
      </p:sp>
      <p:sp>
        <p:nvSpPr>
          <p:cNvPr id="293" name="Google Shape;293;p46"/>
          <p:cNvSpPr txBox="1"/>
          <p:nvPr>
            <p:ph idx="1" type="body"/>
          </p:nvPr>
        </p:nvSpPr>
        <p:spPr>
          <a:xfrm>
            <a:off x="0" y="1017725"/>
            <a:ext cx="9144000" cy="41259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t/>
            </a:r>
            <a:endParaRPr b="1" sz="13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Average Viewership Growth:</a:t>
            </a:r>
            <a:endParaRPr b="1"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ABC’s average viewership jumped from 4.12 million (2023) to 6.03 million (2024) after acquiring SEC rights, a 38% increase.</a:t>
            </a:r>
            <a:endParaRPr b="1"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If this trend continues, we can project that ABC’s SEC viewership could stabilize around 6.5–7 million per game as ABC builds its reputation with SEC audiences.</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Prime-Time Slot Dominance:</a:t>
            </a:r>
            <a:endParaRPr b="1"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ABC’s 7:30 PM slot averaged 7.21 million viewers (2024), outperforming CBS’s historic dominance in the 3:30 PM slot.</a:t>
            </a:r>
            <a:endParaRPr b="1"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Future SEC doubleheaders or tripleheaders on ABC could further boost evening viewership, likely exceeding 8 million viewers for marquee matchups.</a:t>
            </a:r>
            <a:endParaRPr b="1" sz="1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7" name="Shape 297"/>
        <p:cNvGrpSpPr/>
        <p:nvPr/>
      </p:nvGrpSpPr>
      <p:grpSpPr>
        <a:xfrm>
          <a:off x="0" y="0"/>
          <a:ext cx="0" cy="0"/>
          <a:chOff x="0" y="0"/>
          <a:chExt cx="0" cy="0"/>
        </a:xfrm>
      </p:grpSpPr>
      <p:sp>
        <p:nvSpPr>
          <p:cNvPr id="298" name="Google Shape;298;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CBS’s Big Ten Strategy</a:t>
            </a:r>
            <a:endParaRPr b="1"/>
          </a:p>
        </p:txBody>
      </p:sp>
      <p:sp>
        <p:nvSpPr>
          <p:cNvPr id="299" name="Google Shape;299;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Viewership Decline:</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CBS’s average viewership for Big Ten games is significantly lower than SEC games:</a:t>
            </a:r>
            <a:endParaRPr b="1" sz="1400">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SEC games (2022–2023): ~6.06 million viewers/game.</a:t>
            </a:r>
            <a:endParaRPr b="1">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Big Ten games (2024): ~3.54 million viewers/game.</a:t>
            </a:r>
            <a:endParaRPr b="1">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If CBS fails to secure exclusive rights to marquee Big Ten matchups, viewership could stagnate around 3–4 million viewers/game, reducing CBS’s competitive edge.</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Potential for Growth:</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High-profile Big Ten rivalries (e.g., Ohio State vs. Michigan) attract significant audiences:</a:t>
            </a:r>
            <a:endParaRPr b="1">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CBS could leverage such games during the 3:30 PM time slot to boost its average to 5+ million viewers per game over time.</a:t>
            </a:r>
            <a:endParaRPr b="1">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3" name="Shape 303"/>
        <p:cNvGrpSpPr/>
        <p:nvPr/>
      </p:nvGrpSpPr>
      <p:grpSpPr>
        <a:xfrm>
          <a:off x="0" y="0"/>
          <a:ext cx="0" cy="0"/>
          <a:chOff x="0" y="0"/>
          <a:chExt cx="0" cy="0"/>
        </a:xfrm>
      </p:grpSpPr>
      <p:sp>
        <p:nvSpPr>
          <p:cNvPr id="304" name="Google Shape;304;p4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 sz="1800"/>
              <a:t>Total Viewership Trends by Conference</a:t>
            </a:r>
            <a:endParaRPr sz="3300"/>
          </a:p>
        </p:txBody>
      </p:sp>
      <p:sp>
        <p:nvSpPr>
          <p:cNvPr id="305" name="Google Shape;305;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SEC’s Continued Dominance:</a:t>
            </a:r>
            <a:endParaRPr b="1"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The SEC’s total viewership increased from 330.25 million (2022) to 340.75 million (2024) despite changes in broadcasters.</a:t>
            </a:r>
            <a:endParaRPr b="1"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With increased scheduling flexibility on ABC, the SEC’s total viewership could surpass 350 million annually by 2025, maintaining its lead as the most-watched conference.</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Big Ten’s Gradual Growth:</a:t>
            </a:r>
            <a:endParaRPr b="1"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Total Big Ten viewership rose from 290.10 million (2022) to 320.60 million (2024), driven by a strong presence across CBS, FOX, and NBC.</a:t>
            </a:r>
            <a:endParaRPr b="1"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With upcoming Big Ten expansions (e.g., USC, UCLA), total viewership could reach 330–350 million annually, rivaling the SEC in terms of exposure.</a:t>
            </a:r>
            <a:endParaRPr b="1" sz="1500">
              <a:solidFill>
                <a:schemeClr val="dk1"/>
              </a:solidFill>
            </a:endParaRPr>
          </a:p>
          <a:p>
            <a:pPr indent="0" lvl="0" marL="457200" rtl="0" algn="l">
              <a:spcBef>
                <a:spcPts val="1200"/>
              </a:spcBef>
              <a:spcAft>
                <a:spcPts val="0"/>
              </a:spcAft>
              <a:buNone/>
            </a:pPr>
            <a:r>
              <a:t/>
            </a:r>
            <a:endParaRPr b="1" sz="1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9" name="Shape 309"/>
        <p:cNvGrpSpPr/>
        <p:nvPr/>
      </p:nvGrpSpPr>
      <p:grpSpPr>
        <a:xfrm>
          <a:off x="0" y="0"/>
          <a:ext cx="0" cy="0"/>
          <a:chOff x="0" y="0"/>
          <a:chExt cx="0" cy="0"/>
        </a:xfrm>
      </p:grpSpPr>
      <p:sp>
        <p:nvSpPr>
          <p:cNvPr id="310" name="Google Shape;31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Impact of Time Slots</a:t>
            </a:r>
            <a:endParaRPr b="1" sz="2720"/>
          </a:p>
        </p:txBody>
      </p:sp>
      <p:sp>
        <p:nvSpPr>
          <p:cNvPr id="311" name="Google Shape;311;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Prime-Time SEC Games:</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ABC’s success with the 7:30 PM time slot (7.21 million viewers in 2024) suggests a growing trend toward evening football viewership.</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If ABC schedules more marquee SEC games in this slot, viewership could grow to 8–9 million/game for major matchups.</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CBS’s 3:30 PM Slot Challenges:</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CBS’s 3:30 PM slot dropped from ~6 million viewers (SEC games) to 3.54 million viewers (Big Ten games).</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Without exclusive access to high-profile Big Ten matchups, CBS risks further decline, potentially dropping below 3 million viewers/game in the next few years.</a:t>
            </a:r>
            <a:endParaRPr b="1"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5" name="Shape 315"/>
        <p:cNvGrpSpPr/>
        <p:nvPr/>
      </p:nvGrpSpPr>
      <p:grpSpPr>
        <a:xfrm>
          <a:off x="0" y="0"/>
          <a:ext cx="0" cy="0"/>
          <a:chOff x="0" y="0"/>
          <a:chExt cx="0" cy="0"/>
        </a:xfrm>
      </p:grpSpPr>
      <p:sp>
        <p:nvSpPr>
          <p:cNvPr id="316" name="Google Shape;316;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Overall Network Performance</a:t>
            </a:r>
            <a:endParaRPr b="1"/>
          </a:p>
        </p:txBody>
      </p:sp>
      <p:sp>
        <p:nvSpPr>
          <p:cNvPr id="317" name="Google Shape;317;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ABC’s Dominance:</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ABC’s total viewership grew to 457.99 million across 101 games, averaging 4.53 million viewers/game.</a:t>
            </a:r>
            <a:endParaRPr b="1"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With SEC rights, ABC’s total viewership could surpass 500 million annually by 2025.</a:t>
            </a:r>
            <a:endParaRPr b="1" sz="16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CBS’s Challenges:</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CBS’s total viewership fell to 220.27 million across 43 games, averaging 5.12 million viewers/game.</a:t>
            </a:r>
            <a:endParaRPr b="1"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If CBS cannot improve Big Ten programming, total viewership could drop below 200 million annually, further diminishing its influence in college football broadcasting</a:t>
            </a:r>
            <a:endParaRPr b="1"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0" y="0"/>
            <a:ext cx="3033300" cy="56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p:txBody>
      </p:sp>
      <p:sp>
        <p:nvSpPr>
          <p:cNvPr id="78" name="Google Shape;78;p16"/>
          <p:cNvSpPr txBox="1"/>
          <p:nvPr>
            <p:ph idx="1" type="body"/>
          </p:nvPr>
        </p:nvSpPr>
        <p:spPr>
          <a:xfrm>
            <a:off x="59950" y="567600"/>
            <a:ext cx="8052900" cy="44841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t/>
            </a:r>
            <a:endParaRPr b="1" sz="1600">
              <a:solidFill>
                <a:schemeClr val="dk1"/>
              </a:solidFill>
            </a:endParaRPr>
          </a:p>
          <a:p>
            <a:pPr indent="-330200" lvl="0" marL="457200" rtl="0" algn="l">
              <a:lnSpc>
                <a:spcPct val="150000"/>
              </a:lnSpc>
              <a:spcBef>
                <a:spcPts val="1200"/>
              </a:spcBef>
              <a:spcAft>
                <a:spcPts val="0"/>
              </a:spcAft>
              <a:buClr>
                <a:schemeClr val="dk1"/>
              </a:buClr>
              <a:buSzPts val="1600"/>
              <a:buChar char="●"/>
            </a:pPr>
            <a:r>
              <a:rPr b="1" lang="en" sz="1600">
                <a:solidFill>
                  <a:schemeClr val="dk1"/>
                </a:solidFill>
              </a:rPr>
              <a:t>Viewership shifts: Did the SEC’s move to ESPN/ABC improve audience numbers compared to CBS’s coverage?</a:t>
            </a:r>
            <a:endParaRPr b="1" sz="1600">
              <a:solidFill>
                <a:schemeClr val="dk1"/>
              </a:solidFill>
            </a:endParaRPr>
          </a:p>
          <a:p>
            <a:pPr indent="-330200" lvl="0" marL="457200" rtl="0" algn="l">
              <a:lnSpc>
                <a:spcPct val="150000"/>
              </a:lnSpc>
              <a:spcBef>
                <a:spcPts val="0"/>
              </a:spcBef>
              <a:spcAft>
                <a:spcPts val="0"/>
              </a:spcAft>
              <a:buClr>
                <a:schemeClr val="dk1"/>
              </a:buClr>
              <a:buSzPts val="1600"/>
              <a:buChar char="●"/>
            </a:pPr>
            <a:r>
              <a:rPr b="1" lang="en" sz="1600">
                <a:solidFill>
                  <a:schemeClr val="dk1"/>
                </a:solidFill>
              </a:rPr>
              <a:t>Network performance: How has CBS performed with Big Ten games compared to its previous SEC broadcasts?</a:t>
            </a:r>
            <a:endParaRPr b="1" sz="1600">
              <a:solidFill>
                <a:schemeClr val="dk1"/>
              </a:solidFill>
            </a:endParaRPr>
          </a:p>
          <a:p>
            <a:pPr indent="-330200" lvl="0" marL="457200" rtl="0" algn="l">
              <a:lnSpc>
                <a:spcPct val="150000"/>
              </a:lnSpc>
              <a:spcBef>
                <a:spcPts val="0"/>
              </a:spcBef>
              <a:spcAft>
                <a:spcPts val="0"/>
              </a:spcAft>
              <a:buClr>
                <a:schemeClr val="dk1"/>
              </a:buClr>
              <a:buSzPts val="1600"/>
              <a:buChar char="●"/>
            </a:pPr>
            <a:r>
              <a:rPr b="1" lang="en" sz="1600">
                <a:solidFill>
                  <a:schemeClr val="dk1"/>
                </a:solidFill>
              </a:rPr>
              <a:t>Time slot impact: How do changes in kickoff time control and scheduling flexibility influence viewership?</a:t>
            </a:r>
            <a:endParaRPr b="1" sz="1600">
              <a:solidFill>
                <a:schemeClr val="dk1"/>
              </a:solidFill>
            </a:endParaRPr>
          </a:p>
          <a:p>
            <a:pPr indent="-330200" lvl="0" marL="457200" rtl="0" algn="l">
              <a:lnSpc>
                <a:spcPct val="150000"/>
              </a:lnSpc>
              <a:spcBef>
                <a:spcPts val="0"/>
              </a:spcBef>
              <a:spcAft>
                <a:spcPts val="0"/>
              </a:spcAft>
              <a:buClr>
                <a:schemeClr val="dk1"/>
              </a:buClr>
              <a:buSzPts val="1600"/>
              <a:buChar char="●"/>
            </a:pPr>
            <a:r>
              <a:rPr b="1" lang="en" sz="1600">
                <a:solidFill>
                  <a:schemeClr val="dk1"/>
                </a:solidFill>
              </a:rPr>
              <a:t>Conference dynamics: Did the SEC and B10 gain or lose visibility with different broadcasting partners?</a:t>
            </a:r>
            <a:endParaRPr b="1" sz="1600">
              <a:solidFill>
                <a:schemeClr val="dk1"/>
              </a:solidFill>
            </a:endParaRPr>
          </a:p>
          <a:p>
            <a:pPr indent="-330200" lvl="0" marL="457200" rtl="0" algn="l">
              <a:lnSpc>
                <a:spcPct val="150000"/>
              </a:lnSpc>
              <a:spcBef>
                <a:spcPts val="0"/>
              </a:spcBef>
              <a:spcAft>
                <a:spcPts val="0"/>
              </a:spcAft>
              <a:buClr>
                <a:schemeClr val="dk1"/>
              </a:buClr>
              <a:buSzPts val="1600"/>
              <a:buChar char="●"/>
            </a:pPr>
            <a:r>
              <a:rPr b="1" lang="en" sz="1600">
                <a:solidFill>
                  <a:schemeClr val="dk1"/>
                </a:solidFill>
              </a:rPr>
              <a:t>How did CBS’s decision to not retains deal with the SEC football conference affect CBS, the SEC and ABC?</a:t>
            </a:r>
            <a:endParaRPr b="1" sz="1600">
              <a:solidFill>
                <a:schemeClr val="dk1"/>
              </a:solidFill>
            </a:endParaRPr>
          </a:p>
          <a:p>
            <a:pPr indent="-330200" lvl="0" marL="457200" rtl="0" algn="l">
              <a:lnSpc>
                <a:spcPct val="150000"/>
              </a:lnSpc>
              <a:spcBef>
                <a:spcPts val="0"/>
              </a:spcBef>
              <a:spcAft>
                <a:spcPts val="0"/>
              </a:spcAft>
              <a:buClr>
                <a:schemeClr val="dk1"/>
              </a:buClr>
              <a:buSzPts val="1600"/>
              <a:buChar char="●"/>
            </a:pPr>
            <a:r>
              <a:rPr b="1" lang="en" sz="1600">
                <a:solidFill>
                  <a:schemeClr val="dk1"/>
                </a:solidFill>
              </a:rPr>
              <a:t>Was it the right decision?</a:t>
            </a:r>
            <a:endParaRPr b="1" sz="1600">
              <a:solidFill>
                <a:schemeClr val="dk1"/>
              </a:solidFill>
            </a:endParaRPr>
          </a:p>
        </p:txBody>
      </p:sp>
      <p:pic>
        <p:nvPicPr>
          <p:cNvPr descr="Question Mark Free Stock Photo - Public Domain Pictures" id="79" name="Google Shape;79;p16"/>
          <p:cNvPicPr preferRelativeResize="0"/>
          <p:nvPr/>
        </p:nvPicPr>
        <p:blipFill>
          <a:blip r:embed="rId3">
            <a:alphaModFix/>
          </a:blip>
          <a:stretch>
            <a:fillRect/>
          </a:stretch>
        </p:blipFill>
        <p:spPr>
          <a:xfrm>
            <a:off x="8112900" y="0"/>
            <a:ext cx="1031100" cy="184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SzPts val="1800"/>
              <a:buChar char="●"/>
            </a:pPr>
            <a:r>
              <a:rPr b="1" lang="en" sz="1800"/>
              <a:t>Data Sources:</a:t>
            </a:r>
            <a:endParaRPr sz="3500"/>
          </a:p>
        </p:txBody>
      </p:sp>
      <p:sp>
        <p:nvSpPr>
          <p:cNvPr id="85" name="Google Shape;85;p17"/>
          <p:cNvSpPr txBox="1"/>
          <p:nvPr>
            <p:ph idx="1" type="body"/>
          </p:nvPr>
        </p:nvSpPr>
        <p:spPr>
          <a:xfrm>
            <a:off x="131850" y="1248400"/>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Sports Media Watch (2024 Season)</a:t>
            </a:r>
            <a:br>
              <a:rPr b="1" lang="en" sz="1100">
                <a:solidFill>
                  <a:schemeClr val="dk1"/>
                </a:solidFill>
              </a:rPr>
            </a:br>
            <a:r>
              <a:rPr b="1" lang="en" sz="1100">
                <a:solidFill>
                  <a:schemeClr val="dk1"/>
                </a:solidFill>
              </a:rPr>
              <a:t>Sports Media Watch. (2024). </a:t>
            </a:r>
            <a:r>
              <a:rPr b="1" i="1" lang="en" sz="1100">
                <a:solidFill>
                  <a:schemeClr val="dk1"/>
                </a:solidFill>
              </a:rPr>
              <a:t>College football TV ratings: 2024 season</a:t>
            </a:r>
            <a:r>
              <a:rPr b="1" lang="en" sz="1100">
                <a:solidFill>
                  <a:schemeClr val="dk1"/>
                </a:solidFill>
              </a:rPr>
              <a:t>. Retrieved from</a:t>
            </a:r>
            <a:r>
              <a:rPr b="1" lang="en" sz="1100">
                <a:solidFill>
                  <a:schemeClr val="dk1"/>
                </a:solidFill>
                <a:uFill>
                  <a:noFill/>
                </a:uFill>
                <a:hlinkClick r:id="rId3">
                  <a:extLst>
                    <a:ext uri="{A12FA001-AC4F-418D-AE19-62706E023703}">
                      <ahyp:hlinkClr val="tx"/>
                    </a:ext>
                  </a:extLst>
                </a:hlinkClick>
              </a:rPr>
              <a:t> </a:t>
            </a:r>
            <a:r>
              <a:rPr b="1" lang="en" sz="1100" u="sng">
                <a:solidFill>
                  <a:schemeClr val="dk1"/>
                </a:solidFill>
                <a:hlinkClick r:id="rId4">
                  <a:extLst>
                    <a:ext uri="{A12FA001-AC4F-418D-AE19-62706E023703}">
                      <ahyp:hlinkClr val="tx"/>
                    </a:ext>
                  </a:extLst>
                </a:hlinkClick>
              </a:rPr>
              <a:t>https://www.sportsmediawatch.com/college-football-tv-ratings/</a:t>
            </a:r>
            <a:endParaRPr b="1" sz="1100" u="sng">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Sports Media Watch (2023 Season)</a:t>
            </a:r>
            <a:br>
              <a:rPr b="1" lang="en" sz="1100">
                <a:solidFill>
                  <a:schemeClr val="dk1"/>
                </a:solidFill>
              </a:rPr>
            </a:br>
            <a:r>
              <a:rPr b="1" lang="en" sz="1100">
                <a:solidFill>
                  <a:schemeClr val="dk1"/>
                </a:solidFill>
              </a:rPr>
              <a:t>Sports Media Watch. (2023). </a:t>
            </a:r>
            <a:r>
              <a:rPr b="1" i="1" lang="en" sz="1100">
                <a:solidFill>
                  <a:schemeClr val="dk1"/>
                </a:solidFill>
              </a:rPr>
              <a:t>College football TV ratings: 2023 season</a:t>
            </a:r>
            <a:r>
              <a:rPr b="1" lang="en" sz="1100">
                <a:solidFill>
                  <a:schemeClr val="dk1"/>
                </a:solidFill>
              </a:rPr>
              <a:t>. Retrieved from</a:t>
            </a:r>
            <a:r>
              <a:rPr b="1" lang="en" sz="1100">
                <a:solidFill>
                  <a:schemeClr val="dk1"/>
                </a:solidFill>
                <a:uFill>
                  <a:noFill/>
                </a:uFill>
                <a:hlinkClick r:id="rId5">
                  <a:extLst>
                    <a:ext uri="{A12FA001-AC4F-418D-AE19-62706E023703}">
                      <ahyp:hlinkClr val="tx"/>
                    </a:ext>
                  </a:extLst>
                </a:hlinkClick>
              </a:rPr>
              <a:t> </a:t>
            </a:r>
            <a:r>
              <a:rPr b="1" lang="en" sz="1100" u="sng">
                <a:solidFill>
                  <a:schemeClr val="dk1"/>
                </a:solidFill>
                <a:hlinkClick r:id="rId6">
                  <a:extLst>
                    <a:ext uri="{A12FA001-AC4F-418D-AE19-62706E023703}">
                      <ahyp:hlinkClr val="tx"/>
                    </a:ext>
                  </a:extLst>
                </a:hlinkClick>
              </a:rPr>
              <a:t>https://www.sportsmediawatch.com/college-football-tv-ratings/2023-season/</a:t>
            </a:r>
            <a:endParaRPr b="1" sz="1100" u="sng">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Sports Media Watch (2022 Season)</a:t>
            </a:r>
            <a:br>
              <a:rPr b="1" lang="en" sz="1100">
                <a:solidFill>
                  <a:schemeClr val="dk1"/>
                </a:solidFill>
              </a:rPr>
            </a:br>
            <a:r>
              <a:rPr b="1" lang="en" sz="1100">
                <a:solidFill>
                  <a:schemeClr val="dk1"/>
                </a:solidFill>
              </a:rPr>
              <a:t>Sports Media Watch. (2022). </a:t>
            </a:r>
            <a:r>
              <a:rPr b="1" i="1" lang="en" sz="1100">
                <a:solidFill>
                  <a:schemeClr val="dk1"/>
                </a:solidFill>
              </a:rPr>
              <a:t>College football TV ratings: 2022 season</a:t>
            </a:r>
            <a:r>
              <a:rPr b="1" lang="en" sz="1100">
                <a:solidFill>
                  <a:schemeClr val="dk1"/>
                </a:solidFill>
              </a:rPr>
              <a:t>. Retrieved from</a:t>
            </a:r>
            <a:r>
              <a:rPr b="1" lang="en" sz="1100">
                <a:solidFill>
                  <a:schemeClr val="dk1"/>
                </a:solidFill>
                <a:uFill>
                  <a:noFill/>
                </a:uFill>
                <a:hlinkClick r:id="rId7">
                  <a:extLst>
                    <a:ext uri="{A12FA001-AC4F-418D-AE19-62706E023703}">
                      <ahyp:hlinkClr val="tx"/>
                    </a:ext>
                  </a:extLst>
                </a:hlinkClick>
              </a:rPr>
              <a:t> </a:t>
            </a:r>
            <a:r>
              <a:rPr b="1" lang="en" sz="1100" u="sng">
                <a:solidFill>
                  <a:schemeClr val="dk1"/>
                </a:solidFill>
                <a:hlinkClick r:id="rId8">
                  <a:extLst>
                    <a:ext uri="{A12FA001-AC4F-418D-AE19-62706E023703}">
                      <ahyp:hlinkClr val="tx"/>
                    </a:ext>
                  </a:extLst>
                </a:hlinkClick>
              </a:rPr>
              <a:t>https://www.sportsmediawatch.com/college-football-tv-ratings/2022-season/</a:t>
            </a:r>
            <a:endParaRPr b="1" sz="1100" u="sng">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Yahoo Sports Article</a:t>
            </a:r>
            <a:br>
              <a:rPr b="1" lang="en" sz="1100">
                <a:solidFill>
                  <a:schemeClr val="dk1"/>
                </a:solidFill>
              </a:rPr>
            </a:br>
            <a:r>
              <a:rPr b="1" lang="en" sz="1100">
                <a:solidFill>
                  <a:schemeClr val="dk1"/>
                </a:solidFill>
              </a:rPr>
              <a:t>Wetzel, D. (2020, December 10). </a:t>
            </a:r>
            <a:r>
              <a:rPr b="1" i="1" lang="en" sz="1100">
                <a:solidFill>
                  <a:schemeClr val="dk1"/>
                </a:solidFill>
              </a:rPr>
              <a:t>ABC/ESPN secures SEC broadcasting rights for $300 million annually, ending CBS’s long-standing partnership</a:t>
            </a:r>
            <a:r>
              <a:rPr b="1" lang="en" sz="1100">
                <a:solidFill>
                  <a:schemeClr val="dk1"/>
                </a:solidFill>
              </a:rPr>
              <a:t>. Yahoo Sports. Retrieved from</a:t>
            </a:r>
            <a:r>
              <a:rPr b="1" lang="en" sz="1100">
                <a:solidFill>
                  <a:schemeClr val="dk1"/>
                </a:solidFill>
                <a:uFill>
                  <a:noFill/>
                </a:uFill>
                <a:hlinkClick r:id="rId9">
                  <a:extLst>
                    <a:ext uri="{A12FA001-AC4F-418D-AE19-62706E023703}">
                      <ahyp:hlinkClr val="tx"/>
                    </a:ext>
                  </a:extLst>
                </a:hlinkClick>
              </a:rPr>
              <a:t> </a:t>
            </a:r>
            <a:r>
              <a:rPr b="1" lang="en" sz="1100" u="sng">
                <a:solidFill>
                  <a:schemeClr val="dk1"/>
                </a:solidFill>
                <a:hlinkClick r:id="rId10">
                  <a:extLst>
                    <a:ext uri="{A12FA001-AC4F-418D-AE19-62706E023703}">
                      <ahyp:hlinkClr val="tx"/>
                    </a:ext>
                  </a:extLst>
                </a:hlinkClick>
              </a:rPr>
              <a:t>https://sports.yahoo.com</a:t>
            </a:r>
            <a:endParaRPr b="1" sz="1100" u="sng">
              <a:solidFill>
                <a:schemeClr val="dk1"/>
              </a:solidFill>
            </a:endParaRPr>
          </a:p>
          <a:p>
            <a:pPr indent="0" lvl="0" marL="0" rtl="0" algn="l">
              <a:spcBef>
                <a:spcPts val="1200"/>
              </a:spcBef>
              <a:spcAft>
                <a:spcPts val="1200"/>
              </a:spcAft>
              <a:buNone/>
            </a:pPr>
            <a:r>
              <a:t/>
            </a:r>
            <a:endParaRPr b="1" sz="1400">
              <a:solidFill>
                <a:schemeClr val="dk1"/>
              </a:solidFill>
            </a:endParaRPr>
          </a:p>
        </p:txBody>
      </p:sp>
      <p:pic>
        <p:nvPicPr>
          <p:cNvPr descr="Open Sources - Free of Charge Creative Commons Keyboard image" id="86" name="Google Shape;86;p17"/>
          <p:cNvPicPr preferRelativeResize="0"/>
          <p:nvPr/>
        </p:nvPicPr>
        <p:blipFill>
          <a:blip r:embed="rId11">
            <a:alphaModFix/>
          </a:blip>
          <a:stretch>
            <a:fillRect/>
          </a:stretch>
        </p:blipFill>
        <p:spPr>
          <a:xfrm>
            <a:off x="6150625" y="0"/>
            <a:ext cx="2993376" cy="26729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0" y="0"/>
            <a:ext cx="4795800" cy="61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Historical Context: SEC and CBS  </a:t>
            </a:r>
            <a:r>
              <a:rPr b="1" lang="en"/>
              <a:t> </a:t>
            </a:r>
            <a:endParaRPr b="1"/>
          </a:p>
        </p:txBody>
      </p:sp>
      <p:sp>
        <p:nvSpPr>
          <p:cNvPr id="92" name="Google Shape;92;p18"/>
          <p:cNvSpPr txBox="1"/>
          <p:nvPr>
            <p:ph idx="1" type="body"/>
          </p:nvPr>
        </p:nvSpPr>
        <p:spPr>
          <a:xfrm>
            <a:off x="0" y="867250"/>
            <a:ext cx="8500500" cy="427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400">
              <a:solidFill>
                <a:schemeClr val="dk1"/>
              </a:solidFill>
            </a:endParaRPr>
          </a:p>
          <a:p>
            <a:pPr indent="0" lvl="0" marL="0" rtl="0" algn="l">
              <a:spcBef>
                <a:spcPts val="1200"/>
              </a:spcBef>
              <a:spcAft>
                <a:spcPts val="0"/>
              </a:spcAft>
              <a:buClr>
                <a:schemeClr val="dk1"/>
              </a:buClr>
              <a:buSzPts val="1100"/>
              <a:buFont typeface="Arial"/>
              <a:buNone/>
            </a:pPr>
            <a:r>
              <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For over a decade, CBS held the rights to the SEC's premier weekly game, paying only $55 million annually, which was considered one of the best bargains in sports broadcasting.</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As the SEC expanded and viewership grew, CBS’s refusal to increase its financial commitment to match the league’s rising value caused significant tension during renegotiations.</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In 2020, ABC/ESPN outbid CBS with an offer of $300 million annually, securing exclusive rights to SEC games starting in 2024.</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Implications:</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CBS’s unwillingness to increase its investment led to losing its most valuable football asset.</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The move positioned ABC/ESPN as the new leader in SEC broadcasts, reshaping college football’s media landscape.</a:t>
            </a:r>
            <a:endParaRPr b="1" sz="1400">
              <a:solidFill>
                <a:schemeClr val="dk1"/>
              </a:solidFill>
            </a:endParaRPr>
          </a:p>
          <a:p>
            <a:pPr indent="0" lvl="0" marL="0" rtl="0" algn="l">
              <a:spcBef>
                <a:spcPts val="1200"/>
              </a:spcBef>
              <a:spcAft>
                <a:spcPts val="1200"/>
              </a:spcAft>
              <a:buNone/>
            </a:pPr>
            <a:r>
              <a:t/>
            </a:r>
            <a:endParaRPr b="1" sz="1300">
              <a:solidFill>
                <a:schemeClr val="dk1"/>
              </a:solidFill>
            </a:endParaRPr>
          </a:p>
        </p:txBody>
      </p:sp>
      <p:pic>
        <p:nvPicPr>
          <p:cNvPr descr="ABC booth | ABC booth at the 2019 San Diego Comic-Con Intern… | Flickr" id="93" name="Google Shape;93;p18"/>
          <p:cNvPicPr preferRelativeResize="0"/>
          <p:nvPr/>
        </p:nvPicPr>
        <p:blipFill>
          <a:blip r:embed="rId3">
            <a:alphaModFix/>
          </a:blip>
          <a:stretch>
            <a:fillRect/>
          </a:stretch>
        </p:blipFill>
        <p:spPr>
          <a:xfrm>
            <a:off x="4963675" y="0"/>
            <a:ext cx="4196250" cy="1745000"/>
          </a:xfrm>
          <a:prstGeom prst="rect">
            <a:avLst/>
          </a:prstGeom>
          <a:noFill/>
          <a:ln>
            <a:noFill/>
          </a:ln>
        </p:spPr>
      </p:pic>
      <p:sp>
        <p:nvSpPr>
          <p:cNvPr id="94" name="Google Shape;94;p18"/>
          <p:cNvSpPr txBox="1"/>
          <p:nvPr/>
        </p:nvSpPr>
        <p:spPr>
          <a:xfrm>
            <a:off x="4076425" y="3373050"/>
            <a:ext cx="5083500" cy="8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311700" y="0"/>
            <a:ext cx="8520600" cy="54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Move to ESPN and ABC</a:t>
            </a:r>
            <a:endParaRPr b="1"/>
          </a:p>
        </p:txBody>
      </p:sp>
      <p:sp>
        <p:nvSpPr>
          <p:cNvPr id="100" name="Google Shape;100;p19"/>
          <p:cNvSpPr txBox="1"/>
          <p:nvPr>
            <p:ph idx="1" type="body"/>
          </p:nvPr>
        </p:nvSpPr>
        <p:spPr>
          <a:xfrm>
            <a:off x="0" y="543600"/>
            <a:ext cx="9088200" cy="1750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605"/>
              <a:buFont typeface="Arial"/>
              <a:buNone/>
            </a:pPr>
            <a:r>
              <a:rPr b="1" lang="en" sz="1300">
                <a:solidFill>
                  <a:schemeClr val="dk1"/>
                </a:solidFill>
              </a:rPr>
              <a:t>The SEC's new contract with ESPN/ABC, will significantly expand the league's broadcasting reach. The new deal offers:</a:t>
            </a:r>
            <a:endParaRPr b="1" sz="1300">
              <a:solidFill>
                <a:schemeClr val="dk1"/>
              </a:solidFill>
            </a:endParaRPr>
          </a:p>
          <a:p>
            <a:pPr indent="-311150" lvl="0" marL="457200" rtl="0" algn="l">
              <a:lnSpc>
                <a:spcPct val="95000"/>
              </a:lnSpc>
              <a:spcBef>
                <a:spcPts val="1200"/>
              </a:spcBef>
              <a:spcAft>
                <a:spcPts val="0"/>
              </a:spcAft>
              <a:buClr>
                <a:schemeClr val="dk1"/>
              </a:buClr>
              <a:buSzPts val="1300"/>
              <a:buChar char="●"/>
            </a:pPr>
            <a:r>
              <a:rPr b="1" lang="en" sz="1300">
                <a:solidFill>
                  <a:schemeClr val="dk1"/>
                </a:solidFill>
              </a:rPr>
              <a:t>Broader access to 130 million households.</a:t>
            </a:r>
            <a:endParaRPr b="1" sz="1300">
              <a:solidFill>
                <a:schemeClr val="dk1"/>
              </a:solidFill>
            </a:endParaRPr>
          </a:p>
          <a:p>
            <a:pPr indent="-311150" lvl="0" marL="457200" rtl="0" algn="l">
              <a:lnSpc>
                <a:spcPct val="95000"/>
              </a:lnSpc>
              <a:spcBef>
                <a:spcPts val="0"/>
              </a:spcBef>
              <a:spcAft>
                <a:spcPts val="0"/>
              </a:spcAft>
              <a:buClr>
                <a:schemeClr val="dk1"/>
              </a:buClr>
              <a:buSzPts val="1300"/>
              <a:buChar char="●"/>
            </a:pPr>
            <a:r>
              <a:rPr b="1" lang="en" sz="1300">
                <a:solidFill>
                  <a:schemeClr val="dk1"/>
                </a:solidFill>
              </a:rPr>
              <a:t>Increased control over kickoff times.</a:t>
            </a:r>
            <a:endParaRPr b="1" sz="1300">
              <a:solidFill>
                <a:schemeClr val="dk1"/>
              </a:solidFill>
            </a:endParaRPr>
          </a:p>
          <a:p>
            <a:pPr indent="-311150" lvl="0" marL="457200" rtl="0" algn="l">
              <a:lnSpc>
                <a:spcPct val="95000"/>
              </a:lnSpc>
              <a:spcBef>
                <a:spcPts val="0"/>
              </a:spcBef>
              <a:spcAft>
                <a:spcPts val="0"/>
              </a:spcAft>
              <a:buClr>
                <a:schemeClr val="dk1"/>
              </a:buClr>
              <a:buSzPts val="1300"/>
              <a:buChar char="●"/>
            </a:pPr>
            <a:r>
              <a:rPr b="1" lang="en" sz="1300">
                <a:solidFill>
                  <a:schemeClr val="dk1"/>
                </a:solidFill>
              </a:rPr>
              <a:t>The deal includes doubleheaders and potential tripleheaders on ABC.</a:t>
            </a:r>
            <a:endParaRPr b="1" sz="1300">
              <a:solidFill>
                <a:schemeClr val="dk1"/>
              </a:solidFill>
            </a:endParaRPr>
          </a:p>
          <a:p>
            <a:pPr indent="0" lvl="0" marL="0" rtl="0" algn="l">
              <a:lnSpc>
                <a:spcPct val="95000"/>
              </a:lnSpc>
              <a:spcBef>
                <a:spcPts val="1200"/>
              </a:spcBef>
              <a:spcAft>
                <a:spcPts val="0"/>
              </a:spcAft>
              <a:buClr>
                <a:schemeClr val="dk1"/>
              </a:buClr>
              <a:buSzPts val="605"/>
              <a:buFont typeface="Arial"/>
              <a:buNone/>
            </a:pPr>
            <a:r>
              <a:rPr b="1" lang="en" sz="1300">
                <a:solidFill>
                  <a:schemeClr val="dk1"/>
                </a:solidFill>
              </a:rPr>
              <a:t>The SEC prioritized flexibility and control, gaining the ability to schedule and adjust game times with more precision—a limitation under CBS.</a:t>
            </a:r>
            <a:endParaRPr b="1" sz="1300">
              <a:solidFill>
                <a:schemeClr val="dk1"/>
              </a:solidFill>
            </a:endParaRPr>
          </a:p>
          <a:p>
            <a:pPr indent="0" lvl="0" marL="0" rtl="0" algn="l">
              <a:lnSpc>
                <a:spcPct val="95000"/>
              </a:lnSpc>
              <a:spcBef>
                <a:spcPts val="0"/>
              </a:spcBef>
              <a:spcAft>
                <a:spcPts val="1200"/>
              </a:spcAft>
              <a:buSzPts val="605"/>
              <a:buNone/>
            </a:pPr>
            <a:r>
              <a:t/>
            </a:r>
            <a:endParaRPr sz="989"/>
          </a:p>
        </p:txBody>
      </p:sp>
      <p:sp>
        <p:nvSpPr>
          <p:cNvPr id="101" name="Google Shape;101;p19"/>
          <p:cNvSpPr txBox="1"/>
          <p:nvPr/>
        </p:nvSpPr>
        <p:spPr>
          <a:xfrm>
            <a:off x="-55925" y="2234050"/>
            <a:ext cx="8520600" cy="29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chemeClr val="dk1"/>
              </a:solidFill>
            </a:endParaRPr>
          </a:p>
          <a:p>
            <a:pPr indent="0" lvl="0" marL="0" rtl="0" algn="l">
              <a:spcBef>
                <a:spcPts val="0"/>
              </a:spcBef>
              <a:spcAft>
                <a:spcPts val="0"/>
              </a:spcAft>
              <a:buNone/>
            </a:pPr>
            <a:r>
              <a:t/>
            </a:r>
            <a:endParaRPr b="1" sz="2800">
              <a:solidFill>
                <a:schemeClr val="dk1"/>
              </a:solidFill>
            </a:endParaRPr>
          </a:p>
          <a:p>
            <a:pPr indent="0" lvl="0" marL="0" rtl="0" algn="l">
              <a:spcBef>
                <a:spcPts val="0"/>
              </a:spcBef>
              <a:spcAft>
                <a:spcPts val="0"/>
              </a:spcAft>
              <a:buNone/>
            </a:pPr>
            <a:r>
              <a:rPr b="1" lang="en" sz="2800">
                <a:solidFill>
                  <a:schemeClr val="dk1"/>
                </a:solidFill>
              </a:rPr>
              <a:t>CBS’s New Focus: Big Ten Rights</a:t>
            </a:r>
            <a:endParaRPr b="1" sz="2800">
              <a:solidFill>
                <a:schemeClr val="dk1"/>
              </a:solidFill>
            </a:endParaRPr>
          </a:p>
          <a:p>
            <a:pPr indent="0" lvl="0" marL="0" rtl="0" algn="l">
              <a:lnSpc>
                <a:spcPct val="115000"/>
              </a:lnSpc>
              <a:spcBef>
                <a:spcPts val="0"/>
              </a:spcBef>
              <a:spcAft>
                <a:spcPts val="0"/>
              </a:spcAft>
              <a:buNone/>
            </a:pPr>
            <a:r>
              <a:rPr b="1" lang="en" sz="1300">
                <a:solidFill>
                  <a:schemeClr val="dk1"/>
                </a:solidFill>
              </a:rPr>
              <a:t>After declining to match ESPN’s offer for the SEC, CBS shifted its focus to the Big Ten. However, its new deal is notably less favorable:</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 sz="1300">
                <a:solidFill>
                  <a:schemeClr val="dk1"/>
                </a:solidFill>
              </a:rPr>
              <a:t>CBS will pay $350 million annually for a secondary Big Ten game.</a:t>
            </a:r>
            <a:endParaRPr b="1"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Unlike its SEC contract, CBS lacks exclusive rights to the top Big Ten games.. Instead, it shares game picks with Fox (the Big Ten’s primary broadcaster) and NBC in a rotating draft system.</a:t>
            </a:r>
            <a:endParaRPr sz="1300">
              <a:solidFill>
                <a:schemeClr val="dk1"/>
              </a:solidFill>
            </a:endParaRPr>
          </a:p>
          <a:p>
            <a:pPr indent="0" lvl="0" marL="0" rtl="0" algn="l">
              <a:spcBef>
                <a:spcPts val="1200"/>
              </a:spcBef>
              <a:spcAft>
                <a:spcPts val="0"/>
              </a:spcAft>
              <a:buClr>
                <a:schemeClr val="dk1"/>
              </a:buClr>
              <a:buSzPts val="1100"/>
              <a:buFont typeface="Arial"/>
              <a:buNone/>
            </a:pPr>
            <a:r>
              <a:t/>
            </a:r>
            <a:endParaRPr sz="2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0" y="0"/>
            <a:ext cx="4124400" cy="10176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 sz="1800"/>
              <a:t>Data Cleaning and Preparation</a:t>
            </a:r>
            <a:endParaRPr sz="3300"/>
          </a:p>
        </p:txBody>
      </p:sp>
      <p:sp>
        <p:nvSpPr>
          <p:cNvPr id="107" name="Google Shape;107;p20"/>
          <p:cNvSpPr txBox="1"/>
          <p:nvPr>
            <p:ph idx="1" type="body"/>
          </p:nvPr>
        </p:nvSpPr>
        <p:spPr>
          <a:xfrm>
            <a:off x="0" y="903200"/>
            <a:ext cx="6354600" cy="42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sz="1900">
                <a:solidFill>
                  <a:schemeClr val="dk1"/>
                </a:solidFill>
                <a:highlight>
                  <a:schemeClr val="accent3"/>
                </a:highlight>
              </a:rPr>
              <a:t>The dataset was cleaned and enriched to ensure accurate analysis:</a:t>
            </a:r>
            <a:endParaRPr b="1" sz="1900">
              <a:solidFill>
                <a:schemeClr val="dk1"/>
              </a:solidFill>
              <a:highlight>
                <a:schemeClr val="accent3"/>
              </a:highlight>
            </a:endParaRPr>
          </a:p>
          <a:p>
            <a:pPr indent="-304800" lvl="0" marL="457200" rtl="0" algn="l">
              <a:spcBef>
                <a:spcPts val="1200"/>
              </a:spcBef>
              <a:spcAft>
                <a:spcPts val="0"/>
              </a:spcAft>
              <a:buClr>
                <a:schemeClr val="dk1"/>
              </a:buClr>
              <a:buSzPts val="1200"/>
              <a:buChar char="●"/>
            </a:pPr>
            <a:r>
              <a:rPr b="1" lang="en" sz="1900">
                <a:solidFill>
                  <a:schemeClr val="dk1"/>
                </a:solidFill>
                <a:highlight>
                  <a:schemeClr val="accent3"/>
                </a:highlight>
              </a:rPr>
              <a:t>Team conferences were updated based on realignments for each year.</a:t>
            </a:r>
            <a:endParaRPr b="1" sz="1900">
              <a:solidFill>
                <a:schemeClr val="dk1"/>
              </a:solidFill>
              <a:highlight>
                <a:schemeClr val="accent3"/>
              </a:highlight>
            </a:endParaRPr>
          </a:p>
          <a:p>
            <a:pPr indent="-304800" lvl="0" marL="457200" rtl="0" algn="l">
              <a:spcBef>
                <a:spcPts val="0"/>
              </a:spcBef>
              <a:spcAft>
                <a:spcPts val="0"/>
              </a:spcAft>
              <a:buClr>
                <a:schemeClr val="dk1"/>
              </a:buClr>
              <a:buSzPts val="1200"/>
              <a:buChar char="●"/>
            </a:pPr>
            <a:r>
              <a:rPr b="1" lang="en" sz="1900">
                <a:solidFill>
                  <a:schemeClr val="dk1"/>
                </a:solidFill>
                <a:highlight>
                  <a:schemeClr val="accent3"/>
                </a:highlight>
              </a:rPr>
              <a:t>The combined conference column was split into two separate columns for detailed matchup insights.</a:t>
            </a:r>
            <a:endParaRPr b="1" sz="1900">
              <a:solidFill>
                <a:schemeClr val="dk1"/>
              </a:solidFill>
              <a:highlight>
                <a:schemeClr val="accent3"/>
              </a:highlight>
            </a:endParaRPr>
          </a:p>
          <a:p>
            <a:pPr indent="-304800" lvl="0" marL="457200" rtl="0" algn="l">
              <a:spcBef>
                <a:spcPts val="0"/>
              </a:spcBef>
              <a:spcAft>
                <a:spcPts val="0"/>
              </a:spcAft>
              <a:buClr>
                <a:schemeClr val="dk1"/>
              </a:buClr>
              <a:buSzPts val="1200"/>
              <a:buChar char="●"/>
            </a:pPr>
            <a:r>
              <a:rPr b="1" lang="en" sz="1900">
                <a:solidFill>
                  <a:schemeClr val="dk1"/>
                </a:solidFill>
                <a:highlight>
                  <a:schemeClr val="accent3"/>
                </a:highlight>
              </a:rPr>
              <a:t>Missing or ambiguous values in key fields, such as viewership and network, were addressed.</a:t>
            </a:r>
            <a:endParaRPr b="1" sz="1900">
              <a:solidFill>
                <a:schemeClr val="dk1"/>
              </a:solidFill>
              <a:highlight>
                <a:schemeClr val="accent3"/>
              </a:highlight>
            </a:endParaRPr>
          </a:p>
          <a:p>
            <a:pPr indent="0" lvl="0" marL="0" rtl="0" algn="l">
              <a:spcBef>
                <a:spcPts val="1200"/>
              </a:spcBef>
              <a:spcAft>
                <a:spcPts val="0"/>
              </a:spcAft>
              <a:buClr>
                <a:schemeClr val="dk1"/>
              </a:buClr>
              <a:buSzPts val="1100"/>
              <a:buFont typeface="Arial"/>
              <a:buNone/>
            </a:pPr>
            <a:r>
              <a:rPr b="1" lang="en" sz="1900">
                <a:solidFill>
                  <a:schemeClr val="dk1"/>
                </a:solidFill>
                <a:highlight>
                  <a:schemeClr val="accent3"/>
                </a:highlight>
              </a:rPr>
              <a:t>These steps ensured consistency and accuracy in the final analysis.</a:t>
            </a:r>
            <a:endParaRPr b="1" sz="1900">
              <a:solidFill>
                <a:schemeClr val="dk1"/>
              </a:solidFill>
              <a:highlight>
                <a:schemeClr val="accent3"/>
              </a:highlight>
            </a:endParaRPr>
          </a:p>
          <a:p>
            <a:pPr indent="0" lvl="0" marL="0" rtl="0" algn="l">
              <a:spcBef>
                <a:spcPts val="0"/>
              </a:spcBef>
              <a:spcAft>
                <a:spcPts val="0"/>
              </a:spcAft>
              <a:buNone/>
            </a:pPr>
            <a:r>
              <a:t/>
            </a:r>
            <a:endParaRPr>
              <a:solidFill>
                <a:schemeClr val="dk1"/>
              </a:solidFill>
              <a:highlight>
                <a:schemeClr val="accent3"/>
              </a:highlight>
            </a:endParaRPr>
          </a:p>
          <a:p>
            <a:pPr indent="0" lvl="0" marL="0" rtl="0" algn="l">
              <a:spcBef>
                <a:spcPts val="1200"/>
              </a:spcBef>
              <a:spcAft>
                <a:spcPts val="1200"/>
              </a:spcAft>
              <a:buNone/>
            </a:pPr>
            <a:r>
              <a:t/>
            </a:r>
            <a:endParaRPr/>
          </a:p>
        </p:txBody>
      </p:sp>
      <p:pic>
        <p:nvPicPr>
          <p:cNvPr descr="sweeping | Free SVG" id="108" name="Google Shape;108;p20"/>
          <p:cNvPicPr preferRelativeResize="0"/>
          <p:nvPr/>
        </p:nvPicPr>
        <p:blipFill>
          <a:blip r:embed="rId3">
            <a:alphaModFix/>
          </a:blip>
          <a:stretch>
            <a:fillRect/>
          </a:stretch>
        </p:blipFill>
        <p:spPr>
          <a:xfrm>
            <a:off x="6570250" y="86825"/>
            <a:ext cx="2466225"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viewership </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1"/>
          <p:cNvPicPr preferRelativeResize="0"/>
          <p:nvPr/>
        </p:nvPicPr>
        <p:blipFill>
          <a:blip r:embed="rId3">
            <a:alphaModFix/>
          </a:blip>
          <a:stretch>
            <a:fillRect/>
          </a:stretch>
        </p:blipFill>
        <p:spPr>
          <a:xfrm>
            <a:off x="311700" y="1152475"/>
            <a:ext cx="3884624" cy="3416400"/>
          </a:xfrm>
          <a:prstGeom prst="rect">
            <a:avLst/>
          </a:prstGeom>
          <a:noFill/>
          <a:ln>
            <a:noFill/>
          </a:ln>
        </p:spPr>
      </p:pic>
      <p:sp>
        <p:nvSpPr>
          <p:cNvPr id="116" name="Google Shape;116;p21"/>
          <p:cNvSpPr txBox="1"/>
          <p:nvPr/>
        </p:nvSpPr>
        <p:spPr>
          <a:xfrm>
            <a:off x="4891725" y="1202950"/>
            <a:ext cx="3752700" cy="3045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AutoNum type="arabicPeriod"/>
            </a:pPr>
            <a:r>
              <a:rPr b="1" lang="en">
                <a:solidFill>
                  <a:schemeClr val="dk1"/>
                </a:solidFill>
              </a:rPr>
              <a:t>SEC leads with the highest average viewership per game at 5.26 million, indicating its dominance in attracting a large audience consistently.</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b="1" lang="en">
                <a:solidFill>
                  <a:schemeClr val="dk1"/>
                </a:solidFill>
              </a:rPr>
              <a:t>B10 (Big Ten) matches have an average viewership of 4.49 million, showing their strong competitive appeal, especially with their presence in key broadcasting slots.</a:t>
            </a:r>
            <a:endParaRPr b="1">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