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5" r:id="rId5"/>
    <p:sldId id="259" r:id="rId6"/>
    <p:sldId id="266"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0"/>
    <p:restoredTop sz="95991"/>
  </p:normalViewPr>
  <p:slideViewPr>
    <p:cSldViewPr snapToGrid="0" snapToObjects="1">
      <p:cViewPr varScale="1">
        <p:scale>
          <a:sx n="143" d="100"/>
          <a:sy n="143" d="100"/>
        </p:scale>
        <p:origin x="136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2T17:17:45.263"/>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85,'17'-5,"-2"1,-7 3,0 0,2 0,1 1,0 0,-2 0,-2 0,-2 0,-1 0,2 0,2 0,4 0,3 1,0 1,-3-1,-4 0,-1-1,3 0,2 0,2 0,0 0,-3 0,-1 0,6 0,2 0,1 0,-1-1,-1 0,10 0,2 0,-2 1,-3-2,-5-1,8-2,0 1,-5-1,-5 2,-7 2,2 0,-2-1,0 1,4-2,1-1,3 0,1-1,-3 2,-3 2,-4 0,0 0,-2 0,4 0,-1 0,-1 1,0 0,0 0,4 0,0 0,-4 0,1 0,1-1,2 0,6-3,-1 0,-2 0,-2 1,-4 2,0 1,1 0,-1 0,-2 0,-2 0,1-1,1 0,0 0,1 0,0 1,2 0,1 0,2 0,3 0,2 0,-3 0,-3 0,-2 1,-1 0,0 2,-4-2,-4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0:21:20.042"/>
    </inkml:context>
    <inkml:brush xml:id="br0">
      <inkml:brushProperty name="width" value="0.05" units="cm"/>
      <inkml:brushProperty name="height" value="0.05" units="cm"/>
      <inkml:brushProperty name="color" value="#E71224"/>
    </inkml:brush>
  </inkml:definitions>
  <inkml:trace contextRef="#ctx0" brushRef="#br0">0 1 24575,'25'17'0,"-6"-3"0,-1 4 0,-4-5 0,6 4 0,11 3 0,18 7 0,9 2 0,2-2 0,-2-4 0,-7-2 0,-6-3 0,2-2 0,9 1 0,22 1 0,-24-8 0,4 1 0,9 2 0,2 0 0,-2-1 0,4 1 0,20 5 0,8 1-538,-18-4 0,4 0 0,4 1 538,-10-2 0,3 1 0,2 0 0,2 0-457,-8 0 0,2 0 1,2 0-1,0 1 1,0-1 456,-1 0 0,0 0 0,1-1 0,-1 1 0,0-1 0,1 0 0,0-1 0,-1 1 0,1-1 0,0-1 0,1 1 0,-1-2 0,1 0 0,0 0 0,1 0 0,4 0 0,1-1 0,1 0 0,0 0 0,1 0-484,3 1 0,0-1 0,1 0 0,0 1 0,0-1 484,-2 0 0,0 0 0,0-1 0,-2 1 0,-1-1 0,-7-2 0,-1 1 0,-1-1 0,-2 0 0,-3-1-114,6-1 1,-3 0-1,-2-1 1,-5 0 113,4-1 0,-5-1 0,-5-1 586,4 0 0,-6-1-586,25 0 0,-4 0 0,3 0 2049,-7 0-2049,-17 0 2892,-22 0-2892,12 0 658,18 0-658,-6 0 0,-21 0 0,-16 0 0,6 0 0,46 0 0,-25 0 0,2 0 0,-2 0 0,-3 0 0,18 0 0,-48 0 0</inkml:trace>
  <inkml:trace contextRef="#ctx0" brushRef="#br0" timeOffset="3333">7089 978 24575,'-8'0'0,"-2"0"0,0 0 0,-4-2 0,-13-1 0,-3-2 0,2-1 0,3 0 0,-1-5 0,-10-5 0,-1 1 0,7 2 0,12 4 0,1 0 0,-4-1 0,2 1 0,8 4 0,8 4 0</inkml:trace>
  <inkml:trace contextRef="#ctx0" brushRef="#br0" timeOffset="6235">7091 1021 24575,'-7'3'0,"1"1"0,-11 8 0,-2 2 0,-2 0 0,1-1 0,9-6 0,2-2 0,1-2 0,-1 1 0,0 1 0,-4 4 0,-1 2 0,-7 6 0,-4 4 0,1-2 0,-1 2 0,18-15 0,0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3:55:26.07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0,'36'0,"-4"0,-18 0,-3 0,0 0,1 0,-3 0,8 0,-4 0,1 0,0 0,-3 0,7 0,0 0,1 0,-1 0,-6 0,-3 0,4 0,-2 0,2 0,-2 0,4 0,2 0,3 0,-3 0,-4 1,-2 0,1 1,2-1,4-1,1 0,1 1,1 2,-4 1,-1 0,-2-2,-3-2,4 0,4 0,-3 0,3 0,5 0,2 0,-2 0,-6 0,-10 0,0 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3:55:29.4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1,'28'0,"-2"0,-10 0,0 0,4 0,2 0,3 0,-2 0,-3 0,-7 0,-2 0,-3 0,6 0,4 0,4 0,3 0,-5 0,4 0,15 0,5 0,3 0,-8 0,-18 0,-5 0,-5 0,-1 0,1 0,8 0,8 1,8 2,1 1,-6-1,-6 0,-4-3,0 0,0 0,0 0,0 0,1 0,-2 0,-1 0,-4 0,-2 0,-1 0,3 0,5 1,20 3,21 0,7 1,-10-2,-20-1,-26-1,-3-1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3:55:31.9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5,'34'0,"-7"0,-8 0,0 0,0 0,-1 0,-1 0,-2 0,-1 0,1 0,-4 0,-1 0,7 0,-3 0,7 0,-2 0,0 0,5 0,4 0,-1 0,-3 0,-4 0,-2 0,0 0,-1 0,3 0,2 0,0 0,-4 0,1-1,12 0,20 0,12 0,5 1,-10 0,-12 0,-6 0,-9 0,-3 0,-5 0,-1 0,11 0,7 0,-10 0,-7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3:55:36.2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1,'33'5,"3"-1,-13-4,2 0,-1 0,-2 1,2 0,-2 0,-4 0,-2-1,-3 0,-1 0,1 0,5 0,2 0,2 0,4 0,-2 0,1 0,-1 0,-4 0,-1 0,-1 0,-5 0,0 0,4 0,7 0,10 0,7 0,-2 0,-6 0,-6 0,-8 0,7 0,8 0,5 0,7 0,-5 0,-9 0,-8 0,-10 0,-4 0,3 0,1 0,-1 0,1 0,-5 0,0 0,3 0,2 0,1 0,-2 0,-1 0,-2 0,4 0,1 0,1 0,3 0,-3 0,2 0,-1 0,-2 0,0 0,8 0,5 0,0 0,-5 0,3 0,2 0,4 0,1 0,-15 0,-4 0,-4 0,1 0,8 0,6 0,8 0,4 0,-2 0,-5 0,-9 0,-6 0,1 0,-2 0,0 0,0 0,2 0,3 0,-2 0,-4 0,4 0,7 0,10 0,7 0,-7 0,-8 0,-6 0,1 0,6 0,7 0,0 0,-7 0,-5 0,-1 0,4 0,-1 0,-1 0,-4-1,-2 0,-2 0,-2 0,-3 1,-2 0,9-2,4 0,6 0,-3 1,-7 1,0 0,0 0,3 0,5 0,-3 0,0 0,-2 0,-3 0,-1 0,-4 0,-6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13:55:50.33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0,'44'0,"-5"0,-15 0,-6 0,-4 0,2 0,-2 0,-2 0,0 0,0 0,6 0,6 0,8 1,9 1,-2-1,-8 0,-11-1,-10 0,-3 0,10 0,-6 0,8 0,-4 0,3 0,2 0,15 4,5 1,0 0,-2-1,-17-4,-1 0,3 0,2 0,4 0,-4 0,-5 0,-6 0,0 0,0 0,1 0,0 0,0 0,3 0,1 0,9 0,1 0,0 0,-1 0,-5 0,0 0,-2 0,-1 0,2 0,0 0,0 0,1 0,4 0,0 0,-3 0,-9 0,-2 0,8-1,1-1,2 1,0 0,-4 1,2 0,-2 0,-5 0,0 0,1 0,3 0,8 0,2 0,1 0,6 0,-3 0,-1 0,-8 0,-10 0,0 0,4 0,8 0,7 0,0 0,-2 0,-11 0,-5 0,3 0,7 0,7 0,8 0,4 0,5 0,1 0,-6 1,-6 0,-8 1,-3 0,-3 0,-1-1,-3-1,-1 0,12 0,14 0,6 0,-5 0,-20 1,-10 0,2 0,5 0,1-1,-1 0,0 0,6 1,11 1,0 2,-7 0,-12-1,-14-1,-5-2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03:25.883"/>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04:04.194"/>
    </inkml:context>
    <inkml:brush xml:id="br0">
      <inkml:brushProperty name="width" value="0.05" units="cm"/>
      <inkml:brushProperty name="height" value="0.05" units="cm"/>
      <inkml:brushProperty name="color" value="#E71224"/>
    </inkml:brush>
  </inkml:definitions>
  <inkml:trace contextRef="#ctx0" brushRef="#br0">0 0 24575,'56'43'0,"-16"-12"0,6 3 0,23 17 0,9 7 0,-9-8 0,5 3 0,6 2-1557,-14-11 1,2 1-1,5 2 1,3 1 0,4 1 1556,-6-4 0,3 1 0,4 1 0,2 1 0,3 0 0,1 0 0,2 1-442,-7-6 0,2 1 0,2 0 0,1 1 0,2 0 0,1-1 0,0 1 0,1-1 0,0 0 442,-5-3 0,1 0 0,1 0 0,1-1 0,1 1 0,-1-1 0,0 0 0,1-1 0,-2 0 0,0-1 0,5 2 0,0 0 0,1-1 0,-1 0 0,0-1 0,-1-1 0,-2 0 0,-2-2 0,-1-1 296,7 3 1,-1-1-1,-1-1 1,-3-1-1,-2-1 1,-4-2-1,-3-1-296,21 8 0,-6-2 0,-6-3 0,-8-2 0,-10-4 0,-7-1 0,-10-3 0,21 14 0,-65-29 0,1 1 0</inkml:trace>
  <inkml:trace contextRef="#ctx0" brushRef="#br0" timeOffset="2185">5301 2603 24575,'0'-8'0,"0"-1"0,-6-8 0,-2-4 0,-4-3 0,-2-3 0,-1 1 0,-7-8 0,-1-5 0,-3 0 0,13 16 0,4 9 0</inkml:trace>
  <inkml:trace contextRef="#ctx0" brushRef="#br0" timeOffset="3901">5277 2624 24575,'-10'0'0,"-4"0"0,-13 0 0,-6-2 0,-1-1 0,6-1 0,10 0 0,-5 2 0,-8 2 0,-18 0 0,-15 0 0,1 0 0,20 0 0,18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04:30.786"/>
    </inkml:context>
    <inkml:brush xml:id="br0">
      <inkml:brushProperty name="width" value="0.05" units="cm"/>
      <inkml:brushProperty name="height" value="0.05" units="cm"/>
      <inkml:brushProperty name="color" value="#E71224"/>
    </inkml:brush>
  </inkml:definitions>
  <inkml:trace contextRef="#ctx0" brushRef="#br0">0 192 24575,'6'-2'0,"9"1"0,27 1 0,11 0 0,12 0 0,26-1 0,16 2-1020,-35-1 1,7 0 0,7 1 0,2-1 0,1 1 1019,-1 0 0,2 0 0,3 0 0,1 1 0,2 0 0,2 0-394,-5 1 1,3 1 0,1 0 0,1 0-1,1 0 1,1 1 0,-1 0 393,-9 0 0,2 1 0,1-1 0,-1 1 0,0 0 0,-1 0 0,-1 1 0,-3-1 0,14 2 0,-2 1 0,-1 0 0,-2 0 0,-3 0 0,-2 0 0,3 0 0,-2 1 0,-2-1 0,-5 0 0,-7-1 0,9 0 0,-7 0 0,-11-1 0,-9-2 0,-11-1 0,-3 0 0,-11 0 3023,0-1-3023,2-1 4826,26 2-4826,-6 1 0,9 0 0,26 3 0,9 1-673,-23-2 0,3 1 0,-2-1 673,-6 0 0,-2 0 0,-5-1 0,8 1 0,-10-1 0,0 1 0,-56-6 0</inkml:trace>
  <inkml:trace contextRef="#ctx0" brushRef="#br0" timeOffset="1400">5330 532 24575,'-19'-22'0,"-20"-29"0,8 13 0,-3-3 0,-4-3 0,1 0 0,-27-30 0,21 26 0,13 11 0,0-3 0,-2-3 0,9 13 0,9 10 0</inkml:trace>
  <inkml:trace contextRef="#ctx0" brushRef="#br0" timeOffset="3401">5355 554 24575,'-21'0'0,"-3"0"0,-2 1 0,-12 2 0,-19 8 0,-27 7 0,31-6 0,-2 1 0,-2 2 0,-1 1 0,3-1 0,2 0 0,-28 8 0,25-5 0,33-12 0,14-3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10:05.019"/>
    </inkml:context>
    <inkml:brush xml:id="br0">
      <inkml:brushProperty name="width" value="0.05" units="cm"/>
      <inkml:brushProperty name="height" value="0.05" units="cm"/>
      <inkml:brushProperty name="color" value="#E71224"/>
    </inkml:brush>
  </inkml:definitions>
  <inkml:trace contextRef="#ctx0" brushRef="#br0">188 1 24575,'0'17'0,"0"0"0,0 3 0,0 4 0,0 6 0,0 4 0,0 7 0,0 3 0,0 6 0,0 5 0,0 6 0,0 8 0,0 2 0,0 2 0,0 3 0,0-1 0,0 4 0,0 3 0,-2-10 0,0 3 0,1-4 0,-1-1 0,2 8 0,0 2 0,0 7 0,0-10 0,0-8 0,0 0 0,0 10 0,0 20 0,0-45 0,0 1 0,0 1 0,0-2 0,0 43 0,0-19 0,0-17 0,0-18 0,0-11 0,0-7 0,0-9 0,0-2 0,0-3 0,0 3 0,0 3 0,0 0 0,0 8 0,0 2 0,0 2 0,0 7 0,0 2 0,0 7 0,0 12 0,0 10 0,0 13 0,0 4 0,0 3 0,0-2 0,0-6 0,0-11 0,0-16 0,0-17 0,0-14 0,0-6 0,0-4 0,0-1 0,-3 6 0,-1 3 0,0 4 0,1 10 0,3-4 0,0-2 0,0-7 0,0-10 0,0 2 0,0 6 0,0 2 0,0 0 0,0-1 0,0-5 0,0 6 0,0 1 0,0-5 0,0-6 0,0-7 0</inkml:trace>
  <inkml:trace contextRef="#ctx0" brushRef="#br0" timeOffset="5335">209 10 24575,'-3'3'0,"0"1"0,-4 4 0,-3 2 0,-1 0 0,0 1 0,3-4 0,1 0 0,-3 2 0,-1 1 0,-7 3 0,-2 1 0,1-1 0,0 1 0,8-3 0,0-1 0,0 0 0,2-2 0,4-3 0,1 0 0</inkml:trace>
  <inkml:trace contextRef="#ctx0" brushRef="#br0" timeOffset="7202">205 10 24575,'0'16'0,"0"-3"0,0-1 0,2-2 0,3 1 0,7 10 0,3 3 0,2 1 0,-1-1 0,-5-6 0,0 2 0,1-1 0,1 0 0,-2-5 0,-3-4 0,1 2 0,0 0 0,1 3 0,4 3 0,-4-5 0,-3-4 0,-2-3 0</inkml:trace>
  <inkml:trace contextRef="#ctx0" brushRef="#br0" timeOffset="63386">189 3766 24575,'3'-7'0,"0"0"0,1 2 0,2-1 0,0-2 0,1-4 0,-2-2 0,-1-5 0,2-11 0,2-9 0,2-7 0,-1 4 0,2 0 0,9-11 0,6-14 0,7-18 0,-12 36 0,0-2 0,3-3 0,1-2 0,5-6 0,1-1 0,2-4 0,1 0 0,2-4 0,1 0 0,2-1 0,1 0 0,1 1 0,-1 0 0,2 2 0,0-1 0,1 2 0,1-1 0,4-5 0,2-1-276,-12 16 0,1-1 1,1-2 275,5-6 0,1-2 0,0-1 0,1-3 0,1-1 0,-1 2 0,-4 2 0,0 1 0,-2 3 0,12-19 0,-3 5 0,-11 15 0,-4 2 0,-5 8 0,-1 0 0,-1 2 0,-1 2 0,-3 5 0,-1 3 0,13-24 827,-14 32-827,-11 18 0,2-3 0,3-2 0,0-1 0,-5 4 0,-4 2 0,-1-1 0,3-5 0,0-6 0,0 6 0,-1 3 0,0 5 0,-3 4 0,0 1 0,-4 4 0,0 4 0</inkml:trace>
  <inkml:trace contextRef="#ctx0" brushRef="#br0" timeOffset="66454">2135 97 24575,'-15'1'0,"-6"1"0,-3 3 0,-3 0 0,-1 3 0,0 0 0,-3 1 0,-2 3 0,1 1 0,-5-1 0,4 0 0,3-3 0,7 1 0,7-1 0,-1-1 0,3-1 0,1-1 0,7-3 0,3 0 0</inkml:trace>
  <inkml:trace contextRef="#ctx0" brushRef="#br0" timeOffset="67537">2138 135 24575,'13'9'0,"2"2"0,6 9 0,-3 1 0,-4 3 0,-2 1 0,-4-3 0,5 8 0,9 9 0,3 7 0,-3-3 0,-7-12 0,-12-19 0,-3-8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2T17:18:14.772"/>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0 0,'19'0,"-5"0,-2 0,-3 0,14 0,7 0,2 0,-6 0,-13 0,-5 0,3 0,4 0,3 0,1 0,-1 0,-1 0,3 0,7 0,0 0,1 1,-1 0,-4 1,0 0,-6 0,-4-1,0 1,0 0,-1 0,0-1,-3-1,-3 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4:27:39.588"/>
    </inkml:context>
    <inkml:brush xml:id="br0">
      <inkml:brushProperty name="width" value="0.05" units="cm"/>
      <inkml:brushProperty name="height" value="0.05" units="cm"/>
      <inkml:brushProperty name="color" value="#E71224"/>
    </inkml:brush>
  </inkml:definitions>
  <inkml:trace contextRef="#ctx0" brushRef="#br0">1477 2448 24575,'-1'-8'0,"-1"-3"0,-6-10 0,-8-9 0,-10-17 0,-9-19 0,-12-11 0,0-6 0,-1 2 0,3 8 0,2-9 0,16 30 0,-1-3 0,-5-12 0,-3-5 0,-9-13 0,-3-2-137,14 26 0,-1 0 0,-1 1 137,1 1 0,-1 1 0,0 1 0,-17-24 0,0 2 0,2 1 0,-1 0 0,-2-3 0,-1-2 0,17 24 0,-1 1 0,0 0 0,-17-26 0,3 4 0,7 15 0,4 4 0,-13-20 0,26 39 0,19 26 0,5 9 0</inkml:trace>
  <inkml:trace contextRef="#ctx0" brushRef="#br0" timeOffset="30393">2727 1 24575,'40'26'0,"15"26"0,-5-2 0,10 9 0,-2-2 0,5 4 0,6 3-1403,-2-4 1,4 3-1,4 2 1,3 0 1402,-4-7 0,3 2 0,4 0 0,1 0 0,1-1-366,-8-8 0,2 1 0,1-1 1,1-1-1,1 0 0,1-1 366,3 0 0,0 0 0,2-2 0,0 0 0,1-1 0,-1-2 0,0-1 0,0-1 0,0-2 0,0 0 0,0-2 0,-1 0 0,-5-4 0,0 0 0,-1-1 0,-1-1 0,0-2 0,-2 0 92,6 2 1,0-2-1,-2 0 1,-3-2 0,-2-2-93,23 8 0,-5-2 0,-8-3 0,4 0 0,-13-3 0,3-1 2280,-56-15-2280,-4-1 852,-2-3 0,-4 1 1,-1-3-1</inkml:trace>
  <inkml:trace contextRef="#ctx0" brushRef="#br0" timeOffset="33687">6849 2275 24575,'-7'-24'0,"1"-1"0,-4-8 0,-1-6 0,-7-9 0,0 0 0,4 11 0,6 15 0,6 14 0</inkml:trace>
  <inkml:trace contextRef="#ctx0" brushRef="#br0" timeOffset="34177">6857 2313 24575,'-28'1'0,"-2"0"0,-2 3 0,-7 1 0,-8 1 0,-2 1 0,8-1 0,11-1 0,15-1 0,4 1 0,-1 1 0,-3 2 0,-1 1 0,5-3 0,6-3 0</inkml:trace>
  <inkml:trace contextRef="#ctx0" brushRef="#br0" timeOffset="37496">1528 2425 24575,'-4'-3'0,"1"-2"0,3-4 0,0-8 0,0-3 0,0 0 0,0-1 0,0 1 0,0 0 0,0 7 0,0 4 0</inkml:trace>
  <inkml:trace contextRef="#ctx0" brushRef="#br0" timeOffset="39395">1516 2458 24575,'-17'0'0,"-6"0"0,-2 0 0,3 0 0,7 0 0,6 0 0,0 0 0,-5 0 0,5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2T17:18:17.656"/>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13,'22'-2,"5"1,-2 0,-1 1,-7 0,-5 0,-1 0,5 0,8 0,2 0,-1 0,-6 0,0 0,-2 0,0 0,4 0,10 0,20 0,21 0,-2 0,-16 0,-20 0,-14 0,4 0,5 0,-1 0,-5 0,-7 0,-3 0,4 0,2 0,-2 0,-2-1,-2 0,18 0,24 1,7-1,-4-1,-26 1,-23 0,-5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2T17:26:45.3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9:10:00.176"/>
    </inkml:context>
    <inkml:brush xml:id="br0">
      <inkml:brushProperty name="width" value="0.05" units="cm"/>
      <inkml:brushProperty name="height" value="0.05" units="cm"/>
      <inkml:brushProperty name="color" value="#E71224"/>
    </inkml:brush>
  </inkml:definitions>
  <inkml:trace contextRef="#ctx0" brushRef="#br0">1677 1 24575,'-6'6'0,"-3"4"0,-4 9 0,-5 8 0,-6 5 0,-5 3 0,-10 5 0,-8 6 0,5 1 0,3-4 0,0 2 0,-12 7 0,-10 9 0,3-3 0,16-16 0,19-18 0,4-6 0,-5 4 0,-16 15 0,-21 15 0,-13 9 0,34-28 0,0 0 0,-1 1 0,-1 0 0,1 1 0,1 0 0,-33 28 0,13-10 0,14-16 0,11-6 0,0 0 0,-5 4 0,-2 5 0,-12 4 0,-2 3 0,-9 2 0,9-7 0,14-12 0,10-7 0,16-11 0,3-1 0,6-6 0,4-2 0</inkml:trace>
  <inkml:trace contextRef="#ctx0" brushRef="#br0" timeOffset="16054">14 1505 24575,'4'-19'0,"-1"1"0,2-2 0,0 4 0,1 2 0,3-5 0,1-3 0,0 1 0,-2 5 0,-5 7 0,0 1 0,2 0 0,0-1 0,1 2 0,-2-2 0,-3 5 0,0 0 0</inkml:trace>
  <inkml:trace contextRef="#ctx0" brushRef="#br0" timeOffset="18456">70 1549 24575,'12'-1'0,"1"0"0,-1 0 0,-1-1 0,-1 1 0,0 0 0,5 0 0,-1-1 0,-2 1 0,-2-1 0,-1-1 0,2-1 0,4 0 0,-1 1 0,-1 2 0,-2 0 0,-1-1 0,-2-1 0,-2 0 0,-4 1 0</inkml:trace>
  <inkml:trace contextRef="#ctx0" brushRef="#br0" timeOffset="19405">24 1537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9:04:16.760"/>
    </inkml:context>
    <inkml:brush xml:id="br0">
      <inkml:brushProperty name="width" value="0.05" units="cm"/>
      <inkml:brushProperty name="height" value="0.05" units="cm"/>
      <inkml:brushProperty name="color" value="#E71224"/>
    </inkml:brush>
  </inkml:definitions>
  <inkml:trace contextRef="#ctx0" brushRef="#br0">170 0 24575,'0'52'0,"0"-4"0,0 37 0,0-6 0,0 13 0,0 5 0,0-1 0,0-12 0,0-3 0,0-4 0,0 13 0,0-38 0,0 2 0,0 3 0,0 0 0,0 3 0,0 1 0,0-2 0,0-1 0,0 1 0,0 0 0,0-1 0,0-1 0,0-1 0,0-1 0,0-1 0,0-2 0,0 35 0,0-5 0,0-17 0,0-16 0,0-7 0,0-17 0,0 6 0,0 2 0,0 5 0,0-1 0,0-9 0,0-4 0,0-3 0,0-2 0,0 1 0,0-3 0,0 0 0,0-2 0,0-1 0,1 4 0,1 8 0,0 4 0,-1 3 0,-1-3 0,0-15 0,0-1 0</inkml:trace>
  <inkml:trace contextRef="#ctx0" brushRef="#br0" timeOffset="75021">173 2591 24575,'0'0'0</inkml:trace>
  <inkml:trace contextRef="#ctx0" brushRef="#br0" timeOffset="-50170.73">180 2581 24575,'2'-6'0,"2"0"0,2 0 0,1-2 0,-1-2 0,2-3 0,0-2 0,0 2 0,-1-1 0,6-5 0,5-4 0,2-3 0,-1 4 0,-9 7 0,-4 4 0,2 0 0,-1 1 0,-2 3 0,-1 3 0</inkml:trace>
  <inkml:trace contextRef="#ctx0" brushRef="#br0" timeOffset="-48269.73">165 2622 24575,'-10'-22'0,"3"7"0,0-4 0,2 6 0,1 0 0,-1-2 0,0 6 0,0 0 0,-1-3 0,0 2 0,-2-2 0,2 1 0,0 1 0,2-1 0,-1 0 0,-1-2 0,0 2 0,-2-8 0,-2-3 0,-3-6 0,0-3 0,2 9 0,5 7 0,3 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9:35:04.030"/>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9:43:25.137"/>
    </inkml:context>
    <inkml:brush xml:id="br0">
      <inkml:brushProperty name="width" value="0.05" units="cm"/>
      <inkml:brushProperty name="height" value="0.05" units="cm"/>
      <inkml:brushProperty name="color" value="#E71224"/>
    </inkml:brush>
  </inkml:definitions>
  <inkml:trace contextRef="#ctx0" brushRef="#br0">0 945 24575,'0'-7'0,"0"0"0,0 0 0,0 1 0,0-1 0,0-5 0,0-6 0,0-3 0,0 1 0,0 5 0,1 4 0,0 1 0,3-3 0,0-3 0,5-4 0,3-6 0,0 3 0,-1 1 0,-3 6 0,1 4 0,1-3 0,3-2 0,1 1 0,2-1 0,0 2 0,5-4 0,4-1 0,1 1 0,0 2 0,-4 3 0,1 0 0,7-1 0,8-2 0,16-2 0,20-3 0,15 1 0,-5 3 0,-16 3 0,-21 5 0,-3-3 0,14 1 0,29 2 0,-26 4 0,3 1 0,7 0 0,2 0 0,1 1 0,-2 0 0,-13 1 0,-4-1 0,34-4 0,-24 2 0,5-2 0,15-2 0,-2 0 0,-3 1 0,-17 4 0,-3 4 0,6 0 0,16-1 0,17-2 0,-41 2 0,2-1 0,4-1 0,0 0 0,1 1 0,1-1 0,2 1 0,0 1 0,-1 0 0,1 1 0,-1 1 0,0 0 0,4 0 0,0 0 0,0 0 0,1 0 0,0 0 0,0 0 0,-1 0 0,-2 0 0,-11 0 0,-2 0 0,42-1 0,-8-2 0,2 1 0,-40 1 0,1 0 0,1 0 0,2 1 0,0 0 0,1 0 0,0 0 0,0 0 0,1 0 0,1 0 0,-2 0 0,2 0 0,2 0 0,2 0 0,1 0 0,1 0 0,4 0 0,0 0 0,0 0 0,0 0 0,-3 0 0,-1 0 0,-1 0 0,0 0 0,0 0 0,1 0 0,5 0 0,2 0 0,1 0 0,-1 0 0,-5 0 0,-2 0 0,-6 0 0,0 0 0,-2 0 0,0 0 0,2 0 0,0 0 0,-3 0 0,0 0 0,3 0 0,-1 0 0,38 0 0,-45 0 0,-1 0 0,1 0 0,-1 0 0,33 0 0,3 0 0,-16 0 0,-1 0 0,-5-2 0,-5 0 0,5-1 0,13-1 0,17 1 0,-2 0 0,-8 2 0,-10-1 0,-10 1 0,-5 1 0,0-1 0,-6-1 0,-8 0 0,3 1 0,0 0 0,8 1 0,7 0 0,3-2 0,-5 0 0,-9-1 0,-11 2 0,-17 1 0,-11 0 0,0 0 0,6 0 0,3 0 0,-1-1 0,-5 0 0,-3-1 0,1-1 0,1-2 0,0 1 0,0 1 0,-1 0 0,2 0 0,5-4 0,-4-2 0,-3 1 0,-6 2 0</inkml:trace>
  <inkml:trace contextRef="#ctx0" brushRef="#br0" timeOffset="110198">8902 60 24575,'-6'0'0,"-4"0"0,-1 0 0,-1-1 0,1-1 0,-1 2 0,-8-5 0,-2-1 0,0-1 0,2 0 0,0 4 0,-12-5 0,-3-1 0,7 2 0,9 3 0</inkml:trace>
  <inkml:trace contextRef="#ctx0" brushRef="#br0" timeOffset="112332">8914 96 24575,'-10'0'0,"2"0"0,-1 2 0,2 1 0,0 0 0,1 0 0,0 0 0,0 1 0,-2 1 0,2-1 0,0-1 0,2-1 0,-1 1 0,-3 6 0,0 3 0,-4 6 0,-6 5 0,0 1 0,0-1 0,8-10 0,5-7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9:35:04.030"/>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DE06C-8588-A049-A2F8-BE2FCB32002F}" type="datetimeFigureOut">
              <a:rPr lang="fr-FR" smtClean="0"/>
              <a:t>05/03/2024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CEF71-B9FB-934F-9615-822D7B961C5E}" type="slidenum">
              <a:rPr lang="fr-FR" smtClean="0"/>
              <a:t>‹N°›</a:t>
            </a:fld>
            <a:endParaRPr lang="fr-FR"/>
          </a:p>
        </p:txBody>
      </p:sp>
    </p:spTree>
    <p:extLst>
      <p:ext uri="{BB962C8B-B14F-4D97-AF65-F5344CB8AC3E}">
        <p14:creationId xmlns:p14="http://schemas.microsoft.com/office/powerpoint/2010/main" val="369225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7CEF71-B9FB-934F-9615-822D7B961C5E}" type="slidenum">
              <a:rPr lang="fr-FR" smtClean="0"/>
              <a:t>1</a:t>
            </a:fld>
            <a:endParaRPr lang="fr-FR"/>
          </a:p>
        </p:txBody>
      </p:sp>
    </p:spTree>
    <p:extLst>
      <p:ext uri="{BB962C8B-B14F-4D97-AF65-F5344CB8AC3E}">
        <p14:creationId xmlns:p14="http://schemas.microsoft.com/office/powerpoint/2010/main" val="385743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7CEF71-B9FB-934F-9615-822D7B961C5E}" type="slidenum">
              <a:rPr lang="fr-FR" smtClean="0"/>
              <a:t>3</a:t>
            </a:fld>
            <a:endParaRPr lang="fr-FR"/>
          </a:p>
        </p:txBody>
      </p:sp>
    </p:spTree>
    <p:extLst>
      <p:ext uri="{BB962C8B-B14F-4D97-AF65-F5344CB8AC3E}">
        <p14:creationId xmlns:p14="http://schemas.microsoft.com/office/powerpoint/2010/main" val="218079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7CEF71-B9FB-934F-9615-822D7B961C5E}" type="slidenum">
              <a:rPr lang="fr-FR" smtClean="0"/>
              <a:t>4</a:t>
            </a:fld>
            <a:endParaRPr lang="fr-FR"/>
          </a:p>
        </p:txBody>
      </p:sp>
    </p:spTree>
    <p:extLst>
      <p:ext uri="{BB962C8B-B14F-4D97-AF65-F5344CB8AC3E}">
        <p14:creationId xmlns:p14="http://schemas.microsoft.com/office/powerpoint/2010/main" val="2530067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
Deuxième niveau
Troisième niveau
Quatrième niveau
Cinquième niveau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
Deuxième niveau
Troisième niveau
Quatrième niveau
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
Deuxième niveau
Troisième niveau
Quatrième niveau
Cinquième niveau</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
Deuxième niveau
Troisième niveau
Quatrième niveau
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
Deuxième niveau
Troisième niveau
Quatrième niveau
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
Deuxième niveau
Troisième niveau
Quatrième niveau
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
Deuxième niveau
Troisième niveau
Quatrième niveau
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4.png"/><Relationship Id="rId18" Type="http://schemas.openxmlformats.org/officeDocument/2006/relationships/customXml" Target="../ink/ink6.xml"/><Relationship Id="rId3" Type="http://schemas.openxmlformats.org/officeDocument/2006/relationships/image" Target="../media/image1.png"/><Relationship Id="rId12" Type="http://schemas.openxmlformats.org/officeDocument/2006/relationships/image" Target="../media/image7.png"/><Relationship Id="rId17" Type="http://schemas.openxmlformats.org/officeDocument/2006/relationships/image" Target="../media/image8.png"/><Relationship Id="rId2" Type="http://schemas.openxmlformats.org/officeDocument/2006/relationships/notesSlide" Target="../notesSlides/notesSlide2.xml"/><Relationship Id="rId16"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customXml" Target="../ink/ink3.xml"/><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customXml" Target="../ink/ink2.xml"/><Relationship Id="rId14"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4.xml"/><Relationship Id="rId18" Type="http://schemas.openxmlformats.org/officeDocument/2006/relationships/customXml" Target="../ink/ink16.xml"/><Relationship Id="rId3" Type="http://schemas.openxmlformats.org/officeDocument/2006/relationships/image" Target="../media/image18.png"/><Relationship Id="rId21" Type="http://schemas.openxmlformats.org/officeDocument/2006/relationships/image" Target="../media/image29.png"/><Relationship Id="rId7" Type="http://schemas.openxmlformats.org/officeDocument/2006/relationships/customXml" Target="../ink/ink11.xml"/><Relationship Id="rId12" Type="http://schemas.openxmlformats.org/officeDocument/2006/relationships/image" Target="../media/image24.png"/><Relationship Id="rId17" Type="http://schemas.openxmlformats.org/officeDocument/2006/relationships/image" Target="../media/image27.png"/><Relationship Id="rId2" Type="http://schemas.openxmlformats.org/officeDocument/2006/relationships/image" Target="../media/image1.png"/><Relationship Id="rId16" Type="http://schemas.openxmlformats.org/officeDocument/2006/relationships/image" Target="../media/image26.png"/><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13.xml"/><Relationship Id="rId5" Type="http://schemas.openxmlformats.org/officeDocument/2006/relationships/image" Target="../media/image20.png"/><Relationship Id="rId15" Type="http://schemas.openxmlformats.org/officeDocument/2006/relationships/customXml" Target="../ink/ink15.xml"/><Relationship Id="rId23" Type="http://schemas.openxmlformats.org/officeDocument/2006/relationships/image" Target="../media/image30.png"/><Relationship Id="rId10" Type="http://schemas.openxmlformats.org/officeDocument/2006/relationships/image" Target="../media/image23.png"/><Relationship Id="rId19"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customXml" Target="../ink/ink12.xml"/><Relationship Id="rId14" Type="http://schemas.openxmlformats.org/officeDocument/2006/relationships/image" Target="../media/image25.png"/><Relationship Id="rId22" Type="http://schemas.openxmlformats.org/officeDocument/2006/relationships/customXml" Target="../ink/ink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22892-B58C-BC41-8895-CD268A62D814}"/>
              </a:ext>
            </a:extLst>
          </p:cNvPr>
          <p:cNvSpPr>
            <a:spLocks noGrp="1"/>
          </p:cNvSpPr>
          <p:nvPr>
            <p:ph type="ctrTitle"/>
          </p:nvPr>
        </p:nvSpPr>
        <p:spPr>
          <a:xfrm>
            <a:off x="1507067" y="3234059"/>
            <a:ext cx="7766936" cy="835297"/>
          </a:xfrm>
        </p:spPr>
        <p:txBody>
          <a:bodyPr/>
          <a:lstStyle/>
          <a:p>
            <a:pPr algn="l"/>
            <a:r>
              <a:rPr lang="fr-FR" sz="7200" dirty="0"/>
              <a:t>Présentation</a:t>
            </a:r>
            <a:r>
              <a:rPr lang="fr-FR" dirty="0"/>
              <a:t> de Notion</a:t>
            </a:r>
          </a:p>
        </p:txBody>
      </p:sp>
      <p:sp>
        <p:nvSpPr>
          <p:cNvPr id="3" name="Sous-titre 2">
            <a:extLst>
              <a:ext uri="{FF2B5EF4-FFF2-40B4-BE49-F238E27FC236}">
                <a16:creationId xmlns:a16="http://schemas.microsoft.com/office/drawing/2014/main" id="{97915FFD-76E4-7A4F-9BB5-3A7828FA9FD6}"/>
              </a:ext>
            </a:extLst>
          </p:cNvPr>
          <p:cNvSpPr>
            <a:spLocks noGrp="1"/>
          </p:cNvSpPr>
          <p:nvPr>
            <p:ph type="subTitle" idx="1"/>
          </p:nvPr>
        </p:nvSpPr>
        <p:spPr>
          <a:xfrm>
            <a:off x="1507067" y="4127067"/>
            <a:ext cx="7766936" cy="1096899"/>
          </a:xfrm>
        </p:spPr>
        <p:txBody>
          <a:bodyPr>
            <a:normAutofit fontScale="25000" lnSpcReduction="20000"/>
          </a:bodyPr>
          <a:lstStyle/>
          <a:p>
            <a:pPr algn="l"/>
            <a:r>
              <a:rPr lang="fr-FR" sz="9500" dirty="0"/>
              <a:t>Système de gestion de Projet</a:t>
            </a:r>
          </a:p>
          <a:p>
            <a:pPr algn="l"/>
            <a:r>
              <a:rPr lang="fr-FR" sz="4300" dirty="0"/>
              <a:t>Par Thierry DE SOUSA – Projet 7 d’intégrateur web 2024</a:t>
            </a:r>
          </a:p>
          <a:p>
            <a:pPr algn="l"/>
            <a:r>
              <a:rPr lang="fr-FR" sz="4300" dirty="0"/>
              <a:t>Lien vers mon outil de gestion de projet : </a:t>
            </a:r>
          </a:p>
          <a:p>
            <a:pPr algn="l"/>
            <a:r>
              <a:rPr lang="fr-FR" sz="4300" dirty="0"/>
              <a:t>https://www.notion.so/671d01da7596463cadd618d796d9d9c7?v=c8335725e4de4139b8461d8fdf4f3833</a:t>
            </a:r>
          </a:p>
        </p:txBody>
      </p:sp>
      <p:pic>
        <p:nvPicPr>
          <p:cNvPr id="4" name="Image 3">
            <a:extLst>
              <a:ext uri="{FF2B5EF4-FFF2-40B4-BE49-F238E27FC236}">
                <a16:creationId xmlns:a16="http://schemas.microsoft.com/office/drawing/2014/main" id="{1A610A13-0CCD-664A-BF39-B4DC3F867F43}"/>
              </a:ext>
            </a:extLst>
          </p:cNvPr>
          <p:cNvPicPr>
            <a:picLocks noChangeAspect="1"/>
          </p:cNvPicPr>
          <p:nvPr/>
        </p:nvPicPr>
        <p:blipFill>
          <a:blip r:embed="rId3"/>
          <a:stretch>
            <a:fillRect/>
          </a:stretch>
        </p:blipFill>
        <p:spPr>
          <a:xfrm>
            <a:off x="815905" y="327944"/>
            <a:ext cx="1382324" cy="1382324"/>
          </a:xfrm>
          <a:prstGeom prst="rect">
            <a:avLst/>
          </a:prstGeom>
        </p:spPr>
      </p:pic>
    </p:spTree>
    <p:extLst>
      <p:ext uri="{BB962C8B-B14F-4D97-AF65-F5344CB8AC3E}">
        <p14:creationId xmlns:p14="http://schemas.microsoft.com/office/powerpoint/2010/main" val="3393232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normAutofit/>
          </a:bodyPr>
          <a:lstStyle/>
          <a:p>
            <a:r>
              <a:rPr lang="fr-FR" dirty="0"/>
              <a:t>6 - Conclusion</a:t>
            </a:r>
            <a:br>
              <a:rPr lang="fr-FR" dirty="0"/>
            </a:br>
            <a:endParaRPr lang="fr-FR" dirty="0"/>
          </a:p>
        </p:txBody>
      </p:sp>
      <p:sp>
        <p:nvSpPr>
          <p:cNvPr id="3" name="Espace réservé du contenu 2">
            <a:extLst>
              <a:ext uri="{FF2B5EF4-FFF2-40B4-BE49-F238E27FC236}">
                <a16:creationId xmlns:a16="http://schemas.microsoft.com/office/drawing/2014/main" id="{6D3D683D-8D9C-3744-9984-C6591FF5DFB5}"/>
              </a:ext>
            </a:extLst>
          </p:cNvPr>
          <p:cNvSpPr>
            <a:spLocks noGrp="1"/>
          </p:cNvSpPr>
          <p:nvPr>
            <p:ph idx="1"/>
          </p:nvPr>
        </p:nvSpPr>
        <p:spPr>
          <a:xfrm>
            <a:off x="677334" y="3429000"/>
            <a:ext cx="8596668" cy="2612362"/>
          </a:xfrm>
        </p:spPr>
        <p:txBody>
          <a:bodyPr>
            <a:normAutofit lnSpcReduction="10000"/>
          </a:bodyPr>
          <a:lstStyle/>
          <a:p>
            <a:r>
              <a:rPr lang="fr-FR" dirty="0"/>
              <a:t>1 – La réalisation d’un Kanban utile, intuitif et opérationnel.</a:t>
            </a:r>
          </a:p>
          <a:p>
            <a:r>
              <a:rPr lang="fr-FR" dirty="0"/>
              <a:t>2 – De définir le périmètre des tâches. </a:t>
            </a:r>
          </a:p>
          <a:p>
            <a:r>
              <a:rPr lang="fr-FR" dirty="0"/>
              <a:t>3 – De créer une correspondance des tâches avec les spécifications techniques.</a:t>
            </a:r>
          </a:p>
          <a:p>
            <a:r>
              <a:rPr lang="fr-FR" dirty="0"/>
              <a:t>4 – D’attribuer aux personnes compétentes des tâches avec sa durée et sa description.</a:t>
            </a:r>
          </a:p>
          <a:p>
            <a:r>
              <a:rPr lang="fr-FR" dirty="0"/>
              <a:t>5 – D’attribuer un statut aux tâches en fonction de son avancée de développement.</a:t>
            </a:r>
          </a:p>
          <a:p>
            <a:endParaRPr lang="fr-FR" dirty="0"/>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2"/>
          <a:stretch>
            <a:fillRect/>
          </a:stretch>
        </p:blipFill>
        <p:spPr>
          <a:xfrm>
            <a:off x="815905" y="327944"/>
            <a:ext cx="1382324" cy="1382324"/>
          </a:xfrm>
          <a:prstGeom prst="rect">
            <a:avLst/>
          </a:prstGeom>
        </p:spPr>
      </p:pic>
      <p:sp>
        <p:nvSpPr>
          <p:cNvPr id="6" name="ZoneTexte 5">
            <a:extLst>
              <a:ext uri="{FF2B5EF4-FFF2-40B4-BE49-F238E27FC236}">
                <a16:creationId xmlns:a16="http://schemas.microsoft.com/office/drawing/2014/main" id="{9ACDD731-14A4-BA4F-BD7E-6AB2C99F751F}"/>
              </a:ext>
            </a:extLst>
          </p:cNvPr>
          <p:cNvSpPr txBox="1"/>
          <p:nvPr/>
        </p:nvSpPr>
        <p:spPr>
          <a:xfrm>
            <a:off x="677334" y="2565230"/>
            <a:ext cx="4929619" cy="369332"/>
          </a:xfrm>
          <a:prstGeom prst="rect">
            <a:avLst/>
          </a:prstGeom>
          <a:noFill/>
        </p:spPr>
        <p:txBody>
          <a:bodyPr wrap="none" rtlCol="0">
            <a:spAutoFit/>
          </a:bodyPr>
          <a:lstStyle/>
          <a:p>
            <a:r>
              <a:rPr lang="fr-FR" b="1" u="sng" dirty="0"/>
              <a:t>L’outil de gestion de projet Notion permet :</a:t>
            </a:r>
          </a:p>
        </p:txBody>
      </p:sp>
    </p:spTree>
    <p:extLst>
      <p:ext uri="{BB962C8B-B14F-4D97-AF65-F5344CB8AC3E}">
        <p14:creationId xmlns:p14="http://schemas.microsoft.com/office/powerpoint/2010/main" val="39304174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FDE40-92D0-A74A-8721-D64432D936DE}"/>
              </a:ext>
            </a:extLst>
          </p:cNvPr>
          <p:cNvSpPr>
            <a:spLocks noGrp="1"/>
          </p:cNvSpPr>
          <p:nvPr>
            <p:ph type="title"/>
          </p:nvPr>
        </p:nvSpPr>
        <p:spPr>
          <a:xfrm>
            <a:off x="598611" y="2062951"/>
            <a:ext cx="8596668" cy="1320800"/>
          </a:xfrm>
        </p:spPr>
        <p:txBody>
          <a:bodyPr/>
          <a:lstStyle/>
          <a:p>
            <a:r>
              <a:rPr lang="fr-FR" dirty="0"/>
              <a:t>Présentation de l’outil de Gestion de projet</a:t>
            </a:r>
          </a:p>
        </p:txBody>
      </p:sp>
      <p:sp>
        <p:nvSpPr>
          <p:cNvPr id="3" name="Espace réservé du contenu 2">
            <a:extLst>
              <a:ext uri="{FF2B5EF4-FFF2-40B4-BE49-F238E27FC236}">
                <a16:creationId xmlns:a16="http://schemas.microsoft.com/office/drawing/2014/main" id="{75E4AADD-B2C8-DF41-B2B6-B48BF2701BB9}"/>
              </a:ext>
            </a:extLst>
          </p:cNvPr>
          <p:cNvSpPr>
            <a:spLocks noGrp="1"/>
          </p:cNvSpPr>
          <p:nvPr>
            <p:ph idx="1"/>
          </p:nvPr>
        </p:nvSpPr>
        <p:spPr>
          <a:xfrm>
            <a:off x="598611" y="3429000"/>
            <a:ext cx="8596668" cy="3794724"/>
          </a:xfrm>
        </p:spPr>
        <p:txBody>
          <a:bodyPr/>
          <a:lstStyle/>
          <a:p>
            <a:r>
              <a:rPr lang="fr-FR" dirty="0"/>
              <a:t>1 - Réalisation du Kanban avec Notion</a:t>
            </a:r>
          </a:p>
          <a:p>
            <a:r>
              <a:rPr lang="fr-FR" dirty="0"/>
              <a:t>2 - Périmètre des tâches </a:t>
            </a:r>
          </a:p>
          <a:p>
            <a:r>
              <a:rPr lang="fr-FR" dirty="0"/>
              <a:t>3 – Correspondance des tâches avec les spécifications techniques</a:t>
            </a:r>
          </a:p>
          <a:p>
            <a:r>
              <a:rPr lang="fr-FR" dirty="0"/>
              <a:t>4 – L’attribution des tâches avec sa durée et sa description</a:t>
            </a:r>
          </a:p>
          <a:p>
            <a:r>
              <a:rPr lang="fr-FR" dirty="0"/>
              <a:t>5 - Attribution d’un statut aux tâches</a:t>
            </a:r>
          </a:p>
          <a:p>
            <a:r>
              <a:rPr lang="fr-FR" dirty="0"/>
              <a:t>6 - Conclusion </a:t>
            </a:r>
          </a:p>
        </p:txBody>
      </p:sp>
      <p:pic>
        <p:nvPicPr>
          <p:cNvPr id="4" name="Image 3">
            <a:extLst>
              <a:ext uri="{FF2B5EF4-FFF2-40B4-BE49-F238E27FC236}">
                <a16:creationId xmlns:a16="http://schemas.microsoft.com/office/drawing/2014/main" id="{1290D56E-99E5-A444-B4DC-6A46ACBB0A88}"/>
              </a:ext>
            </a:extLst>
          </p:cNvPr>
          <p:cNvPicPr>
            <a:picLocks noChangeAspect="1"/>
          </p:cNvPicPr>
          <p:nvPr/>
        </p:nvPicPr>
        <p:blipFill>
          <a:blip r:embed="rId2"/>
          <a:stretch>
            <a:fillRect/>
          </a:stretch>
        </p:blipFill>
        <p:spPr>
          <a:xfrm>
            <a:off x="815905" y="327944"/>
            <a:ext cx="1382324" cy="1382324"/>
          </a:xfrm>
          <a:prstGeom prst="rect">
            <a:avLst/>
          </a:prstGeom>
        </p:spPr>
      </p:pic>
    </p:spTree>
    <p:extLst>
      <p:ext uri="{BB962C8B-B14F-4D97-AF65-F5344CB8AC3E}">
        <p14:creationId xmlns:p14="http://schemas.microsoft.com/office/powerpoint/2010/main" val="34980090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lstStyle/>
          <a:p>
            <a:r>
              <a:rPr lang="fr-FR" dirty="0"/>
              <a:t>1 - Réalisation du Kanban avec Notion</a:t>
            </a:r>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3"/>
          <a:stretch>
            <a:fillRect/>
          </a:stretch>
        </p:blipFill>
        <p:spPr>
          <a:xfrm>
            <a:off x="815905" y="327944"/>
            <a:ext cx="1382324" cy="1382324"/>
          </a:xfrm>
          <a:prstGeom prst="rect">
            <a:avLst/>
          </a:prstGeom>
        </p:spPr>
      </p:pic>
      <p:pic>
        <p:nvPicPr>
          <p:cNvPr id="6" name="Image 5">
            <a:extLst>
              <a:ext uri="{FF2B5EF4-FFF2-40B4-BE49-F238E27FC236}">
                <a16:creationId xmlns:a16="http://schemas.microsoft.com/office/drawing/2014/main" id="{F5915AA3-5468-A045-B55A-568940F72687}"/>
              </a:ext>
            </a:extLst>
          </p:cNvPr>
          <p:cNvPicPr>
            <a:picLocks noChangeAspect="1"/>
          </p:cNvPicPr>
          <p:nvPr/>
        </p:nvPicPr>
        <p:blipFill>
          <a:blip r:embed="rId4"/>
          <a:stretch>
            <a:fillRect/>
          </a:stretch>
        </p:blipFill>
        <p:spPr>
          <a:xfrm>
            <a:off x="713179" y="1930400"/>
            <a:ext cx="7316585" cy="4599656"/>
          </a:xfrm>
          <a:prstGeom prst="rect">
            <a:avLst/>
          </a:prstGeom>
        </p:spPr>
      </p:pic>
      <p:sp>
        <p:nvSpPr>
          <p:cNvPr id="7" name="ZoneTexte 6">
            <a:extLst>
              <a:ext uri="{FF2B5EF4-FFF2-40B4-BE49-F238E27FC236}">
                <a16:creationId xmlns:a16="http://schemas.microsoft.com/office/drawing/2014/main" id="{57758130-B3DB-234C-AACF-640C20EA62D4}"/>
              </a:ext>
            </a:extLst>
          </p:cNvPr>
          <p:cNvSpPr txBox="1"/>
          <p:nvPr/>
        </p:nvSpPr>
        <p:spPr>
          <a:xfrm>
            <a:off x="6323097" y="3057206"/>
            <a:ext cx="3406702" cy="276999"/>
          </a:xfrm>
          <a:prstGeom prst="rect">
            <a:avLst/>
          </a:prstGeom>
          <a:noFill/>
        </p:spPr>
        <p:txBody>
          <a:bodyPr wrap="none" rtlCol="0">
            <a:spAutoFit/>
          </a:bodyPr>
          <a:lstStyle/>
          <a:p>
            <a:r>
              <a:rPr lang="fr-FR" sz="1200" dirty="0"/>
              <a:t>Accès aux configurations générales du Kanban.</a:t>
            </a:r>
          </a:p>
        </p:txBody>
      </p:sp>
      <p:pic>
        <p:nvPicPr>
          <p:cNvPr id="9" name="Image 8">
            <a:extLst>
              <a:ext uri="{FF2B5EF4-FFF2-40B4-BE49-F238E27FC236}">
                <a16:creationId xmlns:a16="http://schemas.microsoft.com/office/drawing/2014/main" id="{86D88533-A7CE-7247-BB4B-46031EC229AA}"/>
              </a:ext>
            </a:extLst>
          </p:cNvPr>
          <p:cNvPicPr>
            <a:picLocks noChangeAspect="1"/>
          </p:cNvPicPr>
          <p:nvPr/>
        </p:nvPicPr>
        <p:blipFill>
          <a:blip r:embed="rId5"/>
          <a:stretch>
            <a:fillRect/>
          </a:stretch>
        </p:blipFill>
        <p:spPr>
          <a:xfrm>
            <a:off x="6323097" y="3326682"/>
            <a:ext cx="1706667" cy="2840976"/>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EAD3A367-993B-344F-9A54-EB6845C09A29}"/>
                  </a:ext>
                </a:extLst>
              </p14:cNvPr>
              <p14:cNvContentPartPr/>
              <p14:nvPr/>
            </p14:nvContentPartPr>
            <p14:xfrm>
              <a:off x="6466587" y="3862056"/>
              <a:ext cx="414000" cy="30960"/>
            </p14:xfrm>
          </p:contentPart>
        </mc:Choice>
        <mc:Fallback xmlns="">
          <p:pic>
            <p:nvPicPr>
              <p:cNvPr id="16" name="Encre 15">
                <a:extLst>
                  <a:ext uri="{FF2B5EF4-FFF2-40B4-BE49-F238E27FC236}">
                    <a16:creationId xmlns:a16="http://schemas.microsoft.com/office/drawing/2014/main" id="{EAD3A367-993B-344F-9A54-EB6845C09A29}"/>
                  </a:ext>
                </a:extLst>
              </p:cNvPr>
              <p:cNvPicPr/>
              <p:nvPr/>
            </p:nvPicPr>
            <p:blipFill>
              <a:blip r:embed="rId8"/>
              <a:stretch>
                <a:fillRect/>
              </a:stretch>
            </p:blipFill>
            <p:spPr>
              <a:xfrm>
                <a:off x="6448947" y="3826056"/>
                <a:ext cx="449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Encre 18">
                <a:extLst>
                  <a:ext uri="{FF2B5EF4-FFF2-40B4-BE49-F238E27FC236}">
                    <a16:creationId xmlns:a16="http://schemas.microsoft.com/office/drawing/2014/main" id="{01B5A0C6-CCFF-6F44-A6B2-FC8AC0EF9EE9}"/>
                  </a:ext>
                </a:extLst>
              </p14:cNvPr>
              <p14:cNvContentPartPr/>
              <p14:nvPr/>
            </p14:nvContentPartPr>
            <p14:xfrm>
              <a:off x="7541907" y="4747296"/>
              <a:ext cx="200880" cy="6120"/>
            </p14:xfrm>
          </p:contentPart>
        </mc:Choice>
        <mc:Fallback xmlns="">
          <p:pic>
            <p:nvPicPr>
              <p:cNvPr id="19" name="Encre 18">
                <a:extLst>
                  <a:ext uri="{FF2B5EF4-FFF2-40B4-BE49-F238E27FC236}">
                    <a16:creationId xmlns:a16="http://schemas.microsoft.com/office/drawing/2014/main" id="{01B5A0C6-CCFF-6F44-A6B2-FC8AC0EF9EE9}"/>
                  </a:ext>
                </a:extLst>
              </p:cNvPr>
              <p:cNvPicPr/>
              <p:nvPr/>
            </p:nvPicPr>
            <p:blipFill>
              <a:blip r:embed="rId10"/>
              <a:stretch>
                <a:fillRect/>
              </a:stretch>
            </p:blipFill>
            <p:spPr>
              <a:xfrm>
                <a:off x="7523907" y="4711296"/>
                <a:ext cx="2365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Encre 19">
                <a:extLst>
                  <a:ext uri="{FF2B5EF4-FFF2-40B4-BE49-F238E27FC236}">
                    <a16:creationId xmlns:a16="http://schemas.microsoft.com/office/drawing/2014/main" id="{FDC763D4-4905-8E48-90CF-4C36A5203CBF}"/>
                  </a:ext>
                </a:extLst>
              </p14:cNvPr>
              <p14:cNvContentPartPr/>
              <p14:nvPr/>
            </p14:nvContentPartPr>
            <p14:xfrm>
              <a:off x="6425547" y="4741176"/>
              <a:ext cx="403200" cy="5040"/>
            </p14:xfrm>
          </p:contentPart>
        </mc:Choice>
        <mc:Fallback xmlns="">
          <p:pic>
            <p:nvPicPr>
              <p:cNvPr id="20" name="Encre 19">
                <a:extLst>
                  <a:ext uri="{FF2B5EF4-FFF2-40B4-BE49-F238E27FC236}">
                    <a16:creationId xmlns:a16="http://schemas.microsoft.com/office/drawing/2014/main" id="{FDC763D4-4905-8E48-90CF-4C36A5203CBF}"/>
                  </a:ext>
                </a:extLst>
              </p:cNvPr>
              <p:cNvPicPr/>
              <p:nvPr/>
            </p:nvPicPr>
            <p:blipFill>
              <a:blip r:embed="rId12"/>
              <a:stretch>
                <a:fillRect/>
              </a:stretch>
            </p:blipFill>
            <p:spPr>
              <a:xfrm>
                <a:off x="6407907" y="4705536"/>
                <a:ext cx="438840" cy="76680"/>
              </a:xfrm>
              <a:prstGeom prst="rect">
                <a:avLst/>
              </a:prstGeom>
            </p:spPr>
          </p:pic>
        </mc:Fallback>
      </mc:AlternateContent>
      <p:sp>
        <p:nvSpPr>
          <p:cNvPr id="22" name="ZoneTexte 21">
            <a:extLst>
              <a:ext uri="{FF2B5EF4-FFF2-40B4-BE49-F238E27FC236}">
                <a16:creationId xmlns:a16="http://schemas.microsoft.com/office/drawing/2014/main" id="{D059D5CA-5645-274E-AC89-C30BA475D9F1}"/>
              </a:ext>
            </a:extLst>
          </p:cNvPr>
          <p:cNvSpPr txBox="1"/>
          <p:nvPr/>
        </p:nvSpPr>
        <p:spPr>
          <a:xfrm>
            <a:off x="8556604" y="4611276"/>
            <a:ext cx="3150221" cy="461665"/>
          </a:xfrm>
          <a:prstGeom prst="rect">
            <a:avLst/>
          </a:prstGeom>
          <a:noFill/>
        </p:spPr>
        <p:txBody>
          <a:bodyPr wrap="none" rtlCol="0">
            <a:spAutoFit/>
          </a:bodyPr>
          <a:lstStyle/>
          <a:p>
            <a:r>
              <a:rPr lang="fr-FR" sz="1200" dirty="0"/>
              <a:t>Le Kanban a été créé à partir du document</a:t>
            </a:r>
          </a:p>
          <a:p>
            <a:r>
              <a:rPr lang="fr-FR" sz="1200" dirty="0"/>
              <a:t>« User stories Menu Marker by Qwenta ». </a:t>
            </a:r>
          </a:p>
        </p:txBody>
      </p:sp>
      <p:pic>
        <p:nvPicPr>
          <p:cNvPr id="24" name="Image 23">
            <a:extLst>
              <a:ext uri="{FF2B5EF4-FFF2-40B4-BE49-F238E27FC236}">
                <a16:creationId xmlns:a16="http://schemas.microsoft.com/office/drawing/2014/main" id="{92AA8D06-2755-0E4B-A349-D011F6BC5E90}"/>
              </a:ext>
            </a:extLst>
          </p:cNvPr>
          <p:cNvPicPr>
            <a:picLocks noChangeAspect="1"/>
          </p:cNvPicPr>
          <p:nvPr/>
        </p:nvPicPr>
        <p:blipFill>
          <a:blip r:embed="rId13"/>
          <a:stretch>
            <a:fillRect/>
          </a:stretch>
        </p:blipFill>
        <p:spPr>
          <a:xfrm>
            <a:off x="8556604" y="5072941"/>
            <a:ext cx="1889356" cy="480071"/>
          </a:xfrm>
          <a:prstGeom prst="rect">
            <a:avLst/>
          </a:prstGeom>
        </p:spPr>
      </p:pic>
      <mc:AlternateContent xmlns:mc="http://schemas.openxmlformats.org/markup-compatibility/2006" xmlns:p14="http://schemas.microsoft.com/office/powerpoint/2010/main">
        <mc:Choice Requires="p14">
          <p:contentPart p14:bwMode="auto" r:id="rId14">
            <p14:nvContentPartPr>
              <p14:cNvPr id="26" name="Encre 25">
                <a:extLst>
                  <a:ext uri="{FF2B5EF4-FFF2-40B4-BE49-F238E27FC236}">
                    <a16:creationId xmlns:a16="http://schemas.microsoft.com/office/drawing/2014/main" id="{B8A7FA46-203A-7D46-8C1D-CA0E4833FAC4}"/>
                  </a:ext>
                </a:extLst>
              </p14:cNvPr>
              <p14:cNvContentPartPr/>
              <p14:nvPr/>
            </p14:nvContentPartPr>
            <p14:xfrm>
              <a:off x="9032307" y="5251656"/>
              <a:ext cx="360" cy="360"/>
            </p14:xfrm>
          </p:contentPart>
        </mc:Choice>
        <mc:Fallback xmlns="">
          <p:pic>
            <p:nvPicPr>
              <p:cNvPr id="26" name="Encre 25">
                <a:extLst>
                  <a:ext uri="{FF2B5EF4-FFF2-40B4-BE49-F238E27FC236}">
                    <a16:creationId xmlns:a16="http://schemas.microsoft.com/office/drawing/2014/main" id="{B8A7FA46-203A-7D46-8C1D-CA0E4833FAC4}"/>
                  </a:ext>
                </a:extLst>
              </p:cNvPr>
              <p:cNvPicPr/>
              <p:nvPr/>
            </p:nvPicPr>
            <p:blipFill>
              <a:blip r:embed="rId15"/>
              <a:stretch>
                <a:fillRect/>
              </a:stretch>
            </p:blipFill>
            <p:spPr>
              <a:xfrm>
                <a:off x="8960667" y="5107656"/>
                <a:ext cx="144000" cy="288000"/>
              </a:xfrm>
              <a:prstGeom prst="rect">
                <a:avLst/>
              </a:prstGeom>
            </p:spPr>
          </p:pic>
        </mc:Fallback>
      </mc:AlternateContent>
      <p:sp>
        <p:nvSpPr>
          <p:cNvPr id="32" name="ZoneTexte 31">
            <a:extLst>
              <a:ext uri="{FF2B5EF4-FFF2-40B4-BE49-F238E27FC236}">
                <a16:creationId xmlns:a16="http://schemas.microsoft.com/office/drawing/2014/main" id="{F499D8B0-0031-4343-A465-67C7D848B140}"/>
              </a:ext>
            </a:extLst>
          </p:cNvPr>
          <p:cNvSpPr txBox="1"/>
          <p:nvPr/>
        </p:nvSpPr>
        <p:spPr>
          <a:xfrm>
            <a:off x="8556604" y="2315567"/>
            <a:ext cx="3106941" cy="738664"/>
          </a:xfrm>
          <a:prstGeom prst="rect">
            <a:avLst/>
          </a:prstGeom>
          <a:noFill/>
        </p:spPr>
        <p:txBody>
          <a:bodyPr wrap="none" rtlCol="0">
            <a:spAutoFit/>
          </a:bodyPr>
          <a:lstStyle/>
          <a:p>
            <a:r>
              <a:rPr lang="fr-FR" sz="1200" dirty="0"/>
              <a:t>En cliquant sur la touche en haut à droite,</a:t>
            </a:r>
          </a:p>
          <a:p>
            <a:r>
              <a:rPr lang="fr-FR" sz="1200" dirty="0"/>
              <a:t>J’effectue les paramètre s appropriés.</a:t>
            </a:r>
          </a:p>
          <a:p>
            <a:endParaRPr lang="fr-FR" dirty="0"/>
          </a:p>
        </p:txBody>
      </p:sp>
      <mc:AlternateContent xmlns:mc="http://schemas.openxmlformats.org/markup-compatibility/2006" xmlns:p14="http://schemas.microsoft.com/office/powerpoint/2010/main">
        <mc:Choice Requires="p14">
          <p:contentPart p14:bwMode="auto" r:id="rId16">
            <p14:nvContentPartPr>
              <p14:cNvPr id="44" name="Encre 43">
                <a:extLst>
                  <a:ext uri="{FF2B5EF4-FFF2-40B4-BE49-F238E27FC236}">
                    <a16:creationId xmlns:a16="http://schemas.microsoft.com/office/drawing/2014/main" id="{96EC1AA6-DDF9-8F46-96B8-43BB26A5D059}"/>
                  </a:ext>
                </a:extLst>
              </p14:cNvPr>
              <p14:cNvContentPartPr/>
              <p14:nvPr/>
            </p14:nvContentPartPr>
            <p14:xfrm>
              <a:off x="7957163" y="2572486"/>
              <a:ext cx="603720" cy="557640"/>
            </p14:xfrm>
          </p:contentPart>
        </mc:Choice>
        <mc:Fallback xmlns="">
          <p:pic>
            <p:nvPicPr>
              <p:cNvPr id="44" name="Encre 43">
                <a:extLst>
                  <a:ext uri="{FF2B5EF4-FFF2-40B4-BE49-F238E27FC236}">
                    <a16:creationId xmlns:a16="http://schemas.microsoft.com/office/drawing/2014/main" id="{96EC1AA6-DDF9-8F46-96B8-43BB26A5D059}"/>
                  </a:ext>
                </a:extLst>
              </p:cNvPr>
              <p:cNvPicPr/>
              <p:nvPr/>
            </p:nvPicPr>
            <p:blipFill>
              <a:blip r:embed="rId17"/>
              <a:stretch>
                <a:fillRect/>
              </a:stretch>
            </p:blipFill>
            <p:spPr>
              <a:xfrm>
                <a:off x="7948163" y="2563846"/>
                <a:ext cx="62136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8" name="Encre 47">
                <a:extLst>
                  <a:ext uri="{FF2B5EF4-FFF2-40B4-BE49-F238E27FC236}">
                    <a16:creationId xmlns:a16="http://schemas.microsoft.com/office/drawing/2014/main" id="{051CB217-0246-F743-9952-1062625A9285}"/>
                  </a:ext>
                </a:extLst>
              </p14:cNvPr>
              <p14:cNvContentPartPr/>
              <p14:nvPr/>
            </p14:nvContentPartPr>
            <p14:xfrm>
              <a:off x="7258763" y="2198086"/>
              <a:ext cx="124560" cy="943920"/>
            </p14:xfrm>
          </p:contentPart>
        </mc:Choice>
        <mc:Fallback xmlns="">
          <p:pic>
            <p:nvPicPr>
              <p:cNvPr id="48" name="Encre 47">
                <a:extLst>
                  <a:ext uri="{FF2B5EF4-FFF2-40B4-BE49-F238E27FC236}">
                    <a16:creationId xmlns:a16="http://schemas.microsoft.com/office/drawing/2014/main" id="{051CB217-0246-F743-9952-1062625A9285}"/>
                  </a:ext>
                </a:extLst>
              </p:cNvPr>
              <p:cNvPicPr/>
              <p:nvPr/>
            </p:nvPicPr>
            <p:blipFill>
              <a:blip r:embed="rId19"/>
              <a:stretch>
                <a:fillRect/>
              </a:stretch>
            </p:blipFill>
            <p:spPr>
              <a:xfrm>
                <a:off x="7249789" y="2189089"/>
                <a:ext cx="142149" cy="961553"/>
              </a:xfrm>
              <a:prstGeom prst="rect">
                <a:avLst/>
              </a:prstGeom>
            </p:spPr>
          </p:pic>
        </mc:Fallback>
      </mc:AlternateContent>
    </p:spTree>
    <p:extLst>
      <p:ext uri="{BB962C8B-B14F-4D97-AF65-F5344CB8AC3E}">
        <p14:creationId xmlns:p14="http://schemas.microsoft.com/office/powerpoint/2010/main" val="42830859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lstStyle/>
          <a:p>
            <a:r>
              <a:rPr lang="fr-FR" dirty="0"/>
              <a:t>1 - Réalisation du Kanban avec Notion : suite</a:t>
            </a:r>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3"/>
          <a:stretch>
            <a:fillRect/>
          </a:stretch>
        </p:blipFill>
        <p:spPr>
          <a:xfrm>
            <a:off x="815905" y="327944"/>
            <a:ext cx="1382324" cy="1382324"/>
          </a:xfrm>
          <a:prstGeom prst="rect">
            <a:avLst/>
          </a:prstGeom>
        </p:spPr>
      </p:pic>
      <p:pic>
        <p:nvPicPr>
          <p:cNvPr id="5" name="Image 4">
            <a:extLst>
              <a:ext uri="{FF2B5EF4-FFF2-40B4-BE49-F238E27FC236}">
                <a16:creationId xmlns:a16="http://schemas.microsoft.com/office/drawing/2014/main" id="{0B2C0E8C-BB77-594D-861D-B1F78A160B83}"/>
              </a:ext>
            </a:extLst>
          </p:cNvPr>
          <p:cNvPicPr>
            <a:picLocks noChangeAspect="1"/>
          </p:cNvPicPr>
          <p:nvPr/>
        </p:nvPicPr>
        <p:blipFill>
          <a:blip r:embed="rId4"/>
          <a:stretch>
            <a:fillRect/>
          </a:stretch>
        </p:blipFill>
        <p:spPr>
          <a:xfrm>
            <a:off x="815905" y="1930400"/>
            <a:ext cx="4210227" cy="4169691"/>
          </a:xfrm>
          <a:prstGeom prst="rect">
            <a:avLst/>
          </a:prstGeom>
        </p:spPr>
      </p:pic>
      <p:pic>
        <p:nvPicPr>
          <p:cNvPr id="12" name="Image 11">
            <a:extLst>
              <a:ext uri="{FF2B5EF4-FFF2-40B4-BE49-F238E27FC236}">
                <a16:creationId xmlns:a16="http://schemas.microsoft.com/office/drawing/2014/main" id="{7ED62610-997E-2F47-9741-BC86D86C5378}"/>
              </a:ext>
            </a:extLst>
          </p:cNvPr>
          <p:cNvPicPr>
            <a:picLocks noChangeAspect="1"/>
          </p:cNvPicPr>
          <p:nvPr/>
        </p:nvPicPr>
        <p:blipFill>
          <a:blip r:embed="rId5"/>
          <a:stretch>
            <a:fillRect/>
          </a:stretch>
        </p:blipFill>
        <p:spPr>
          <a:xfrm>
            <a:off x="1928228" y="6100092"/>
            <a:ext cx="864068" cy="497090"/>
          </a:xfrm>
          <a:prstGeom prst="rect">
            <a:avLst/>
          </a:prstGeom>
        </p:spPr>
      </p:pic>
      <p:sp>
        <p:nvSpPr>
          <p:cNvPr id="13" name="ZoneTexte 12">
            <a:extLst>
              <a:ext uri="{FF2B5EF4-FFF2-40B4-BE49-F238E27FC236}">
                <a16:creationId xmlns:a16="http://schemas.microsoft.com/office/drawing/2014/main" id="{CD36A1D0-CB9B-754A-970E-E5EAB387F3F8}"/>
              </a:ext>
            </a:extLst>
          </p:cNvPr>
          <p:cNvSpPr txBox="1"/>
          <p:nvPr/>
        </p:nvSpPr>
        <p:spPr>
          <a:xfrm>
            <a:off x="3909214" y="3322748"/>
            <a:ext cx="4098110" cy="461665"/>
          </a:xfrm>
          <a:prstGeom prst="rect">
            <a:avLst/>
          </a:prstGeom>
          <a:noFill/>
        </p:spPr>
        <p:txBody>
          <a:bodyPr wrap="none" rtlCol="0">
            <a:spAutoFit/>
          </a:bodyPr>
          <a:lstStyle/>
          <a:p>
            <a:r>
              <a:rPr lang="fr-FR" sz="1200" dirty="0"/>
              <a:t>Les colonnes « En cours » et « Terminée » sont vides car </a:t>
            </a:r>
          </a:p>
          <a:p>
            <a:r>
              <a:rPr lang="fr-FR" sz="1200" dirty="0"/>
              <a:t>le projet la production n’a pas commencé. </a:t>
            </a:r>
          </a:p>
        </p:txBody>
      </p:sp>
    </p:spTree>
    <p:extLst>
      <p:ext uri="{BB962C8B-B14F-4D97-AF65-F5344CB8AC3E}">
        <p14:creationId xmlns:p14="http://schemas.microsoft.com/office/powerpoint/2010/main" val="28043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lstStyle/>
          <a:p>
            <a:r>
              <a:rPr lang="fr-FR" dirty="0"/>
              <a:t>2 - Périmètre des tâches </a:t>
            </a:r>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2"/>
          <a:stretch>
            <a:fillRect/>
          </a:stretch>
        </p:blipFill>
        <p:spPr>
          <a:xfrm>
            <a:off x="815905" y="327944"/>
            <a:ext cx="1382324" cy="1382324"/>
          </a:xfrm>
          <a:prstGeom prst="rect">
            <a:avLst/>
          </a:prstGeom>
        </p:spPr>
      </p:pic>
      <p:sp>
        <p:nvSpPr>
          <p:cNvPr id="5" name="Rectangle 4">
            <a:extLst>
              <a:ext uri="{FF2B5EF4-FFF2-40B4-BE49-F238E27FC236}">
                <a16:creationId xmlns:a16="http://schemas.microsoft.com/office/drawing/2014/main" id="{C8B3D3DA-75E4-4F47-B8B6-EAA134B38423}"/>
              </a:ext>
            </a:extLst>
          </p:cNvPr>
          <p:cNvSpPr/>
          <p:nvPr/>
        </p:nvSpPr>
        <p:spPr>
          <a:xfrm>
            <a:off x="4871145" y="3244334"/>
            <a:ext cx="2449710" cy="369332"/>
          </a:xfrm>
          <a:prstGeom prst="rect">
            <a:avLst/>
          </a:prstGeom>
        </p:spPr>
        <p:txBody>
          <a:bodyPr wrap="none">
            <a:spAutoFit/>
          </a:bodyPr>
          <a:lstStyle/>
          <a:p>
            <a:r>
              <a:rPr lang="fr-FR" dirty="0"/>
              <a:t>Périmètre des tâches </a:t>
            </a:r>
          </a:p>
        </p:txBody>
      </p:sp>
      <p:sp>
        <p:nvSpPr>
          <p:cNvPr id="16" name="ZoneTexte 15">
            <a:extLst>
              <a:ext uri="{FF2B5EF4-FFF2-40B4-BE49-F238E27FC236}">
                <a16:creationId xmlns:a16="http://schemas.microsoft.com/office/drawing/2014/main" id="{A62AD3F6-EF18-234A-AB7A-374A30DFBBA6}"/>
              </a:ext>
            </a:extLst>
          </p:cNvPr>
          <p:cNvSpPr txBox="1"/>
          <p:nvPr/>
        </p:nvSpPr>
        <p:spPr>
          <a:xfrm>
            <a:off x="8988178" y="2055081"/>
            <a:ext cx="2921169" cy="2862322"/>
          </a:xfrm>
          <a:prstGeom prst="rect">
            <a:avLst/>
          </a:prstGeom>
          <a:noFill/>
        </p:spPr>
        <p:txBody>
          <a:bodyPr wrap="square" rtlCol="0">
            <a:spAutoFit/>
          </a:bodyPr>
          <a:lstStyle/>
          <a:p>
            <a:r>
              <a:rPr lang="fr-FR" sz="1200" b="1" u="sng" dirty="0"/>
              <a:t>Périmètre des tâches par colonne :</a:t>
            </a:r>
          </a:p>
          <a:p>
            <a:endParaRPr lang="fr-FR" sz="1200" b="1" u="sng" dirty="0"/>
          </a:p>
          <a:p>
            <a:r>
              <a:rPr lang="fr-FR" sz="1200" dirty="0"/>
              <a:t>1 – User story avec sa définition des        spécifications techniques.</a:t>
            </a:r>
          </a:p>
          <a:p>
            <a:r>
              <a:rPr lang="fr-FR" sz="1200" dirty="0"/>
              <a:t> </a:t>
            </a:r>
          </a:p>
          <a:p>
            <a:r>
              <a:rPr lang="fr-FR" sz="1200" dirty="0"/>
              <a:t>2 – Classement des priorités des tâches.</a:t>
            </a:r>
          </a:p>
          <a:p>
            <a:endParaRPr lang="fr-FR" sz="1200" dirty="0"/>
          </a:p>
          <a:p>
            <a:r>
              <a:rPr lang="fr-FR" sz="1200" dirty="0"/>
              <a:t>3 – Intitulé de la tâche.</a:t>
            </a:r>
          </a:p>
          <a:p>
            <a:endParaRPr lang="fr-FR" sz="1200" dirty="0"/>
          </a:p>
          <a:p>
            <a:r>
              <a:rPr lang="fr-FR" sz="1200" dirty="0"/>
              <a:t>4 – Responsable de la tâche.</a:t>
            </a:r>
          </a:p>
          <a:p>
            <a:endParaRPr lang="fr-FR" sz="1200" dirty="0"/>
          </a:p>
          <a:p>
            <a:r>
              <a:rPr lang="fr-FR" sz="1200" dirty="0"/>
              <a:t>5 – Durée de la tâche.</a:t>
            </a:r>
          </a:p>
          <a:p>
            <a:endParaRPr lang="fr-FR" sz="1200" dirty="0"/>
          </a:p>
          <a:p>
            <a:r>
              <a:rPr lang="fr-FR" sz="1200" dirty="0"/>
              <a:t>6 – État de la tâche. </a:t>
            </a:r>
          </a:p>
          <a:p>
            <a:endParaRPr lang="fr-FR" sz="1200" dirty="0"/>
          </a:p>
        </p:txBody>
      </p:sp>
      <mc:AlternateContent xmlns:mc="http://schemas.openxmlformats.org/markup-compatibility/2006" xmlns:p14="http://schemas.microsoft.com/office/powerpoint/2010/main">
        <mc:Choice Requires="p14">
          <p:contentPart p14:bwMode="auto" r:id="rId3">
            <p14:nvContentPartPr>
              <p14:cNvPr id="17" name="Encre 16">
                <a:extLst>
                  <a:ext uri="{FF2B5EF4-FFF2-40B4-BE49-F238E27FC236}">
                    <a16:creationId xmlns:a16="http://schemas.microsoft.com/office/drawing/2014/main" id="{5357DC72-EEBF-DB41-A030-55F85E9B0120}"/>
                  </a:ext>
                </a:extLst>
              </p14:cNvPr>
              <p14:cNvContentPartPr/>
              <p14:nvPr/>
            </p14:nvContentPartPr>
            <p14:xfrm>
              <a:off x="5053199" y="2503462"/>
              <a:ext cx="360" cy="360"/>
            </p14:xfrm>
          </p:contentPart>
        </mc:Choice>
        <mc:Fallback xmlns="">
          <p:pic>
            <p:nvPicPr>
              <p:cNvPr id="17" name="Encre 16">
                <a:extLst>
                  <a:ext uri="{FF2B5EF4-FFF2-40B4-BE49-F238E27FC236}">
                    <a16:creationId xmlns:a16="http://schemas.microsoft.com/office/drawing/2014/main" id="{5357DC72-EEBF-DB41-A030-55F85E9B0120}"/>
                  </a:ext>
                </a:extLst>
              </p:cNvPr>
              <p:cNvPicPr/>
              <p:nvPr/>
            </p:nvPicPr>
            <p:blipFill>
              <a:blip r:embed="rId4"/>
              <a:stretch>
                <a:fillRect/>
              </a:stretch>
            </p:blipFill>
            <p:spPr>
              <a:xfrm>
                <a:off x="5044199" y="2494462"/>
                <a:ext cx="18000" cy="18000"/>
              </a:xfrm>
              <a:prstGeom prst="rect">
                <a:avLst/>
              </a:prstGeom>
            </p:spPr>
          </p:pic>
        </mc:Fallback>
      </mc:AlternateContent>
      <p:pic>
        <p:nvPicPr>
          <p:cNvPr id="25" name="Espace réservé du contenu 24">
            <a:extLst>
              <a:ext uri="{FF2B5EF4-FFF2-40B4-BE49-F238E27FC236}">
                <a16:creationId xmlns:a16="http://schemas.microsoft.com/office/drawing/2014/main" id="{C5AD38B0-BFA6-284E-87CA-C6048A0A3A17}"/>
              </a:ext>
            </a:extLst>
          </p:cNvPr>
          <p:cNvPicPr>
            <a:picLocks noGrp="1" noChangeAspect="1"/>
          </p:cNvPicPr>
          <p:nvPr>
            <p:ph idx="1"/>
          </p:nvPr>
        </p:nvPicPr>
        <p:blipFill>
          <a:blip r:embed="rId5"/>
          <a:stretch>
            <a:fillRect/>
          </a:stretch>
        </p:blipFill>
        <p:spPr>
          <a:xfrm>
            <a:off x="815905" y="2055081"/>
            <a:ext cx="7788833" cy="4533288"/>
          </a:xfrm>
        </p:spPr>
      </p:pic>
      <mc:AlternateContent xmlns:mc="http://schemas.openxmlformats.org/markup-compatibility/2006" xmlns:p14="http://schemas.microsoft.com/office/powerpoint/2010/main">
        <mc:Choice Requires="p14">
          <p:contentPart p14:bwMode="auto" r:id="rId6">
            <p14:nvContentPartPr>
              <p14:cNvPr id="72" name="Encre 71">
                <a:extLst>
                  <a:ext uri="{FF2B5EF4-FFF2-40B4-BE49-F238E27FC236}">
                    <a16:creationId xmlns:a16="http://schemas.microsoft.com/office/drawing/2014/main" id="{5DF9A993-CC60-A740-9A96-33740CCAE08B}"/>
                  </a:ext>
                </a:extLst>
              </p14:cNvPr>
              <p14:cNvContentPartPr/>
              <p14:nvPr/>
            </p14:nvContentPartPr>
            <p14:xfrm>
              <a:off x="2701319" y="3319222"/>
              <a:ext cx="3209040" cy="340560"/>
            </p14:xfrm>
          </p:contentPart>
        </mc:Choice>
        <mc:Fallback xmlns="">
          <p:pic>
            <p:nvPicPr>
              <p:cNvPr id="72" name="Encre 71">
                <a:extLst>
                  <a:ext uri="{FF2B5EF4-FFF2-40B4-BE49-F238E27FC236}">
                    <a16:creationId xmlns:a16="http://schemas.microsoft.com/office/drawing/2014/main" id="{5DF9A993-CC60-A740-9A96-33740CCAE08B}"/>
                  </a:ext>
                </a:extLst>
              </p:cNvPr>
              <p:cNvPicPr/>
              <p:nvPr/>
            </p:nvPicPr>
            <p:blipFill>
              <a:blip r:embed="rId7"/>
              <a:stretch>
                <a:fillRect/>
              </a:stretch>
            </p:blipFill>
            <p:spPr>
              <a:xfrm>
                <a:off x="2692319" y="3310582"/>
                <a:ext cx="3226680" cy="358200"/>
              </a:xfrm>
              <a:prstGeom prst="rect">
                <a:avLst/>
              </a:prstGeom>
            </p:spPr>
          </p:pic>
        </mc:Fallback>
      </mc:AlternateContent>
    </p:spTree>
    <p:extLst>
      <p:ext uri="{BB962C8B-B14F-4D97-AF65-F5344CB8AC3E}">
        <p14:creationId xmlns:p14="http://schemas.microsoft.com/office/powerpoint/2010/main" val="21687951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lstStyle/>
          <a:p>
            <a:r>
              <a:rPr lang="fr-FR" dirty="0"/>
              <a:t>2 - Périmètre des tâches : suite </a:t>
            </a:r>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2"/>
          <a:stretch>
            <a:fillRect/>
          </a:stretch>
        </p:blipFill>
        <p:spPr>
          <a:xfrm>
            <a:off x="815905" y="327944"/>
            <a:ext cx="1382324" cy="1382324"/>
          </a:xfrm>
          <a:prstGeom prst="rect">
            <a:avLst/>
          </a:prstGeom>
        </p:spPr>
      </p:pic>
      <p:sp>
        <p:nvSpPr>
          <p:cNvPr id="5" name="Rectangle 4">
            <a:extLst>
              <a:ext uri="{FF2B5EF4-FFF2-40B4-BE49-F238E27FC236}">
                <a16:creationId xmlns:a16="http://schemas.microsoft.com/office/drawing/2014/main" id="{C8B3D3DA-75E4-4F47-B8B6-EAA134B38423}"/>
              </a:ext>
            </a:extLst>
          </p:cNvPr>
          <p:cNvSpPr/>
          <p:nvPr/>
        </p:nvSpPr>
        <p:spPr>
          <a:xfrm>
            <a:off x="4871145" y="3244334"/>
            <a:ext cx="2449710" cy="369332"/>
          </a:xfrm>
          <a:prstGeom prst="rect">
            <a:avLst/>
          </a:prstGeom>
        </p:spPr>
        <p:txBody>
          <a:bodyPr wrap="none">
            <a:spAutoFit/>
          </a:bodyPr>
          <a:lstStyle/>
          <a:p>
            <a:r>
              <a:rPr lang="fr-FR" dirty="0"/>
              <a:t>Périmètre des tâches </a:t>
            </a:r>
          </a:p>
        </p:txBody>
      </p:sp>
      <p:sp>
        <p:nvSpPr>
          <p:cNvPr id="16" name="ZoneTexte 15">
            <a:extLst>
              <a:ext uri="{FF2B5EF4-FFF2-40B4-BE49-F238E27FC236}">
                <a16:creationId xmlns:a16="http://schemas.microsoft.com/office/drawing/2014/main" id="{A62AD3F6-EF18-234A-AB7A-374A30DFBBA6}"/>
              </a:ext>
            </a:extLst>
          </p:cNvPr>
          <p:cNvSpPr txBox="1"/>
          <p:nvPr/>
        </p:nvSpPr>
        <p:spPr>
          <a:xfrm>
            <a:off x="8721679" y="3613666"/>
            <a:ext cx="2921169" cy="1200329"/>
          </a:xfrm>
          <a:prstGeom prst="rect">
            <a:avLst/>
          </a:prstGeom>
          <a:noFill/>
        </p:spPr>
        <p:txBody>
          <a:bodyPr wrap="square" rtlCol="0">
            <a:spAutoFit/>
          </a:bodyPr>
          <a:lstStyle/>
          <a:p>
            <a:r>
              <a:rPr lang="fr-FR" sz="1200" dirty="0"/>
              <a:t>La dernière ligne est la mise en production, ce qui signifie que lorsqu’une tâche est  terminée, elle est mise en ligne après avoir passé les tests et validations  de tous les participants du projet (l’équipe de DEV et </a:t>
            </a:r>
            <a:r>
              <a:rPr lang="fr-FR" sz="1200" dirty="0" err="1"/>
              <a:t>Qwenta</a:t>
            </a:r>
            <a:r>
              <a:rPr lang="fr-FR" sz="1200" dirty="0"/>
              <a:t>).</a:t>
            </a:r>
          </a:p>
        </p:txBody>
      </p:sp>
      <mc:AlternateContent xmlns:mc="http://schemas.openxmlformats.org/markup-compatibility/2006" xmlns:p14="http://schemas.microsoft.com/office/powerpoint/2010/main">
        <mc:Choice Requires="p14">
          <p:contentPart p14:bwMode="auto" r:id="rId3">
            <p14:nvContentPartPr>
              <p14:cNvPr id="17" name="Encre 16">
                <a:extLst>
                  <a:ext uri="{FF2B5EF4-FFF2-40B4-BE49-F238E27FC236}">
                    <a16:creationId xmlns:a16="http://schemas.microsoft.com/office/drawing/2014/main" id="{5357DC72-EEBF-DB41-A030-55F85E9B0120}"/>
                  </a:ext>
                </a:extLst>
              </p14:cNvPr>
              <p14:cNvContentPartPr/>
              <p14:nvPr/>
            </p14:nvContentPartPr>
            <p14:xfrm>
              <a:off x="5053199" y="2503462"/>
              <a:ext cx="360" cy="360"/>
            </p14:xfrm>
          </p:contentPart>
        </mc:Choice>
        <mc:Fallback xmlns="">
          <p:pic>
            <p:nvPicPr>
              <p:cNvPr id="17" name="Encre 16">
                <a:extLst>
                  <a:ext uri="{FF2B5EF4-FFF2-40B4-BE49-F238E27FC236}">
                    <a16:creationId xmlns:a16="http://schemas.microsoft.com/office/drawing/2014/main" id="{5357DC72-EEBF-DB41-A030-55F85E9B0120}"/>
                  </a:ext>
                </a:extLst>
              </p:cNvPr>
              <p:cNvPicPr/>
              <p:nvPr/>
            </p:nvPicPr>
            <p:blipFill>
              <a:blip r:embed="rId4"/>
              <a:stretch>
                <a:fillRect/>
              </a:stretch>
            </p:blipFill>
            <p:spPr>
              <a:xfrm>
                <a:off x="5044199" y="2494462"/>
                <a:ext cx="18000" cy="18000"/>
              </a:xfrm>
              <a:prstGeom prst="rect">
                <a:avLst/>
              </a:prstGeom>
            </p:spPr>
          </p:pic>
        </mc:Fallback>
      </mc:AlternateContent>
      <p:pic>
        <p:nvPicPr>
          <p:cNvPr id="12" name="Espace réservé du contenu 11">
            <a:extLst>
              <a:ext uri="{FF2B5EF4-FFF2-40B4-BE49-F238E27FC236}">
                <a16:creationId xmlns:a16="http://schemas.microsoft.com/office/drawing/2014/main" id="{76D410F6-0F6D-E342-B5CC-086401BF85D7}"/>
              </a:ext>
            </a:extLst>
          </p:cNvPr>
          <p:cNvPicPr>
            <a:picLocks noGrp="1" noChangeAspect="1"/>
          </p:cNvPicPr>
          <p:nvPr>
            <p:ph idx="1"/>
          </p:nvPr>
        </p:nvPicPr>
        <p:blipFill>
          <a:blip r:embed="rId5"/>
          <a:stretch>
            <a:fillRect/>
          </a:stretch>
        </p:blipFill>
        <p:spPr>
          <a:xfrm>
            <a:off x="549152" y="1914001"/>
            <a:ext cx="8083860" cy="4809527"/>
          </a:xfrm>
        </p:spPr>
      </p:pic>
      <mc:AlternateContent xmlns:mc="http://schemas.openxmlformats.org/markup-compatibility/2006" xmlns:p14="http://schemas.microsoft.com/office/powerpoint/2010/main">
        <mc:Choice Requires="p14">
          <p:contentPart p14:bwMode="auto" r:id="rId6">
            <p14:nvContentPartPr>
              <p14:cNvPr id="24" name="Encre 23">
                <a:extLst>
                  <a:ext uri="{FF2B5EF4-FFF2-40B4-BE49-F238E27FC236}">
                    <a16:creationId xmlns:a16="http://schemas.microsoft.com/office/drawing/2014/main" id="{F9B96B6C-257A-704C-B63F-A7FE05476DE8}"/>
                  </a:ext>
                </a:extLst>
              </p14:cNvPr>
              <p14:cNvContentPartPr/>
              <p14:nvPr/>
            </p14:nvContentPartPr>
            <p14:xfrm>
              <a:off x="3278399" y="5487142"/>
              <a:ext cx="2552760" cy="438120"/>
            </p14:xfrm>
          </p:contentPart>
        </mc:Choice>
        <mc:Fallback xmlns="">
          <p:pic>
            <p:nvPicPr>
              <p:cNvPr id="24" name="Encre 23">
                <a:extLst>
                  <a:ext uri="{FF2B5EF4-FFF2-40B4-BE49-F238E27FC236}">
                    <a16:creationId xmlns:a16="http://schemas.microsoft.com/office/drawing/2014/main" id="{F9B96B6C-257A-704C-B63F-A7FE05476DE8}"/>
                  </a:ext>
                </a:extLst>
              </p:cNvPr>
              <p:cNvPicPr/>
              <p:nvPr/>
            </p:nvPicPr>
            <p:blipFill>
              <a:blip r:embed="rId7"/>
              <a:stretch>
                <a:fillRect/>
              </a:stretch>
            </p:blipFill>
            <p:spPr>
              <a:xfrm>
                <a:off x="3269399" y="5478502"/>
                <a:ext cx="2570400" cy="455760"/>
              </a:xfrm>
              <a:prstGeom prst="rect">
                <a:avLst/>
              </a:prstGeom>
            </p:spPr>
          </p:pic>
        </mc:Fallback>
      </mc:AlternateContent>
    </p:spTree>
    <p:extLst>
      <p:ext uri="{BB962C8B-B14F-4D97-AF65-F5344CB8AC3E}">
        <p14:creationId xmlns:p14="http://schemas.microsoft.com/office/powerpoint/2010/main" val="183523947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normAutofit fontScale="90000"/>
          </a:bodyPr>
          <a:lstStyle/>
          <a:p>
            <a:r>
              <a:rPr lang="fr-FR" dirty="0"/>
              <a:t>3 - Correspondance des tâches avec les spécifications techniques</a:t>
            </a:r>
            <a:br>
              <a:rPr lang="fr-FR" dirty="0"/>
            </a:br>
            <a:endParaRPr lang="fr-FR" dirty="0"/>
          </a:p>
        </p:txBody>
      </p:sp>
      <p:sp>
        <p:nvSpPr>
          <p:cNvPr id="3" name="Espace réservé du contenu 2">
            <a:extLst>
              <a:ext uri="{FF2B5EF4-FFF2-40B4-BE49-F238E27FC236}">
                <a16:creationId xmlns:a16="http://schemas.microsoft.com/office/drawing/2014/main" id="{6D3D683D-8D9C-3744-9984-C6591FF5DFB5}"/>
              </a:ext>
            </a:extLst>
          </p:cNvPr>
          <p:cNvSpPr>
            <a:spLocks noGrp="1"/>
          </p:cNvSpPr>
          <p:nvPr>
            <p:ph idx="1"/>
          </p:nvPr>
        </p:nvSpPr>
        <p:spPr/>
        <p:txBody>
          <a:bodyPr/>
          <a:lstStyle/>
          <a:p>
            <a:r>
              <a:rPr lang="fr-FR" dirty="0"/>
              <a:t>Chaque User Story correspond à une spécification technique, exemple :</a:t>
            </a:r>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2"/>
          <a:stretch>
            <a:fillRect/>
          </a:stretch>
        </p:blipFill>
        <p:spPr>
          <a:xfrm>
            <a:off x="815905" y="327944"/>
            <a:ext cx="1382324" cy="1382324"/>
          </a:xfrm>
          <a:prstGeom prst="rect">
            <a:avLst/>
          </a:prstGeom>
        </p:spPr>
      </p:pic>
      <p:pic>
        <p:nvPicPr>
          <p:cNvPr id="7" name="Image 6">
            <a:extLst>
              <a:ext uri="{FF2B5EF4-FFF2-40B4-BE49-F238E27FC236}">
                <a16:creationId xmlns:a16="http://schemas.microsoft.com/office/drawing/2014/main" id="{D9AFBC0C-2287-6542-B8B5-914B5673C2AF}"/>
              </a:ext>
            </a:extLst>
          </p:cNvPr>
          <p:cNvPicPr>
            <a:picLocks noChangeAspect="1"/>
          </p:cNvPicPr>
          <p:nvPr/>
        </p:nvPicPr>
        <p:blipFill>
          <a:blip r:embed="rId3"/>
          <a:stretch>
            <a:fillRect/>
          </a:stretch>
        </p:blipFill>
        <p:spPr>
          <a:xfrm>
            <a:off x="677334" y="2683453"/>
            <a:ext cx="8326201" cy="238772"/>
          </a:xfrm>
          <a:prstGeom prst="rect">
            <a:avLst/>
          </a:prstGeom>
        </p:spPr>
      </p:pic>
      <p:pic>
        <p:nvPicPr>
          <p:cNvPr id="9" name="Image 8">
            <a:extLst>
              <a:ext uri="{FF2B5EF4-FFF2-40B4-BE49-F238E27FC236}">
                <a16:creationId xmlns:a16="http://schemas.microsoft.com/office/drawing/2014/main" id="{2786EA84-E7A0-9744-8AEC-C0CB11E121FF}"/>
              </a:ext>
            </a:extLst>
          </p:cNvPr>
          <p:cNvPicPr>
            <a:picLocks noChangeAspect="1"/>
          </p:cNvPicPr>
          <p:nvPr/>
        </p:nvPicPr>
        <p:blipFill>
          <a:blip r:embed="rId4"/>
          <a:stretch>
            <a:fillRect/>
          </a:stretch>
        </p:blipFill>
        <p:spPr>
          <a:xfrm>
            <a:off x="677334" y="3062319"/>
            <a:ext cx="2500486" cy="3709764"/>
          </a:xfrm>
          <a:prstGeom prst="rect">
            <a:avLst/>
          </a:prstGeom>
        </p:spPr>
      </p:pic>
      <p:pic>
        <p:nvPicPr>
          <p:cNvPr id="11" name="Image 10">
            <a:extLst>
              <a:ext uri="{FF2B5EF4-FFF2-40B4-BE49-F238E27FC236}">
                <a16:creationId xmlns:a16="http://schemas.microsoft.com/office/drawing/2014/main" id="{D98ABC1F-1494-C84B-91E8-1251924AA1B9}"/>
              </a:ext>
            </a:extLst>
          </p:cNvPr>
          <p:cNvPicPr>
            <a:picLocks noChangeAspect="1"/>
          </p:cNvPicPr>
          <p:nvPr/>
        </p:nvPicPr>
        <p:blipFill>
          <a:blip r:embed="rId5"/>
          <a:stretch>
            <a:fillRect/>
          </a:stretch>
        </p:blipFill>
        <p:spPr>
          <a:xfrm>
            <a:off x="4768382" y="5378983"/>
            <a:ext cx="5820904" cy="1324757"/>
          </a:xfrm>
          <a:prstGeom prst="rect">
            <a:avLst/>
          </a:prstGeom>
        </p:spPr>
      </p:pic>
      <p:pic>
        <p:nvPicPr>
          <p:cNvPr id="13" name="Image 12">
            <a:extLst>
              <a:ext uri="{FF2B5EF4-FFF2-40B4-BE49-F238E27FC236}">
                <a16:creationId xmlns:a16="http://schemas.microsoft.com/office/drawing/2014/main" id="{A41B88E4-4D36-C647-A578-A4EFAF047D5E}"/>
              </a:ext>
            </a:extLst>
          </p:cNvPr>
          <p:cNvPicPr>
            <a:picLocks noChangeAspect="1"/>
          </p:cNvPicPr>
          <p:nvPr/>
        </p:nvPicPr>
        <p:blipFill>
          <a:blip r:embed="rId6"/>
          <a:stretch>
            <a:fillRect/>
          </a:stretch>
        </p:blipFill>
        <p:spPr>
          <a:xfrm>
            <a:off x="4768382" y="5148794"/>
            <a:ext cx="5820904" cy="221554"/>
          </a:xfrm>
          <a:prstGeom prst="rect">
            <a:avLst/>
          </a:prstGeom>
        </p:spPr>
      </p:pic>
      <mc:AlternateContent xmlns:mc="http://schemas.openxmlformats.org/markup-compatibility/2006" xmlns:p14="http://schemas.microsoft.com/office/powerpoint/2010/main">
        <mc:Choice Requires="p14">
          <p:contentPart p14:bwMode="auto" r:id="rId7">
            <p14:nvContentPartPr>
              <p14:cNvPr id="28" name="Encre 27">
                <a:extLst>
                  <a:ext uri="{FF2B5EF4-FFF2-40B4-BE49-F238E27FC236}">
                    <a16:creationId xmlns:a16="http://schemas.microsoft.com/office/drawing/2014/main" id="{7AF7A581-C3E6-084C-B7DA-967B85E1E331}"/>
                  </a:ext>
                </a:extLst>
              </p14:cNvPr>
              <p14:cNvContentPartPr/>
              <p14:nvPr/>
            </p14:nvContentPartPr>
            <p14:xfrm>
              <a:off x="4825481" y="5260702"/>
              <a:ext cx="280080" cy="7920"/>
            </p14:xfrm>
          </p:contentPart>
        </mc:Choice>
        <mc:Fallback xmlns="">
          <p:pic>
            <p:nvPicPr>
              <p:cNvPr id="28" name="Encre 27">
                <a:extLst>
                  <a:ext uri="{FF2B5EF4-FFF2-40B4-BE49-F238E27FC236}">
                    <a16:creationId xmlns:a16="http://schemas.microsoft.com/office/drawing/2014/main" id="{7AF7A581-C3E6-084C-B7DA-967B85E1E331}"/>
                  </a:ext>
                </a:extLst>
              </p:cNvPr>
              <p:cNvPicPr/>
              <p:nvPr/>
            </p:nvPicPr>
            <p:blipFill>
              <a:blip r:embed="rId8"/>
              <a:stretch>
                <a:fillRect/>
              </a:stretch>
            </p:blipFill>
            <p:spPr>
              <a:xfrm>
                <a:off x="4789841" y="5188702"/>
                <a:ext cx="3517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Encre 28">
                <a:extLst>
                  <a:ext uri="{FF2B5EF4-FFF2-40B4-BE49-F238E27FC236}">
                    <a16:creationId xmlns:a16="http://schemas.microsoft.com/office/drawing/2014/main" id="{84480F81-4E36-9843-9EFD-3AB7899D4103}"/>
                  </a:ext>
                </a:extLst>
              </p14:cNvPr>
              <p14:cNvContentPartPr/>
              <p14:nvPr/>
            </p14:nvContentPartPr>
            <p14:xfrm>
              <a:off x="5967041" y="5250982"/>
              <a:ext cx="456480" cy="12600"/>
            </p14:xfrm>
          </p:contentPart>
        </mc:Choice>
        <mc:Fallback xmlns="">
          <p:pic>
            <p:nvPicPr>
              <p:cNvPr id="29" name="Encre 28">
                <a:extLst>
                  <a:ext uri="{FF2B5EF4-FFF2-40B4-BE49-F238E27FC236}">
                    <a16:creationId xmlns:a16="http://schemas.microsoft.com/office/drawing/2014/main" id="{84480F81-4E36-9843-9EFD-3AB7899D4103}"/>
                  </a:ext>
                </a:extLst>
              </p:cNvPr>
              <p:cNvPicPr/>
              <p:nvPr/>
            </p:nvPicPr>
            <p:blipFill>
              <a:blip r:embed="rId10"/>
              <a:stretch>
                <a:fillRect/>
              </a:stretch>
            </p:blipFill>
            <p:spPr>
              <a:xfrm>
                <a:off x="5931401" y="5179342"/>
                <a:ext cx="52812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Encre 29">
                <a:extLst>
                  <a:ext uri="{FF2B5EF4-FFF2-40B4-BE49-F238E27FC236}">
                    <a16:creationId xmlns:a16="http://schemas.microsoft.com/office/drawing/2014/main" id="{37F02863-6A52-414E-849E-EA9D071503BC}"/>
                  </a:ext>
                </a:extLst>
              </p14:cNvPr>
              <p14:cNvContentPartPr/>
              <p14:nvPr/>
            </p14:nvContentPartPr>
            <p14:xfrm>
              <a:off x="6996641" y="5269342"/>
              <a:ext cx="422280" cy="1800"/>
            </p14:xfrm>
          </p:contentPart>
        </mc:Choice>
        <mc:Fallback xmlns="">
          <p:pic>
            <p:nvPicPr>
              <p:cNvPr id="30" name="Encre 29">
                <a:extLst>
                  <a:ext uri="{FF2B5EF4-FFF2-40B4-BE49-F238E27FC236}">
                    <a16:creationId xmlns:a16="http://schemas.microsoft.com/office/drawing/2014/main" id="{37F02863-6A52-414E-849E-EA9D071503BC}"/>
                  </a:ext>
                </a:extLst>
              </p:cNvPr>
              <p:cNvPicPr/>
              <p:nvPr/>
            </p:nvPicPr>
            <p:blipFill>
              <a:blip r:embed="rId12"/>
              <a:stretch>
                <a:fillRect/>
              </a:stretch>
            </p:blipFill>
            <p:spPr>
              <a:xfrm>
                <a:off x="6960641" y="5197702"/>
                <a:ext cx="4939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Encre 30">
                <a:extLst>
                  <a:ext uri="{FF2B5EF4-FFF2-40B4-BE49-F238E27FC236}">
                    <a16:creationId xmlns:a16="http://schemas.microsoft.com/office/drawing/2014/main" id="{C30C33A1-3821-BD43-9904-5AC25716A7A6}"/>
                  </a:ext>
                </a:extLst>
              </p14:cNvPr>
              <p14:cNvContentPartPr/>
              <p14:nvPr/>
            </p14:nvContentPartPr>
            <p14:xfrm>
              <a:off x="8017961" y="5259262"/>
              <a:ext cx="995400" cy="5040"/>
            </p14:xfrm>
          </p:contentPart>
        </mc:Choice>
        <mc:Fallback xmlns="">
          <p:pic>
            <p:nvPicPr>
              <p:cNvPr id="31" name="Encre 30">
                <a:extLst>
                  <a:ext uri="{FF2B5EF4-FFF2-40B4-BE49-F238E27FC236}">
                    <a16:creationId xmlns:a16="http://schemas.microsoft.com/office/drawing/2014/main" id="{C30C33A1-3821-BD43-9904-5AC25716A7A6}"/>
                  </a:ext>
                </a:extLst>
              </p:cNvPr>
              <p:cNvPicPr/>
              <p:nvPr/>
            </p:nvPicPr>
            <p:blipFill>
              <a:blip r:embed="rId14"/>
              <a:stretch>
                <a:fillRect/>
              </a:stretch>
            </p:blipFill>
            <p:spPr>
              <a:xfrm>
                <a:off x="7982321" y="5187622"/>
                <a:ext cx="1067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3" name="Encre 32">
                <a:extLst>
                  <a:ext uri="{FF2B5EF4-FFF2-40B4-BE49-F238E27FC236}">
                    <a16:creationId xmlns:a16="http://schemas.microsoft.com/office/drawing/2014/main" id="{AB93CF73-46E3-3B44-8956-553ABA52C1B8}"/>
                  </a:ext>
                </a:extLst>
              </p14:cNvPr>
              <p14:cNvContentPartPr/>
              <p14:nvPr/>
            </p14:nvContentPartPr>
            <p14:xfrm>
              <a:off x="9274361" y="5251702"/>
              <a:ext cx="1072080" cy="17280"/>
            </p14:xfrm>
          </p:contentPart>
        </mc:Choice>
        <mc:Fallback xmlns="">
          <p:pic>
            <p:nvPicPr>
              <p:cNvPr id="33" name="Encre 32">
                <a:extLst>
                  <a:ext uri="{FF2B5EF4-FFF2-40B4-BE49-F238E27FC236}">
                    <a16:creationId xmlns:a16="http://schemas.microsoft.com/office/drawing/2014/main" id="{AB93CF73-46E3-3B44-8956-553ABA52C1B8}"/>
                  </a:ext>
                </a:extLst>
              </p:cNvPr>
              <p:cNvPicPr/>
              <p:nvPr/>
            </p:nvPicPr>
            <p:blipFill>
              <a:blip r:embed="rId16"/>
              <a:stretch>
                <a:fillRect/>
              </a:stretch>
            </p:blipFill>
            <p:spPr>
              <a:xfrm>
                <a:off x="9238721" y="5179702"/>
                <a:ext cx="1143720" cy="160920"/>
              </a:xfrm>
              <a:prstGeom prst="rect">
                <a:avLst/>
              </a:prstGeom>
            </p:spPr>
          </p:pic>
        </mc:Fallback>
      </mc:AlternateContent>
      <p:pic>
        <p:nvPicPr>
          <p:cNvPr id="35" name="Image 34">
            <a:extLst>
              <a:ext uri="{FF2B5EF4-FFF2-40B4-BE49-F238E27FC236}">
                <a16:creationId xmlns:a16="http://schemas.microsoft.com/office/drawing/2014/main" id="{452FA4F0-ED0E-514F-9D93-1CB67B8D3F11}"/>
              </a:ext>
            </a:extLst>
          </p:cNvPr>
          <p:cNvPicPr>
            <a:picLocks noChangeAspect="1"/>
          </p:cNvPicPr>
          <p:nvPr/>
        </p:nvPicPr>
        <p:blipFill>
          <a:blip r:embed="rId17"/>
          <a:stretch>
            <a:fillRect/>
          </a:stretch>
        </p:blipFill>
        <p:spPr>
          <a:xfrm>
            <a:off x="4331665" y="3196530"/>
            <a:ext cx="5329952" cy="1808889"/>
          </a:xfrm>
          <a:prstGeom prst="rect">
            <a:avLst/>
          </a:prstGeom>
        </p:spPr>
      </p:pic>
      <mc:AlternateContent xmlns:mc="http://schemas.openxmlformats.org/markup-compatibility/2006" xmlns:p14="http://schemas.microsoft.com/office/powerpoint/2010/main">
        <mc:Choice Requires="p14">
          <p:contentPart p14:bwMode="auto" r:id="rId18">
            <p14:nvContentPartPr>
              <p14:cNvPr id="48" name="Encre 47">
                <a:extLst>
                  <a:ext uri="{FF2B5EF4-FFF2-40B4-BE49-F238E27FC236}">
                    <a16:creationId xmlns:a16="http://schemas.microsoft.com/office/drawing/2014/main" id="{7F2FD8B2-7333-7D45-BF6A-02A9B59FCD63}"/>
                  </a:ext>
                </a:extLst>
              </p14:cNvPr>
              <p14:cNvContentPartPr/>
              <p14:nvPr/>
            </p14:nvContentPartPr>
            <p14:xfrm>
              <a:off x="7019681" y="4467622"/>
              <a:ext cx="360" cy="360"/>
            </p14:xfrm>
          </p:contentPart>
        </mc:Choice>
        <mc:Fallback xmlns="">
          <p:pic>
            <p:nvPicPr>
              <p:cNvPr id="48" name="Encre 47">
                <a:extLst>
                  <a:ext uri="{FF2B5EF4-FFF2-40B4-BE49-F238E27FC236}">
                    <a16:creationId xmlns:a16="http://schemas.microsoft.com/office/drawing/2014/main" id="{7F2FD8B2-7333-7D45-BF6A-02A9B59FCD63}"/>
                  </a:ext>
                </a:extLst>
              </p:cNvPr>
              <p:cNvPicPr/>
              <p:nvPr/>
            </p:nvPicPr>
            <p:blipFill>
              <a:blip r:embed="rId19"/>
              <a:stretch>
                <a:fillRect/>
              </a:stretch>
            </p:blipFill>
            <p:spPr>
              <a:xfrm>
                <a:off x="7011041" y="44586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3" name="Encre 52">
                <a:extLst>
                  <a:ext uri="{FF2B5EF4-FFF2-40B4-BE49-F238E27FC236}">
                    <a16:creationId xmlns:a16="http://schemas.microsoft.com/office/drawing/2014/main" id="{E50339B8-185E-CA4F-A77C-22B9E0AF71AD}"/>
                  </a:ext>
                </a:extLst>
              </p14:cNvPr>
              <p14:cNvContentPartPr/>
              <p14:nvPr/>
            </p14:nvContentPartPr>
            <p14:xfrm>
              <a:off x="2724881" y="2921422"/>
              <a:ext cx="1908360" cy="945000"/>
            </p14:xfrm>
          </p:contentPart>
        </mc:Choice>
        <mc:Fallback xmlns="">
          <p:pic>
            <p:nvPicPr>
              <p:cNvPr id="53" name="Encre 52">
                <a:extLst>
                  <a:ext uri="{FF2B5EF4-FFF2-40B4-BE49-F238E27FC236}">
                    <a16:creationId xmlns:a16="http://schemas.microsoft.com/office/drawing/2014/main" id="{E50339B8-185E-CA4F-A77C-22B9E0AF71AD}"/>
                  </a:ext>
                </a:extLst>
              </p:cNvPr>
              <p:cNvPicPr/>
              <p:nvPr/>
            </p:nvPicPr>
            <p:blipFill>
              <a:blip r:embed="rId21"/>
              <a:stretch>
                <a:fillRect/>
              </a:stretch>
            </p:blipFill>
            <p:spPr>
              <a:xfrm>
                <a:off x="2715881" y="2912422"/>
                <a:ext cx="1926000" cy="962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Encre 59">
                <a:extLst>
                  <a:ext uri="{FF2B5EF4-FFF2-40B4-BE49-F238E27FC236}">
                    <a16:creationId xmlns:a16="http://schemas.microsoft.com/office/drawing/2014/main" id="{CD99B3E2-E2BA-0A4D-8319-CE73512F95AD}"/>
                  </a:ext>
                </a:extLst>
              </p14:cNvPr>
              <p14:cNvContentPartPr/>
              <p14:nvPr/>
            </p14:nvContentPartPr>
            <p14:xfrm>
              <a:off x="2725601" y="4552942"/>
              <a:ext cx="1927800" cy="260280"/>
            </p14:xfrm>
          </p:contentPart>
        </mc:Choice>
        <mc:Fallback xmlns="">
          <p:pic>
            <p:nvPicPr>
              <p:cNvPr id="60" name="Encre 59">
                <a:extLst>
                  <a:ext uri="{FF2B5EF4-FFF2-40B4-BE49-F238E27FC236}">
                    <a16:creationId xmlns:a16="http://schemas.microsoft.com/office/drawing/2014/main" id="{CD99B3E2-E2BA-0A4D-8319-CE73512F95AD}"/>
                  </a:ext>
                </a:extLst>
              </p:cNvPr>
              <p:cNvPicPr/>
              <p:nvPr/>
            </p:nvPicPr>
            <p:blipFill>
              <a:blip r:embed="rId23"/>
              <a:stretch>
                <a:fillRect/>
              </a:stretch>
            </p:blipFill>
            <p:spPr>
              <a:xfrm>
                <a:off x="2716601" y="4543942"/>
                <a:ext cx="1945440" cy="277920"/>
              </a:xfrm>
              <a:prstGeom prst="rect">
                <a:avLst/>
              </a:prstGeom>
            </p:spPr>
          </p:pic>
        </mc:Fallback>
      </mc:AlternateContent>
    </p:spTree>
    <p:extLst>
      <p:ext uri="{BB962C8B-B14F-4D97-AF65-F5344CB8AC3E}">
        <p14:creationId xmlns:p14="http://schemas.microsoft.com/office/powerpoint/2010/main" val="39785301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normAutofit fontScale="90000"/>
          </a:bodyPr>
          <a:lstStyle/>
          <a:p>
            <a:r>
              <a:rPr lang="fr-FR" dirty="0"/>
              <a:t>4 - L’attribution des tâches avec sa durée et sa description</a:t>
            </a:r>
            <a:br>
              <a:rPr lang="fr-FR" dirty="0"/>
            </a:br>
            <a:endParaRPr lang="fr-FR" dirty="0"/>
          </a:p>
        </p:txBody>
      </p:sp>
      <p:pic>
        <p:nvPicPr>
          <p:cNvPr id="7" name="Espace réservé du contenu 6">
            <a:extLst>
              <a:ext uri="{FF2B5EF4-FFF2-40B4-BE49-F238E27FC236}">
                <a16:creationId xmlns:a16="http://schemas.microsoft.com/office/drawing/2014/main" id="{4492B9D9-18F1-FA41-B618-3C85521DC937}"/>
              </a:ext>
            </a:extLst>
          </p:cNvPr>
          <p:cNvPicPr>
            <a:picLocks noGrp="1" noChangeAspect="1"/>
          </p:cNvPicPr>
          <p:nvPr>
            <p:ph idx="1"/>
          </p:nvPr>
        </p:nvPicPr>
        <p:blipFill>
          <a:blip r:embed="rId2"/>
          <a:stretch>
            <a:fillRect/>
          </a:stretch>
        </p:blipFill>
        <p:spPr>
          <a:xfrm>
            <a:off x="815905" y="1879804"/>
            <a:ext cx="7162175" cy="3881437"/>
          </a:xfrm>
        </p:spPr>
      </p:pic>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3"/>
          <a:stretch>
            <a:fillRect/>
          </a:stretch>
        </p:blipFill>
        <p:spPr>
          <a:xfrm>
            <a:off x="815905" y="327944"/>
            <a:ext cx="1382324" cy="1382324"/>
          </a:xfrm>
          <a:prstGeom prst="rect">
            <a:avLst/>
          </a:prstGeom>
        </p:spPr>
      </p:pic>
      <p:sp>
        <p:nvSpPr>
          <p:cNvPr id="5" name="Rectangle 4">
            <a:extLst>
              <a:ext uri="{FF2B5EF4-FFF2-40B4-BE49-F238E27FC236}">
                <a16:creationId xmlns:a16="http://schemas.microsoft.com/office/drawing/2014/main" id="{C8B3D3DA-75E4-4F47-B8B6-EAA134B38423}"/>
              </a:ext>
            </a:extLst>
          </p:cNvPr>
          <p:cNvSpPr/>
          <p:nvPr/>
        </p:nvSpPr>
        <p:spPr>
          <a:xfrm>
            <a:off x="815905" y="6248400"/>
            <a:ext cx="8159606" cy="461665"/>
          </a:xfrm>
          <a:prstGeom prst="rect">
            <a:avLst/>
          </a:prstGeom>
        </p:spPr>
        <p:txBody>
          <a:bodyPr wrap="none">
            <a:spAutoFit/>
          </a:bodyPr>
          <a:lstStyle/>
          <a:p>
            <a:r>
              <a:rPr lang="fr-FR" sz="1200" dirty="0"/>
              <a:t>Chaque tâche est attribué à une personne dans une logique directement liée à la spécialité de chaque membre </a:t>
            </a:r>
          </a:p>
          <a:p>
            <a:r>
              <a:rPr lang="fr-FR" sz="1200" dirty="0"/>
              <a:t>de l’équipe de développement, de la mission à accomplir et de la  durée prévisionnelle.</a:t>
            </a:r>
          </a:p>
        </p:txBody>
      </p:sp>
      <mc:AlternateContent xmlns:mc="http://schemas.openxmlformats.org/markup-compatibility/2006" xmlns:p14="http://schemas.microsoft.com/office/powerpoint/2010/main">
        <mc:Choice Requires="p14">
          <p:contentPart p14:bwMode="auto" r:id="rId4">
            <p14:nvContentPartPr>
              <p14:cNvPr id="29" name="Encre 28">
                <a:extLst>
                  <a:ext uri="{FF2B5EF4-FFF2-40B4-BE49-F238E27FC236}">
                    <a16:creationId xmlns:a16="http://schemas.microsoft.com/office/drawing/2014/main" id="{6B1513CF-43C5-D142-A6B1-FD6425D3D960}"/>
                  </a:ext>
                </a:extLst>
              </p14:cNvPr>
              <p14:cNvContentPartPr/>
              <p14:nvPr/>
            </p14:nvContentPartPr>
            <p14:xfrm>
              <a:off x="3644681" y="4935622"/>
              <a:ext cx="842040" cy="1364400"/>
            </p14:xfrm>
          </p:contentPart>
        </mc:Choice>
        <mc:Fallback xmlns="">
          <p:pic>
            <p:nvPicPr>
              <p:cNvPr id="29" name="Encre 28">
                <a:extLst>
                  <a:ext uri="{FF2B5EF4-FFF2-40B4-BE49-F238E27FC236}">
                    <a16:creationId xmlns:a16="http://schemas.microsoft.com/office/drawing/2014/main" id="{6B1513CF-43C5-D142-A6B1-FD6425D3D960}"/>
                  </a:ext>
                </a:extLst>
              </p:cNvPr>
              <p:cNvPicPr/>
              <p:nvPr/>
            </p:nvPicPr>
            <p:blipFill>
              <a:blip r:embed="rId5"/>
              <a:stretch>
                <a:fillRect/>
              </a:stretch>
            </p:blipFill>
            <p:spPr>
              <a:xfrm>
                <a:off x="3636041" y="4926982"/>
                <a:ext cx="859680" cy="1382040"/>
              </a:xfrm>
              <a:prstGeom prst="rect">
                <a:avLst/>
              </a:prstGeom>
            </p:spPr>
          </p:pic>
        </mc:Fallback>
      </mc:AlternateContent>
    </p:spTree>
    <p:extLst>
      <p:ext uri="{BB962C8B-B14F-4D97-AF65-F5344CB8AC3E}">
        <p14:creationId xmlns:p14="http://schemas.microsoft.com/office/powerpoint/2010/main" val="95571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C9C74-4A8B-8144-A30B-95CE348A860D}"/>
              </a:ext>
            </a:extLst>
          </p:cNvPr>
          <p:cNvSpPr>
            <a:spLocks noGrp="1"/>
          </p:cNvSpPr>
          <p:nvPr>
            <p:ph type="title"/>
          </p:nvPr>
        </p:nvSpPr>
        <p:spPr>
          <a:xfrm>
            <a:off x="2295082" y="609600"/>
            <a:ext cx="6978919" cy="1320800"/>
          </a:xfrm>
        </p:spPr>
        <p:txBody>
          <a:bodyPr>
            <a:normAutofit fontScale="90000"/>
          </a:bodyPr>
          <a:lstStyle/>
          <a:p>
            <a:r>
              <a:rPr lang="fr-FR" dirty="0"/>
              <a:t>5 - Attribution d’un statut aux tâches </a:t>
            </a:r>
            <a:br>
              <a:rPr lang="fr-FR" dirty="0"/>
            </a:br>
            <a:endParaRPr lang="fr-FR" dirty="0"/>
          </a:p>
        </p:txBody>
      </p:sp>
      <p:pic>
        <p:nvPicPr>
          <p:cNvPr id="4" name="Image 3">
            <a:extLst>
              <a:ext uri="{FF2B5EF4-FFF2-40B4-BE49-F238E27FC236}">
                <a16:creationId xmlns:a16="http://schemas.microsoft.com/office/drawing/2014/main" id="{E7B33C5D-1794-CD48-B534-6696BC163930}"/>
              </a:ext>
            </a:extLst>
          </p:cNvPr>
          <p:cNvPicPr>
            <a:picLocks noChangeAspect="1"/>
          </p:cNvPicPr>
          <p:nvPr/>
        </p:nvPicPr>
        <p:blipFill>
          <a:blip r:embed="rId2"/>
          <a:stretch>
            <a:fillRect/>
          </a:stretch>
        </p:blipFill>
        <p:spPr>
          <a:xfrm>
            <a:off x="815905" y="327944"/>
            <a:ext cx="1382324" cy="1382324"/>
          </a:xfrm>
          <a:prstGeom prst="rect">
            <a:avLst/>
          </a:prstGeom>
        </p:spPr>
      </p:pic>
      <p:sp>
        <p:nvSpPr>
          <p:cNvPr id="5" name="Rectangle 4">
            <a:extLst>
              <a:ext uri="{FF2B5EF4-FFF2-40B4-BE49-F238E27FC236}">
                <a16:creationId xmlns:a16="http://schemas.microsoft.com/office/drawing/2014/main" id="{C8B3D3DA-75E4-4F47-B8B6-EAA134B38423}"/>
              </a:ext>
            </a:extLst>
          </p:cNvPr>
          <p:cNvSpPr/>
          <p:nvPr/>
        </p:nvSpPr>
        <p:spPr>
          <a:xfrm>
            <a:off x="704179" y="6063734"/>
            <a:ext cx="8225029" cy="461665"/>
          </a:xfrm>
          <a:prstGeom prst="rect">
            <a:avLst/>
          </a:prstGeom>
        </p:spPr>
        <p:txBody>
          <a:bodyPr wrap="square">
            <a:spAutoFit/>
          </a:bodyPr>
          <a:lstStyle/>
          <a:p>
            <a:r>
              <a:rPr lang="fr-FR" sz="1200" dirty="0"/>
              <a:t>À chaque tâche accompli par un ou plusieurs membre de l’équipe, ce ou ces derniers peuvent déplacer l’User Story </a:t>
            </a:r>
          </a:p>
          <a:p>
            <a:r>
              <a:rPr lang="fr-FR" sz="1200" dirty="0"/>
              <a:t>dans la colonne approprié afin d’indiquer au reste de l’équipe l’avancement de développement de la fonctionnalité.  </a:t>
            </a:r>
          </a:p>
        </p:txBody>
      </p:sp>
      <p:pic>
        <p:nvPicPr>
          <p:cNvPr id="11" name="Espace réservé du contenu 10">
            <a:extLst>
              <a:ext uri="{FF2B5EF4-FFF2-40B4-BE49-F238E27FC236}">
                <a16:creationId xmlns:a16="http://schemas.microsoft.com/office/drawing/2014/main" id="{79473E6C-2A32-804C-8183-9174369E8FF2}"/>
              </a:ext>
            </a:extLst>
          </p:cNvPr>
          <p:cNvPicPr>
            <a:picLocks noGrp="1" noChangeAspect="1"/>
          </p:cNvPicPr>
          <p:nvPr>
            <p:ph idx="1"/>
          </p:nvPr>
        </p:nvPicPr>
        <p:blipFill>
          <a:blip r:embed="rId3"/>
          <a:stretch>
            <a:fillRect/>
          </a:stretch>
        </p:blipFill>
        <p:spPr>
          <a:xfrm>
            <a:off x="815905" y="1946282"/>
            <a:ext cx="8051934" cy="3881437"/>
          </a:xfrm>
        </p:spPr>
      </p:pic>
      <p:pic>
        <p:nvPicPr>
          <p:cNvPr id="13" name="Image 12">
            <a:extLst>
              <a:ext uri="{FF2B5EF4-FFF2-40B4-BE49-F238E27FC236}">
                <a16:creationId xmlns:a16="http://schemas.microsoft.com/office/drawing/2014/main" id="{7682D963-618B-2047-A41C-2DF57613C489}"/>
              </a:ext>
            </a:extLst>
          </p:cNvPr>
          <p:cNvPicPr>
            <a:picLocks noChangeAspect="1"/>
          </p:cNvPicPr>
          <p:nvPr/>
        </p:nvPicPr>
        <p:blipFill>
          <a:blip r:embed="rId4"/>
          <a:stretch>
            <a:fillRect/>
          </a:stretch>
        </p:blipFill>
        <p:spPr>
          <a:xfrm>
            <a:off x="3470272" y="3429000"/>
            <a:ext cx="1371600" cy="584200"/>
          </a:xfrm>
          <a:prstGeom prst="rect">
            <a:avLst/>
          </a:prstGeom>
        </p:spPr>
      </p:pic>
      <p:pic>
        <p:nvPicPr>
          <p:cNvPr id="15" name="Image 14">
            <a:extLst>
              <a:ext uri="{FF2B5EF4-FFF2-40B4-BE49-F238E27FC236}">
                <a16:creationId xmlns:a16="http://schemas.microsoft.com/office/drawing/2014/main" id="{A361AC0C-8862-1243-9749-F3AA35785B97}"/>
              </a:ext>
            </a:extLst>
          </p:cNvPr>
          <p:cNvPicPr>
            <a:picLocks noChangeAspect="1"/>
          </p:cNvPicPr>
          <p:nvPr/>
        </p:nvPicPr>
        <p:blipFill>
          <a:blip r:embed="rId5"/>
          <a:stretch>
            <a:fillRect/>
          </a:stretch>
        </p:blipFill>
        <p:spPr>
          <a:xfrm>
            <a:off x="5784541" y="3429000"/>
            <a:ext cx="1308100" cy="622300"/>
          </a:xfrm>
          <a:prstGeom prst="rect">
            <a:avLst/>
          </a:prstGeom>
        </p:spPr>
      </p:pic>
      <mc:AlternateContent xmlns:mc="http://schemas.openxmlformats.org/markup-compatibility/2006" xmlns:p14="http://schemas.microsoft.com/office/powerpoint/2010/main">
        <mc:Choice Requires="p14">
          <p:contentPart p14:bwMode="auto" r:id="rId6">
            <p14:nvContentPartPr>
              <p14:cNvPr id="35" name="Encre 34">
                <a:extLst>
                  <a:ext uri="{FF2B5EF4-FFF2-40B4-BE49-F238E27FC236}">
                    <a16:creationId xmlns:a16="http://schemas.microsoft.com/office/drawing/2014/main" id="{FC660A39-0F91-364B-BBFE-FCCCEE16C1A3}"/>
                  </a:ext>
                </a:extLst>
              </p14:cNvPr>
              <p14:cNvContentPartPr/>
              <p14:nvPr/>
            </p14:nvContentPartPr>
            <p14:xfrm>
              <a:off x="3255521" y="2581942"/>
              <a:ext cx="2468520" cy="885240"/>
            </p14:xfrm>
          </p:contentPart>
        </mc:Choice>
        <mc:Fallback xmlns="">
          <p:pic>
            <p:nvPicPr>
              <p:cNvPr id="35" name="Encre 34">
                <a:extLst>
                  <a:ext uri="{FF2B5EF4-FFF2-40B4-BE49-F238E27FC236}">
                    <a16:creationId xmlns:a16="http://schemas.microsoft.com/office/drawing/2014/main" id="{FC660A39-0F91-364B-BBFE-FCCCEE16C1A3}"/>
                  </a:ext>
                </a:extLst>
              </p:cNvPr>
              <p:cNvPicPr/>
              <p:nvPr/>
            </p:nvPicPr>
            <p:blipFill>
              <a:blip r:embed="rId7"/>
              <a:stretch>
                <a:fillRect/>
              </a:stretch>
            </p:blipFill>
            <p:spPr>
              <a:xfrm>
                <a:off x="3246521" y="2573298"/>
                <a:ext cx="2486160" cy="902887"/>
              </a:xfrm>
              <a:prstGeom prst="rect">
                <a:avLst/>
              </a:prstGeom>
            </p:spPr>
          </p:pic>
        </mc:Fallback>
      </mc:AlternateContent>
    </p:spTree>
    <p:extLst>
      <p:ext uri="{BB962C8B-B14F-4D97-AF65-F5344CB8AC3E}">
        <p14:creationId xmlns:p14="http://schemas.microsoft.com/office/powerpoint/2010/main" val="1185668908"/>
      </p:ext>
    </p:extLst>
  </p:cSld>
  <p:clrMapOvr>
    <a:masterClrMapping/>
  </p:clrMapOvr>
  <p:transition spd="slow">
    <p:wipe/>
  </p:transition>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Template>
  <TotalTime>286</TotalTime>
  <Words>443</Words>
  <Application>Microsoft Macintosh PowerPoint</Application>
  <PresentationFormat>Grand écran</PresentationFormat>
  <Paragraphs>57</Paragraphs>
  <Slides>10</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Trebuchet MS</vt:lpstr>
      <vt:lpstr>Wingdings 3</vt:lpstr>
      <vt:lpstr>Facette</vt:lpstr>
      <vt:lpstr>Présentation de Notion</vt:lpstr>
      <vt:lpstr>Présentation de l’outil de Gestion de projet</vt:lpstr>
      <vt:lpstr>1 - Réalisation du Kanban avec Notion</vt:lpstr>
      <vt:lpstr>1 - Réalisation du Kanban avec Notion : suite</vt:lpstr>
      <vt:lpstr>2 - Périmètre des tâches </vt:lpstr>
      <vt:lpstr>2 - Périmètre des tâches : suite </vt:lpstr>
      <vt:lpstr>3 - Correspondance des tâches avec les spécifications techniques </vt:lpstr>
      <vt:lpstr>4 - L’attribution des tâches avec sa durée et sa description </vt:lpstr>
      <vt:lpstr>5 - Attribution d’un statut aux tâches  </vt:lpstr>
      <vt:lpstr>6 -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Notion</dc:title>
  <dc:creator>Microsoft Office User</dc:creator>
  <cp:lastModifiedBy>Microsoft Office User</cp:lastModifiedBy>
  <cp:revision>29</cp:revision>
  <dcterms:created xsi:type="dcterms:W3CDTF">2024-03-02T16:09:44Z</dcterms:created>
  <dcterms:modified xsi:type="dcterms:W3CDTF">2024-03-05T17:54:28Z</dcterms:modified>
</cp:coreProperties>
</file>