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6" r:id="rId5"/>
    <p:sldId id="268" r:id="rId6"/>
    <p:sldId id="269" r:id="rId7"/>
    <p:sldId id="270" r:id="rId8"/>
    <p:sldId id="260" r:id="rId9"/>
    <p:sldId id="262" r:id="rId10"/>
    <p:sldId id="264" r:id="rId11"/>
    <p:sldId id="263" r:id="rId12"/>
    <p:sldId id="26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575"/>
  </p:normalViewPr>
  <p:slideViewPr>
    <p:cSldViewPr snapToGrid="0" snapToObjects="1">
      <p:cViewPr varScale="1">
        <p:scale>
          <a:sx n="141" d="100"/>
          <a:sy n="141" d="100"/>
        </p:scale>
        <p:origin x="108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08:27.036"/>
    </inkml:context>
    <inkml:brush xml:id="br0">
      <inkml:brushProperty name="width" value="0.05" units="cm"/>
      <inkml:brushProperty name="height" value="0.05" units="cm"/>
      <inkml:brushProperty name="color" value="#E71224"/>
    </inkml:brush>
  </inkml:definitions>
  <inkml:trace contextRef="#ctx0" brushRef="#br0">7643 5396 24575,'9'-10'0,"0"0"0,1 1 0,2-2 0,5-7 0,3-3 0,-2-2 0,0 2 0,-4 3 0,0 1 0,0 2 0,1-2 0,2 0 0,2-3 0,4-5 0,4-3 0,7-10 0,8-8 0,8-5 0,4-7 0,3-1 0,8-11 0,-27 28 0,2-2 0,8-7 0,3-3 0,8-8 0,2-3 0,7-7 0,1 0-238,-20 20 1,1-1-1,0 0 238,4-4 0,0-1 0,0-1 0,3-1 0,0-2 0,1 0 0,2-1 0,1-1 0,0 0 0,2-1 0,0-2 0,1 2-369,0 0 0,0 0 0,0 0 369,2 0 0,0-1 0,0 0 0,1-1 0,0 0 0,0 0 0,1-1 0,1 0 0,0 0 0,0 0 0,-1-1 0,1 0 0,0-2 0,0 0 0,1-1 0,-17 17 0,-1 0 0,2-1 0,-1 0-365,1-2 1,1 0-1,-1-1 1,1 1 364,2-3 0,-1-1 0,1 0 0,1 0 0,0-1 0,1 0 0,1-1 0,-1 1 0,2-2 0,0 0 0,0 1 0,0-1 0,0 0 0,1 0 0,-1 1 0,0 0 0,-3 3 0,0 0 0,-1 0 0,-2 2 0,11-11 0,-2 2 0,-3 3-60,-13 12 1,-2 3 0,-4 3 59,0-1 0,-6 6 0,-1 2 0,-26 26 0</inkml:trace>
  <inkml:trace contextRef="#ctx0" brushRef="#br0" timeOffset="31809">5645 6046 24575,'-18'-27'0,"2"8"0,0-1 0,-1 7 0,-3-7 0,-8-5 0,-14-12 0,-20-22 0,25 22 0,-2-1 0,1 0 0,-1-1 0,-8-8 0,-2-1 0,-2-2 0,-2 0 0,-6-6 0,-2-1 0,-10-10 0,-3-2 0,26 22 0,0 0 0,0-2-213,-2-3 1,-1-1 0,0-2 212,-3-3 0,0-2 0,0 0 0,-3-4 0,1 0 0,-2-1-375,-1-1 0,-1-1 0,-2 0 375,-2-2 0,-1 0 0,0 1 0,-1-1 0,0 0 0,0 0 0,0 0 0,0 1 0,0-1 0,-2 1 0,0 1 0,-1-1 0,-1-1 0,-2-1 0,0-1-371,16 16 0,-1 0 0,0-1 0,0 0 371,0-1 0,1-1 0,-1 0 0,2 0 0,-13-14 0,1 0 0,0 0 0,2 0 0,0 1 0,-1 0 0,0 1 0,0 0 0,-2 1 0,0 1 0,-2 1 0,1 0-234,-1-1 1,0 0 0,2 3 233,7 8 0,2 3 0,2 2 265,-14-15 0,4 2-265,8 7 0,3 1 513,6 7 0,3 2-513,6 5 0,3 2 1558,-21-20-1558,19 23 832,13 12-832,6 3 0,-2-6 0,0 0 0,2 2 0,-2 1 0,2 5 0,-1-1 0,-7-6 0,-1-7 0,-6-5 0,-8-13 0,-7-10 0,-2-1 0,2 4 0,13 18 0,14 13 0,-1 2 0,-3-1 0,-5-4 0,3 3 0,5 6 0,2-5 0,3 4 0,0-4 0,-3-7 0,3 3 0,5 10 0,3 3 0</inkml:trace>
  <inkml:trace contextRef="#ctx0" brushRef="#br0" timeOffset="43713">1 232 24575,'0'5'0,"0"2"0,0 0 0,0-1 0,0 1 0,1-2 0,1 1 0,0 0 0,1 1 0,-1 1 0,0 3 0,-1 2 0,1-1 0,-1 0 0,2-2 0,1-2 0,1 1 0,-1-3 0,-2 1 0,-1 1 0,0 1 0,1 2 0,-1 0 0,0 0 0,0-1 0,0 0 0,0 3 0,0 1 0,0 2 0,-1 1 0,0 3 0,0 0 0,0-3 0,0-1 0,0-3 0,0 1 0,0-5 0,0-4 0</inkml:trace>
  <inkml:trace contextRef="#ctx0" brushRef="#br0" timeOffset="46280">71 221 24575,'6'3'0,"0"1"0,6 4 0,5 0 0,5-1 0,5 2 0,-5-3 0,-4-1 0,-4-1 0,-5-3 0,0 0 0,0 1 0,0 0 0,3 0 0,10 0 0,13 0 0,2 0 0,-5 1 0,-14-1 0,-9 0 0,-4-2 0,-1 0 0</inkml:trace>
  <inkml:trace contextRef="#ctx0" brushRef="#br0" timeOffset="51598">5689 6039 24575,'0'-8'0,"0"1"0,0-1 0,0 3 0,0-1 0,0-3 0,0-3 0,0-2 0,0 0 0,0 5 0,0 1 0,0-1 0,0-3 0,0 0 0,0 0 0,0 5 0,0 0 0,0-2 0,0-3 0,0-1 0,0-2 0,0 1 0,0 0 0,0 1 0,0 2 0,0-2 0,0 0 0,0 0 0,0 6 0,0 1 0</inkml:trace>
  <inkml:trace contextRef="#ctx0" brushRef="#br0" timeOffset="54049">5681 6117 24575,'-10'0'0,"-1"0"0,1 0 0,2-2 0,-1 0 0,1 0 0,-1 1 0,-2 0 0,-2 1 0,2 0 0,-5 0 0,-2 0 0,-2 0 0,-1 0 0,3 0 0,0 0 0,-1-1 0,-5-2 0,-9 0 0,-1-1 0,6 2 0,13 0 0,9 2 0</inkml:trace>
  <inkml:trace contextRef="#ctx0" brushRef="#br0" timeOffset="55283">5712 6085 24575,'0'0'0</inkml:trace>
  <inkml:trace contextRef="#ctx0" brushRef="#br0" timeOffset="58951">7671 5384 24575,'0'-9'0,"0"2"0,0-1 0,0 2 0,0-1 0,0-6 0,0 0 0,0 0 0,0 0 0,0 4 0,0-3 0,0-3 0,0-6 0,0-3 0,0 2 0,0 0 0,0 5 0,0 3 0,0 5 0,0 4 0</inkml:trace>
  <inkml:trace contextRef="#ctx0" brushRef="#br0" timeOffset="62217">7681 5432 24575,'10'0'0,"-2"0"0,2 0 0,0 0 0,-1 0 0,-1-2 0,5 0 0,4-1 0,7 1 0,2-1 0,-6 1 0,-5 0 0,-4 1 0,-2 1 0,0-1 0,0-1 0,-5 0 0,-1 0 0</inkml:trace>
  <inkml:trace contextRef="#ctx0" brushRef="#br0" timeOffset="65486">12770 47 24575,'-8'0'0,"0"0"0,-1 0 0,1 0 0,0 0 0,-1 0 0,-1 0 0,-9 0 0,-6 0 0,1 0 0,3 0 0,4 0 0,3 0 0,-2 0 0,7 0 0,4 0 0</inkml:trace>
  <inkml:trace contextRef="#ctx0" brushRef="#br0" timeOffset="67303">12782 47 24575,'-2'5'0,"1"2"0,-1 0 0,1 1 0,0 2 0,-1 3 0,0 1 0,1-1 0,0-2 0,1-1 0,-2 3 0,0 0 0,0-2 0,0-3 0,2 2 0,0 4 0,0 2 0,0 0 0,0-3 0,0-2 0,0-2 0,0-2 0,0 2 0,0-5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5E3ED-0830-DD48-B802-4FA285BE7AD6}" type="datetimeFigureOut">
              <a:rPr lang="fr-FR" smtClean="0"/>
              <a:t>05/03/2024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437F3-8BE5-1547-AED8-F888CFCCC664}" type="slidenum">
              <a:rPr lang="fr-FR" smtClean="0"/>
              <a:t>‹N°›</a:t>
            </a:fld>
            <a:endParaRPr lang="fr-FR"/>
          </a:p>
        </p:txBody>
      </p:sp>
    </p:spTree>
    <p:extLst>
      <p:ext uri="{BB962C8B-B14F-4D97-AF65-F5344CB8AC3E}">
        <p14:creationId xmlns:p14="http://schemas.microsoft.com/office/powerpoint/2010/main" val="168027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85437F3-8BE5-1547-AED8-F888CFCCC664}" type="slidenum">
              <a:rPr lang="fr-FR" smtClean="0"/>
              <a:t>1</a:t>
            </a:fld>
            <a:endParaRPr lang="fr-FR"/>
          </a:p>
        </p:txBody>
      </p:sp>
    </p:spTree>
    <p:extLst>
      <p:ext uri="{BB962C8B-B14F-4D97-AF65-F5344CB8AC3E}">
        <p14:creationId xmlns:p14="http://schemas.microsoft.com/office/powerpoint/2010/main" val="281423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85437F3-8BE5-1547-AED8-F888CFCCC664}" type="slidenum">
              <a:rPr lang="fr-FR" smtClean="0"/>
              <a:t>9</a:t>
            </a:fld>
            <a:endParaRPr lang="fr-FR"/>
          </a:p>
        </p:txBody>
      </p:sp>
    </p:spTree>
    <p:extLst>
      <p:ext uri="{BB962C8B-B14F-4D97-AF65-F5344CB8AC3E}">
        <p14:creationId xmlns:p14="http://schemas.microsoft.com/office/powerpoint/2010/main" val="3573954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85437F3-8BE5-1547-AED8-F888CFCCC664}" type="slidenum">
              <a:rPr lang="fr-FR" smtClean="0"/>
              <a:t>10</a:t>
            </a:fld>
            <a:endParaRPr lang="fr-FR"/>
          </a:p>
        </p:txBody>
      </p:sp>
    </p:spTree>
    <p:extLst>
      <p:ext uri="{BB962C8B-B14F-4D97-AF65-F5344CB8AC3E}">
        <p14:creationId xmlns:p14="http://schemas.microsoft.com/office/powerpoint/2010/main" val="22162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85437F3-8BE5-1547-AED8-F888CFCCC664}" type="slidenum">
              <a:rPr lang="fr-FR" smtClean="0"/>
              <a:t>11</a:t>
            </a:fld>
            <a:endParaRPr lang="fr-FR"/>
          </a:p>
        </p:txBody>
      </p:sp>
    </p:spTree>
    <p:extLst>
      <p:ext uri="{BB962C8B-B14F-4D97-AF65-F5344CB8AC3E}">
        <p14:creationId xmlns:p14="http://schemas.microsoft.com/office/powerpoint/2010/main" val="408946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
Deuxième niveau
Troisième niveau
Quatrième niveau
Cinquième niveau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
Deuxième niveau
Troisième niveau
Quatrième niveau
Cinquième niveau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
Deuxième niveau
Troisième niveau
Quatrième niveau
Cinquième niveau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akelet.com/collectio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otion.so/671d01da7596463cadd618d796d9d9c7?v=c8335725e4de4139b8461d8fdf4f383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E9BDDC-2FA6-FC4F-A9C2-DF05CD17FBA4}"/>
              </a:ext>
            </a:extLst>
          </p:cNvPr>
          <p:cNvSpPr>
            <a:spLocks noGrp="1"/>
          </p:cNvSpPr>
          <p:nvPr>
            <p:ph type="ctrTitle"/>
          </p:nvPr>
        </p:nvSpPr>
        <p:spPr>
          <a:xfrm>
            <a:off x="1507067" y="1070512"/>
            <a:ext cx="7766936" cy="1646302"/>
          </a:xfrm>
        </p:spPr>
        <p:txBody>
          <a:bodyPr/>
          <a:lstStyle/>
          <a:p>
            <a:pPr algn="l"/>
            <a:r>
              <a:rPr lang="fr-FR" dirty="0"/>
              <a:t>Présentation d’une solution technique</a:t>
            </a:r>
          </a:p>
        </p:txBody>
      </p:sp>
      <p:sp>
        <p:nvSpPr>
          <p:cNvPr id="3" name="Sous-titre 2">
            <a:extLst>
              <a:ext uri="{FF2B5EF4-FFF2-40B4-BE49-F238E27FC236}">
                <a16:creationId xmlns:a16="http://schemas.microsoft.com/office/drawing/2014/main" id="{745691A4-14B7-314F-84E9-65C471DBC442}"/>
              </a:ext>
            </a:extLst>
          </p:cNvPr>
          <p:cNvSpPr>
            <a:spLocks noGrp="1"/>
          </p:cNvSpPr>
          <p:nvPr>
            <p:ph type="subTitle" idx="1"/>
          </p:nvPr>
        </p:nvSpPr>
        <p:spPr>
          <a:xfrm>
            <a:off x="1507067" y="3044288"/>
            <a:ext cx="7766936" cy="2329378"/>
          </a:xfrm>
        </p:spPr>
        <p:txBody>
          <a:bodyPr>
            <a:normAutofit lnSpcReduction="10000"/>
          </a:bodyPr>
          <a:lstStyle/>
          <a:p>
            <a:pPr algn="l"/>
            <a:r>
              <a:rPr lang="fr-FR" sz="2800" b="1" u="sng" dirty="0"/>
              <a:t>Lien pour le système de veille :</a:t>
            </a:r>
          </a:p>
          <a:p>
            <a:pPr algn="l"/>
            <a:r>
              <a:rPr lang="fr-FR" sz="1500" dirty="0">
                <a:hlinkClick r:id="rId3"/>
              </a:rPr>
              <a:t>https://wakelet.com/collections</a:t>
            </a:r>
            <a:endParaRPr lang="fr-FR" sz="1500" dirty="0"/>
          </a:p>
          <a:p>
            <a:pPr algn="l"/>
            <a:r>
              <a:rPr lang="fr-FR" sz="2800" b="1" u="sng" dirty="0"/>
              <a:t>Lien pour le système de gestion de Projet :</a:t>
            </a:r>
          </a:p>
          <a:p>
            <a:pPr algn="l"/>
            <a:r>
              <a:rPr lang="fr-FR" sz="1500" dirty="0">
                <a:hlinkClick r:id="rId4"/>
              </a:rPr>
              <a:t>https://www.notion.so/671d01da7596463cadd618d796d9d9c7?v=c8335725e4de4139b8461d8fdf4f3833</a:t>
            </a:r>
            <a:endParaRPr lang="fr-FR" sz="1500" dirty="0"/>
          </a:p>
          <a:p>
            <a:pPr algn="l"/>
            <a:r>
              <a:rPr lang="fr-FR" sz="1400" dirty="0"/>
              <a:t>Par Thierry DE SOUSA – Projet 7 d’intégrateur web 2024</a:t>
            </a:r>
          </a:p>
          <a:p>
            <a:pPr algn="l"/>
            <a:endParaRPr lang="fr-FR" sz="2800" dirty="0"/>
          </a:p>
          <a:p>
            <a:pPr algn="l"/>
            <a:endParaRPr lang="fr-FR" dirty="0"/>
          </a:p>
          <a:p>
            <a:pPr algn="l"/>
            <a:endParaRPr lang="fr-FR" dirty="0"/>
          </a:p>
          <a:p>
            <a:endParaRPr lang="fr-FR" dirty="0"/>
          </a:p>
        </p:txBody>
      </p:sp>
    </p:spTree>
    <p:extLst>
      <p:ext uri="{BB962C8B-B14F-4D97-AF65-F5344CB8AC3E}">
        <p14:creationId xmlns:p14="http://schemas.microsoft.com/office/powerpoint/2010/main" val="389760912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02717-FACA-DB41-9E44-9AA6B906F16A}"/>
              </a:ext>
            </a:extLst>
          </p:cNvPr>
          <p:cNvSpPr>
            <a:spLocks noGrp="1"/>
          </p:cNvSpPr>
          <p:nvPr>
            <p:ph type="title"/>
          </p:nvPr>
        </p:nvSpPr>
        <p:spPr/>
        <p:txBody>
          <a:bodyPr>
            <a:normAutofit fontScale="90000"/>
          </a:bodyPr>
          <a:lstStyle/>
          <a:p>
            <a:r>
              <a:rPr lang="fr-FR" dirty="0"/>
              <a:t>3 - Organisation du développement de projet dans le temps : suite </a:t>
            </a:r>
            <a:br>
              <a:rPr lang="fr-FR" dirty="0"/>
            </a:br>
            <a:endParaRPr lang="fr-FR" dirty="0"/>
          </a:p>
        </p:txBody>
      </p:sp>
      <p:sp>
        <p:nvSpPr>
          <p:cNvPr id="8" name="ZoneTexte 7">
            <a:extLst>
              <a:ext uri="{FF2B5EF4-FFF2-40B4-BE49-F238E27FC236}">
                <a16:creationId xmlns:a16="http://schemas.microsoft.com/office/drawing/2014/main" id="{C867152B-BBCD-7D46-B83C-4CBD849EF12F}"/>
              </a:ext>
            </a:extLst>
          </p:cNvPr>
          <p:cNvSpPr txBox="1"/>
          <p:nvPr/>
        </p:nvSpPr>
        <p:spPr>
          <a:xfrm>
            <a:off x="1886755" y="1930400"/>
            <a:ext cx="5830442" cy="369332"/>
          </a:xfrm>
          <a:prstGeom prst="rect">
            <a:avLst/>
          </a:prstGeom>
          <a:noFill/>
        </p:spPr>
        <p:txBody>
          <a:bodyPr wrap="none" rtlCol="0">
            <a:spAutoFit/>
          </a:bodyPr>
          <a:lstStyle/>
          <a:p>
            <a:r>
              <a:rPr lang="fr-FR" dirty="0"/>
              <a:t>Burndown chart (graphique d’avancement d’un sprint)</a:t>
            </a:r>
          </a:p>
        </p:txBody>
      </p:sp>
      <p:pic>
        <p:nvPicPr>
          <p:cNvPr id="10" name="Image 9">
            <a:extLst>
              <a:ext uri="{FF2B5EF4-FFF2-40B4-BE49-F238E27FC236}">
                <a16:creationId xmlns:a16="http://schemas.microsoft.com/office/drawing/2014/main" id="{CE7E71BC-0146-224B-8221-98ADB1A0366A}"/>
              </a:ext>
            </a:extLst>
          </p:cNvPr>
          <p:cNvPicPr>
            <a:picLocks noChangeAspect="1"/>
          </p:cNvPicPr>
          <p:nvPr/>
        </p:nvPicPr>
        <p:blipFill>
          <a:blip r:embed="rId3"/>
          <a:stretch>
            <a:fillRect/>
          </a:stretch>
        </p:blipFill>
        <p:spPr>
          <a:xfrm>
            <a:off x="1741276" y="2621519"/>
            <a:ext cx="6121400" cy="3873500"/>
          </a:xfrm>
          <a:prstGeom prst="rect">
            <a:avLst/>
          </a:prstGeom>
        </p:spPr>
      </p:pic>
    </p:spTree>
    <p:extLst>
      <p:ext uri="{BB962C8B-B14F-4D97-AF65-F5344CB8AC3E}">
        <p14:creationId xmlns:p14="http://schemas.microsoft.com/office/powerpoint/2010/main" val="331816926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02717-FACA-DB41-9E44-9AA6B906F16A}"/>
              </a:ext>
            </a:extLst>
          </p:cNvPr>
          <p:cNvSpPr>
            <a:spLocks noGrp="1"/>
          </p:cNvSpPr>
          <p:nvPr>
            <p:ph type="title"/>
          </p:nvPr>
        </p:nvSpPr>
        <p:spPr/>
        <p:txBody>
          <a:bodyPr>
            <a:normAutofit fontScale="90000"/>
          </a:bodyPr>
          <a:lstStyle/>
          <a:p>
            <a:r>
              <a:rPr lang="fr-FR" dirty="0"/>
              <a:t>3 - Organisation du développement de projet dans le temps : suite </a:t>
            </a:r>
            <a:br>
              <a:rPr lang="fr-FR" dirty="0"/>
            </a:br>
            <a:endParaRPr lang="fr-FR" dirty="0"/>
          </a:p>
        </p:txBody>
      </p:sp>
      <p:sp>
        <p:nvSpPr>
          <p:cNvPr id="9" name="ZoneTexte 8">
            <a:extLst>
              <a:ext uri="{FF2B5EF4-FFF2-40B4-BE49-F238E27FC236}">
                <a16:creationId xmlns:a16="http://schemas.microsoft.com/office/drawing/2014/main" id="{D45AB45E-9422-934D-B3A5-8EDBB3F68CC9}"/>
              </a:ext>
            </a:extLst>
          </p:cNvPr>
          <p:cNvSpPr txBox="1"/>
          <p:nvPr/>
        </p:nvSpPr>
        <p:spPr>
          <a:xfrm>
            <a:off x="3694090" y="2253555"/>
            <a:ext cx="1744517" cy="369332"/>
          </a:xfrm>
          <a:prstGeom prst="rect">
            <a:avLst/>
          </a:prstGeom>
          <a:noFill/>
        </p:spPr>
        <p:txBody>
          <a:bodyPr wrap="none" rtlCol="0">
            <a:spAutoFit/>
          </a:bodyPr>
          <a:lstStyle/>
          <a:p>
            <a:r>
              <a:rPr lang="fr-FR" dirty="0"/>
              <a:t>Tout les sprints</a:t>
            </a:r>
          </a:p>
        </p:txBody>
      </p:sp>
      <p:pic>
        <p:nvPicPr>
          <p:cNvPr id="11" name="Image 10">
            <a:extLst>
              <a:ext uri="{FF2B5EF4-FFF2-40B4-BE49-F238E27FC236}">
                <a16:creationId xmlns:a16="http://schemas.microsoft.com/office/drawing/2014/main" id="{79F8B78B-5E3F-AF48-8426-49123E2AC3D2}"/>
              </a:ext>
            </a:extLst>
          </p:cNvPr>
          <p:cNvPicPr>
            <a:picLocks noChangeAspect="1"/>
          </p:cNvPicPr>
          <p:nvPr/>
        </p:nvPicPr>
        <p:blipFill>
          <a:blip r:embed="rId3"/>
          <a:stretch>
            <a:fillRect/>
          </a:stretch>
        </p:blipFill>
        <p:spPr>
          <a:xfrm>
            <a:off x="1314628" y="3087709"/>
            <a:ext cx="6760358" cy="3083418"/>
          </a:xfrm>
          <a:prstGeom prst="rect">
            <a:avLst/>
          </a:prstGeom>
        </p:spPr>
      </p:pic>
    </p:spTree>
    <p:extLst>
      <p:ext uri="{BB962C8B-B14F-4D97-AF65-F5344CB8AC3E}">
        <p14:creationId xmlns:p14="http://schemas.microsoft.com/office/powerpoint/2010/main" val="364235198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9F8D8-8CEA-F944-8F02-675155AE4ACC}"/>
              </a:ext>
            </a:extLst>
          </p:cNvPr>
          <p:cNvSpPr>
            <a:spLocks noGrp="1"/>
          </p:cNvSpPr>
          <p:nvPr>
            <p:ph type="title"/>
          </p:nvPr>
        </p:nvSpPr>
        <p:spPr/>
        <p:txBody>
          <a:bodyPr/>
          <a:lstStyle/>
          <a:p>
            <a:r>
              <a:rPr lang="fr-FR" dirty="0"/>
              <a:t>4 - Plan de communication</a:t>
            </a:r>
          </a:p>
        </p:txBody>
      </p:sp>
      <p:pic>
        <p:nvPicPr>
          <p:cNvPr id="5" name="Espace réservé du contenu 4">
            <a:extLst>
              <a:ext uri="{FF2B5EF4-FFF2-40B4-BE49-F238E27FC236}">
                <a16:creationId xmlns:a16="http://schemas.microsoft.com/office/drawing/2014/main" id="{06C3F2C1-C66B-2C4B-82F6-BCBD4C3FF740}"/>
              </a:ext>
            </a:extLst>
          </p:cNvPr>
          <p:cNvPicPr>
            <a:picLocks noGrp="1" noChangeAspect="1"/>
          </p:cNvPicPr>
          <p:nvPr>
            <p:ph idx="1"/>
          </p:nvPr>
        </p:nvPicPr>
        <p:blipFill>
          <a:blip r:embed="rId2"/>
          <a:stretch>
            <a:fillRect/>
          </a:stretch>
        </p:blipFill>
        <p:spPr>
          <a:xfrm>
            <a:off x="677334" y="1406548"/>
            <a:ext cx="10533725" cy="4882997"/>
          </a:xfrm>
        </p:spPr>
      </p:pic>
      <p:pic>
        <p:nvPicPr>
          <p:cNvPr id="4" name="Image 3">
            <a:extLst>
              <a:ext uri="{FF2B5EF4-FFF2-40B4-BE49-F238E27FC236}">
                <a16:creationId xmlns:a16="http://schemas.microsoft.com/office/drawing/2014/main" id="{139253B5-E68C-EE4C-83A7-586CF4B658BF}"/>
              </a:ext>
            </a:extLst>
          </p:cNvPr>
          <p:cNvPicPr>
            <a:picLocks noChangeAspect="1"/>
          </p:cNvPicPr>
          <p:nvPr/>
        </p:nvPicPr>
        <p:blipFill>
          <a:blip r:embed="rId3"/>
          <a:stretch>
            <a:fillRect/>
          </a:stretch>
        </p:blipFill>
        <p:spPr>
          <a:xfrm>
            <a:off x="601249" y="4396636"/>
            <a:ext cx="10609810" cy="2461364"/>
          </a:xfrm>
          <a:prstGeom prst="rect">
            <a:avLst/>
          </a:prstGeom>
        </p:spPr>
      </p:pic>
    </p:spTree>
    <p:extLst>
      <p:ext uri="{BB962C8B-B14F-4D97-AF65-F5344CB8AC3E}">
        <p14:creationId xmlns:p14="http://schemas.microsoft.com/office/powerpoint/2010/main" val="40006844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73649-E17B-2A46-BB09-C2CFE618AD19}"/>
              </a:ext>
            </a:extLst>
          </p:cNvPr>
          <p:cNvSpPr>
            <a:spLocks noGrp="1"/>
          </p:cNvSpPr>
          <p:nvPr>
            <p:ph type="title"/>
          </p:nvPr>
        </p:nvSpPr>
        <p:spPr/>
        <p:txBody>
          <a:bodyPr/>
          <a:lstStyle/>
          <a:p>
            <a:r>
              <a:rPr lang="fr-FR" dirty="0"/>
              <a:t>5 - Conclusion</a:t>
            </a:r>
          </a:p>
        </p:txBody>
      </p:sp>
      <p:sp>
        <p:nvSpPr>
          <p:cNvPr id="3" name="Espace réservé du contenu 2">
            <a:extLst>
              <a:ext uri="{FF2B5EF4-FFF2-40B4-BE49-F238E27FC236}">
                <a16:creationId xmlns:a16="http://schemas.microsoft.com/office/drawing/2014/main" id="{45EC568B-0C1E-504B-A68D-29C3F3BBFFE7}"/>
              </a:ext>
            </a:extLst>
          </p:cNvPr>
          <p:cNvSpPr>
            <a:spLocks noGrp="1"/>
          </p:cNvSpPr>
          <p:nvPr>
            <p:ph idx="1"/>
          </p:nvPr>
        </p:nvSpPr>
        <p:spPr>
          <a:xfrm>
            <a:off x="677334" y="3914384"/>
            <a:ext cx="8596668" cy="2126978"/>
          </a:xfrm>
        </p:spPr>
        <p:txBody>
          <a:bodyPr/>
          <a:lstStyle/>
          <a:p>
            <a:r>
              <a:rPr lang="fr-FR" dirty="0"/>
              <a:t>Adaptées.</a:t>
            </a:r>
          </a:p>
          <a:p>
            <a:r>
              <a:rPr lang="fr-FR" dirty="0"/>
              <a:t>Justifiées.</a:t>
            </a:r>
          </a:p>
          <a:p>
            <a:r>
              <a:rPr lang="fr-FR" dirty="0"/>
              <a:t>Avantageuses.</a:t>
            </a:r>
          </a:p>
          <a:p>
            <a:r>
              <a:rPr lang="fr-FR" dirty="0"/>
              <a:t>Qui répondent aux besoins du projet.</a:t>
            </a:r>
          </a:p>
          <a:p>
            <a:r>
              <a:rPr lang="fr-FR" dirty="0"/>
              <a:t>Qui permettent de lancer le développement rapidement.</a:t>
            </a:r>
          </a:p>
          <a:p>
            <a:endParaRPr lang="fr-FR" dirty="0"/>
          </a:p>
        </p:txBody>
      </p:sp>
      <p:sp>
        <p:nvSpPr>
          <p:cNvPr id="4" name="ZoneTexte 3">
            <a:extLst>
              <a:ext uri="{FF2B5EF4-FFF2-40B4-BE49-F238E27FC236}">
                <a16:creationId xmlns:a16="http://schemas.microsoft.com/office/drawing/2014/main" id="{A57B13B2-3EA2-A043-9339-5711B3AE5301}"/>
              </a:ext>
            </a:extLst>
          </p:cNvPr>
          <p:cNvSpPr txBox="1"/>
          <p:nvPr/>
        </p:nvSpPr>
        <p:spPr>
          <a:xfrm>
            <a:off x="677334" y="2574284"/>
            <a:ext cx="3962944" cy="369332"/>
          </a:xfrm>
          <a:prstGeom prst="rect">
            <a:avLst/>
          </a:prstGeom>
          <a:noFill/>
        </p:spPr>
        <p:txBody>
          <a:bodyPr wrap="none" rtlCol="0">
            <a:spAutoFit/>
          </a:bodyPr>
          <a:lstStyle/>
          <a:p>
            <a:r>
              <a:rPr lang="fr-FR" dirty="0"/>
              <a:t>Je propose des solutions techniques </a:t>
            </a:r>
          </a:p>
        </p:txBody>
      </p:sp>
    </p:spTree>
    <p:extLst>
      <p:ext uri="{BB962C8B-B14F-4D97-AF65-F5344CB8AC3E}">
        <p14:creationId xmlns:p14="http://schemas.microsoft.com/office/powerpoint/2010/main" val="263936068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BBF7A-7359-9A46-822E-F097C6CE7950}"/>
              </a:ext>
            </a:extLst>
          </p:cNvPr>
          <p:cNvSpPr>
            <a:spLocks noGrp="1"/>
          </p:cNvSpPr>
          <p:nvPr>
            <p:ph type="title"/>
          </p:nvPr>
        </p:nvSpPr>
        <p:spPr/>
        <p:txBody>
          <a:bodyPr/>
          <a:lstStyle/>
          <a:p>
            <a:r>
              <a:rPr lang="fr-FR" dirty="0"/>
              <a:t>Présentation d’une solution technique :</a:t>
            </a:r>
          </a:p>
        </p:txBody>
      </p:sp>
      <p:sp>
        <p:nvSpPr>
          <p:cNvPr id="3" name="Espace réservé du contenu 2">
            <a:extLst>
              <a:ext uri="{FF2B5EF4-FFF2-40B4-BE49-F238E27FC236}">
                <a16:creationId xmlns:a16="http://schemas.microsoft.com/office/drawing/2014/main" id="{062AFAF1-0E80-8646-9F94-3CA5F7FDE8C2}"/>
              </a:ext>
            </a:extLst>
          </p:cNvPr>
          <p:cNvSpPr>
            <a:spLocks noGrp="1"/>
          </p:cNvSpPr>
          <p:nvPr>
            <p:ph idx="1"/>
          </p:nvPr>
        </p:nvSpPr>
        <p:spPr/>
        <p:txBody>
          <a:bodyPr/>
          <a:lstStyle/>
          <a:p>
            <a:r>
              <a:rPr lang="fr-FR" dirty="0"/>
              <a:t>1 – Les spécifications techniques </a:t>
            </a:r>
          </a:p>
          <a:p>
            <a:r>
              <a:rPr lang="fr-FR" dirty="0"/>
              <a:t>2 – Justifications des spécifications techniques </a:t>
            </a:r>
          </a:p>
          <a:p>
            <a:r>
              <a:rPr lang="fr-FR" dirty="0"/>
              <a:t>3 – Organisation du développement de projet dans le temps</a:t>
            </a:r>
          </a:p>
          <a:p>
            <a:r>
              <a:rPr lang="fr-FR" dirty="0"/>
              <a:t>4 – Plan de communication</a:t>
            </a:r>
          </a:p>
          <a:p>
            <a:r>
              <a:rPr lang="fr-FR" dirty="0"/>
              <a:t>5 - Conclusion</a:t>
            </a:r>
          </a:p>
        </p:txBody>
      </p:sp>
    </p:spTree>
    <p:extLst>
      <p:ext uri="{BB962C8B-B14F-4D97-AF65-F5344CB8AC3E}">
        <p14:creationId xmlns:p14="http://schemas.microsoft.com/office/powerpoint/2010/main" val="37044742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12F5B-74A5-914C-8A00-2450B2868A57}"/>
              </a:ext>
            </a:extLst>
          </p:cNvPr>
          <p:cNvSpPr>
            <a:spLocks noGrp="1"/>
          </p:cNvSpPr>
          <p:nvPr>
            <p:ph type="title"/>
          </p:nvPr>
        </p:nvSpPr>
        <p:spPr/>
        <p:txBody>
          <a:bodyPr>
            <a:normAutofit/>
          </a:bodyPr>
          <a:lstStyle/>
          <a:p>
            <a:r>
              <a:rPr lang="fr-FR" dirty="0"/>
              <a:t>1 - Les spécifications techniques </a:t>
            </a:r>
          </a:p>
        </p:txBody>
      </p:sp>
      <p:pic>
        <p:nvPicPr>
          <p:cNvPr id="5" name="Espace réservé du contenu 4">
            <a:extLst>
              <a:ext uri="{FF2B5EF4-FFF2-40B4-BE49-F238E27FC236}">
                <a16:creationId xmlns:a16="http://schemas.microsoft.com/office/drawing/2014/main" id="{B9EF03F8-7C15-4345-8A5F-25D0ED262F16}"/>
              </a:ext>
            </a:extLst>
          </p:cNvPr>
          <p:cNvPicPr>
            <a:picLocks noGrp="1" noChangeAspect="1"/>
          </p:cNvPicPr>
          <p:nvPr>
            <p:ph idx="1"/>
          </p:nvPr>
        </p:nvPicPr>
        <p:blipFill>
          <a:blip r:embed="rId2"/>
          <a:stretch>
            <a:fillRect/>
          </a:stretch>
        </p:blipFill>
        <p:spPr>
          <a:xfrm>
            <a:off x="840172" y="2216957"/>
            <a:ext cx="1173233" cy="1383180"/>
          </a:xfrm>
        </p:spPr>
      </p:pic>
      <p:pic>
        <p:nvPicPr>
          <p:cNvPr id="7" name="Image 6">
            <a:extLst>
              <a:ext uri="{FF2B5EF4-FFF2-40B4-BE49-F238E27FC236}">
                <a16:creationId xmlns:a16="http://schemas.microsoft.com/office/drawing/2014/main" id="{73CBAD44-E463-5D48-9459-731B0B7D80F3}"/>
              </a:ext>
            </a:extLst>
          </p:cNvPr>
          <p:cNvPicPr>
            <a:picLocks noChangeAspect="1"/>
          </p:cNvPicPr>
          <p:nvPr/>
        </p:nvPicPr>
        <p:blipFill>
          <a:blip r:embed="rId3"/>
          <a:stretch>
            <a:fillRect/>
          </a:stretch>
        </p:blipFill>
        <p:spPr>
          <a:xfrm>
            <a:off x="7091820" y="1512517"/>
            <a:ext cx="2533650" cy="1841500"/>
          </a:xfrm>
          <a:prstGeom prst="rect">
            <a:avLst/>
          </a:prstGeom>
        </p:spPr>
      </p:pic>
      <p:pic>
        <p:nvPicPr>
          <p:cNvPr id="9" name="Image 8">
            <a:extLst>
              <a:ext uri="{FF2B5EF4-FFF2-40B4-BE49-F238E27FC236}">
                <a16:creationId xmlns:a16="http://schemas.microsoft.com/office/drawing/2014/main" id="{9F09F25F-85E7-5D46-9B6A-BC75F979B319}"/>
              </a:ext>
            </a:extLst>
          </p:cNvPr>
          <p:cNvPicPr>
            <a:picLocks noChangeAspect="1"/>
          </p:cNvPicPr>
          <p:nvPr/>
        </p:nvPicPr>
        <p:blipFill>
          <a:blip r:embed="rId4"/>
          <a:stretch>
            <a:fillRect/>
          </a:stretch>
        </p:blipFill>
        <p:spPr>
          <a:xfrm>
            <a:off x="3781868" y="5082746"/>
            <a:ext cx="2387600" cy="1689100"/>
          </a:xfrm>
          <a:prstGeom prst="rect">
            <a:avLst/>
          </a:prstGeom>
        </p:spPr>
      </p:pic>
      <mc:AlternateContent xmlns:mc="http://schemas.openxmlformats.org/markup-compatibility/2006" xmlns:p14="http://schemas.microsoft.com/office/powerpoint/2010/main">
        <mc:Choice Requires="p14">
          <p:contentPart p14:bwMode="auto" r:id="rId5">
            <p14:nvContentPartPr>
              <p14:cNvPr id="30" name="Encre 29">
                <a:extLst>
                  <a:ext uri="{FF2B5EF4-FFF2-40B4-BE49-F238E27FC236}">
                    <a16:creationId xmlns:a16="http://schemas.microsoft.com/office/drawing/2014/main" id="{7F9F065B-5B8A-7A40-ACAE-63C5543B632A}"/>
                  </a:ext>
                </a:extLst>
              </p14:cNvPr>
              <p14:cNvContentPartPr/>
              <p14:nvPr/>
            </p14:nvContentPartPr>
            <p14:xfrm>
              <a:off x="2660740" y="2827608"/>
              <a:ext cx="4601520" cy="2202480"/>
            </p14:xfrm>
          </p:contentPart>
        </mc:Choice>
        <mc:Fallback xmlns="">
          <p:pic>
            <p:nvPicPr>
              <p:cNvPr id="30" name="Encre 29">
                <a:extLst>
                  <a:ext uri="{FF2B5EF4-FFF2-40B4-BE49-F238E27FC236}">
                    <a16:creationId xmlns:a16="http://schemas.microsoft.com/office/drawing/2014/main" id="{7F9F065B-5B8A-7A40-ACAE-63C5543B632A}"/>
                  </a:ext>
                </a:extLst>
              </p:cNvPr>
              <p:cNvPicPr/>
              <p:nvPr/>
            </p:nvPicPr>
            <p:blipFill>
              <a:blip r:embed="rId6"/>
              <a:stretch>
                <a:fillRect/>
              </a:stretch>
            </p:blipFill>
            <p:spPr>
              <a:xfrm>
                <a:off x="2652100" y="2818608"/>
                <a:ext cx="4619160" cy="2220120"/>
              </a:xfrm>
              <a:prstGeom prst="rect">
                <a:avLst/>
              </a:prstGeom>
            </p:spPr>
          </p:pic>
        </mc:Fallback>
      </mc:AlternateContent>
      <p:sp>
        <p:nvSpPr>
          <p:cNvPr id="31" name="ZoneTexte 30">
            <a:extLst>
              <a:ext uri="{FF2B5EF4-FFF2-40B4-BE49-F238E27FC236}">
                <a16:creationId xmlns:a16="http://schemas.microsoft.com/office/drawing/2014/main" id="{4BB72E9B-1E42-B44F-8C21-74A7BBB94050}"/>
              </a:ext>
            </a:extLst>
          </p:cNvPr>
          <p:cNvSpPr txBox="1"/>
          <p:nvPr/>
        </p:nvSpPr>
        <p:spPr>
          <a:xfrm>
            <a:off x="976009" y="3646303"/>
            <a:ext cx="878767" cy="276999"/>
          </a:xfrm>
          <a:prstGeom prst="rect">
            <a:avLst/>
          </a:prstGeom>
          <a:noFill/>
        </p:spPr>
        <p:txBody>
          <a:bodyPr wrap="none" rtlCol="0">
            <a:spAutoFit/>
          </a:bodyPr>
          <a:lstStyle/>
          <a:p>
            <a:r>
              <a:rPr lang="fr-FR" sz="1200" dirty="0"/>
              <a:t>MongoDB </a:t>
            </a:r>
          </a:p>
        </p:txBody>
      </p:sp>
      <p:sp>
        <p:nvSpPr>
          <p:cNvPr id="33" name="ZoneTexte 32">
            <a:extLst>
              <a:ext uri="{FF2B5EF4-FFF2-40B4-BE49-F238E27FC236}">
                <a16:creationId xmlns:a16="http://schemas.microsoft.com/office/drawing/2014/main" id="{185EA2BD-57CC-124C-BD2A-0C0B3D8EAA12}"/>
              </a:ext>
            </a:extLst>
          </p:cNvPr>
          <p:cNvSpPr txBox="1"/>
          <p:nvPr/>
        </p:nvSpPr>
        <p:spPr>
          <a:xfrm>
            <a:off x="2906039" y="5252341"/>
            <a:ext cx="729687" cy="276999"/>
          </a:xfrm>
          <a:prstGeom prst="rect">
            <a:avLst/>
          </a:prstGeom>
          <a:noFill/>
        </p:spPr>
        <p:txBody>
          <a:bodyPr wrap="none" rtlCol="0">
            <a:spAutoFit/>
          </a:bodyPr>
          <a:lstStyle/>
          <a:p>
            <a:r>
              <a:rPr lang="fr-FR" sz="1200" b="1" dirty="0"/>
              <a:t>Node.js</a:t>
            </a:r>
            <a:endParaRPr lang="fr-FR" sz="1200" dirty="0"/>
          </a:p>
        </p:txBody>
      </p:sp>
      <p:sp>
        <p:nvSpPr>
          <p:cNvPr id="34" name="ZoneTexte 33">
            <a:extLst>
              <a:ext uri="{FF2B5EF4-FFF2-40B4-BE49-F238E27FC236}">
                <a16:creationId xmlns:a16="http://schemas.microsoft.com/office/drawing/2014/main" id="{9DC63372-FD63-3548-B1DB-68305CF37D3B}"/>
              </a:ext>
            </a:extLst>
          </p:cNvPr>
          <p:cNvSpPr txBox="1"/>
          <p:nvPr/>
        </p:nvSpPr>
        <p:spPr>
          <a:xfrm>
            <a:off x="7909594" y="4118434"/>
            <a:ext cx="766557" cy="276999"/>
          </a:xfrm>
          <a:prstGeom prst="rect">
            <a:avLst/>
          </a:prstGeom>
          <a:noFill/>
        </p:spPr>
        <p:txBody>
          <a:bodyPr wrap="none" rtlCol="0">
            <a:spAutoFit/>
          </a:bodyPr>
          <a:lstStyle/>
          <a:p>
            <a:r>
              <a:rPr lang="fr-FR" sz="1200" b="1" dirty="0"/>
              <a:t>React.js</a:t>
            </a:r>
            <a:endParaRPr lang="fr-FR" sz="1200" dirty="0"/>
          </a:p>
        </p:txBody>
      </p:sp>
      <p:sp>
        <p:nvSpPr>
          <p:cNvPr id="11" name="ZoneTexte 10">
            <a:extLst>
              <a:ext uri="{FF2B5EF4-FFF2-40B4-BE49-F238E27FC236}">
                <a16:creationId xmlns:a16="http://schemas.microsoft.com/office/drawing/2014/main" id="{DAFC1DEF-1C55-0742-98A4-F7E41A071382}"/>
              </a:ext>
            </a:extLst>
          </p:cNvPr>
          <p:cNvSpPr txBox="1"/>
          <p:nvPr/>
        </p:nvSpPr>
        <p:spPr>
          <a:xfrm>
            <a:off x="3048975" y="5501967"/>
            <a:ext cx="732893" cy="276999"/>
          </a:xfrm>
          <a:prstGeom prst="rect">
            <a:avLst/>
          </a:prstGeom>
          <a:noFill/>
        </p:spPr>
        <p:txBody>
          <a:bodyPr wrap="none" rtlCol="0">
            <a:spAutoFit/>
          </a:bodyPr>
          <a:lstStyle/>
          <a:p>
            <a:r>
              <a:rPr lang="fr-FR" sz="1200" b="1" dirty="0"/>
              <a:t>Express</a:t>
            </a:r>
            <a:endParaRPr lang="fr-FR" sz="1200" dirty="0"/>
          </a:p>
        </p:txBody>
      </p:sp>
      <p:sp>
        <p:nvSpPr>
          <p:cNvPr id="12" name="ZoneTexte 11">
            <a:extLst>
              <a:ext uri="{FF2B5EF4-FFF2-40B4-BE49-F238E27FC236}">
                <a16:creationId xmlns:a16="http://schemas.microsoft.com/office/drawing/2014/main" id="{AB88388D-1C04-3148-BAC7-7A8536FD9A1F}"/>
              </a:ext>
            </a:extLst>
          </p:cNvPr>
          <p:cNvSpPr txBox="1"/>
          <p:nvPr/>
        </p:nvSpPr>
        <p:spPr>
          <a:xfrm>
            <a:off x="2506181" y="5751593"/>
            <a:ext cx="1374094" cy="276999"/>
          </a:xfrm>
          <a:prstGeom prst="rect">
            <a:avLst/>
          </a:prstGeom>
          <a:noFill/>
        </p:spPr>
        <p:txBody>
          <a:bodyPr wrap="square" rtlCol="0">
            <a:spAutoFit/>
          </a:bodyPr>
          <a:lstStyle/>
          <a:p>
            <a:r>
              <a:rPr lang="fr-FR" sz="1200" b="1" dirty="0"/>
              <a:t>API de Deliveroo</a:t>
            </a:r>
            <a:endParaRPr lang="fr-FR" sz="1200" dirty="0"/>
          </a:p>
        </p:txBody>
      </p:sp>
      <p:sp>
        <p:nvSpPr>
          <p:cNvPr id="3" name="Rectangle 2">
            <a:extLst>
              <a:ext uri="{FF2B5EF4-FFF2-40B4-BE49-F238E27FC236}">
                <a16:creationId xmlns:a16="http://schemas.microsoft.com/office/drawing/2014/main" id="{444343B5-FC59-CF4F-9FC2-261436BC394D}"/>
              </a:ext>
            </a:extLst>
          </p:cNvPr>
          <p:cNvSpPr/>
          <p:nvPr/>
        </p:nvSpPr>
        <p:spPr>
          <a:xfrm>
            <a:off x="2595857" y="6028592"/>
            <a:ext cx="1350050" cy="276999"/>
          </a:xfrm>
          <a:prstGeom prst="rect">
            <a:avLst/>
          </a:prstGeom>
        </p:spPr>
        <p:txBody>
          <a:bodyPr wrap="none">
            <a:spAutoFit/>
          </a:bodyPr>
          <a:lstStyle/>
          <a:p>
            <a:r>
              <a:rPr lang="fr-FR" sz="1200" b="1" dirty="0"/>
              <a:t>API d’Instagram </a:t>
            </a:r>
            <a:endParaRPr lang="fr-FR" sz="1200" dirty="0"/>
          </a:p>
        </p:txBody>
      </p:sp>
      <p:sp>
        <p:nvSpPr>
          <p:cNvPr id="4" name="Rectangle 3">
            <a:extLst>
              <a:ext uri="{FF2B5EF4-FFF2-40B4-BE49-F238E27FC236}">
                <a16:creationId xmlns:a16="http://schemas.microsoft.com/office/drawing/2014/main" id="{4EBF2D09-62ED-3B45-844A-990C876B1403}"/>
              </a:ext>
            </a:extLst>
          </p:cNvPr>
          <p:cNvSpPr/>
          <p:nvPr/>
        </p:nvSpPr>
        <p:spPr>
          <a:xfrm>
            <a:off x="2867034" y="6309313"/>
            <a:ext cx="1096775" cy="276999"/>
          </a:xfrm>
          <a:prstGeom prst="rect">
            <a:avLst/>
          </a:prstGeom>
        </p:spPr>
        <p:txBody>
          <a:bodyPr wrap="none">
            <a:spAutoFit/>
          </a:bodyPr>
          <a:lstStyle/>
          <a:p>
            <a:r>
              <a:rPr lang="fr-FR" sz="1200" b="1" dirty="0"/>
              <a:t>API Swagger </a:t>
            </a:r>
            <a:endParaRPr lang="fr-FR" sz="1200" dirty="0"/>
          </a:p>
        </p:txBody>
      </p:sp>
      <p:sp>
        <p:nvSpPr>
          <p:cNvPr id="15" name="ZoneTexte 14">
            <a:extLst>
              <a:ext uri="{FF2B5EF4-FFF2-40B4-BE49-F238E27FC236}">
                <a16:creationId xmlns:a16="http://schemas.microsoft.com/office/drawing/2014/main" id="{11C79AF1-8DA4-044B-A630-8C5BC49DB42B}"/>
              </a:ext>
            </a:extLst>
          </p:cNvPr>
          <p:cNvSpPr txBox="1"/>
          <p:nvPr/>
        </p:nvSpPr>
        <p:spPr>
          <a:xfrm>
            <a:off x="7909594" y="3419750"/>
            <a:ext cx="585417" cy="276999"/>
          </a:xfrm>
          <a:prstGeom prst="rect">
            <a:avLst/>
          </a:prstGeom>
          <a:noFill/>
        </p:spPr>
        <p:txBody>
          <a:bodyPr wrap="none" rtlCol="0">
            <a:spAutoFit/>
          </a:bodyPr>
          <a:lstStyle/>
          <a:p>
            <a:r>
              <a:rPr lang="fr-FR" sz="1200" b="1" dirty="0"/>
              <a:t>HTML</a:t>
            </a:r>
            <a:endParaRPr lang="fr-FR" sz="1200" dirty="0"/>
          </a:p>
        </p:txBody>
      </p:sp>
      <p:sp>
        <p:nvSpPr>
          <p:cNvPr id="16" name="ZoneTexte 15">
            <a:extLst>
              <a:ext uri="{FF2B5EF4-FFF2-40B4-BE49-F238E27FC236}">
                <a16:creationId xmlns:a16="http://schemas.microsoft.com/office/drawing/2014/main" id="{F2BF53C1-F9B2-B644-A48B-6CF9E97C5C70}"/>
              </a:ext>
            </a:extLst>
          </p:cNvPr>
          <p:cNvSpPr txBox="1"/>
          <p:nvPr/>
        </p:nvSpPr>
        <p:spPr>
          <a:xfrm>
            <a:off x="7909594" y="3769092"/>
            <a:ext cx="436338" cy="276999"/>
          </a:xfrm>
          <a:prstGeom prst="rect">
            <a:avLst/>
          </a:prstGeom>
          <a:noFill/>
        </p:spPr>
        <p:txBody>
          <a:bodyPr wrap="none" rtlCol="0">
            <a:spAutoFit/>
          </a:bodyPr>
          <a:lstStyle/>
          <a:p>
            <a:r>
              <a:rPr lang="fr-FR" sz="1200" b="1" dirty="0"/>
              <a:t>CSS</a:t>
            </a:r>
            <a:endParaRPr lang="fr-FR" sz="1200" dirty="0"/>
          </a:p>
        </p:txBody>
      </p:sp>
    </p:spTree>
    <p:extLst>
      <p:ext uri="{BB962C8B-B14F-4D97-AF65-F5344CB8AC3E}">
        <p14:creationId xmlns:p14="http://schemas.microsoft.com/office/powerpoint/2010/main" val="38811353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30FC6-3FA1-7840-9D3B-920587D005DD}"/>
              </a:ext>
            </a:extLst>
          </p:cNvPr>
          <p:cNvSpPr>
            <a:spLocks noGrp="1"/>
          </p:cNvSpPr>
          <p:nvPr>
            <p:ph type="title"/>
          </p:nvPr>
        </p:nvSpPr>
        <p:spPr/>
        <p:txBody>
          <a:bodyPr/>
          <a:lstStyle/>
          <a:p>
            <a:r>
              <a:rPr lang="fr-FR" dirty="0"/>
              <a:t>2 - Justifications des spécifications techniques </a:t>
            </a:r>
          </a:p>
        </p:txBody>
      </p:sp>
      <p:pic>
        <p:nvPicPr>
          <p:cNvPr id="4" name="Espace réservé du contenu 4">
            <a:extLst>
              <a:ext uri="{FF2B5EF4-FFF2-40B4-BE49-F238E27FC236}">
                <a16:creationId xmlns:a16="http://schemas.microsoft.com/office/drawing/2014/main" id="{E46759DB-7AAE-A34C-B2F5-3C67625A95F7}"/>
              </a:ext>
            </a:extLst>
          </p:cNvPr>
          <p:cNvPicPr>
            <a:picLocks noGrp="1" noChangeAspect="1"/>
          </p:cNvPicPr>
          <p:nvPr>
            <p:ph idx="1"/>
          </p:nvPr>
        </p:nvPicPr>
        <p:blipFill>
          <a:blip r:embed="rId2"/>
          <a:stretch>
            <a:fillRect/>
          </a:stretch>
        </p:blipFill>
        <p:spPr>
          <a:xfrm>
            <a:off x="733701" y="3882919"/>
            <a:ext cx="1173233" cy="1383180"/>
          </a:xfrm>
        </p:spPr>
      </p:pic>
      <p:sp>
        <p:nvSpPr>
          <p:cNvPr id="5" name="ZoneTexte 4">
            <a:extLst>
              <a:ext uri="{FF2B5EF4-FFF2-40B4-BE49-F238E27FC236}">
                <a16:creationId xmlns:a16="http://schemas.microsoft.com/office/drawing/2014/main" id="{CBD71D95-D24E-024E-A484-05F7DBD128CB}"/>
              </a:ext>
            </a:extLst>
          </p:cNvPr>
          <p:cNvSpPr txBox="1"/>
          <p:nvPr/>
        </p:nvSpPr>
        <p:spPr>
          <a:xfrm>
            <a:off x="2311052" y="4204130"/>
            <a:ext cx="7240044" cy="461665"/>
          </a:xfrm>
          <a:prstGeom prst="rect">
            <a:avLst/>
          </a:prstGeom>
          <a:noFill/>
        </p:spPr>
        <p:txBody>
          <a:bodyPr wrap="square" rtlCol="0">
            <a:spAutoFit/>
          </a:bodyPr>
          <a:lstStyle/>
          <a:p>
            <a:r>
              <a:rPr lang="fr-FR" sz="1200" b="1" dirty="0">
                <a:solidFill>
                  <a:srgbClr val="FF0000"/>
                </a:solidFill>
              </a:rPr>
              <a:t>MongoDB :</a:t>
            </a:r>
            <a:r>
              <a:rPr lang="fr-FR" sz="1200" dirty="0">
                <a:solidFill>
                  <a:srgbClr val="FF0000"/>
                </a:solidFill>
              </a:rPr>
              <a:t> </a:t>
            </a:r>
            <a:r>
              <a:rPr lang="fr-FR" sz="1200" dirty="0"/>
              <a:t>C’est une base de données </a:t>
            </a:r>
            <a:r>
              <a:rPr lang="fr-FR" sz="1200" dirty="0" err="1"/>
              <a:t>NoSQL</a:t>
            </a:r>
            <a:r>
              <a:rPr lang="fr-FR" sz="1200" dirty="0"/>
              <a:t> open-source pour stocker des données de manière flexible et évolutive.</a:t>
            </a:r>
          </a:p>
        </p:txBody>
      </p:sp>
      <p:sp>
        <p:nvSpPr>
          <p:cNvPr id="3" name="ZoneTexte 2">
            <a:extLst>
              <a:ext uri="{FF2B5EF4-FFF2-40B4-BE49-F238E27FC236}">
                <a16:creationId xmlns:a16="http://schemas.microsoft.com/office/drawing/2014/main" id="{FD1554E2-805A-8847-8F10-FCCB62D6EC81}"/>
              </a:ext>
            </a:extLst>
          </p:cNvPr>
          <p:cNvSpPr txBox="1"/>
          <p:nvPr/>
        </p:nvSpPr>
        <p:spPr>
          <a:xfrm>
            <a:off x="3576180" y="2352661"/>
            <a:ext cx="2204450" cy="369332"/>
          </a:xfrm>
          <a:prstGeom prst="rect">
            <a:avLst/>
          </a:prstGeom>
          <a:noFill/>
        </p:spPr>
        <p:txBody>
          <a:bodyPr wrap="none" rtlCol="0">
            <a:spAutoFit/>
          </a:bodyPr>
          <a:lstStyle/>
          <a:p>
            <a:r>
              <a:rPr lang="fr-FR" b="1" u="sng" dirty="0"/>
              <a:t>La base de donnée</a:t>
            </a:r>
          </a:p>
        </p:txBody>
      </p:sp>
    </p:spTree>
    <p:extLst>
      <p:ext uri="{BB962C8B-B14F-4D97-AF65-F5344CB8AC3E}">
        <p14:creationId xmlns:p14="http://schemas.microsoft.com/office/powerpoint/2010/main" val="398121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FDA8B5-A445-884E-8D1D-FFCC29369476}"/>
              </a:ext>
            </a:extLst>
          </p:cNvPr>
          <p:cNvSpPr>
            <a:spLocks noGrp="1"/>
          </p:cNvSpPr>
          <p:nvPr>
            <p:ph type="title"/>
          </p:nvPr>
        </p:nvSpPr>
        <p:spPr/>
        <p:txBody>
          <a:bodyPr/>
          <a:lstStyle/>
          <a:p>
            <a:r>
              <a:rPr lang="fr-FR" dirty="0"/>
              <a:t>2 - Justifications des spécifications techniques </a:t>
            </a:r>
          </a:p>
        </p:txBody>
      </p:sp>
      <p:sp>
        <p:nvSpPr>
          <p:cNvPr id="4" name="ZoneTexte 3">
            <a:extLst>
              <a:ext uri="{FF2B5EF4-FFF2-40B4-BE49-F238E27FC236}">
                <a16:creationId xmlns:a16="http://schemas.microsoft.com/office/drawing/2014/main" id="{94BA4F19-B751-1C40-8BCC-B686E912121B}"/>
              </a:ext>
            </a:extLst>
          </p:cNvPr>
          <p:cNvSpPr txBox="1"/>
          <p:nvPr/>
        </p:nvSpPr>
        <p:spPr>
          <a:xfrm>
            <a:off x="3576180" y="2352661"/>
            <a:ext cx="1535998" cy="369332"/>
          </a:xfrm>
          <a:prstGeom prst="rect">
            <a:avLst/>
          </a:prstGeom>
          <a:noFill/>
        </p:spPr>
        <p:txBody>
          <a:bodyPr wrap="none" rtlCol="0">
            <a:spAutoFit/>
          </a:bodyPr>
          <a:lstStyle/>
          <a:p>
            <a:r>
              <a:rPr lang="fr-FR" b="1" u="sng" dirty="0"/>
              <a:t>Les serveurs</a:t>
            </a:r>
          </a:p>
        </p:txBody>
      </p:sp>
      <p:pic>
        <p:nvPicPr>
          <p:cNvPr id="5" name="Image 4">
            <a:extLst>
              <a:ext uri="{FF2B5EF4-FFF2-40B4-BE49-F238E27FC236}">
                <a16:creationId xmlns:a16="http://schemas.microsoft.com/office/drawing/2014/main" id="{A662C162-E33B-EB47-9417-B48778A59F6C}"/>
              </a:ext>
            </a:extLst>
          </p:cNvPr>
          <p:cNvPicPr>
            <a:picLocks noChangeAspect="1"/>
          </p:cNvPicPr>
          <p:nvPr/>
        </p:nvPicPr>
        <p:blipFill>
          <a:blip r:embed="rId2"/>
          <a:stretch>
            <a:fillRect/>
          </a:stretch>
        </p:blipFill>
        <p:spPr>
          <a:xfrm>
            <a:off x="493786" y="3571309"/>
            <a:ext cx="2387600" cy="1689100"/>
          </a:xfrm>
          <a:prstGeom prst="rect">
            <a:avLst/>
          </a:prstGeom>
        </p:spPr>
      </p:pic>
      <p:sp>
        <p:nvSpPr>
          <p:cNvPr id="6" name="ZoneTexte 5">
            <a:extLst>
              <a:ext uri="{FF2B5EF4-FFF2-40B4-BE49-F238E27FC236}">
                <a16:creationId xmlns:a16="http://schemas.microsoft.com/office/drawing/2014/main" id="{757CBE37-B283-B24A-B30E-5541B053C9A6}"/>
              </a:ext>
            </a:extLst>
          </p:cNvPr>
          <p:cNvSpPr txBox="1"/>
          <p:nvPr/>
        </p:nvSpPr>
        <p:spPr>
          <a:xfrm>
            <a:off x="3112718" y="3340476"/>
            <a:ext cx="4615687" cy="276999"/>
          </a:xfrm>
          <a:prstGeom prst="rect">
            <a:avLst/>
          </a:prstGeom>
          <a:noFill/>
        </p:spPr>
        <p:txBody>
          <a:bodyPr wrap="none" rtlCol="0">
            <a:spAutoFit/>
          </a:bodyPr>
          <a:lstStyle/>
          <a:p>
            <a:r>
              <a:rPr lang="fr-FR" sz="1200" b="1" dirty="0">
                <a:solidFill>
                  <a:srgbClr val="FF0000"/>
                </a:solidFill>
              </a:rPr>
              <a:t>Node.js :</a:t>
            </a:r>
            <a:r>
              <a:rPr lang="fr-FR" sz="1200" dirty="0">
                <a:solidFill>
                  <a:srgbClr val="FF0000"/>
                </a:solidFill>
              </a:rPr>
              <a:t> </a:t>
            </a:r>
            <a:r>
              <a:rPr lang="fr-FR" sz="1200" dirty="0"/>
              <a:t>C’est un environnement d’exécution JS côté serveur.  </a:t>
            </a:r>
          </a:p>
        </p:txBody>
      </p:sp>
      <p:sp>
        <p:nvSpPr>
          <p:cNvPr id="7" name="ZoneTexte 6">
            <a:extLst>
              <a:ext uri="{FF2B5EF4-FFF2-40B4-BE49-F238E27FC236}">
                <a16:creationId xmlns:a16="http://schemas.microsoft.com/office/drawing/2014/main" id="{37052E9E-4CFA-214D-9857-58CE4CEA0297}"/>
              </a:ext>
            </a:extLst>
          </p:cNvPr>
          <p:cNvSpPr txBox="1"/>
          <p:nvPr/>
        </p:nvSpPr>
        <p:spPr>
          <a:xfrm>
            <a:off x="3112718" y="3624237"/>
            <a:ext cx="7312451" cy="461665"/>
          </a:xfrm>
          <a:prstGeom prst="rect">
            <a:avLst/>
          </a:prstGeom>
          <a:noFill/>
        </p:spPr>
        <p:txBody>
          <a:bodyPr wrap="none" rtlCol="0">
            <a:spAutoFit/>
          </a:bodyPr>
          <a:lstStyle/>
          <a:p>
            <a:r>
              <a:rPr lang="fr-FR" sz="1200" b="1" dirty="0">
                <a:solidFill>
                  <a:srgbClr val="FF0000"/>
                </a:solidFill>
              </a:rPr>
              <a:t>Express :</a:t>
            </a:r>
            <a:r>
              <a:rPr lang="fr-FR" sz="1200" dirty="0">
                <a:solidFill>
                  <a:srgbClr val="FF0000"/>
                </a:solidFill>
              </a:rPr>
              <a:t> </a:t>
            </a:r>
            <a:r>
              <a:rPr lang="fr-FR" sz="1200" dirty="0"/>
              <a:t>C’est un framework pour Node.js qui fournie une couche d’abstraction au-dessus du </a:t>
            </a:r>
          </a:p>
          <a:p>
            <a:r>
              <a:rPr lang="fr-FR" sz="1200" dirty="0"/>
              <a:t>module HTTP natif de Node.js ce qui facilite la gestion des routes, des requêtes et des réponses HTTP. </a:t>
            </a:r>
          </a:p>
        </p:txBody>
      </p:sp>
      <p:sp>
        <p:nvSpPr>
          <p:cNvPr id="8" name="ZoneTexte 7">
            <a:extLst>
              <a:ext uri="{FF2B5EF4-FFF2-40B4-BE49-F238E27FC236}">
                <a16:creationId xmlns:a16="http://schemas.microsoft.com/office/drawing/2014/main" id="{F2E51A08-07BF-E345-8C50-F628C720CFC3}"/>
              </a:ext>
            </a:extLst>
          </p:cNvPr>
          <p:cNvSpPr txBox="1"/>
          <p:nvPr/>
        </p:nvSpPr>
        <p:spPr>
          <a:xfrm>
            <a:off x="3112718" y="4097458"/>
            <a:ext cx="5446491" cy="276999"/>
          </a:xfrm>
          <a:prstGeom prst="rect">
            <a:avLst/>
          </a:prstGeom>
          <a:noFill/>
        </p:spPr>
        <p:txBody>
          <a:bodyPr wrap="none" rtlCol="0">
            <a:spAutoFit/>
          </a:bodyPr>
          <a:lstStyle/>
          <a:p>
            <a:r>
              <a:rPr lang="fr-FR" sz="1200" b="1" dirty="0">
                <a:solidFill>
                  <a:srgbClr val="FF0000"/>
                </a:solidFill>
              </a:rPr>
              <a:t>API de Deliveroo :</a:t>
            </a:r>
            <a:r>
              <a:rPr lang="fr-FR" sz="1200" dirty="0">
                <a:solidFill>
                  <a:srgbClr val="FF0000"/>
                </a:solidFill>
              </a:rPr>
              <a:t> </a:t>
            </a:r>
            <a:r>
              <a:rPr lang="fr-FR" sz="1200" dirty="0"/>
              <a:t>Pour publier les menu directement sur cette plateforme.</a:t>
            </a:r>
          </a:p>
        </p:txBody>
      </p:sp>
      <p:sp>
        <p:nvSpPr>
          <p:cNvPr id="9" name="ZoneTexte 8">
            <a:extLst>
              <a:ext uri="{FF2B5EF4-FFF2-40B4-BE49-F238E27FC236}">
                <a16:creationId xmlns:a16="http://schemas.microsoft.com/office/drawing/2014/main" id="{73DB88EF-7E50-0C46-8E5C-54FEA8701B6B}"/>
              </a:ext>
            </a:extLst>
          </p:cNvPr>
          <p:cNvSpPr txBox="1"/>
          <p:nvPr/>
        </p:nvSpPr>
        <p:spPr>
          <a:xfrm>
            <a:off x="3112718" y="4386013"/>
            <a:ext cx="7312451" cy="646331"/>
          </a:xfrm>
          <a:prstGeom prst="rect">
            <a:avLst/>
          </a:prstGeom>
          <a:noFill/>
        </p:spPr>
        <p:txBody>
          <a:bodyPr wrap="square" rtlCol="0">
            <a:spAutoFit/>
          </a:bodyPr>
          <a:lstStyle/>
          <a:p>
            <a:r>
              <a:rPr lang="fr-FR" sz="1200" b="1" dirty="0">
                <a:solidFill>
                  <a:srgbClr val="FF0000"/>
                </a:solidFill>
              </a:rPr>
              <a:t>API d’Instagram :</a:t>
            </a:r>
            <a:r>
              <a:rPr lang="fr-FR" sz="1200" dirty="0">
                <a:solidFill>
                  <a:srgbClr val="FF0000"/>
                </a:solidFill>
              </a:rPr>
              <a:t> </a:t>
            </a:r>
            <a:r>
              <a:rPr lang="fr-FR" sz="1200" dirty="0"/>
              <a:t>Pour garantir que le partage des menus sur Instagram se fait de manière légale et conforme aux politiques de la plateforme.</a:t>
            </a:r>
          </a:p>
          <a:p>
            <a:endParaRPr lang="fr-FR" sz="1200" dirty="0"/>
          </a:p>
        </p:txBody>
      </p:sp>
      <p:sp>
        <p:nvSpPr>
          <p:cNvPr id="11" name="ZoneTexte 10">
            <a:extLst>
              <a:ext uri="{FF2B5EF4-FFF2-40B4-BE49-F238E27FC236}">
                <a16:creationId xmlns:a16="http://schemas.microsoft.com/office/drawing/2014/main" id="{F141D222-CE6F-4645-BBB8-EC35B5FF8B9F}"/>
              </a:ext>
            </a:extLst>
          </p:cNvPr>
          <p:cNvSpPr txBox="1"/>
          <p:nvPr/>
        </p:nvSpPr>
        <p:spPr>
          <a:xfrm>
            <a:off x="3112718" y="4835047"/>
            <a:ext cx="7312451" cy="738664"/>
          </a:xfrm>
          <a:prstGeom prst="rect">
            <a:avLst/>
          </a:prstGeom>
          <a:noFill/>
        </p:spPr>
        <p:txBody>
          <a:bodyPr wrap="square" rtlCol="0">
            <a:spAutoFit/>
          </a:bodyPr>
          <a:lstStyle/>
          <a:p>
            <a:r>
              <a:rPr lang="fr-FR" sz="1200" b="1" dirty="0">
                <a:solidFill>
                  <a:srgbClr val="FF0000"/>
                </a:solidFill>
              </a:rPr>
              <a:t>API Swagger : </a:t>
            </a:r>
            <a:r>
              <a:rPr lang="fr-FR" sz="1200" dirty="0"/>
              <a:t>Pour un système d’authentification sécurisé comme JWT pour garantir que les informations d’identification des restaurateurs sont protégées lors de la connexion à leur compte. </a:t>
            </a:r>
          </a:p>
          <a:p>
            <a:endParaRPr lang="fr-FR" dirty="0"/>
          </a:p>
        </p:txBody>
      </p:sp>
    </p:spTree>
    <p:extLst>
      <p:ext uri="{BB962C8B-B14F-4D97-AF65-F5344CB8AC3E}">
        <p14:creationId xmlns:p14="http://schemas.microsoft.com/office/powerpoint/2010/main" val="5534888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29D81-2653-AF45-BB55-8FFE7EEABC3E}"/>
              </a:ext>
            </a:extLst>
          </p:cNvPr>
          <p:cNvSpPr>
            <a:spLocks noGrp="1"/>
          </p:cNvSpPr>
          <p:nvPr>
            <p:ph type="title"/>
          </p:nvPr>
        </p:nvSpPr>
        <p:spPr/>
        <p:txBody>
          <a:bodyPr/>
          <a:lstStyle/>
          <a:p>
            <a:r>
              <a:rPr lang="fr-FR" dirty="0"/>
              <a:t>2 - Justifications des spécifications techniques </a:t>
            </a:r>
          </a:p>
        </p:txBody>
      </p:sp>
      <p:sp>
        <p:nvSpPr>
          <p:cNvPr id="4" name="Rectangle 3">
            <a:extLst>
              <a:ext uri="{FF2B5EF4-FFF2-40B4-BE49-F238E27FC236}">
                <a16:creationId xmlns:a16="http://schemas.microsoft.com/office/drawing/2014/main" id="{8F709A06-2754-2E42-8117-B9437DBD8CA2}"/>
              </a:ext>
            </a:extLst>
          </p:cNvPr>
          <p:cNvSpPr/>
          <p:nvPr/>
        </p:nvSpPr>
        <p:spPr>
          <a:xfrm>
            <a:off x="3713486" y="2254778"/>
            <a:ext cx="1829347" cy="369332"/>
          </a:xfrm>
          <a:prstGeom prst="rect">
            <a:avLst/>
          </a:prstGeom>
        </p:spPr>
        <p:txBody>
          <a:bodyPr wrap="none">
            <a:spAutoFit/>
          </a:bodyPr>
          <a:lstStyle/>
          <a:p>
            <a:r>
              <a:rPr lang="fr-FR" b="1" u="sng" dirty="0"/>
              <a:t>Les utilisateurs</a:t>
            </a:r>
          </a:p>
        </p:txBody>
      </p:sp>
      <p:pic>
        <p:nvPicPr>
          <p:cNvPr id="5" name="Image 4">
            <a:extLst>
              <a:ext uri="{FF2B5EF4-FFF2-40B4-BE49-F238E27FC236}">
                <a16:creationId xmlns:a16="http://schemas.microsoft.com/office/drawing/2014/main" id="{DE645012-8CA4-6A40-A0FA-E65DBC3EF716}"/>
              </a:ext>
            </a:extLst>
          </p:cNvPr>
          <p:cNvPicPr>
            <a:picLocks noChangeAspect="1"/>
          </p:cNvPicPr>
          <p:nvPr/>
        </p:nvPicPr>
        <p:blipFill>
          <a:blip r:embed="rId2"/>
          <a:stretch>
            <a:fillRect/>
          </a:stretch>
        </p:blipFill>
        <p:spPr>
          <a:xfrm>
            <a:off x="233820" y="3429000"/>
            <a:ext cx="2533650" cy="1841500"/>
          </a:xfrm>
          <a:prstGeom prst="rect">
            <a:avLst/>
          </a:prstGeom>
        </p:spPr>
      </p:pic>
      <p:sp>
        <p:nvSpPr>
          <p:cNvPr id="6" name="ZoneTexte 5">
            <a:extLst>
              <a:ext uri="{FF2B5EF4-FFF2-40B4-BE49-F238E27FC236}">
                <a16:creationId xmlns:a16="http://schemas.microsoft.com/office/drawing/2014/main" id="{C7F0B4EA-5AD2-E345-9460-F5FA2BA42DB1}"/>
              </a:ext>
            </a:extLst>
          </p:cNvPr>
          <p:cNvSpPr txBox="1"/>
          <p:nvPr/>
        </p:nvSpPr>
        <p:spPr>
          <a:xfrm>
            <a:off x="3200400" y="4095793"/>
            <a:ext cx="7944804" cy="461665"/>
          </a:xfrm>
          <a:prstGeom prst="rect">
            <a:avLst/>
          </a:prstGeom>
          <a:noFill/>
        </p:spPr>
        <p:txBody>
          <a:bodyPr wrap="none" rtlCol="0">
            <a:spAutoFit/>
          </a:bodyPr>
          <a:lstStyle/>
          <a:p>
            <a:r>
              <a:rPr lang="fr-FR" sz="1200" b="1" dirty="0">
                <a:solidFill>
                  <a:srgbClr val="FF0000"/>
                </a:solidFill>
              </a:rPr>
              <a:t>React.js :</a:t>
            </a:r>
            <a:r>
              <a:rPr lang="fr-FR" sz="1200" dirty="0">
                <a:solidFill>
                  <a:srgbClr val="FF0000"/>
                </a:solidFill>
              </a:rPr>
              <a:t> </a:t>
            </a:r>
            <a:r>
              <a:rPr lang="fr-FR" sz="1200" dirty="0"/>
              <a:t>C’est un librairie JavaScript open-source utilisée pour la création d’interfaces utilisateur interactives </a:t>
            </a:r>
          </a:p>
          <a:p>
            <a:r>
              <a:rPr lang="fr-FR" sz="1200" dirty="0"/>
              <a:t>et dynamiques grâce à la création de composants. </a:t>
            </a:r>
          </a:p>
        </p:txBody>
      </p:sp>
      <p:sp>
        <p:nvSpPr>
          <p:cNvPr id="7" name="ZoneTexte 6">
            <a:extLst>
              <a:ext uri="{FF2B5EF4-FFF2-40B4-BE49-F238E27FC236}">
                <a16:creationId xmlns:a16="http://schemas.microsoft.com/office/drawing/2014/main" id="{9B1C3F92-1099-D145-973E-14FC7CAF7C71}"/>
              </a:ext>
            </a:extLst>
          </p:cNvPr>
          <p:cNvSpPr txBox="1"/>
          <p:nvPr/>
        </p:nvSpPr>
        <p:spPr>
          <a:xfrm>
            <a:off x="3200400" y="3126839"/>
            <a:ext cx="3910751" cy="276999"/>
          </a:xfrm>
          <a:prstGeom prst="rect">
            <a:avLst/>
          </a:prstGeom>
          <a:noFill/>
        </p:spPr>
        <p:txBody>
          <a:bodyPr wrap="none" rtlCol="0">
            <a:spAutoFit/>
          </a:bodyPr>
          <a:lstStyle/>
          <a:p>
            <a:r>
              <a:rPr lang="fr-FR" sz="1200" b="1" dirty="0">
                <a:solidFill>
                  <a:srgbClr val="FF0000"/>
                </a:solidFill>
              </a:rPr>
              <a:t>HTML : </a:t>
            </a:r>
            <a:r>
              <a:rPr lang="fr-FR" sz="1200" dirty="0"/>
              <a:t>Classique et base pour la structure du projet.</a:t>
            </a:r>
            <a:r>
              <a:rPr lang="fr-FR" sz="1200" dirty="0">
                <a:solidFill>
                  <a:srgbClr val="FF0000"/>
                </a:solidFill>
              </a:rPr>
              <a:t> </a:t>
            </a:r>
            <a:endParaRPr lang="fr-FR" sz="1200" dirty="0"/>
          </a:p>
        </p:txBody>
      </p:sp>
      <p:sp>
        <p:nvSpPr>
          <p:cNvPr id="8" name="ZoneTexte 7">
            <a:extLst>
              <a:ext uri="{FF2B5EF4-FFF2-40B4-BE49-F238E27FC236}">
                <a16:creationId xmlns:a16="http://schemas.microsoft.com/office/drawing/2014/main" id="{AD5FED70-F669-5347-A00C-185C18BB9D86}"/>
              </a:ext>
            </a:extLst>
          </p:cNvPr>
          <p:cNvSpPr txBox="1"/>
          <p:nvPr/>
        </p:nvSpPr>
        <p:spPr>
          <a:xfrm>
            <a:off x="3200400" y="3454163"/>
            <a:ext cx="3467616" cy="276999"/>
          </a:xfrm>
          <a:prstGeom prst="rect">
            <a:avLst/>
          </a:prstGeom>
          <a:noFill/>
        </p:spPr>
        <p:txBody>
          <a:bodyPr wrap="none" rtlCol="0">
            <a:spAutoFit/>
          </a:bodyPr>
          <a:lstStyle/>
          <a:p>
            <a:r>
              <a:rPr lang="fr-FR" sz="1200" b="1" dirty="0">
                <a:solidFill>
                  <a:srgbClr val="FF0000"/>
                </a:solidFill>
              </a:rPr>
              <a:t>CSS : </a:t>
            </a:r>
            <a:r>
              <a:rPr lang="fr-FR" sz="1200" dirty="0"/>
              <a:t>Classique et base pour le style du projet.</a:t>
            </a:r>
            <a:r>
              <a:rPr lang="fr-FR" sz="1200" dirty="0">
                <a:solidFill>
                  <a:srgbClr val="FF0000"/>
                </a:solidFill>
              </a:rPr>
              <a:t> </a:t>
            </a:r>
            <a:endParaRPr lang="fr-FR" sz="1200" dirty="0"/>
          </a:p>
        </p:txBody>
      </p:sp>
      <p:sp>
        <p:nvSpPr>
          <p:cNvPr id="9" name="ZoneTexte 8">
            <a:extLst>
              <a:ext uri="{FF2B5EF4-FFF2-40B4-BE49-F238E27FC236}">
                <a16:creationId xmlns:a16="http://schemas.microsoft.com/office/drawing/2014/main" id="{32989BE2-3539-CB4B-9EB5-0DCE859CF254}"/>
              </a:ext>
            </a:extLst>
          </p:cNvPr>
          <p:cNvSpPr txBox="1"/>
          <p:nvPr/>
        </p:nvSpPr>
        <p:spPr>
          <a:xfrm>
            <a:off x="3200400" y="3781487"/>
            <a:ext cx="7140416" cy="276999"/>
          </a:xfrm>
          <a:prstGeom prst="rect">
            <a:avLst/>
          </a:prstGeom>
          <a:noFill/>
        </p:spPr>
        <p:txBody>
          <a:bodyPr wrap="none" rtlCol="0">
            <a:spAutoFit/>
          </a:bodyPr>
          <a:lstStyle/>
          <a:p>
            <a:r>
              <a:rPr lang="fr-FR" sz="1200" b="1" dirty="0">
                <a:solidFill>
                  <a:srgbClr val="FF0000"/>
                </a:solidFill>
              </a:rPr>
              <a:t>JavaScript : </a:t>
            </a:r>
            <a:r>
              <a:rPr lang="fr-FR" sz="1200" dirty="0"/>
              <a:t>Pour que les éléments se créent de manière dynamique en communiquant avec les API. </a:t>
            </a:r>
          </a:p>
        </p:txBody>
      </p:sp>
      <p:sp>
        <p:nvSpPr>
          <p:cNvPr id="10" name="Rectangle 9">
            <a:extLst>
              <a:ext uri="{FF2B5EF4-FFF2-40B4-BE49-F238E27FC236}">
                <a16:creationId xmlns:a16="http://schemas.microsoft.com/office/drawing/2014/main" id="{C52A7076-527B-9741-B783-230CEBC6C96A}"/>
              </a:ext>
            </a:extLst>
          </p:cNvPr>
          <p:cNvSpPr/>
          <p:nvPr/>
        </p:nvSpPr>
        <p:spPr>
          <a:xfrm>
            <a:off x="3178001" y="4658919"/>
            <a:ext cx="7951373" cy="461665"/>
          </a:xfrm>
          <a:prstGeom prst="rect">
            <a:avLst/>
          </a:prstGeom>
        </p:spPr>
        <p:txBody>
          <a:bodyPr wrap="square">
            <a:spAutoFit/>
          </a:bodyPr>
          <a:lstStyle/>
          <a:p>
            <a:r>
              <a:rPr lang="fr-FR" sz="1200" b="1" dirty="0">
                <a:solidFill>
                  <a:srgbClr val="FF0000"/>
                </a:solidFill>
              </a:rPr>
              <a:t>jsPDF :</a:t>
            </a:r>
            <a:r>
              <a:rPr lang="fr-FR" sz="1200" dirty="0">
                <a:solidFill>
                  <a:srgbClr val="FF0000"/>
                </a:solidFill>
              </a:rPr>
              <a:t> </a:t>
            </a:r>
            <a:r>
              <a:rPr lang="fr-FR" sz="1200" dirty="0"/>
              <a:t>Pour garantir une solution simple et efficace de convertir le contenu HTML du menu en format PDF standard.</a:t>
            </a:r>
          </a:p>
        </p:txBody>
      </p:sp>
    </p:spTree>
    <p:extLst>
      <p:ext uri="{BB962C8B-B14F-4D97-AF65-F5344CB8AC3E}">
        <p14:creationId xmlns:p14="http://schemas.microsoft.com/office/powerpoint/2010/main" val="9073149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2F557-48DD-3440-AEB0-D1CD47F86F86}"/>
              </a:ext>
            </a:extLst>
          </p:cNvPr>
          <p:cNvSpPr>
            <a:spLocks noGrp="1"/>
          </p:cNvSpPr>
          <p:nvPr>
            <p:ph type="title"/>
          </p:nvPr>
        </p:nvSpPr>
        <p:spPr/>
        <p:txBody>
          <a:bodyPr/>
          <a:lstStyle/>
          <a:p>
            <a:r>
              <a:rPr lang="fr-FR" dirty="0"/>
              <a:t>2 - Justifications des spécifications techniques : services tiers</a:t>
            </a:r>
          </a:p>
        </p:txBody>
      </p:sp>
      <p:sp>
        <p:nvSpPr>
          <p:cNvPr id="3" name="Espace réservé du contenu 2">
            <a:extLst>
              <a:ext uri="{FF2B5EF4-FFF2-40B4-BE49-F238E27FC236}">
                <a16:creationId xmlns:a16="http://schemas.microsoft.com/office/drawing/2014/main" id="{B5BBDA26-C405-2B4C-BFC8-DAA0EF07687D}"/>
              </a:ext>
            </a:extLst>
          </p:cNvPr>
          <p:cNvSpPr>
            <a:spLocks noGrp="1"/>
          </p:cNvSpPr>
          <p:nvPr>
            <p:ph idx="1"/>
          </p:nvPr>
        </p:nvSpPr>
        <p:spPr/>
        <p:txBody>
          <a:bodyPr>
            <a:normAutofit fontScale="77500" lnSpcReduction="20000"/>
          </a:bodyPr>
          <a:lstStyle/>
          <a:p>
            <a:pPr lvl="0"/>
            <a:r>
              <a:rPr lang="fr-FR" b="1" dirty="0">
                <a:solidFill>
                  <a:srgbClr val="FF0000"/>
                </a:solidFill>
              </a:rPr>
              <a:t>Sentry</a:t>
            </a:r>
            <a:r>
              <a:rPr lang="fr-FR" b="1" dirty="0"/>
              <a:t> :</a:t>
            </a:r>
            <a:r>
              <a:rPr lang="fr-FR" dirty="0"/>
              <a:t> C’est un service de surveillance des performances qui vous aide à détecter les problèmes de performances et les bugs en temps réel. Ils collectent et signalent automatiquement les erreurs JavaScript et les exceptions côté serveur.</a:t>
            </a:r>
          </a:p>
          <a:p>
            <a:pPr lvl="0"/>
            <a:r>
              <a:rPr lang="fr-FR" b="1" dirty="0">
                <a:solidFill>
                  <a:srgbClr val="FF0000"/>
                </a:solidFill>
              </a:rPr>
              <a:t>Git et GitHub</a:t>
            </a:r>
            <a:r>
              <a:rPr lang="fr-FR" b="1" dirty="0"/>
              <a:t> :</a:t>
            </a:r>
            <a:r>
              <a:rPr lang="fr-FR" dirty="0"/>
              <a:t> Utilisation de Git comme système de contrôle de version pour suivre les modifications apportées à votre code source. GitHub, quant à lui, est une plateforme d’hébergement de code qui facilite la collaboration et le partage de projet Git. </a:t>
            </a:r>
          </a:p>
          <a:p>
            <a:pPr lvl="0"/>
            <a:r>
              <a:rPr lang="fr-FR" b="1" dirty="0">
                <a:solidFill>
                  <a:srgbClr val="FF0000"/>
                </a:solidFill>
              </a:rPr>
              <a:t>Bootstrap</a:t>
            </a:r>
            <a:r>
              <a:rPr lang="fr-FR" b="1" dirty="0"/>
              <a:t> : </a:t>
            </a:r>
            <a:r>
              <a:rPr lang="fr-FR" dirty="0"/>
              <a:t>Utilisation de Bootstrap via un gestionnaire de packages avec npm. Cette bibliothèque CSS est une des plus populaires pour le développement web. Il fournit une multitude de composants prêt à l’emploi, tels que des boutons, des formulaires, des barres de navigations, etc. Il utilise également un système de grille pour faciliter la création de mises en page réactives.</a:t>
            </a:r>
          </a:p>
          <a:p>
            <a:pPr lvl="0"/>
            <a:r>
              <a:rPr lang="fr-FR" b="1" dirty="0">
                <a:solidFill>
                  <a:srgbClr val="FF0000"/>
                </a:solidFill>
              </a:rPr>
              <a:t>Material -Ui</a:t>
            </a:r>
            <a:r>
              <a:rPr lang="fr-FR" b="1" dirty="0"/>
              <a:t> : </a:t>
            </a:r>
            <a:r>
              <a:rPr lang="fr-FR" dirty="0"/>
              <a:t>Utilisation de cette bibliothèque d’interfaces utilisateur pour </a:t>
            </a:r>
            <a:r>
              <a:rPr lang="fr-FR" dirty="0" err="1"/>
              <a:t>React</a:t>
            </a:r>
            <a:r>
              <a:rPr lang="fr-FR" dirty="0"/>
              <a:t> qui implémente les principes du design Material de Google. </a:t>
            </a:r>
          </a:p>
          <a:p>
            <a:pPr lvl="0"/>
            <a:r>
              <a:rPr lang="fr-FR" b="1" dirty="0">
                <a:solidFill>
                  <a:srgbClr val="FF0000"/>
                </a:solidFill>
              </a:rPr>
              <a:t>Visual Studio code</a:t>
            </a:r>
            <a:r>
              <a:rPr lang="fr-FR" b="1" dirty="0"/>
              <a:t> : </a:t>
            </a:r>
            <a:r>
              <a:rPr lang="fr-FR" dirty="0"/>
              <a:t>VS code est l’IDE utilisé pour le projet. Il constitue notre environnement de développement intégré principal pour travailler sur le code source du projet. On l’utilise pour écrire, éditer et déboguer du code, ainsi que pour bénéficier de ses fonctionnalités avancées telles que la collaboration syntaxique, l’achèvement automatique, les raccourcis claviers personnalisables, etc. Il permet une flexibilité, une polyvalence, une extensibilité grâce à une vaste bibliothèque d’extension, une compatibilité avec de nombreux langages de programmation, ainsi qu’une facilité d’utilisation et une interface utilisateur intuitive.</a:t>
            </a:r>
          </a:p>
          <a:p>
            <a:endParaRPr lang="fr-FR" dirty="0"/>
          </a:p>
        </p:txBody>
      </p:sp>
    </p:spTree>
    <p:extLst>
      <p:ext uri="{BB962C8B-B14F-4D97-AF65-F5344CB8AC3E}">
        <p14:creationId xmlns:p14="http://schemas.microsoft.com/office/powerpoint/2010/main" val="333209156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02717-FACA-DB41-9E44-9AA6B906F16A}"/>
              </a:ext>
            </a:extLst>
          </p:cNvPr>
          <p:cNvSpPr>
            <a:spLocks noGrp="1"/>
          </p:cNvSpPr>
          <p:nvPr>
            <p:ph type="title"/>
          </p:nvPr>
        </p:nvSpPr>
        <p:spPr/>
        <p:txBody>
          <a:bodyPr>
            <a:normAutofit fontScale="90000"/>
          </a:bodyPr>
          <a:lstStyle/>
          <a:p>
            <a:r>
              <a:rPr lang="fr-FR" dirty="0"/>
              <a:t>3 - </a:t>
            </a:r>
            <a:r>
              <a:rPr lang="fr-FR"/>
              <a:t>Organisation de développement du </a:t>
            </a:r>
            <a:r>
              <a:rPr lang="fr-FR" dirty="0"/>
              <a:t>projet dans le temps</a:t>
            </a:r>
            <a:br>
              <a:rPr lang="fr-FR" dirty="0"/>
            </a:br>
            <a:endParaRPr lang="fr-FR" dirty="0"/>
          </a:p>
        </p:txBody>
      </p:sp>
      <p:sp>
        <p:nvSpPr>
          <p:cNvPr id="3" name="Espace réservé du contenu 2">
            <a:extLst>
              <a:ext uri="{FF2B5EF4-FFF2-40B4-BE49-F238E27FC236}">
                <a16:creationId xmlns:a16="http://schemas.microsoft.com/office/drawing/2014/main" id="{40D0FDA5-D955-A046-9824-1D603794C5BD}"/>
              </a:ext>
            </a:extLst>
          </p:cNvPr>
          <p:cNvSpPr>
            <a:spLocks noGrp="1"/>
          </p:cNvSpPr>
          <p:nvPr>
            <p:ph idx="1"/>
          </p:nvPr>
        </p:nvSpPr>
        <p:spPr/>
        <p:txBody>
          <a:bodyPr/>
          <a:lstStyle/>
          <a:p>
            <a:pPr marL="0" indent="0">
              <a:buNone/>
            </a:pPr>
            <a:r>
              <a:rPr lang="fr-FR" dirty="0"/>
              <a:t>On organise le développement du projet avec la méthode </a:t>
            </a:r>
            <a:r>
              <a:rPr lang="fr-FR" dirty="0" err="1"/>
              <a:t>Scrum</a:t>
            </a:r>
            <a:r>
              <a:rPr lang="fr-FR" dirty="0"/>
              <a:t>. C’est un cadre de travail Agile qui se concentre sur la livraison de produit en matière itérative et collaboratrice. Les avantages sont :</a:t>
            </a:r>
          </a:p>
          <a:p>
            <a:r>
              <a:rPr lang="fr-FR" dirty="0"/>
              <a:t>Méthode itérative et incrémentielle</a:t>
            </a:r>
          </a:p>
          <a:p>
            <a:r>
              <a:rPr lang="fr-FR" dirty="0"/>
              <a:t>Équipes autonomes et auto-organisées</a:t>
            </a:r>
          </a:p>
          <a:p>
            <a:r>
              <a:rPr lang="fr-FR" dirty="0"/>
              <a:t>Réunions régulières</a:t>
            </a:r>
          </a:p>
          <a:p>
            <a:r>
              <a:rPr lang="fr-FR" dirty="0"/>
              <a:t>Rôles définis</a:t>
            </a:r>
          </a:p>
          <a:p>
            <a:pPr marL="0" indent="0">
              <a:buNone/>
            </a:pPr>
            <a:endParaRPr lang="fr-FR" dirty="0"/>
          </a:p>
          <a:p>
            <a:pPr marL="0" indent="0">
              <a:buNone/>
            </a:pPr>
            <a:r>
              <a:rPr lang="fr-FR" dirty="0"/>
              <a:t>Ces éléments permettent de s’adapter en temps réel aux changements et/ou évolutions du développement au fil du temps pour livrer le meilleur produit possible. </a:t>
            </a:r>
          </a:p>
        </p:txBody>
      </p:sp>
    </p:spTree>
    <p:extLst>
      <p:ext uri="{BB962C8B-B14F-4D97-AF65-F5344CB8AC3E}">
        <p14:creationId xmlns:p14="http://schemas.microsoft.com/office/powerpoint/2010/main" val="30620280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02717-FACA-DB41-9E44-9AA6B906F16A}"/>
              </a:ext>
            </a:extLst>
          </p:cNvPr>
          <p:cNvSpPr>
            <a:spLocks noGrp="1"/>
          </p:cNvSpPr>
          <p:nvPr>
            <p:ph type="title"/>
          </p:nvPr>
        </p:nvSpPr>
        <p:spPr/>
        <p:txBody>
          <a:bodyPr>
            <a:normAutofit fontScale="90000"/>
          </a:bodyPr>
          <a:lstStyle/>
          <a:p>
            <a:r>
              <a:rPr lang="fr-FR" dirty="0"/>
              <a:t>3 - Organisation du développement de projet dans le temps : suite </a:t>
            </a:r>
            <a:br>
              <a:rPr lang="fr-FR" dirty="0"/>
            </a:br>
            <a:endParaRPr lang="fr-FR" dirty="0"/>
          </a:p>
        </p:txBody>
      </p:sp>
      <p:pic>
        <p:nvPicPr>
          <p:cNvPr id="7" name="Espace réservé du contenu 6">
            <a:extLst>
              <a:ext uri="{FF2B5EF4-FFF2-40B4-BE49-F238E27FC236}">
                <a16:creationId xmlns:a16="http://schemas.microsoft.com/office/drawing/2014/main" id="{E0000A8A-342F-AF41-B0DB-C81A7A5B592E}"/>
              </a:ext>
            </a:extLst>
          </p:cNvPr>
          <p:cNvPicPr>
            <a:picLocks noGrp="1" noChangeAspect="1"/>
          </p:cNvPicPr>
          <p:nvPr>
            <p:ph idx="1"/>
          </p:nvPr>
        </p:nvPicPr>
        <p:blipFill>
          <a:blip r:embed="rId3"/>
          <a:stretch>
            <a:fillRect/>
          </a:stretch>
        </p:blipFill>
        <p:spPr>
          <a:xfrm>
            <a:off x="1320084" y="2375374"/>
            <a:ext cx="6581055" cy="4283004"/>
          </a:xfrm>
        </p:spPr>
      </p:pic>
      <p:sp>
        <p:nvSpPr>
          <p:cNvPr id="8" name="ZoneTexte 7">
            <a:extLst>
              <a:ext uri="{FF2B5EF4-FFF2-40B4-BE49-F238E27FC236}">
                <a16:creationId xmlns:a16="http://schemas.microsoft.com/office/drawing/2014/main" id="{C867152B-BBCD-7D46-B83C-4CBD849EF12F}"/>
              </a:ext>
            </a:extLst>
          </p:cNvPr>
          <p:cNvSpPr txBox="1"/>
          <p:nvPr/>
        </p:nvSpPr>
        <p:spPr>
          <a:xfrm>
            <a:off x="4198512" y="1930400"/>
            <a:ext cx="1124026" cy="369332"/>
          </a:xfrm>
          <a:prstGeom prst="rect">
            <a:avLst/>
          </a:prstGeom>
          <a:noFill/>
        </p:spPr>
        <p:txBody>
          <a:bodyPr wrap="none" rtlCol="0">
            <a:spAutoFit/>
          </a:bodyPr>
          <a:lstStyle/>
          <a:p>
            <a:r>
              <a:rPr lang="fr-FR" dirty="0"/>
              <a:t>Un sprint</a:t>
            </a:r>
          </a:p>
        </p:txBody>
      </p:sp>
    </p:spTree>
    <p:extLst>
      <p:ext uri="{BB962C8B-B14F-4D97-AF65-F5344CB8AC3E}">
        <p14:creationId xmlns:p14="http://schemas.microsoft.com/office/powerpoint/2010/main" val="1614058269"/>
      </p:ext>
    </p:extLst>
  </p:cSld>
  <p:clrMapOvr>
    <a:masterClrMapping/>
  </p:clrMapOvr>
  <p:transition spd="slow">
    <p:wipe/>
  </p:transition>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Template>
  <TotalTime>403</TotalTime>
  <Words>533</Words>
  <Application>Microsoft Macintosh PowerPoint</Application>
  <PresentationFormat>Grand écran</PresentationFormat>
  <Paragraphs>75</Paragraphs>
  <Slides>13</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Trebuchet MS</vt:lpstr>
      <vt:lpstr>Wingdings 3</vt:lpstr>
      <vt:lpstr>Facette</vt:lpstr>
      <vt:lpstr>Présentation d’une solution technique</vt:lpstr>
      <vt:lpstr>Présentation d’une solution technique :</vt:lpstr>
      <vt:lpstr>1 - Les spécifications techniques </vt:lpstr>
      <vt:lpstr>2 - Justifications des spécifications techniques </vt:lpstr>
      <vt:lpstr>2 - Justifications des spécifications techniques </vt:lpstr>
      <vt:lpstr>2 - Justifications des spécifications techniques </vt:lpstr>
      <vt:lpstr>2 - Justifications des spécifications techniques : services tiers</vt:lpstr>
      <vt:lpstr>3 - Organisation de développement du projet dans le temps </vt:lpstr>
      <vt:lpstr>3 - Organisation du développement de projet dans le temps : suite  </vt:lpstr>
      <vt:lpstr>3 - Organisation du développement de projet dans le temps : suite  </vt:lpstr>
      <vt:lpstr>3 - Organisation du développement de projet dans le temps : suite  </vt:lpstr>
      <vt:lpstr>4 - Plan de communication</vt:lpstr>
      <vt:lpstr>5 -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d’une solution technique</dc:title>
  <dc:creator>Microsoft Office User</dc:creator>
  <cp:lastModifiedBy>Microsoft Office User</cp:lastModifiedBy>
  <cp:revision>27</cp:revision>
  <dcterms:created xsi:type="dcterms:W3CDTF">2024-03-04T14:43:34Z</dcterms:created>
  <dcterms:modified xsi:type="dcterms:W3CDTF">2024-03-05T18:01:37Z</dcterms:modified>
</cp:coreProperties>
</file>