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89"/>
  </p:normalViewPr>
  <p:slideViewPr>
    <p:cSldViewPr snapToGrid="0" snapToObjects="1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5F93-C562-8D47-BFCF-AAD9CD0E9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3D94E-2AD8-2E4E-BE8E-8E7A80171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B0A18-78C3-5240-9A2B-D391101C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4410-7187-9246-895D-C1FA68EA199A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F264E-C38F-D04E-9AFE-6ABD37F7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86FE0-2655-954D-BA77-54F4DE51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F230-4DBC-C34B-AEE0-BB75D491D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4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36CF-26AD-9D4D-AC8C-327270BA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CFDD2-DAD2-4443-81F8-B3D4545F0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9B12-E59F-994E-B804-93E3E2E4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4410-7187-9246-895D-C1FA68EA199A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564DC-BC85-DF4F-9ACE-107596CD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25946-AF81-4D45-B5FE-B6D81E50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F230-4DBC-C34B-AEE0-BB75D491D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3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CD215-AC1E-2248-99E8-2E9EE96E9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9763A-DE7C-4F4C-839E-C23001A07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B07D5-DB59-8C4E-9DD1-E92339BF6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4410-7187-9246-895D-C1FA68EA199A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DC868-1140-624F-8EC7-D62B47E4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0745C-34BA-B947-BD84-92DD9131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F230-4DBC-C34B-AEE0-BB75D491D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0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EA77-7506-4F4A-A6E2-B46C7FD2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4B9C-EACE-5042-ADD6-52E038BB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257D4-7A99-244B-9DB3-B208BCBF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4410-7187-9246-895D-C1FA68EA199A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7D781-BA8A-F849-9FBC-4FDEEDAE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8BFB3-EF10-0E49-8E03-BF4400A6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F230-4DBC-C34B-AEE0-BB75D491D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3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DDEF-5A91-9547-AE4F-09FD9F5D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B7158-DEF4-5D48-BAC1-4621B8082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F892-F680-7A49-A11A-67A26114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4410-7187-9246-895D-C1FA68EA199A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88636-4AB8-8F43-918B-1CE6278A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D7BD9-6E9D-054D-BBE7-8EFD8169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F230-4DBC-C34B-AEE0-BB75D491D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0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5E65-5CD3-964F-A5F1-B70814EA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9E54-3DE7-CF4E-B70D-EEBA5D089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7105B-CF85-344C-B83D-FDB873893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95A08-DAE6-064F-87C3-2D58E09C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4410-7187-9246-895D-C1FA68EA199A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EB9BC-F3EC-BD42-BF79-B93DBE49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EE32-BA3B-EE40-8DC3-A21C70B1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F230-4DBC-C34B-AEE0-BB75D491D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9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2D27-8622-F441-8A91-8896A01C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0B10C-40A8-0648-ADB9-A98BA42FD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E8742-ADB1-564F-920F-1B13E4818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16C29-8BC4-0B48-85BC-CDAA40A39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360FA-2B7D-7446-8835-426FF9A4B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15E845-765D-1B42-852D-FE81601B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4410-7187-9246-895D-C1FA68EA199A}" type="datetimeFigureOut">
              <a:rPr lang="en-US" smtClean="0"/>
              <a:t>6/2/19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D8025D-5D13-AE48-82FF-B5BEE34D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3D3CE3-9C03-3343-8DF7-0B6AA08F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F230-4DBC-C34B-AEE0-BB75D491D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0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F5CC-0E2D-FF48-8166-C850D26F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7F86F-8D92-0C4B-9D57-58ADCEDA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4410-7187-9246-895D-C1FA68EA199A}" type="datetimeFigureOut">
              <a:rPr lang="en-US" smtClean="0"/>
              <a:t>6/2/19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E0C4E-054E-BE49-8555-560D3D9B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4E7B7-53FF-6D42-81A5-CEF4C110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F230-4DBC-C34B-AEE0-BB75D491D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7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B892F-EEE2-EB45-B5AE-4963C8AB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4410-7187-9246-895D-C1FA68EA199A}" type="datetimeFigureOut">
              <a:rPr lang="en-US" smtClean="0"/>
              <a:t>6/2/19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91290-DCBE-2643-9D92-AACE8C0D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268FF-2DF5-0E4D-8273-04AEFB4C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F230-4DBC-C34B-AEE0-BB75D491D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7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16BB-79DF-3041-AB8E-54529E9B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AB073-E6BC-064A-9050-E845AB36D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1DEF6-7BCF-7148-AC1C-FB3D58929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20C9A-A957-264F-B3B7-97586435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4410-7187-9246-895D-C1FA68EA199A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EF4DF-C368-1C44-888E-BB46DEE1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180C0-2B25-9C46-B586-77B56968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F230-4DBC-C34B-AEE0-BB75D491D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0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7EEE-CC33-394E-BB96-29146CAA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36E36-B00C-A942-81CD-73AB7EB31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F293C-E5E0-EE40-A1D9-7D3F7B7E4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001E6-3A1D-C640-8F48-348ABF5B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4410-7187-9246-895D-C1FA68EA199A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F3136-038A-1840-9975-0D46DBA0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D4D0F-EC1B-AF47-A800-B4FBD06B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F230-4DBC-C34B-AEE0-BB75D491D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8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3AF6B-FC63-1341-9BA6-09B6650E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D5B07-2D51-8C48-B5EF-20EAE517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8E87C-AF09-4C42-976D-5F6587BAD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4410-7187-9246-895D-C1FA68EA199A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65F1-9C24-F64A-8F88-A0253A730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FDDD8-3751-654C-A9DB-1C375A95C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DF230-4DBC-C34B-AEE0-BB75D491D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1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1AE8F5-E892-4F4F-940F-D276AA74749D}"/>
              </a:ext>
            </a:extLst>
          </p:cNvPr>
          <p:cNvSpPr txBox="1"/>
          <p:nvPr/>
        </p:nvSpPr>
        <p:spPr>
          <a:xfrm>
            <a:off x="483884" y="460265"/>
            <a:ext cx="86395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400" dirty="0">
                <a:latin typeface="Cambria" panose="02040503050406030204" pitchFamily="18" charset="0"/>
              </a:rPr>
              <a:t>CLARITY OF DIRECTION: CD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>
                <a:latin typeface="Cambria" panose="02040503050406030204" pitchFamily="18" charset="0"/>
              </a:rPr>
              <a:t>MANAGER EFFECTIVINESS: ME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>
                <a:latin typeface="Cambria" panose="02040503050406030204" pitchFamily="18" charset="0"/>
              </a:rPr>
              <a:t>EMPOWERMENT: EP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>
                <a:latin typeface="Cambria" panose="02040503050406030204" pitchFamily="18" charset="0"/>
              </a:rPr>
              <a:t>PRIDE IN COMPANY: PC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>
                <a:latin typeface="Cambria" panose="02040503050406030204" pitchFamily="18" charset="0"/>
              </a:rPr>
              <a:t>CONTINUOUS IMPROVEMENT: CI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>
                <a:latin typeface="Cambria" panose="02040503050406030204" pitchFamily="18" charset="0"/>
              </a:rPr>
              <a:t>TEAMWORK: TW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>
                <a:latin typeface="Cambria" panose="02040503050406030204" pitchFamily="18" charset="0"/>
              </a:rPr>
              <a:t>DEVELOPMENT AND OPPORTUNITY FOR ADVANCEMENT: DO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>
                <a:latin typeface="Cambria" panose="02040503050406030204" pitchFamily="18" charset="0"/>
              </a:rPr>
              <a:t>RECOGNITION AND REWARD: RR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>
                <a:latin typeface="Cambria" panose="02040503050406030204" pitchFamily="18" charset="0"/>
              </a:rPr>
              <a:t>RESOURCES AND SUPPORT: RS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>
                <a:solidFill>
                  <a:srgbClr val="FF0000"/>
                </a:solidFill>
                <a:latin typeface="Cambria" panose="02040503050406030204" pitchFamily="18" charset="0"/>
              </a:rPr>
              <a:t>ENGAGEMENT: EG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>
                <a:latin typeface="Cambria" panose="02040503050406030204" pitchFamily="18" charset="0"/>
              </a:rPr>
              <a:t>LEADERSHIP: LS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>
                <a:latin typeface="Cambria" panose="02040503050406030204" pitchFamily="18" charset="0"/>
              </a:rPr>
              <a:t>COMMUNICATION: CO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>
                <a:latin typeface="Cambria" panose="02040503050406030204" pitchFamily="18" charset="0"/>
              </a:rPr>
              <a:t>MID-TERM MANAGEMENT PLAN INDEX: MM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dirty="0">
                <a:latin typeface="Cambria" panose="02040503050406030204" pitchFamily="18" charset="0"/>
              </a:rPr>
              <a:t>GROTHW MINDSET INDEX: GM</a:t>
            </a:r>
          </a:p>
        </p:txBody>
      </p:sp>
    </p:spTree>
    <p:extLst>
      <p:ext uri="{BB962C8B-B14F-4D97-AF65-F5344CB8AC3E}">
        <p14:creationId xmlns:p14="http://schemas.microsoft.com/office/powerpoint/2010/main" val="332092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C37EB7-9D88-0D42-9A37-D95FAF348B27}"/>
              </a:ext>
            </a:extLst>
          </p:cNvPr>
          <p:cNvSpPr txBox="1"/>
          <p:nvPr/>
        </p:nvSpPr>
        <p:spPr>
          <a:xfrm>
            <a:off x="1943494" y="2105561"/>
            <a:ext cx="83050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Cambria" panose="02040503050406030204" pitchFamily="18" charset="0"/>
              </a:rPr>
              <a:t>Find the effect of learning and development on employee engagement.</a:t>
            </a:r>
            <a:br>
              <a:rPr lang="en-US" sz="1600" dirty="0">
                <a:latin typeface="Cambria" panose="02040503050406030204" pitchFamily="18" charset="0"/>
              </a:rPr>
            </a:br>
            <a:r>
              <a:rPr lang="en-US" sz="1600" dirty="0">
                <a:latin typeface="Cambria" panose="02040503050406030204" pitchFamily="18" charset="0"/>
              </a:rPr>
              <a:t>Find the effect of empowerment in the job role on employee engagement.</a:t>
            </a:r>
            <a:br>
              <a:rPr lang="en-US" sz="1600" dirty="0">
                <a:latin typeface="Cambria" panose="02040503050406030204" pitchFamily="18" charset="0"/>
              </a:rPr>
            </a:br>
            <a:r>
              <a:rPr lang="en-US" sz="1600" dirty="0">
                <a:latin typeface="Cambria" panose="02040503050406030204" pitchFamily="18" charset="0"/>
              </a:rPr>
              <a:t>Find the effect of leadership / company management on employee engagement. </a:t>
            </a:r>
          </a:p>
          <a:p>
            <a:pPr algn="just"/>
            <a:r>
              <a:rPr lang="en-US" sz="1600" dirty="0">
                <a:latin typeface="Cambria" panose="02040503050406030204" pitchFamily="18" charset="0"/>
              </a:rPr>
              <a:t>Find the effect of team work on employee engagement.</a:t>
            </a:r>
            <a:br>
              <a:rPr lang="en-US" sz="1600" dirty="0">
                <a:latin typeface="Cambria" panose="02040503050406030204" pitchFamily="18" charset="0"/>
              </a:rPr>
            </a:br>
            <a:r>
              <a:rPr lang="en-US" sz="1600" dirty="0">
                <a:latin typeface="Cambria" panose="02040503050406030204" pitchFamily="18" charset="0"/>
              </a:rPr>
              <a:t>Find the the effect of communication on employee engagement.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797DE-ECCC-9B49-A1F8-4288F11AC98C}"/>
              </a:ext>
            </a:extLst>
          </p:cNvPr>
          <p:cNvSpPr txBox="1"/>
          <p:nvPr/>
        </p:nvSpPr>
        <p:spPr>
          <a:xfrm>
            <a:off x="1943494" y="4469053"/>
            <a:ext cx="2410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Descriptive Statistics 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Correlation Analysis </a:t>
            </a:r>
          </a:p>
          <a:p>
            <a:pPr algn="just"/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Regression Analysis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F3A1C-68AF-8946-BCE5-19A569805857}"/>
              </a:ext>
            </a:extLst>
          </p:cNvPr>
          <p:cNvSpPr txBox="1"/>
          <p:nvPr/>
        </p:nvSpPr>
        <p:spPr>
          <a:xfrm>
            <a:off x="2015256" y="399495"/>
            <a:ext cx="8161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Cambria" panose="02040503050406030204" pitchFamily="18" charset="0"/>
              </a:rPr>
              <a:t>Analyze the factors relating to employee engagement and its impact on productivity in HSE </a:t>
            </a:r>
          </a:p>
        </p:txBody>
      </p:sp>
    </p:spTree>
    <p:extLst>
      <p:ext uri="{BB962C8B-B14F-4D97-AF65-F5344CB8AC3E}">
        <p14:creationId xmlns:p14="http://schemas.microsoft.com/office/powerpoint/2010/main" val="97726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5BF798-6BD9-EE46-B526-2BDE8480DF8F}"/>
              </a:ext>
            </a:extLst>
          </p:cNvPr>
          <p:cNvSpPr txBox="1"/>
          <p:nvPr/>
        </p:nvSpPr>
        <p:spPr>
          <a:xfrm>
            <a:off x="2136457" y="355107"/>
            <a:ext cx="702223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Cambria" panose="02040503050406030204" pitchFamily="18" charset="0"/>
              </a:rPr>
              <a:t>H1: Effective, relevant and timely Communications as getting employee feedback are all critical elements to keep employees engaged and boost innovation and productivity.</a:t>
            </a:r>
          </a:p>
          <a:p>
            <a:pPr algn="just"/>
            <a:endParaRPr lang="en-US" sz="1400" dirty="0">
              <a:latin typeface="Cambria" panose="02040503050406030204" pitchFamily="18" charset="0"/>
            </a:endParaRPr>
          </a:p>
          <a:p>
            <a:pPr algn="just"/>
            <a:r>
              <a:rPr lang="en-US" sz="1400" dirty="0">
                <a:latin typeface="Cambria" panose="02040503050406030204" pitchFamily="18" charset="0"/>
              </a:rPr>
              <a:t>H2: When employees see a clear linkage of their Job</a:t>
            </a:r>
            <a:br>
              <a:rPr lang="en-US" sz="1400" dirty="0">
                <a:latin typeface="Cambria" panose="02040503050406030204" pitchFamily="18" charset="0"/>
              </a:rPr>
            </a:br>
            <a:r>
              <a:rPr lang="en-US" sz="1400" dirty="0">
                <a:latin typeface="Cambria" panose="02040503050406030204" pitchFamily="18" charset="0"/>
              </a:rPr>
              <a:t>Role with the organization’s goals, in addition to</a:t>
            </a:r>
            <a:br>
              <a:rPr lang="en-US" sz="1400" dirty="0">
                <a:latin typeface="Cambria" panose="02040503050406030204" pitchFamily="18" charset="0"/>
              </a:rPr>
            </a:br>
            <a:r>
              <a:rPr lang="en-US" sz="1400" dirty="0">
                <a:latin typeface="Cambria" panose="02040503050406030204" pitchFamily="18" charset="0"/>
              </a:rPr>
              <a:t>flexibility and authority within the job scope they start caring about their work, leading to being engaged and</a:t>
            </a:r>
            <a:br>
              <a:rPr lang="en-US" sz="1400" dirty="0">
                <a:latin typeface="Cambria" panose="02040503050406030204" pitchFamily="18" charset="0"/>
              </a:rPr>
            </a:br>
            <a:r>
              <a:rPr lang="en-US" sz="1400" dirty="0">
                <a:latin typeface="Cambria" panose="02040503050406030204" pitchFamily="18" charset="0"/>
              </a:rPr>
              <a:t>wanting to give more than is required or expected.</a:t>
            </a:r>
            <a:br>
              <a:rPr lang="en-US" sz="1400" dirty="0">
                <a:latin typeface="Cambria" panose="02040503050406030204" pitchFamily="18" charset="0"/>
              </a:rPr>
            </a:br>
            <a:endParaRPr lang="en-US" sz="1400" dirty="0">
              <a:latin typeface="Cambria" panose="02040503050406030204" pitchFamily="18" charset="0"/>
            </a:endParaRPr>
          </a:p>
          <a:p>
            <a:pPr algn="just"/>
            <a:r>
              <a:rPr lang="en-US" sz="1400" dirty="0">
                <a:latin typeface="Cambria" panose="02040503050406030204" pitchFamily="18" charset="0"/>
              </a:rPr>
              <a:t>H3: Consistent and on-going Learning and Development opportunities builds capability, confidence and job satisfaction, therefore contributes , towards employee engagement and thus, increases</a:t>
            </a:r>
            <a:br>
              <a:rPr lang="en-US" sz="1400" dirty="0">
                <a:latin typeface="Cambria" panose="02040503050406030204" pitchFamily="18" charset="0"/>
              </a:rPr>
            </a:br>
            <a:r>
              <a:rPr lang="en-US" sz="1400" dirty="0">
                <a:latin typeface="Cambria" panose="02040503050406030204" pitchFamily="18" charset="0"/>
              </a:rPr>
              <a:t>business profitability</a:t>
            </a:r>
            <a:br>
              <a:rPr lang="en-US" sz="1400" dirty="0">
                <a:latin typeface="Cambria" panose="02040503050406030204" pitchFamily="18" charset="0"/>
              </a:rPr>
            </a:br>
            <a:endParaRPr lang="en-US" sz="1400" dirty="0">
              <a:latin typeface="Cambria" panose="02040503050406030204" pitchFamily="18" charset="0"/>
            </a:endParaRPr>
          </a:p>
          <a:p>
            <a:pPr algn="just"/>
            <a:r>
              <a:rPr lang="en-US" sz="1400" dirty="0">
                <a:latin typeface="Cambria" panose="02040503050406030204" pitchFamily="18" charset="0"/>
              </a:rPr>
              <a:t>H4:Company Management or strong leadership contributes in inspiring the team and ‘model’ the way</a:t>
            </a:r>
            <a:br>
              <a:rPr lang="en-US" sz="1400" dirty="0">
                <a:latin typeface="Cambria" panose="02040503050406030204" pitchFamily="18" charset="0"/>
              </a:rPr>
            </a:br>
            <a:r>
              <a:rPr lang="en-US" sz="1400" dirty="0">
                <a:latin typeface="Cambria" panose="02040503050406030204" pitchFamily="18" charset="0"/>
              </a:rPr>
              <a:t>forward in creating an engaging environment in which employees can perform at the highest possible level. </a:t>
            </a:r>
          </a:p>
          <a:p>
            <a:pPr algn="just"/>
            <a:br>
              <a:rPr lang="en-US" sz="1400" dirty="0">
                <a:latin typeface="Cambria" panose="02040503050406030204" pitchFamily="18" charset="0"/>
              </a:rPr>
            </a:br>
            <a:endParaRPr lang="en-US" sz="1400" dirty="0">
              <a:latin typeface="Cambria" panose="02040503050406030204" pitchFamily="18" charset="0"/>
            </a:endParaRPr>
          </a:p>
          <a:p>
            <a:pPr algn="just"/>
            <a:r>
              <a:rPr lang="en-US" sz="1400" dirty="0">
                <a:latin typeface="Cambria" panose="02040503050406030204" pitchFamily="18" charset="0"/>
              </a:rPr>
              <a:t>H5:Team work and collaboration encourages more learning, old ideas are challenged, and increases momentum of change and achievement, while focused on a common goal which gives employees new learning, job satisfaction, and a second family feel. Therefore has a significant influence on employee engagement and thus, increased business productivity and growth.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5BE60-703C-BB49-947A-D0125356C295}"/>
              </a:ext>
            </a:extLst>
          </p:cNvPr>
          <p:cNvSpPr txBox="1"/>
          <p:nvPr/>
        </p:nvSpPr>
        <p:spPr>
          <a:xfrm>
            <a:off x="2136457" y="6235707"/>
            <a:ext cx="423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Conclusion and Recommendation </a:t>
            </a:r>
          </a:p>
        </p:txBody>
      </p:sp>
    </p:spTree>
    <p:extLst>
      <p:ext uri="{BB962C8B-B14F-4D97-AF65-F5344CB8AC3E}">
        <p14:creationId xmlns:p14="http://schemas.microsoft.com/office/powerpoint/2010/main" val="215144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132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ティエリ　ロジェ　バヤラ</dc:creator>
  <cp:lastModifiedBy>ティエリ　ロジェ　バヤラ</cp:lastModifiedBy>
  <cp:revision>16</cp:revision>
  <dcterms:created xsi:type="dcterms:W3CDTF">2019-06-02T12:13:01Z</dcterms:created>
  <dcterms:modified xsi:type="dcterms:W3CDTF">2019-06-02T14:00:26Z</dcterms:modified>
</cp:coreProperties>
</file>