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1" r:id="rId2"/>
    <p:sldId id="276" r:id="rId3"/>
    <p:sldId id="418" r:id="rId4"/>
    <p:sldId id="412" r:id="rId5"/>
    <p:sldId id="414" r:id="rId6"/>
    <p:sldId id="415" r:id="rId7"/>
    <p:sldId id="419" r:id="rId8"/>
    <p:sldId id="416" r:id="rId9"/>
    <p:sldId id="417" r:id="rId10"/>
    <p:sldId id="420" r:id="rId11"/>
    <p:sldId id="421" r:id="rId12"/>
    <p:sldId id="42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6CD5A-9B9B-49FF-A22F-8726FFB16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FD553-F086-4B7E-98E2-2DB3F43F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4FA1C-092B-4964-83E0-E278CD6B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AE661-A83D-4838-9E7E-5EDE63A0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3A377-76A8-414E-B6F3-19087B1B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6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7775F-437F-4235-82AC-DEF7C8A2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629437-BC2D-4276-B45A-4B2550D0C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C0154-1B12-443F-9CC4-496DC950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02F00-FB5A-4B7B-B153-446C8C20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A891F-E4B9-4728-9DF8-30A22C6C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0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F47350-49EC-425E-A565-7E9742D1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8EAA1-E817-456D-97F6-9A21C6201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39C5A-E0F4-4856-8365-22A0C0FF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A26D3-1D16-4898-BEC5-1F035627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28C50-2AEC-433A-9105-5D7D19B7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04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2509F3-55D5-4DE0-9469-58E232A212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2" y="799056"/>
            <a:ext cx="12190491" cy="5259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11EA0-9587-4AD2-A6C4-F672CB8297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" y="799057"/>
            <a:ext cx="12192000" cy="52640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9A2E0-5F18-4011-8A6F-2AFA8ADB4D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1F984-82E3-4828-BD68-7476E76BD3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9227" y="1008560"/>
            <a:ext cx="9753814" cy="4841089"/>
          </a:xfrm>
          <a:ln>
            <a:noFill/>
            <a:prstDash val="solid"/>
          </a:ln>
        </p:spPr>
        <p:txBody>
          <a:bodyPr anchor="ctr">
            <a:noAutofit/>
          </a:bodyPr>
          <a:lstStyle>
            <a:lvl1pPr marL="0" indent="0" algn="ctr">
              <a:buNone/>
              <a:defRPr sz="98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94238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3D71-59EA-47F7-BEB2-2C5984C50E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480" y="204618"/>
            <a:ext cx="9753814" cy="645479"/>
          </a:xfrm>
        </p:spPr>
        <p:txBody>
          <a:bodyPr/>
          <a:lstStyle>
            <a:lvl1pPr>
              <a:defRPr b="0"/>
            </a:lvl1pPr>
          </a:lstStyle>
          <a:p>
            <a:r>
              <a:rPr lang="en-US" altLang="zh-CN" dirty="0"/>
              <a:t>Agenda</a:t>
            </a:r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D6930-E8F6-490E-863C-779D5E8A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A799FE7-C200-4956-88D2-F4FB24053A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5480" y="1008811"/>
            <a:ext cx="11709747" cy="544020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384254" marR="0" indent="-384254" algn="l" defTabSz="1024677" rtl="0" eaLnBrk="1" fontAlgn="auto" latinLnBrk="0" hangingPunct="1">
              <a:lnSpc>
                <a:spcPct val="90000"/>
              </a:lnSpc>
              <a:spcBef>
                <a:spcPts val="112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lang="de-DE" sz="268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8507" marR="0" indent="-256169" algn="l" defTabSz="1024677" rtl="0" eaLnBrk="1" fontAlgn="auto" latinLnBrk="0" hangingPunct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2241"/>
            </a:lvl2pPr>
            <a:lvl3pPr marL="1280846" marR="0" indent="-256169" algn="l" defTabSz="1024677" rtl="0" eaLnBrk="1" fontAlgn="auto" latinLnBrk="0" hangingPunct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2017"/>
            </a:lvl3pPr>
            <a:lvl4pPr marL="1793184" marR="0" indent="-256169" algn="l" defTabSz="1024677" rtl="0" eaLnBrk="1" fontAlgn="auto" latinLnBrk="0" hangingPunct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lvl4pPr>
            <a:lvl5pPr marL="2305522" marR="0" indent="-256169" algn="l" defTabSz="1024677" rtl="0" eaLnBrk="1" fontAlgn="auto" latinLnBrk="0" hangingPunct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lvl5pPr>
          </a:lstStyle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B42619-A8B6-45A2-834B-931B47BC84ED}"/>
              </a:ext>
            </a:extLst>
          </p:cNvPr>
          <p:cNvCxnSpPr>
            <a:cxnSpLocks/>
          </p:cNvCxnSpPr>
          <p:nvPr userDrawn="1"/>
        </p:nvCxnSpPr>
        <p:spPr>
          <a:xfrm>
            <a:off x="242369" y="213768"/>
            <a:ext cx="0" cy="645477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2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359FD-D946-4362-B285-18B52B9F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B8379-4A8F-4749-8347-CB7D55A8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913D2-FBEB-4DCD-95B4-657AE329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C2F05-A34F-4A6F-A418-84205A45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DB4CE-E389-47D0-B335-17F7C83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3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97639-BD53-4FF5-B696-C6C11194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020E6-C288-4A2F-A230-34FEC4BA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A2BFF-F201-400E-8561-34DF1149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93098-7CAB-499C-A13B-F06F927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0A95F-BD7C-4925-AD49-5EDBC715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B0FF0-89BA-4C35-9D77-22F81C3C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83D2F-3B6B-48B8-AF73-CFA2F6457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8D1A1-630C-4F92-BB91-EBB465F1C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E0538-47A4-4DEC-85A1-1C882CCC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4A5B5-AFB1-4A58-8B58-E5A54411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0C380-3742-4FAF-8CF1-9E9E1207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E9C93-7980-4315-B548-1339CEDA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4BFC0-3CA7-403C-8F4E-FCFF8A10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C5F21-0D18-4906-8275-5B4C8391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DC482-F3CD-4302-B8BD-7F606CA7F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5C2F93-174F-4712-BCEE-06183322F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002853-E1C3-41CE-8A22-EB217ADF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B5E631-7285-4C61-8F32-B97EAA4C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1E965C-5F2D-4782-A237-C106C4AE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3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99134-FC6E-4E1B-9B71-66325AC6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694D08-04F1-4F2E-AC50-473303FF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0741A1-EC30-48CC-A5E2-A18371EE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22D267-2EA3-4EC6-AC4A-3B86E282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36BC6-271B-453C-A4E8-F19C094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4817C6-46D3-45BF-A1B8-DE4A998B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7F234D-624A-4020-98D4-37D26B22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5C99D-0E44-431E-A912-498D05E6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3E09-A231-4CCD-8D71-9DED6541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6EF7D0-4EA6-411D-8502-393916873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000F5-0DC3-4BB4-BC25-FA32BD81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DD2E2-B8CE-4BC6-8B04-3A8CC82A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EB401-A68C-4648-B091-23032A2E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3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A55B5-53B4-4CAF-A451-15BB1D47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08290-0B84-4FD6-BD0C-3927A1926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F51CA-D481-46DE-ABFA-4437E5D63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9858F-FF2E-497A-9B18-BA61C4EE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BCD2B-1EA8-4D13-AE54-47A70153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55D7E-0233-4690-8BB3-A2F1EF05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5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EBC6F4-CBCD-4A14-9DEC-6BCAF80F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5406F-E857-466A-985E-280588CD4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3B34B-5226-4D2B-8643-A79D642DE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9E07-3D56-4079-9575-99BD2DF4B3E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253F8-77EF-4B59-9595-B5BD6AB8D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23D6E-8035-4923-8927-996D3D3BD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BF86-F1F0-4CFE-B9C6-586699D6C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3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43FB0-D04E-4F87-9102-1B08921015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11DA55-C260-4788-BE8C-81705B3250FB}"/>
              </a:ext>
            </a:extLst>
          </p:cNvPr>
          <p:cNvSpPr txBox="1"/>
          <p:nvPr/>
        </p:nvSpPr>
        <p:spPr>
          <a:xfrm>
            <a:off x="701840" y="1179370"/>
            <a:ext cx="11138866" cy="312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861" dirty="0">
                <a:solidFill>
                  <a:schemeClr val="bg1"/>
                </a:solidFill>
              </a:rPr>
              <a:t>CI</a:t>
            </a:r>
            <a:r>
              <a:rPr lang="zh-CN" altLang="en-US" sz="9861" dirty="0">
                <a:solidFill>
                  <a:schemeClr val="bg1"/>
                </a:solidFill>
              </a:rPr>
              <a:t>后续相关工作讨论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394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48" y="204618"/>
            <a:ext cx="10945189" cy="645479"/>
          </a:xfrm>
        </p:spPr>
        <p:txBody>
          <a:bodyPr/>
          <a:lstStyle/>
          <a:p>
            <a:r>
              <a:rPr lang="en-US" altLang="zh-CN" sz="3922" dirty="0"/>
              <a:t>CI</a:t>
            </a:r>
            <a:r>
              <a:rPr lang="zh-CN" altLang="en-US" sz="3922" dirty="0"/>
              <a:t>后续相关工作讨论</a:t>
            </a:r>
            <a:endParaRPr lang="en-US" sz="3922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F5D6EAC-3DB2-4439-B346-11BD726771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6592100"/>
              </p:ext>
            </p:extLst>
          </p:nvPr>
        </p:nvGraphicFramePr>
        <p:xfrm>
          <a:off x="247049" y="892575"/>
          <a:ext cx="8937637" cy="307409"/>
        </p:xfrm>
        <a:graphic>
          <a:graphicData uri="http://schemas.openxmlformats.org/drawingml/2006/table">
            <a:tbl>
              <a:tblPr/>
              <a:tblGrid>
                <a:gridCol w="44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sng" baseline="0" dirty="0">
                          <a:latin typeface="Calibri"/>
                          <a:cs typeface="Times New Roman"/>
                        </a:rPr>
                        <a:t>Jenkins</a:t>
                      </a: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权限配置</a:t>
                      </a:r>
                      <a:endParaRPr lang="en-US" sz="1600" b="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FA41E0-8BC7-4314-AB38-72244A75DD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4181" y="1354288"/>
            <a:ext cx="11296404" cy="46111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17" dirty="0"/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CB6C11CF-E101-4BB4-B1D5-FBF23A2CE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0" y="3565704"/>
            <a:ext cx="5734850" cy="17814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272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48" y="204618"/>
            <a:ext cx="10945189" cy="645479"/>
          </a:xfrm>
        </p:spPr>
        <p:txBody>
          <a:bodyPr/>
          <a:lstStyle/>
          <a:p>
            <a:r>
              <a:rPr lang="en-US" altLang="zh-CN" sz="3922" dirty="0"/>
              <a:t>CI</a:t>
            </a:r>
            <a:r>
              <a:rPr lang="zh-CN" altLang="en-US" sz="3922" dirty="0"/>
              <a:t>后续相关工作讨论</a:t>
            </a:r>
            <a:endParaRPr lang="en-US" sz="3922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F5D6EAC-3DB2-4439-B346-11BD726771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4077332"/>
              </p:ext>
            </p:extLst>
          </p:nvPr>
        </p:nvGraphicFramePr>
        <p:xfrm>
          <a:off x="247049" y="892575"/>
          <a:ext cx="8937637" cy="307409"/>
        </p:xfrm>
        <a:graphic>
          <a:graphicData uri="http://schemas.openxmlformats.org/drawingml/2006/table">
            <a:tbl>
              <a:tblPr/>
              <a:tblGrid>
                <a:gridCol w="44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sng" baseline="0" dirty="0">
                          <a:latin typeface="Calibri"/>
                          <a:cs typeface="Times New Roman"/>
                        </a:rPr>
                        <a:t>Jenkins job</a:t>
                      </a: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命名规范</a:t>
                      </a:r>
                      <a:endParaRPr lang="en-US" sz="1600" b="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FA41E0-8BC7-4314-AB38-72244A75DD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4181" y="1354288"/>
            <a:ext cx="11296404" cy="46111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17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669A10-FB94-420E-B372-32391D51D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98" y="1832130"/>
            <a:ext cx="10039412" cy="44141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319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48" y="204618"/>
            <a:ext cx="10945189" cy="645479"/>
          </a:xfrm>
        </p:spPr>
        <p:txBody>
          <a:bodyPr/>
          <a:lstStyle/>
          <a:p>
            <a:r>
              <a:rPr lang="en-US" altLang="zh-CN" sz="3922" dirty="0"/>
              <a:t>CI</a:t>
            </a:r>
            <a:r>
              <a:rPr lang="zh-CN" altLang="en-US" sz="3922" dirty="0"/>
              <a:t>后续相关工作讨论</a:t>
            </a:r>
            <a:endParaRPr lang="en-US" sz="3922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F5D6EAC-3DB2-4439-B346-11BD726771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9864532"/>
              </p:ext>
            </p:extLst>
          </p:nvPr>
        </p:nvGraphicFramePr>
        <p:xfrm>
          <a:off x="247049" y="892575"/>
          <a:ext cx="8937637" cy="307409"/>
        </p:xfrm>
        <a:graphic>
          <a:graphicData uri="http://schemas.openxmlformats.org/drawingml/2006/table">
            <a:tbl>
              <a:tblPr/>
              <a:tblGrid>
                <a:gridCol w="44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sng" baseline="0" dirty="0">
                          <a:latin typeface="Calibri"/>
                          <a:cs typeface="Times New Roman"/>
                        </a:rPr>
                        <a:t>Jenkins </a:t>
                      </a: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数据收集统计</a:t>
                      </a:r>
                      <a:endParaRPr lang="en-US" sz="1600" b="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FA41E0-8BC7-4314-AB38-72244A75DD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4181" y="1354288"/>
            <a:ext cx="11296404" cy="46111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17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38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48" y="204618"/>
            <a:ext cx="10945189" cy="645479"/>
          </a:xfrm>
        </p:spPr>
        <p:txBody>
          <a:bodyPr/>
          <a:lstStyle/>
          <a:p>
            <a:r>
              <a:rPr lang="en-US" altLang="zh-CN" sz="3922" dirty="0"/>
              <a:t>CI</a:t>
            </a:r>
            <a:r>
              <a:rPr lang="zh-CN" altLang="en-US" sz="3922" dirty="0"/>
              <a:t>后续相关工作讨论</a:t>
            </a:r>
            <a:endParaRPr lang="en-US" sz="3922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F5D6EAC-3DB2-4439-B346-11BD726771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0134564"/>
              </p:ext>
            </p:extLst>
          </p:nvPr>
        </p:nvGraphicFramePr>
        <p:xfrm>
          <a:off x="247049" y="892575"/>
          <a:ext cx="8937637" cy="307409"/>
        </p:xfrm>
        <a:graphic>
          <a:graphicData uri="http://schemas.openxmlformats.org/drawingml/2006/table">
            <a:tbl>
              <a:tblPr/>
              <a:tblGrid>
                <a:gridCol w="44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目录</a:t>
                      </a:r>
                      <a:endParaRPr lang="en-US" sz="1600" b="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FA41E0-8BC7-4314-AB38-72244A75DD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4181" y="1354288"/>
            <a:ext cx="11296404" cy="46111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17" dirty="0"/>
              <a:t>通用项目命名规则</a:t>
            </a:r>
            <a:endParaRPr lang="en-US" altLang="zh-CN" sz="2017" dirty="0"/>
          </a:p>
          <a:p>
            <a:pPr>
              <a:lnSpc>
                <a:spcPct val="150000"/>
              </a:lnSpc>
            </a:pPr>
            <a:r>
              <a:rPr lang="en-US" altLang="zh-CN" sz="2017" dirty="0"/>
              <a:t>Redmine</a:t>
            </a:r>
            <a:r>
              <a:rPr lang="zh-CN" altLang="en-US" sz="2017" dirty="0"/>
              <a:t>目录结构</a:t>
            </a:r>
            <a:endParaRPr lang="en-US" altLang="zh-CN" sz="2017" dirty="0"/>
          </a:p>
          <a:p>
            <a:pPr>
              <a:lnSpc>
                <a:spcPct val="150000"/>
              </a:lnSpc>
            </a:pPr>
            <a:r>
              <a:rPr lang="en-US" altLang="zh-CN" sz="2017" dirty="0"/>
              <a:t>Gerrit</a:t>
            </a:r>
            <a:r>
              <a:rPr lang="zh-CN" altLang="en-US" sz="2017" dirty="0"/>
              <a:t>代码存放</a:t>
            </a:r>
            <a:endParaRPr lang="en-US" altLang="zh-CN" sz="2017" dirty="0"/>
          </a:p>
          <a:p>
            <a:pPr>
              <a:lnSpc>
                <a:spcPct val="150000"/>
              </a:lnSpc>
            </a:pPr>
            <a:r>
              <a:rPr lang="en-US" altLang="zh-CN" sz="2017" dirty="0"/>
              <a:t>Jenkins</a:t>
            </a:r>
            <a:r>
              <a:rPr lang="zh-CN" altLang="en-US" sz="2017" dirty="0"/>
              <a:t>后续安排</a:t>
            </a:r>
            <a:endParaRPr lang="en-US" altLang="zh-CN" sz="2017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17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955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48" y="204618"/>
            <a:ext cx="10945189" cy="645479"/>
          </a:xfrm>
        </p:spPr>
        <p:txBody>
          <a:bodyPr/>
          <a:lstStyle/>
          <a:p>
            <a:r>
              <a:rPr lang="en-US" altLang="zh-CN" sz="3922" dirty="0"/>
              <a:t>CI</a:t>
            </a:r>
            <a:r>
              <a:rPr lang="zh-CN" altLang="en-US" sz="3922" dirty="0"/>
              <a:t>后续相关工作讨论</a:t>
            </a:r>
            <a:endParaRPr lang="en-US" sz="3922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F5D6EAC-3DB2-4439-B346-11BD726771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5408301"/>
              </p:ext>
            </p:extLst>
          </p:nvPr>
        </p:nvGraphicFramePr>
        <p:xfrm>
          <a:off x="247049" y="892575"/>
          <a:ext cx="8937637" cy="307409"/>
        </p:xfrm>
        <a:graphic>
          <a:graphicData uri="http://schemas.openxmlformats.org/drawingml/2006/table">
            <a:tbl>
              <a:tblPr/>
              <a:tblGrid>
                <a:gridCol w="44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通用命名规则</a:t>
                      </a:r>
                      <a:endParaRPr lang="en-US" sz="1600" b="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FA41E0-8BC7-4314-AB38-72244A75DD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4181" y="1354288"/>
            <a:ext cx="11296404" cy="46111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17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67C590-89C0-464F-A7C5-B9F2820F8F16}"/>
              </a:ext>
            </a:extLst>
          </p:cNvPr>
          <p:cNvSpPr txBox="1"/>
          <p:nvPr/>
        </p:nvSpPr>
        <p:spPr>
          <a:xfrm>
            <a:off x="288448" y="1444392"/>
            <a:ext cx="6097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项目命名规则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 err="1"/>
              <a:t>custom_project</a:t>
            </a:r>
            <a:r>
              <a:rPr lang="en-US" altLang="zh-CN" dirty="0"/>
              <a:t>_[variant]</a:t>
            </a:r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-US" altLang="zh-CN" b="1" dirty="0"/>
              <a:t>chery_cx62b </a:t>
            </a:r>
            <a:r>
              <a:rPr lang="en-US" altLang="zh-CN" dirty="0"/>
              <a:t>custom</a:t>
            </a:r>
            <a:r>
              <a:rPr lang="zh-CN" altLang="en-US" dirty="0"/>
              <a:t>使用小写全称，通过下划线“</a:t>
            </a:r>
            <a:r>
              <a:rPr lang="en-US" altLang="zh-CN" dirty="0"/>
              <a:t>_</a:t>
            </a:r>
            <a:r>
              <a:rPr lang="zh-CN" altLang="en-US" dirty="0"/>
              <a:t>”分隔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43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48" y="204618"/>
            <a:ext cx="10945189" cy="645479"/>
          </a:xfrm>
        </p:spPr>
        <p:txBody>
          <a:bodyPr/>
          <a:lstStyle/>
          <a:p>
            <a:r>
              <a:rPr lang="en-US" altLang="zh-CN" sz="3922" dirty="0"/>
              <a:t>CI</a:t>
            </a:r>
            <a:r>
              <a:rPr lang="zh-CN" altLang="en-US" sz="3922" dirty="0"/>
              <a:t>后续相关工作讨论</a:t>
            </a:r>
            <a:endParaRPr lang="en-US" sz="3922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F5D6EAC-3DB2-4439-B346-11BD726771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8308381"/>
              </p:ext>
            </p:extLst>
          </p:nvPr>
        </p:nvGraphicFramePr>
        <p:xfrm>
          <a:off x="247049" y="892575"/>
          <a:ext cx="8937637" cy="307409"/>
        </p:xfrm>
        <a:graphic>
          <a:graphicData uri="http://schemas.openxmlformats.org/drawingml/2006/table">
            <a:tbl>
              <a:tblPr/>
              <a:tblGrid>
                <a:gridCol w="44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u="sng" dirty="0">
                          <a:latin typeface="Calibri"/>
                          <a:cs typeface="Times New Roman"/>
                        </a:rPr>
                        <a:t>Redmine</a:t>
                      </a:r>
                      <a:r>
                        <a:rPr lang="zh-CN" altLang="en-US" sz="1600" b="0" u="sng" dirty="0">
                          <a:latin typeface="Calibri"/>
                          <a:cs typeface="Times New Roman"/>
                        </a:rPr>
                        <a:t>项目命名规则和目录结构</a:t>
                      </a:r>
                      <a:endParaRPr lang="en-US" sz="1600" b="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FA41E0-8BC7-4314-AB38-72244A75DD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4181" y="1354288"/>
            <a:ext cx="11296404" cy="46111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17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8281ED-E4A7-41F9-98DE-377670D79146}"/>
              </a:ext>
            </a:extLst>
          </p:cNvPr>
          <p:cNvSpPr txBox="1"/>
          <p:nvPr/>
        </p:nvSpPr>
        <p:spPr>
          <a:xfrm>
            <a:off x="231554" y="1458930"/>
            <a:ext cx="11058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1.Redmine</a:t>
            </a:r>
            <a:r>
              <a:rPr lang="zh-CN" altLang="en-US" dirty="0"/>
              <a:t>项目目录结构划分</a:t>
            </a:r>
            <a:endParaRPr lang="en-US" altLang="zh-CN" dirty="0"/>
          </a:p>
          <a:p>
            <a:r>
              <a:rPr lang="zh-CN" altLang="en-US" dirty="0"/>
              <a:t>一级目录：</a:t>
            </a:r>
            <a:r>
              <a:rPr lang="en-US" altLang="zh-CN" dirty="0" err="1"/>
              <a:t>custom_project</a:t>
            </a:r>
            <a:r>
              <a:rPr lang="en-US" altLang="zh-CN" dirty="0"/>
              <a:t>_[variant]</a:t>
            </a:r>
          </a:p>
          <a:p>
            <a:r>
              <a:rPr lang="zh-CN" altLang="en-US" dirty="0"/>
              <a:t>二级目录：</a:t>
            </a:r>
            <a:r>
              <a:rPr lang="en-US" altLang="zh-CN" dirty="0"/>
              <a:t>hl/etc. </a:t>
            </a:r>
            <a:r>
              <a:rPr lang="zh-CN" altLang="en-US" dirty="0"/>
              <a:t>（</a:t>
            </a:r>
            <a:r>
              <a:rPr lang="zh-CN" altLang="en-US" b="1" dirty="0"/>
              <a:t>高配低配以</a:t>
            </a:r>
            <a:r>
              <a:rPr lang="en-US" altLang="zh-CN" b="1" dirty="0"/>
              <a:t>hl</a:t>
            </a:r>
            <a:r>
              <a:rPr lang="zh-CN" altLang="en-US" b="1" dirty="0"/>
              <a:t>和</a:t>
            </a:r>
            <a:r>
              <a:rPr lang="en-US" altLang="zh-CN" b="1" dirty="0" err="1"/>
              <a:t>ll</a:t>
            </a:r>
            <a:r>
              <a:rPr lang="zh-CN" altLang="en-US" b="1" dirty="0"/>
              <a:t>进行标注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三级目录：</a:t>
            </a:r>
            <a:r>
              <a:rPr lang="en-US" altLang="zh-CN" dirty="0"/>
              <a:t>bug/</a:t>
            </a:r>
            <a:r>
              <a:rPr lang="en-US" altLang="zh-CN" dirty="0" err="1"/>
              <a:t>opl</a:t>
            </a:r>
            <a:r>
              <a:rPr lang="en-US" altLang="zh-CN" dirty="0"/>
              <a:t>/risk/</a:t>
            </a:r>
            <a:r>
              <a:rPr lang="en-US" altLang="zh-CN" dirty="0" err="1"/>
              <a:t>cr</a:t>
            </a:r>
            <a:r>
              <a:rPr lang="en-US" altLang="zh-CN" dirty="0"/>
              <a:t>/</a:t>
            </a:r>
            <a:r>
              <a:rPr lang="en-US" altLang="zh-CN" dirty="0" err="1"/>
              <a:t>specqa</a:t>
            </a:r>
            <a:r>
              <a:rPr lang="en-US" altLang="zh-CN" dirty="0"/>
              <a:t>/task/etc.</a:t>
            </a:r>
          </a:p>
          <a:p>
            <a:r>
              <a:rPr lang="zh-CN" altLang="en-US" dirty="0"/>
              <a:t>四级目录：</a:t>
            </a:r>
            <a:r>
              <a:rPr lang="en-US" altLang="zh-CN" dirty="0" err="1"/>
              <a:t>hmi</a:t>
            </a:r>
            <a:r>
              <a:rPr lang="en-US" altLang="zh-CN" dirty="0"/>
              <a:t>/pm/</a:t>
            </a:r>
            <a:r>
              <a:rPr lang="en-US" altLang="zh-CN" dirty="0" err="1"/>
              <a:t>sw</a:t>
            </a:r>
            <a:r>
              <a:rPr lang="en-US" altLang="zh-CN" dirty="0"/>
              <a:t>/system/etc.</a:t>
            </a:r>
          </a:p>
          <a:p>
            <a:endParaRPr lang="en-US" altLang="zh-CN" dirty="0"/>
          </a:p>
          <a:p>
            <a:r>
              <a:rPr lang="zh-CN" altLang="en-US" dirty="0"/>
              <a:t>每个单词之间使用下划线</a:t>
            </a:r>
            <a:r>
              <a:rPr lang="en-US" altLang="zh-CN" dirty="0"/>
              <a:t>”_”</a:t>
            </a:r>
            <a:r>
              <a:rPr lang="zh-CN" altLang="en-US" dirty="0"/>
              <a:t>进行分隔，每个目录单词均</a:t>
            </a:r>
            <a:endParaRPr lang="en-US" altLang="zh-CN" dirty="0"/>
          </a:p>
          <a:p>
            <a:r>
              <a:rPr lang="zh-CN" altLang="en-US" dirty="0"/>
              <a:t>为小写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2.Redmine</a:t>
            </a:r>
            <a:r>
              <a:rPr lang="zh-CN" altLang="en-US" dirty="0"/>
              <a:t>权限设置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B7BB5FA6-E0B8-4A17-A2FA-D7B6990A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39830"/>
              </p:ext>
            </p:extLst>
          </p:nvPr>
        </p:nvGraphicFramePr>
        <p:xfrm>
          <a:off x="227318" y="4722097"/>
          <a:ext cx="6708165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055">
                  <a:extLst>
                    <a:ext uri="{9D8B030D-6E8A-4147-A177-3AD203B41FA5}">
                      <a16:colId xmlns:a16="http://schemas.microsoft.com/office/drawing/2014/main" val="2290558865"/>
                    </a:ext>
                  </a:extLst>
                </a:gridCol>
                <a:gridCol w="2236055">
                  <a:extLst>
                    <a:ext uri="{9D8B030D-6E8A-4147-A177-3AD203B41FA5}">
                      <a16:colId xmlns:a16="http://schemas.microsoft.com/office/drawing/2014/main" val="973235726"/>
                    </a:ext>
                  </a:extLst>
                </a:gridCol>
                <a:gridCol w="2236055">
                  <a:extLst>
                    <a:ext uri="{9D8B030D-6E8A-4147-A177-3AD203B41FA5}">
                      <a16:colId xmlns:a16="http://schemas.microsoft.com/office/drawing/2014/main" val="2639493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权限组名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权限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添加仓库和项目人员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9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develop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回复或是提出</a:t>
                      </a:r>
                      <a:r>
                        <a:rPr lang="en-US" altLang="zh-CN" dirty="0"/>
                        <a:t>issue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1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1061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E80F13B6-1C55-4FEF-9B34-84F1BBCC2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749" y="1428752"/>
            <a:ext cx="6268251" cy="30230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876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48" y="204618"/>
            <a:ext cx="10945189" cy="645479"/>
          </a:xfrm>
        </p:spPr>
        <p:txBody>
          <a:bodyPr/>
          <a:lstStyle/>
          <a:p>
            <a:r>
              <a:rPr lang="en-US" altLang="zh-CN" sz="3922" dirty="0"/>
              <a:t>CI</a:t>
            </a:r>
            <a:r>
              <a:rPr lang="zh-CN" altLang="en-US" sz="3922" dirty="0"/>
              <a:t>后续相关工作讨论</a:t>
            </a:r>
            <a:endParaRPr lang="en-US" sz="3922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F5D6EAC-3DB2-4439-B346-11BD726771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8328758"/>
              </p:ext>
            </p:extLst>
          </p:nvPr>
        </p:nvGraphicFramePr>
        <p:xfrm>
          <a:off x="247049" y="892575"/>
          <a:ext cx="8937637" cy="304800"/>
        </p:xfrm>
        <a:graphic>
          <a:graphicData uri="http://schemas.openxmlformats.org/drawingml/2006/table">
            <a:tbl>
              <a:tblPr/>
              <a:tblGrid>
                <a:gridCol w="44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sng" baseline="0" dirty="0">
                          <a:latin typeface="Calibri"/>
                          <a:cs typeface="Times New Roman"/>
                        </a:rPr>
                        <a:t>Gerrit</a:t>
                      </a: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代码存放分类及仓库目录结构</a:t>
                      </a:r>
                      <a:endParaRPr lang="en-US" sz="1600" b="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FA41E0-8BC7-4314-AB38-72244A75DD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4181" y="1354288"/>
            <a:ext cx="11296404" cy="46111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17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798B34-A1A1-4530-BAED-9CD6B9DFA699}"/>
              </a:ext>
            </a:extLst>
          </p:cNvPr>
          <p:cNvSpPr txBox="1"/>
          <p:nvPr/>
        </p:nvSpPr>
        <p:spPr>
          <a:xfrm>
            <a:off x="434181" y="1849348"/>
            <a:ext cx="4387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将代码分成</a:t>
            </a:r>
            <a:r>
              <a:rPr lang="en-US" altLang="zh-CN" dirty="0"/>
              <a:t>platform</a:t>
            </a:r>
            <a:r>
              <a:rPr lang="zh-CN" altLang="en-US" dirty="0"/>
              <a:t>和</a:t>
            </a:r>
            <a:r>
              <a:rPr lang="en-US" altLang="zh-CN" dirty="0"/>
              <a:t>projects</a:t>
            </a:r>
            <a:r>
              <a:rPr lang="zh-CN" altLang="en-US" dirty="0"/>
              <a:t>两大类，</a:t>
            </a:r>
            <a:r>
              <a:rPr lang="en-US" altLang="zh-CN" dirty="0"/>
              <a:t>platform</a:t>
            </a:r>
            <a:r>
              <a:rPr lang="zh-CN" altLang="en-US" dirty="0"/>
              <a:t>储存通用型代码，</a:t>
            </a:r>
            <a:r>
              <a:rPr lang="en-US" altLang="zh-CN" dirty="0"/>
              <a:t>projects</a:t>
            </a:r>
            <a:r>
              <a:rPr lang="zh-CN" altLang="en-US" dirty="0"/>
              <a:t>储存项目代码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2.Platform</a:t>
            </a:r>
            <a:r>
              <a:rPr lang="zh-CN" altLang="en-US" dirty="0"/>
              <a:t>二级目录根据来源划分为</a:t>
            </a:r>
            <a:r>
              <a:rPr lang="en-US" altLang="zh-CN" dirty="0"/>
              <a:t>internal</a:t>
            </a:r>
            <a:r>
              <a:rPr lang="zh-CN" altLang="en-US" dirty="0"/>
              <a:t>，</a:t>
            </a:r>
            <a:r>
              <a:rPr lang="en-US" altLang="zh-CN" dirty="0"/>
              <a:t>supplier</a:t>
            </a:r>
            <a:r>
              <a:rPr lang="zh-CN" altLang="en-US" dirty="0"/>
              <a:t>和</a:t>
            </a:r>
            <a:r>
              <a:rPr lang="en-US" altLang="zh-CN" dirty="0"/>
              <a:t>3rd_part</a:t>
            </a:r>
          </a:p>
          <a:p>
            <a:endParaRPr lang="en-US" altLang="zh-CN" dirty="0"/>
          </a:p>
          <a:p>
            <a:r>
              <a:rPr lang="en-US" altLang="zh-CN" dirty="0"/>
              <a:t>3.Platform</a:t>
            </a:r>
            <a:r>
              <a:rPr lang="zh-CN" altLang="en-US" dirty="0"/>
              <a:t>三级目录根据功能划分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项目中需要用到</a:t>
            </a:r>
            <a:r>
              <a:rPr lang="en-US" altLang="zh-CN" dirty="0"/>
              <a:t>platform</a:t>
            </a:r>
            <a:r>
              <a:rPr lang="zh-CN" altLang="en-US" dirty="0"/>
              <a:t>下的仓库，可以在对应的</a:t>
            </a:r>
            <a:r>
              <a:rPr lang="en-US" altLang="zh-CN" dirty="0"/>
              <a:t>repo.xml</a:t>
            </a:r>
            <a:r>
              <a:rPr lang="zh-CN" altLang="en-US" dirty="0"/>
              <a:t>中添加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90268A-6039-4BB6-9E2A-8783292A2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022" y="1542501"/>
            <a:ext cx="6909155" cy="44388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756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48" y="204618"/>
            <a:ext cx="10945189" cy="645479"/>
          </a:xfrm>
        </p:spPr>
        <p:txBody>
          <a:bodyPr/>
          <a:lstStyle/>
          <a:p>
            <a:r>
              <a:rPr lang="en-US" altLang="zh-CN" sz="3922" dirty="0"/>
              <a:t>CI</a:t>
            </a:r>
            <a:r>
              <a:rPr lang="zh-CN" altLang="en-US" sz="3922" dirty="0"/>
              <a:t>后续相关工作讨论</a:t>
            </a:r>
            <a:endParaRPr lang="en-US" sz="3922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F5D6EAC-3DB2-4439-B346-11BD726771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7107997"/>
              </p:ext>
            </p:extLst>
          </p:nvPr>
        </p:nvGraphicFramePr>
        <p:xfrm>
          <a:off x="247049" y="892575"/>
          <a:ext cx="8937637" cy="307409"/>
        </p:xfrm>
        <a:graphic>
          <a:graphicData uri="http://schemas.openxmlformats.org/drawingml/2006/table">
            <a:tbl>
              <a:tblPr/>
              <a:tblGrid>
                <a:gridCol w="44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sng" baseline="0" dirty="0">
                          <a:latin typeface="Calibri"/>
                          <a:cs typeface="Times New Roman"/>
                        </a:rPr>
                        <a:t>Gerrit</a:t>
                      </a: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分支开发模式</a:t>
                      </a:r>
                      <a:endParaRPr lang="en-US" sz="1600" b="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FA41E0-8BC7-4314-AB38-72244A75DD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4181" y="1354288"/>
            <a:ext cx="11296404" cy="46111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17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15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48" y="204618"/>
            <a:ext cx="10945189" cy="645479"/>
          </a:xfrm>
        </p:spPr>
        <p:txBody>
          <a:bodyPr/>
          <a:lstStyle/>
          <a:p>
            <a:r>
              <a:rPr lang="en-US" altLang="zh-CN" sz="3922" dirty="0"/>
              <a:t>CI</a:t>
            </a:r>
            <a:r>
              <a:rPr lang="zh-CN" altLang="en-US" sz="3922" dirty="0"/>
              <a:t>后续相关工作讨论</a:t>
            </a:r>
            <a:endParaRPr lang="en-US" sz="3922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F5D6EAC-3DB2-4439-B346-11BD726771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5193831"/>
              </p:ext>
            </p:extLst>
          </p:nvPr>
        </p:nvGraphicFramePr>
        <p:xfrm>
          <a:off x="247049" y="963162"/>
          <a:ext cx="8937637" cy="307409"/>
        </p:xfrm>
        <a:graphic>
          <a:graphicData uri="http://schemas.openxmlformats.org/drawingml/2006/table">
            <a:tbl>
              <a:tblPr/>
              <a:tblGrid>
                <a:gridCol w="44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sng" baseline="0" dirty="0">
                          <a:latin typeface="Calibri"/>
                          <a:cs typeface="Times New Roman"/>
                        </a:rPr>
                        <a:t>Gerrit</a:t>
                      </a: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权限配置</a:t>
                      </a:r>
                      <a:endParaRPr lang="en-US" sz="1600" b="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FA41E0-8BC7-4314-AB38-72244A75DD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4181" y="1354288"/>
            <a:ext cx="11296404" cy="46111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17" dirty="0"/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5A92E483-BC64-428F-8B21-D0FA72BA5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91196"/>
              </p:ext>
            </p:extLst>
          </p:nvPr>
        </p:nvGraphicFramePr>
        <p:xfrm>
          <a:off x="288448" y="255559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700221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475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7767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713689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9101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组别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Read</a:t>
                      </a:r>
                      <a:r>
                        <a:rPr lang="zh-CN" altLang="en-US" b="1">
                          <a:effectLst/>
                        </a:rPr>
                        <a:t>权限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Verify</a:t>
                      </a:r>
                      <a:r>
                        <a:rPr lang="zh-CN" altLang="en-US" b="1">
                          <a:effectLst/>
                        </a:rPr>
                        <a:t>权限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Review</a:t>
                      </a:r>
                      <a:r>
                        <a:rPr lang="zh-CN" altLang="en-US" b="1">
                          <a:effectLst/>
                        </a:rPr>
                        <a:t>权限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Submit</a:t>
                      </a:r>
                      <a:r>
                        <a:rPr lang="zh-CN" altLang="en-US" b="1" dirty="0">
                          <a:effectLst/>
                        </a:rPr>
                        <a:t>权限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295936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2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develop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538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7253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48" y="204618"/>
            <a:ext cx="10945189" cy="645479"/>
          </a:xfrm>
        </p:spPr>
        <p:txBody>
          <a:bodyPr/>
          <a:lstStyle/>
          <a:p>
            <a:r>
              <a:rPr lang="en-US" altLang="zh-CN" sz="3922" dirty="0"/>
              <a:t>CI</a:t>
            </a:r>
            <a:r>
              <a:rPr lang="zh-CN" altLang="en-US" sz="3922" dirty="0"/>
              <a:t>后续相关工作讨论</a:t>
            </a:r>
            <a:endParaRPr lang="en-US" sz="3922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F5D6EAC-3DB2-4439-B346-11BD726771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0828676"/>
              </p:ext>
            </p:extLst>
          </p:nvPr>
        </p:nvGraphicFramePr>
        <p:xfrm>
          <a:off x="247049" y="892575"/>
          <a:ext cx="8937637" cy="307409"/>
        </p:xfrm>
        <a:graphic>
          <a:graphicData uri="http://schemas.openxmlformats.org/drawingml/2006/table">
            <a:tbl>
              <a:tblPr/>
              <a:tblGrid>
                <a:gridCol w="44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sng" baseline="0" dirty="0">
                          <a:latin typeface="Calibri"/>
                          <a:cs typeface="Times New Roman"/>
                        </a:rPr>
                        <a:t>Gerrit</a:t>
                      </a: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提交</a:t>
                      </a:r>
                      <a:r>
                        <a:rPr lang="en-US" altLang="zh-CN" sz="2000" b="1" u="sng" baseline="0" dirty="0">
                          <a:latin typeface="Calibri"/>
                          <a:cs typeface="Times New Roman"/>
                        </a:rPr>
                        <a:t>commit</a:t>
                      </a: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规范</a:t>
                      </a:r>
                      <a:endParaRPr lang="en-US" sz="1600" b="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FA41E0-8BC7-4314-AB38-72244A75DD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4181" y="1354288"/>
            <a:ext cx="11296404" cy="46111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17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943BF9-B842-49BB-B65F-EB6BA1D8DE66}"/>
              </a:ext>
            </a:extLst>
          </p:cNvPr>
          <p:cNvSpPr txBox="1"/>
          <p:nvPr/>
        </p:nvSpPr>
        <p:spPr>
          <a:xfrm>
            <a:off x="247049" y="1354288"/>
            <a:ext cx="55989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通常文件类型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en-US" altLang="zh-CN" dirty="0"/>
              <a:t>- *.c/</a:t>
            </a:r>
            <a:r>
              <a:rPr lang="en-US" altLang="zh-CN" dirty="0" err="1"/>
              <a:t>cpp</a:t>
            </a:r>
            <a:r>
              <a:rPr lang="en-US" altLang="zh-CN" dirty="0"/>
              <a:t>/h/arm/</a:t>
            </a:r>
            <a:r>
              <a:rPr lang="en-US" altLang="zh-CN" dirty="0" err="1"/>
              <a:t>asm</a:t>
            </a:r>
            <a:r>
              <a:rPr lang="en-US" altLang="zh-CN" dirty="0"/>
              <a:t> </a:t>
            </a:r>
            <a:r>
              <a:rPr lang="zh-CN" altLang="en-US" dirty="0"/>
              <a:t>等源代码</a:t>
            </a:r>
          </a:p>
          <a:p>
            <a:r>
              <a:rPr lang="en-US" altLang="zh-CN" dirty="0"/>
              <a:t>- *.lib/a </a:t>
            </a:r>
            <a:r>
              <a:rPr lang="zh-CN" altLang="en-US" dirty="0"/>
              <a:t>等第三方库文件</a:t>
            </a:r>
          </a:p>
          <a:p>
            <a:r>
              <a:rPr lang="en-US" altLang="zh-CN" dirty="0"/>
              <a:t>- *.</a:t>
            </a:r>
            <a:r>
              <a:rPr lang="en-US" altLang="zh-CN" dirty="0" err="1"/>
              <a:t>ld</a:t>
            </a:r>
            <a:r>
              <a:rPr lang="en-US" altLang="zh-CN" dirty="0"/>
              <a:t>/template/</a:t>
            </a:r>
            <a:r>
              <a:rPr lang="en-US" altLang="zh-CN" dirty="0" err="1"/>
              <a:t>rc</a:t>
            </a:r>
            <a:r>
              <a:rPr lang="en-US" altLang="zh-CN" dirty="0"/>
              <a:t>/bat/</a:t>
            </a:r>
            <a:r>
              <a:rPr lang="en-US" altLang="zh-CN" dirty="0" err="1"/>
              <a:t>py</a:t>
            </a:r>
            <a:r>
              <a:rPr lang="en-US" altLang="zh-CN" dirty="0"/>
              <a:t> build</a:t>
            </a:r>
            <a:r>
              <a:rPr lang="zh-CN" altLang="en-US" dirty="0"/>
              <a:t>所需配套文件</a:t>
            </a:r>
          </a:p>
          <a:p>
            <a:r>
              <a:rPr lang="en-US" altLang="zh-CN" dirty="0"/>
              <a:t>- *.doc/md/txt </a:t>
            </a:r>
            <a:r>
              <a:rPr lang="zh-CN" altLang="en-US" dirty="0"/>
              <a:t>模块配套的说明文件或者工具</a:t>
            </a:r>
          </a:p>
          <a:p>
            <a:endParaRPr lang="zh-CN" altLang="en-US" dirty="0"/>
          </a:p>
          <a:p>
            <a:r>
              <a:rPr lang="zh-CN" altLang="en-US" dirty="0"/>
              <a:t>不推荐（不必要）的文件类型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- *.o/obj/d/dep </a:t>
            </a:r>
            <a:r>
              <a:rPr lang="zh-CN" altLang="en-US" dirty="0"/>
              <a:t>等</a:t>
            </a:r>
            <a:r>
              <a:rPr lang="en-US" altLang="zh-CN" dirty="0"/>
              <a:t>build</a:t>
            </a:r>
            <a:r>
              <a:rPr lang="zh-CN" altLang="en-US" dirty="0"/>
              <a:t>产生的临时文件</a:t>
            </a:r>
          </a:p>
          <a:p>
            <a:r>
              <a:rPr lang="en-US" altLang="zh-CN" dirty="0"/>
              <a:t>- *.zip/7z/bin </a:t>
            </a:r>
            <a:r>
              <a:rPr lang="zh-CN" altLang="en-US" dirty="0"/>
              <a:t>等与工程无关的包</a:t>
            </a:r>
            <a:r>
              <a:rPr lang="en-US" altLang="zh-CN" dirty="0"/>
              <a:t>/</a:t>
            </a:r>
            <a:r>
              <a:rPr lang="zh-CN" altLang="en-US" dirty="0"/>
              <a:t>二进制文件</a:t>
            </a:r>
          </a:p>
          <a:p>
            <a:endParaRPr lang="zh-CN" altLang="en-US" dirty="0"/>
          </a:p>
          <a:p>
            <a:r>
              <a:rPr lang="zh-CN" altLang="en-US" dirty="0"/>
              <a:t>**</a:t>
            </a:r>
            <a:r>
              <a:rPr lang="en-US" altLang="zh-CN" dirty="0"/>
              <a:t>commit log format**</a:t>
            </a:r>
          </a:p>
          <a:p>
            <a:r>
              <a:rPr lang="en-US" altLang="zh-CN" dirty="0"/>
              <a:t>[Title] add IPCDATA PRG make </a:t>
            </a:r>
            <a:r>
              <a:rPr lang="en-US" altLang="zh-CN" dirty="0" err="1"/>
              <a:t>fcuntion</a:t>
            </a:r>
            <a:r>
              <a:rPr lang="en-US" altLang="zh-CN" dirty="0"/>
              <a:t> and add use instructions</a:t>
            </a:r>
          </a:p>
          <a:p>
            <a:r>
              <a:rPr lang="en-US" altLang="zh-CN" dirty="0"/>
              <a:t>[Module] </a:t>
            </a:r>
            <a:r>
              <a:rPr lang="en-US" altLang="zh-CN" dirty="0" err="1"/>
              <a:t>prg</a:t>
            </a:r>
            <a:endParaRPr lang="en-US" altLang="zh-CN" dirty="0"/>
          </a:p>
          <a:p>
            <a:r>
              <a:rPr lang="en-US" altLang="zh-CN" dirty="0"/>
              <a:t>[Type] change</a:t>
            </a:r>
          </a:p>
          <a:p>
            <a:r>
              <a:rPr lang="en-US" altLang="zh-CN" dirty="0"/>
              <a:t>[Content] add IPCDATA PRG make </a:t>
            </a:r>
            <a:r>
              <a:rPr lang="en-US" altLang="zh-CN" dirty="0" err="1"/>
              <a:t>fcuntion</a:t>
            </a:r>
            <a:r>
              <a:rPr lang="en-US" altLang="zh-CN" dirty="0"/>
              <a:t> and add use instructions</a:t>
            </a:r>
          </a:p>
          <a:p>
            <a:r>
              <a:rPr lang="en-US" altLang="zh-CN" dirty="0" err="1"/>
              <a:t>BSP:patch</a:t>
            </a:r>
            <a:endParaRPr lang="en-US" altLang="zh-CN" dirty="0"/>
          </a:p>
          <a:p>
            <a:r>
              <a:rPr lang="en-US" altLang="zh-CN" dirty="0"/>
              <a:t>Test: test OK</a:t>
            </a:r>
          </a:p>
          <a:p>
            <a:r>
              <a:rPr lang="en-US" altLang="zh-CN" dirty="0"/>
              <a:t>Module: BSP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8D8EA8-3A88-45B8-9F3F-4C943804B634}"/>
              </a:ext>
            </a:extLst>
          </p:cNvPr>
          <p:cNvSpPr txBox="1"/>
          <p:nvPr/>
        </p:nvSpPr>
        <p:spPr>
          <a:xfrm>
            <a:off x="5489988" y="1428108"/>
            <a:ext cx="64277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</a:t>
            </a:r>
            <a:r>
              <a:rPr lang="zh-CN" altLang="en-US" dirty="0"/>
              <a:t>为下列之一：</a:t>
            </a:r>
          </a:p>
          <a:p>
            <a:endParaRPr lang="zh-CN" altLang="en-US" dirty="0"/>
          </a:p>
          <a:p>
            <a:r>
              <a:rPr lang="en-US" altLang="zh-CN" dirty="0"/>
              <a:t>- fix: </a:t>
            </a:r>
            <a:r>
              <a:rPr lang="zh-CN" altLang="en-US" dirty="0"/>
              <a:t>修复</a:t>
            </a:r>
            <a:r>
              <a:rPr lang="en-US" altLang="zh-CN" dirty="0"/>
              <a:t>bug</a:t>
            </a:r>
          </a:p>
          <a:p>
            <a:r>
              <a:rPr lang="en-US" altLang="zh-CN" dirty="0"/>
              <a:t>- add: </a:t>
            </a:r>
            <a:r>
              <a:rPr lang="zh-CN" altLang="en-US" dirty="0"/>
              <a:t>新功能或文件</a:t>
            </a:r>
          </a:p>
          <a:p>
            <a:r>
              <a:rPr lang="en-US" altLang="zh-CN" dirty="0"/>
              <a:t>- drop: </a:t>
            </a:r>
            <a:r>
              <a:rPr lang="zh-CN" altLang="en-US" dirty="0"/>
              <a:t>丢弃功能或文件</a:t>
            </a:r>
          </a:p>
          <a:p>
            <a:r>
              <a:rPr lang="en-US" altLang="zh-CN" dirty="0"/>
              <a:t>- update: </a:t>
            </a:r>
            <a:r>
              <a:rPr lang="zh-CN" altLang="en-US" dirty="0"/>
              <a:t>更新代码或配套文档</a:t>
            </a:r>
            <a:r>
              <a:rPr lang="en-US" altLang="zh-CN" dirty="0"/>
              <a:t>/</a:t>
            </a:r>
            <a:r>
              <a:rPr lang="zh-CN" altLang="en-US" dirty="0"/>
              <a:t>工具</a:t>
            </a:r>
          </a:p>
          <a:p>
            <a:r>
              <a:rPr lang="en-US" altLang="zh-CN" dirty="0"/>
              <a:t>- optimize: </a:t>
            </a:r>
            <a:r>
              <a:rPr lang="zh-CN" altLang="en-US" dirty="0"/>
              <a:t>更新代码或配套文档</a:t>
            </a:r>
            <a:r>
              <a:rPr lang="en-US" altLang="zh-CN" dirty="0"/>
              <a:t>/</a:t>
            </a:r>
            <a:r>
              <a:rPr lang="zh-CN" altLang="en-US" dirty="0"/>
              <a:t>工具</a:t>
            </a:r>
          </a:p>
          <a:p>
            <a:r>
              <a:rPr lang="en-US" altLang="zh-CN" dirty="0"/>
              <a:t>- doc: </a:t>
            </a:r>
            <a:r>
              <a:rPr lang="zh-CN" altLang="en-US" dirty="0"/>
              <a:t>仅仅文档相关的操作</a:t>
            </a:r>
          </a:p>
          <a:p>
            <a:r>
              <a:rPr lang="en-US" altLang="zh-CN" dirty="0"/>
              <a:t>- test: </a:t>
            </a:r>
            <a:r>
              <a:rPr lang="zh-CN" altLang="en-US" dirty="0"/>
              <a:t>增加测试代码</a:t>
            </a:r>
          </a:p>
          <a:p>
            <a:r>
              <a:rPr lang="en-US" altLang="zh-CN" dirty="0"/>
              <a:t>- build: </a:t>
            </a:r>
            <a:r>
              <a:rPr lang="zh-CN" altLang="en-US" dirty="0"/>
              <a:t>构建工具或构建过程等的变动</a:t>
            </a:r>
          </a:p>
          <a:p>
            <a:r>
              <a:rPr lang="en-US" altLang="zh-CN" dirty="0"/>
              <a:t>- release: </a:t>
            </a:r>
            <a:r>
              <a:rPr lang="zh-CN" altLang="en-US" dirty="0"/>
              <a:t>分支释放功能用于系统集成</a:t>
            </a:r>
          </a:p>
          <a:p>
            <a:r>
              <a:rPr lang="en-US" altLang="zh-CN" dirty="0"/>
              <a:t>- version: </a:t>
            </a:r>
            <a:r>
              <a:rPr lang="zh-CN" altLang="en-US" dirty="0"/>
              <a:t>指明从另一个仓库</a:t>
            </a:r>
            <a:r>
              <a:rPr lang="en-US" altLang="zh-CN" dirty="0"/>
              <a:t>Export</a:t>
            </a:r>
            <a:r>
              <a:rPr lang="zh-CN" altLang="en-US" dirty="0"/>
              <a:t>的版本</a:t>
            </a:r>
            <a:r>
              <a:rPr lang="en-US" altLang="zh-CN" dirty="0"/>
              <a:t>[</a:t>
            </a:r>
            <a:r>
              <a:rPr lang="zh-CN" altLang="en-US" dirty="0"/>
              <a:t>仅在集成时使用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- chore: </a:t>
            </a:r>
            <a:r>
              <a:rPr lang="zh-CN" altLang="en-US" dirty="0"/>
              <a:t>不在以上所列情况</a:t>
            </a:r>
          </a:p>
          <a:p>
            <a:endParaRPr lang="zh-CN" altLang="en-US" dirty="0"/>
          </a:p>
          <a:p>
            <a:r>
              <a:rPr lang="en-US" altLang="zh-CN" dirty="0"/>
              <a:t>description </a:t>
            </a:r>
            <a:r>
              <a:rPr lang="zh-CN" altLang="en-US" dirty="0"/>
              <a:t>描述所做的变更  </a:t>
            </a:r>
          </a:p>
          <a:p>
            <a:endParaRPr lang="zh-CN" altLang="en-US" dirty="0"/>
          </a:p>
          <a:p>
            <a:r>
              <a:rPr lang="zh-CN" altLang="en-US" dirty="0"/>
              <a:t>当</a:t>
            </a:r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/>
              <a:t>release</a:t>
            </a:r>
            <a:r>
              <a:rPr lang="zh-CN" altLang="en-US" dirty="0"/>
              <a:t>时，</a:t>
            </a:r>
            <a:r>
              <a:rPr lang="en-US" altLang="zh-CN" dirty="0"/>
              <a:t>description</a:t>
            </a:r>
            <a:r>
              <a:rPr lang="zh-CN" altLang="en-US" dirty="0"/>
              <a:t>应当填写版本号  </a:t>
            </a:r>
          </a:p>
          <a:p>
            <a:endParaRPr lang="zh-CN" altLang="en-US" dirty="0"/>
          </a:p>
          <a:p>
            <a:r>
              <a:rPr lang="zh-CN" altLang="en-US" dirty="0"/>
              <a:t>当</a:t>
            </a:r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/>
              <a:t>fix</a:t>
            </a:r>
            <a:r>
              <a:rPr lang="zh-CN" altLang="en-US" dirty="0"/>
              <a:t>时，</a:t>
            </a:r>
            <a:r>
              <a:rPr lang="en-US" altLang="zh-CN" dirty="0"/>
              <a:t>description</a:t>
            </a:r>
            <a:r>
              <a:rPr lang="zh-CN" altLang="en-US" dirty="0"/>
              <a:t>尽量包含</a:t>
            </a:r>
            <a:r>
              <a:rPr lang="en-US" altLang="zh-CN" dirty="0"/>
              <a:t>tracking id</a:t>
            </a:r>
            <a:r>
              <a:rPr lang="zh-CN" altLang="en-US" dirty="0"/>
              <a:t>（</a:t>
            </a:r>
            <a:r>
              <a:rPr lang="en-US" altLang="zh-CN" dirty="0" err="1"/>
              <a:t>eg.</a:t>
            </a:r>
            <a:r>
              <a:rPr lang="en-US" altLang="zh-CN" dirty="0"/>
              <a:t> </a:t>
            </a:r>
            <a:r>
              <a:rPr lang="en-US" altLang="zh-CN" dirty="0" err="1"/>
              <a:t>redmine</a:t>
            </a:r>
            <a:r>
              <a:rPr lang="en-US" altLang="zh-CN" dirty="0"/>
              <a:t> id) 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07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48" y="204618"/>
            <a:ext cx="10945189" cy="645479"/>
          </a:xfrm>
        </p:spPr>
        <p:txBody>
          <a:bodyPr/>
          <a:lstStyle/>
          <a:p>
            <a:r>
              <a:rPr lang="en-US" altLang="zh-CN" sz="3922" dirty="0"/>
              <a:t>CI</a:t>
            </a:r>
            <a:r>
              <a:rPr lang="zh-CN" altLang="en-US" sz="3922" dirty="0"/>
              <a:t>后续相关工作讨论</a:t>
            </a:r>
            <a:endParaRPr lang="en-US" sz="3922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F5D6EAC-3DB2-4439-B346-11BD7267719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697528"/>
              </p:ext>
            </p:extLst>
          </p:nvPr>
        </p:nvGraphicFramePr>
        <p:xfrm>
          <a:off x="247049" y="892575"/>
          <a:ext cx="8937637" cy="307409"/>
        </p:xfrm>
        <a:graphic>
          <a:graphicData uri="http://schemas.openxmlformats.org/drawingml/2006/table">
            <a:tbl>
              <a:tblPr/>
              <a:tblGrid>
                <a:gridCol w="44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sng" baseline="0" dirty="0">
                          <a:latin typeface="Calibri"/>
                          <a:cs typeface="Times New Roman"/>
                        </a:rPr>
                        <a:t>Gerrit</a:t>
                      </a: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打</a:t>
                      </a:r>
                      <a:r>
                        <a:rPr lang="en-US" altLang="zh-CN" sz="2000" b="1" u="sng" baseline="0" dirty="0">
                          <a:latin typeface="Calibri"/>
                          <a:cs typeface="Times New Roman"/>
                        </a:rPr>
                        <a:t>tag</a:t>
                      </a:r>
                      <a:r>
                        <a:rPr lang="zh-CN" altLang="en-US" sz="2000" b="1" u="sng" baseline="0" dirty="0">
                          <a:latin typeface="Calibri"/>
                          <a:cs typeface="Times New Roman"/>
                        </a:rPr>
                        <a:t>规范</a:t>
                      </a:r>
                      <a:endParaRPr lang="en-US" sz="1600" b="0" u="sng" dirty="0">
                        <a:latin typeface="Calibri"/>
                        <a:cs typeface="Times New Roman"/>
                      </a:endParaRPr>
                    </a:p>
                  </a:txBody>
                  <a:tcPr marL="74138" marR="7413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FA41E0-8BC7-4314-AB38-72244A75DD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4181" y="1354288"/>
            <a:ext cx="11296404" cy="46111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17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936F16-02BA-4935-AB7B-1C5037AA53CD}"/>
              </a:ext>
            </a:extLst>
          </p:cNvPr>
          <p:cNvSpPr txBox="1"/>
          <p:nvPr/>
        </p:nvSpPr>
        <p:spPr>
          <a:xfrm>
            <a:off x="434181" y="1633591"/>
            <a:ext cx="10799456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## Package Release</a:t>
            </a:r>
          </a:p>
          <a:p>
            <a:endParaRPr lang="en-US" altLang="zh-CN" dirty="0"/>
          </a:p>
          <a:p>
            <a:r>
              <a:rPr lang="en-US" altLang="zh-CN" dirty="0"/>
              <a:t>PACKAGE.FUNCTION.MCU SERIAL.VXX.YY</a:t>
            </a:r>
          </a:p>
          <a:p>
            <a:endParaRPr lang="en-US" altLang="zh-CN" dirty="0"/>
          </a:p>
          <a:p>
            <a:r>
              <a:rPr lang="en-US" altLang="zh-CN" dirty="0"/>
              <a:t>PACKAGE  </a:t>
            </a:r>
          </a:p>
          <a:p>
            <a:r>
              <a:rPr lang="en-US" altLang="zh-CN" dirty="0"/>
              <a:t> `MOD` - Module  </a:t>
            </a:r>
          </a:p>
          <a:p>
            <a:r>
              <a:rPr lang="en-US" altLang="zh-CN" dirty="0"/>
              <a:t> `SUB` - Sub-system  </a:t>
            </a:r>
          </a:p>
          <a:p>
            <a:r>
              <a:rPr lang="en-US" altLang="zh-CN" dirty="0"/>
              <a:t> `LIB` - Library  </a:t>
            </a:r>
          </a:p>
          <a:p>
            <a:r>
              <a:rPr lang="en-US" altLang="zh-CN" dirty="0"/>
              <a:t> `ADA` - Adaption  </a:t>
            </a:r>
          </a:p>
          <a:p>
            <a:endParaRPr lang="en-US" altLang="zh-CN" dirty="0"/>
          </a:p>
          <a:p>
            <a:r>
              <a:rPr lang="en-US" altLang="zh-CN" dirty="0"/>
              <a:t>FUNCTION  </a:t>
            </a:r>
          </a:p>
          <a:p>
            <a:r>
              <a:rPr lang="en-US" altLang="zh-CN" dirty="0"/>
              <a:t>Functionality short name</a:t>
            </a:r>
          </a:p>
          <a:p>
            <a:endParaRPr lang="en-US" altLang="zh-CN" dirty="0"/>
          </a:p>
          <a:p>
            <a:r>
              <a:rPr lang="en-US" altLang="zh-CN" dirty="0"/>
              <a:t>MCU SERIAL</a:t>
            </a:r>
          </a:p>
          <a:p>
            <a:r>
              <a:rPr lang="en-US" altLang="zh-CN" dirty="0" err="1"/>
              <a:t>Specificed</a:t>
            </a:r>
            <a:r>
              <a:rPr lang="en-US" altLang="zh-CN" dirty="0"/>
              <a:t> MCU serial or `COMMON`  </a:t>
            </a:r>
          </a:p>
          <a:p>
            <a:r>
              <a:rPr lang="en-US" altLang="zh-CN" dirty="0"/>
              <a:t>`COMMON`  </a:t>
            </a:r>
          </a:p>
          <a:p>
            <a:r>
              <a:rPr lang="en-US" altLang="zh-CN" dirty="0"/>
              <a:t>`TRAVEO`  </a:t>
            </a:r>
          </a:p>
          <a:p>
            <a:r>
              <a:rPr lang="en-US" altLang="zh-CN" dirty="0"/>
              <a:t>`TRAVEOII`  </a:t>
            </a:r>
          </a:p>
          <a:p>
            <a:r>
              <a:rPr lang="en-US" altLang="zh-CN" dirty="0"/>
              <a:t>`IMX8`  </a:t>
            </a:r>
          </a:p>
          <a:p>
            <a:endParaRPr lang="en-US" altLang="zh-CN" dirty="0"/>
          </a:p>
          <a:p>
            <a:r>
              <a:rPr lang="en-US" altLang="zh-CN" dirty="0"/>
              <a:t>XX Major Version  </a:t>
            </a:r>
          </a:p>
          <a:p>
            <a:r>
              <a:rPr lang="en-US" altLang="zh-CN" dirty="0"/>
              <a:t>01-99  </a:t>
            </a:r>
          </a:p>
          <a:p>
            <a:endParaRPr lang="en-US" altLang="zh-CN" dirty="0"/>
          </a:p>
          <a:p>
            <a:r>
              <a:rPr lang="en-US" altLang="zh-CN" dirty="0"/>
              <a:t>YY Subversion  </a:t>
            </a:r>
          </a:p>
          <a:p>
            <a:r>
              <a:rPr lang="en-US" altLang="zh-CN" dirty="0"/>
              <a:t>01-30  </a:t>
            </a:r>
          </a:p>
          <a:p>
            <a:r>
              <a:rPr lang="en-US" altLang="zh-CN" dirty="0"/>
              <a:t>20 %100 feature  </a:t>
            </a:r>
          </a:p>
          <a:p>
            <a:r>
              <a:rPr lang="en-US" altLang="zh-CN" dirty="0"/>
              <a:t>30 Official release  </a:t>
            </a:r>
          </a:p>
          <a:p>
            <a:endParaRPr lang="en-US" altLang="zh-CN" dirty="0"/>
          </a:p>
          <a:p>
            <a:r>
              <a:rPr lang="en-US" altLang="zh-CN" dirty="0"/>
              <a:t>examples</a:t>
            </a:r>
          </a:p>
          <a:p>
            <a:endParaRPr lang="en-US" altLang="zh-CN" dirty="0"/>
          </a:p>
          <a:p>
            <a:r>
              <a:rPr lang="en-US" altLang="zh-CN" dirty="0"/>
              <a:t>- MOD.ADC.TRAVEO.V01.30  </a:t>
            </a:r>
          </a:p>
          <a:p>
            <a:r>
              <a:rPr lang="en-US" altLang="zh-CN" dirty="0"/>
              <a:t>- SUB.HMI.TRAVEO.V01.30  </a:t>
            </a:r>
          </a:p>
          <a:p>
            <a:r>
              <a:rPr lang="en-US" altLang="zh-CN" dirty="0"/>
              <a:t>- MOD.CAN.IMX8.V01.30  </a:t>
            </a:r>
          </a:p>
          <a:p>
            <a:r>
              <a:rPr lang="en-US" altLang="zh-CN" dirty="0"/>
              <a:t>- MOD.CRC.COMMON.V01.30  </a:t>
            </a:r>
          </a:p>
          <a:p>
            <a:endParaRPr lang="en-US" altLang="zh-CN" dirty="0"/>
          </a:p>
          <a:p>
            <a:r>
              <a:rPr lang="en-US" altLang="zh-CN" dirty="0"/>
              <a:t>## Branch Integration</a:t>
            </a:r>
          </a:p>
          <a:p>
            <a:endParaRPr lang="en-US" altLang="zh-CN" dirty="0"/>
          </a:p>
          <a:p>
            <a:r>
              <a:rPr lang="en-US" altLang="zh-CN" dirty="0"/>
              <a:t>developer should provide</a:t>
            </a:r>
          </a:p>
          <a:p>
            <a:endParaRPr lang="en-US" altLang="zh-CN" dirty="0"/>
          </a:p>
          <a:p>
            <a:r>
              <a:rPr lang="en-US" altLang="zh-CN" dirty="0"/>
              <a:t>- a **release </a:t>
            </a:r>
            <a:r>
              <a:rPr lang="en-US" altLang="zh-CN" dirty="0" err="1"/>
              <a:t>infomation</a:t>
            </a:r>
            <a:r>
              <a:rPr lang="en-US" altLang="zh-CN" dirty="0"/>
              <a:t>** in commit log (in same repo)</a:t>
            </a:r>
          </a:p>
          <a:p>
            <a:r>
              <a:rPr lang="en-US" altLang="zh-CN" dirty="0"/>
              <a:t>- a **tag** (standalone repo)</a:t>
            </a:r>
          </a:p>
          <a:p>
            <a:endParaRPr lang="en-US" altLang="zh-CN" dirty="0"/>
          </a:p>
          <a:p>
            <a:r>
              <a:rPr lang="en-US" altLang="zh-CN" dirty="0"/>
              <a:t>example:  </a:t>
            </a:r>
          </a:p>
          <a:p>
            <a:r>
              <a:rPr lang="en-US" altLang="zh-CN" dirty="0"/>
              <a:t>in commit log  </a:t>
            </a:r>
          </a:p>
          <a:p>
            <a:r>
              <a:rPr lang="en-US" altLang="zh-CN" dirty="0"/>
              <a:t>`release: MOD.CRC.COMMON.V01.02`  </a:t>
            </a:r>
          </a:p>
          <a:p>
            <a:endParaRPr lang="en-US" altLang="zh-CN" dirty="0"/>
          </a:p>
          <a:p>
            <a:r>
              <a:rPr lang="en-US" altLang="zh-CN" dirty="0"/>
              <a:t>Tag  </a:t>
            </a:r>
          </a:p>
          <a:p>
            <a:r>
              <a:rPr lang="en-US" altLang="zh-CN" dirty="0"/>
              <a:t>`MOD.CRC.COMMON.V01.30`  </a:t>
            </a:r>
          </a:p>
          <a:p>
            <a:endParaRPr lang="en-US" altLang="zh-CN" dirty="0"/>
          </a:p>
          <a:p>
            <a:r>
              <a:rPr lang="en-US" altLang="zh-CN" dirty="0"/>
              <a:t>## Project Release</a:t>
            </a:r>
          </a:p>
          <a:p>
            <a:endParaRPr lang="en-US" altLang="zh-CN" dirty="0"/>
          </a:p>
          <a:p>
            <a:r>
              <a:rPr lang="en-US" altLang="zh-CN" dirty="0"/>
              <a:t>CUSTOMER.PROJECT[.Variant][.MCU series].SWPXX.YY[.ZZ]</a:t>
            </a:r>
          </a:p>
          <a:p>
            <a:endParaRPr lang="en-US" altLang="zh-CN" dirty="0"/>
          </a:p>
          <a:p>
            <a:r>
              <a:rPr lang="en-US" altLang="zh-CN" dirty="0"/>
              <a:t>CUSTOMER  </a:t>
            </a:r>
          </a:p>
          <a:p>
            <a:r>
              <a:rPr lang="en-US" altLang="zh-CN" dirty="0"/>
              <a:t>`GWM`  </a:t>
            </a:r>
          </a:p>
          <a:p>
            <a:r>
              <a:rPr lang="en-US" altLang="zh-CN" dirty="0"/>
              <a:t>`SGMW`  </a:t>
            </a:r>
          </a:p>
          <a:p>
            <a:r>
              <a:rPr lang="en-US" altLang="zh-CN" dirty="0"/>
              <a:t>`CA`  </a:t>
            </a:r>
          </a:p>
          <a:p>
            <a:r>
              <a:rPr lang="en-US" altLang="zh-CN" dirty="0"/>
              <a:t>`CHERY`  </a:t>
            </a:r>
          </a:p>
          <a:p>
            <a:endParaRPr lang="en-US" altLang="zh-CN" dirty="0"/>
          </a:p>
          <a:p>
            <a:r>
              <a:rPr lang="en-US" altLang="zh-CN" dirty="0"/>
              <a:t>PROJECT  </a:t>
            </a:r>
          </a:p>
          <a:p>
            <a:r>
              <a:rPr lang="en-US" altLang="zh-CN" dirty="0"/>
              <a:t>Project Name  </a:t>
            </a:r>
          </a:p>
          <a:p>
            <a:endParaRPr lang="en-US" altLang="zh-CN" dirty="0"/>
          </a:p>
          <a:p>
            <a:r>
              <a:rPr lang="en-US" altLang="zh-CN" dirty="0"/>
              <a:t>[Variant]</a:t>
            </a:r>
          </a:p>
          <a:p>
            <a:r>
              <a:rPr lang="en-US" altLang="zh-CN" dirty="0"/>
              <a:t>Project Variant</a:t>
            </a:r>
          </a:p>
          <a:p>
            <a:endParaRPr lang="en-US" altLang="zh-CN" dirty="0"/>
          </a:p>
          <a:p>
            <a:r>
              <a:rPr lang="en-US" altLang="zh-CN" dirty="0"/>
              <a:t>[MCU series]  </a:t>
            </a:r>
          </a:p>
          <a:p>
            <a:r>
              <a:rPr lang="en-US" altLang="zh-CN" dirty="0"/>
              <a:t>optional, internal use only, indicate which MCU(s) is(are) applicable</a:t>
            </a:r>
          </a:p>
          <a:p>
            <a:endParaRPr lang="en-US" altLang="zh-CN" dirty="0"/>
          </a:p>
          <a:p>
            <a:r>
              <a:rPr lang="en-US" altLang="zh-CN" dirty="0"/>
              <a:t>XX Software package number  </a:t>
            </a:r>
          </a:p>
          <a:p>
            <a:r>
              <a:rPr lang="en-US" altLang="zh-CN" dirty="0"/>
              <a:t>01-99  </a:t>
            </a:r>
          </a:p>
          <a:p>
            <a:endParaRPr lang="en-US" altLang="zh-CN" dirty="0"/>
          </a:p>
          <a:p>
            <a:r>
              <a:rPr lang="en-US" altLang="zh-CN" dirty="0"/>
              <a:t>YY Software package version  </a:t>
            </a:r>
          </a:p>
          <a:p>
            <a:r>
              <a:rPr lang="en-US" altLang="zh-CN" dirty="0"/>
              <a:t>01-90  </a:t>
            </a:r>
          </a:p>
          <a:p>
            <a:r>
              <a:rPr lang="en-US" altLang="zh-CN" dirty="0"/>
              <a:t>01-20 1%-%100 feature  </a:t>
            </a:r>
          </a:p>
          <a:p>
            <a:r>
              <a:rPr lang="en-US" altLang="zh-CN" dirty="0"/>
              <a:t>30/40/50/60/70/80/90 release  </a:t>
            </a:r>
          </a:p>
          <a:p>
            <a:endParaRPr lang="en-US" altLang="zh-CN" dirty="0"/>
          </a:p>
          <a:p>
            <a:r>
              <a:rPr lang="en-US" altLang="zh-CN" dirty="0"/>
              <a:t>ZZ Software patch version</a:t>
            </a:r>
          </a:p>
          <a:p>
            <a:r>
              <a:rPr lang="en-US" altLang="zh-CN" dirty="0"/>
              <a:t>01-99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624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20ad9df-0381-4645-805d-f9050ccb6504&quot;,&quot;TimeStamp&quot;:&quot;2020-07-08T14:16:18.9705213+08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-1;-1;-1;-1;-2"/>
  <p:tag name="COLORSETCLASSNAME" val="ColorSet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-1;-1;-1;-1;-2"/>
  <p:tag name="COLORSETCLASSNAME" val="ColorSet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-1;-1;-1;-1;-2"/>
  <p:tag name="COLORSETCLASSNAME" val="ColorSet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-1;-1;-1;-1;-2"/>
  <p:tag name="COLORSETCLASSNAME" val="ColorSet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-1;-1;-1;-1;-2"/>
  <p:tag name="COLORSETCLASSNAME" val="ColorSet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-1;-1;-1;-1;-2"/>
  <p:tag name="COLORSETCLASSNAME" val="ColorSet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-1;-1;-1;-1;-2"/>
  <p:tag name="COLORSETCLASSNAME" val="ColorSet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-1;-1;-1;-1;-2"/>
  <p:tag name="COLORSETCLASSNAME" val="ColorSet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-1;-1;-1;-1;-2"/>
  <p:tag name="COLORSETCLASSNAME" val="ColorSet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-1;-1;-1;-1;-2"/>
  <p:tag name="COLORSETCLASSNAME" val="ColorSet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-1;-1;-1;-1;-2"/>
  <p:tag name="COLORSETCLASSNAME" val="ColorSet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887</Words>
  <Application>Microsoft Office PowerPoint</Application>
  <PresentationFormat>宽屏</PresentationFormat>
  <Paragraphs>209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Bosch Office Sans</vt:lpstr>
      <vt:lpstr>DengXian</vt:lpstr>
      <vt:lpstr>DengXian Light</vt:lpstr>
      <vt:lpstr>Arial</vt:lpstr>
      <vt:lpstr>Calibri</vt:lpstr>
      <vt:lpstr>Wingdings 3</vt:lpstr>
      <vt:lpstr>Office 主题​​</vt:lpstr>
      <vt:lpstr>PowerPoint 演示文稿</vt:lpstr>
      <vt:lpstr>CI后续相关工作讨论</vt:lpstr>
      <vt:lpstr>CI后续相关工作讨论</vt:lpstr>
      <vt:lpstr>CI后续相关工作讨论</vt:lpstr>
      <vt:lpstr>CI后续相关工作讨论</vt:lpstr>
      <vt:lpstr>CI后续相关工作讨论</vt:lpstr>
      <vt:lpstr>CI后续相关工作讨论</vt:lpstr>
      <vt:lpstr>CI后续相关工作讨论</vt:lpstr>
      <vt:lpstr>CI后续相关工作讨论</vt:lpstr>
      <vt:lpstr>CI后续相关工作讨论</vt:lpstr>
      <vt:lpstr>CI后续相关工作讨论</vt:lpstr>
      <vt:lpstr>CI后续相关工作讨论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Jun (BiTECH/ESW)</dc:creator>
  <cp:lastModifiedBy>Guo Jun (BiTECH/ESW)</cp:lastModifiedBy>
  <cp:revision>21</cp:revision>
  <dcterms:created xsi:type="dcterms:W3CDTF">2021-03-04T00:57:33Z</dcterms:created>
  <dcterms:modified xsi:type="dcterms:W3CDTF">2021-03-04T09:10:33Z</dcterms:modified>
</cp:coreProperties>
</file>