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DM Sans" pitchFamily="2" charset="0"/>
      <p:regular r:id="rId12"/>
      <p:bold r:id="rId13"/>
      <p:italic r:id="rId14"/>
      <p:boldItalic r:id="rId15"/>
    </p:embeddedFont>
    <p:embeddedFont>
      <p:font typeface="DM Sans Bold" panose="020B0604020202020204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53DC7-79F2-431A-BA47-72233F17C684}" v="6" dt="2023-06-15T10:23:21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6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microsoft.com/office/2015/10/relationships/revisionInfo" Target="revisionInfo.xml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ilisateur invité" providerId="Windows Live" clId="Web-{02053DC7-79F2-431A-BA47-72233F17C684}"/>
    <pc:docChg chg="modSld">
      <pc:chgData name="Utilisateur invité" userId="" providerId="Windows Live" clId="Web-{02053DC7-79F2-431A-BA47-72233F17C684}" dt="2023-06-15T10:23:21.999" v="3" actId="20577"/>
      <pc:docMkLst>
        <pc:docMk/>
      </pc:docMkLst>
      <pc:sldChg chg="modSp">
        <pc:chgData name="Utilisateur invité" userId="" providerId="Windows Live" clId="Web-{02053DC7-79F2-431A-BA47-72233F17C684}" dt="2023-06-15T10:23:21.999" v="3" actId="20577"/>
        <pc:sldMkLst>
          <pc:docMk/>
          <pc:sldMk cId="0" sldId="257"/>
        </pc:sldMkLst>
        <pc:spChg chg="mod">
          <ac:chgData name="Utilisateur invité" userId="" providerId="Windows Live" clId="Web-{02053DC7-79F2-431A-BA47-72233F17C684}" dt="2023-06-15T10:23:21.999" v="3" actId="20577"/>
          <ac:spMkLst>
            <pc:docMk/>
            <pc:sldMk cId="0" sldId="257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Fournissez_un_support_aux_utilisateurs_Porteboeuf_Thierry.zip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7612069"/>
            <a:ext cx="18288000" cy="2674931"/>
            <a:chOff x="0" y="0"/>
            <a:chExt cx="4816593" cy="7045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704508"/>
            </a:xfrm>
            <a:custGeom>
              <a:avLst/>
              <a:gdLst/>
              <a:ahLst/>
              <a:cxnLst/>
              <a:rect l="l" t="t" r="r" b="b"/>
              <a:pathLst>
                <a:path w="4816592" h="704508">
                  <a:moveTo>
                    <a:pt x="0" y="0"/>
                  </a:moveTo>
                  <a:lnTo>
                    <a:pt x="4816592" y="0"/>
                  </a:lnTo>
                  <a:lnTo>
                    <a:pt x="4816592" y="704508"/>
                  </a:lnTo>
                  <a:lnTo>
                    <a:pt x="0" y="70450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4002611"/>
            <a:ext cx="5773316" cy="4114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915358" y="5029735"/>
            <a:ext cx="3748209" cy="41148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8216206" y="1028700"/>
            <a:ext cx="8487032" cy="7533313"/>
            <a:chOff x="0" y="0"/>
            <a:chExt cx="11316042" cy="10044418"/>
          </a:xfrm>
        </p:grpSpPr>
        <p:sp>
          <p:nvSpPr>
            <p:cNvPr id="8" name="TextBox 8"/>
            <p:cNvSpPr txBox="1"/>
            <p:nvPr/>
          </p:nvSpPr>
          <p:spPr>
            <a:xfrm>
              <a:off x="0" y="1163943"/>
              <a:ext cx="11316042" cy="8880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559"/>
                </a:lnSpc>
              </a:pPr>
              <a:r>
                <a:rPr lang="en-US" sz="8799" dirty="0" err="1">
                  <a:solidFill>
                    <a:srgbClr val="FFFFFF"/>
                  </a:solidFill>
                  <a:latin typeface="DM Sans Bold"/>
                </a:rPr>
                <a:t>Bonnes</a:t>
              </a:r>
              <a:r>
                <a:rPr lang="en-US" sz="8799" dirty="0">
                  <a:solidFill>
                    <a:srgbClr val="FFFFFF"/>
                  </a:solidFill>
                  <a:latin typeface="DM Sans Bold"/>
                </a:rPr>
                <a:t> pratiques de</a:t>
              </a:r>
            </a:p>
            <a:p>
              <a:pPr>
                <a:lnSpc>
                  <a:spcPts val="10559"/>
                </a:lnSpc>
              </a:pPr>
              <a:r>
                <a:rPr lang="en-US" sz="8799" dirty="0" err="1">
                  <a:solidFill>
                    <a:srgbClr val="FFFFFF"/>
                  </a:solidFill>
                  <a:latin typeface="DM Sans Bold"/>
                </a:rPr>
                <a:t>sécurité</a:t>
              </a:r>
              <a:r>
                <a:rPr lang="en-US" sz="8799" dirty="0">
                  <a:solidFill>
                    <a:srgbClr val="FFFFFF"/>
                  </a:solidFill>
                  <a:latin typeface="DM Sans Bold"/>
                </a:rPr>
                <a:t> </a:t>
              </a:r>
              <a:r>
                <a:rPr lang="en-US" sz="8799" dirty="0" err="1">
                  <a:solidFill>
                    <a:srgbClr val="FFFFFF"/>
                  </a:solidFill>
                  <a:latin typeface="DM Sans Bold"/>
                </a:rPr>
                <a:t>informatique</a:t>
              </a:r>
              <a:endParaRPr lang="en-US" sz="8799" dirty="0">
                <a:solidFill>
                  <a:srgbClr val="FFFFFF"/>
                </a:solidFill>
                <a:latin typeface="DM Sans Bold"/>
              </a:endParaRPr>
            </a:p>
            <a:p>
              <a:pPr>
                <a:lnSpc>
                  <a:spcPts val="10560"/>
                </a:lnSpc>
              </a:pPr>
              <a:endParaRPr lang="en-US" sz="8799" dirty="0">
                <a:solidFill>
                  <a:srgbClr val="FFFFFF"/>
                </a:solidFill>
                <a:latin typeface="DM Sans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11316042" cy="52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spc="62">
                  <a:solidFill>
                    <a:srgbClr val="FFFFFF"/>
                  </a:solidFill>
                  <a:latin typeface="DM Sans"/>
                </a:rPr>
                <a:t>CRÉER PAR PORTEBOEUF THIERRY</a:t>
              </a: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257882"/>
            <a:ext cx="18288000" cy="5029118"/>
            <a:chOff x="0" y="0"/>
            <a:chExt cx="4816593" cy="13245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324541"/>
            </a:xfrm>
            <a:custGeom>
              <a:avLst/>
              <a:gdLst/>
              <a:ahLst/>
              <a:cxnLst/>
              <a:rect l="l" t="t" r="r" b="b"/>
              <a:pathLst>
                <a:path w="4816592" h="1324541">
                  <a:moveTo>
                    <a:pt x="0" y="0"/>
                  </a:moveTo>
                  <a:lnTo>
                    <a:pt x="4816592" y="0"/>
                  </a:lnTo>
                  <a:lnTo>
                    <a:pt x="4816592" y="1324541"/>
                  </a:lnTo>
                  <a:lnTo>
                    <a:pt x="0" y="1324541"/>
                  </a:lnTo>
                  <a:close/>
                </a:path>
              </a:pathLst>
            </a:custGeom>
            <a:solidFill>
              <a:srgbClr val="EAE5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59831" y="1668994"/>
            <a:ext cx="10546591" cy="3886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79"/>
              </a:lnSpc>
            </a:pPr>
            <a:r>
              <a:rPr lang="en-US" sz="6399" dirty="0">
                <a:solidFill>
                  <a:srgbClr val="7AC7CF"/>
                </a:solidFill>
                <a:latin typeface="DM Sans Bold"/>
              </a:rPr>
              <a:t>Bien </a:t>
            </a:r>
            <a:r>
              <a:rPr lang="en-US" sz="6399" dirty="0" err="1">
                <a:solidFill>
                  <a:srgbClr val="7AC7CF"/>
                </a:solidFill>
                <a:latin typeface="DM Sans Bold"/>
              </a:rPr>
              <a:t>choisir</a:t>
            </a:r>
            <a:r>
              <a:rPr lang="en-US" sz="6399" dirty="0">
                <a:solidFill>
                  <a:srgbClr val="7AC7CF"/>
                </a:solidFill>
                <a:latin typeface="DM Sans Bold"/>
              </a:rPr>
              <a:t> </a:t>
            </a:r>
            <a:r>
              <a:rPr lang="en-US" sz="6399" dirty="0" err="1">
                <a:solidFill>
                  <a:srgbClr val="7AC7CF"/>
                </a:solidFill>
                <a:latin typeface="DM Sans Bold"/>
              </a:rPr>
              <a:t>vos</a:t>
            </a:r>
            <a:r>
              <a:rPr lang="en-US" sz="6399" dirty="0">
                <a:solidFill>
                  <a:srgbClr val="7AC7CF"/>
                </a:solidFill>
                <a:latin typeface="DM Sans Bold"/>
              </a:rPr>
              <a:t> mots de passe </a:t>
            </a:r>
            <a:r>
              <a:rPr lang="en-US" sz="6399" dirty="0" err="1">
                <a:solidFill>
                  <a:srgbClr val="7AC7CF"/>
                </a:solidFill>
                <a:latin typeface="DM Sans Bold"/>
              </a:rPr>
              <a:t>professionnels</a:t>
            </a:r>
            <a:endParaRPr lang="en-US" sz="6399" dirty="0">
              <a:solidFill>
                <a:srgbClr val="7AC7CF"/>
              </a:solidFill>
              <a:latin typeface="DM Sans Bold"/>
            </a:endParaRPr>
          </a:p>
          <a:p>
            <a:pPr>
              <a:lnSpc>
                <a:spcPts val="7679"/>
              </a:lnSpc>
            </a:pPr>
            <a:endParaRPr lang="en-US" sz="6399" dirty="0">
              <a:solidFill>
                <a:srgbClr val="7AC7CF"/>
              </a:solidFill>
              <a:latin typeface="DM Sans Bold"/>
            </a:endParaRPr>
          </a:p>
          <a:p>
            <a:pPr>
              <a:lnSpc>
                <a:spcPts val="7680"/>
              </a:lnSpc>
            </a:pPr>
            <a:endParaRPr lang="en-US" sz="6399" dirty="0">
              <a:solidFill>
                <a:srgbClr val="7AC7CF"/>
              </a:solidFill>
              <a:latin typeface="DM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2189" y="5507569"/>
            <a:ext cx="10546591" cy="5368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4820" lvl="1" indent="-232410">
              <a:lnSpc>
                <a:spcPts val="3018"/>
              </a:lnSpc>
              <a:buFont typeface="Arial"/>
              <a:buChar char="•"/>
            </a:pPr>
            <a:r>
              <a:rPr lang="en-US" sz="2155" dirty="0" err="1">
                <a:solidFill>
                  <a:srgbClr val="5034C4"/>
                </a:solidFill>
                <a:latin typeface="DM Sans"/>
              </a:rPr>
              <a:t>Choisissez</a:t>
            </a:r>
            <a:r>
              <a:rPr lang="en-US" sz="2155" dirty="0">
                <a:solidFill>
                  <a:srgbClr val="5034C4"/>
                </a:solidFill>
                <a:latin typeface="DM Sans"/>
              </a:rPr>
              <a:t> un mot de passe qui </a:t>
            </a:r>
            <a:r>
              <a:rPr lang="en-US" sz="2155" dirty="0" err="1">
                <a:solidFill>
                  <a:srgbClr val="5034C4"/>
                </a:solidFill>
                <a:latin typeface="DM Sans"/>
              </a:rPr>
              <a:t>contient</a:t>
            </a:r>
            <a:r>
              <a:rPr lang="en-US" sz="2155" dirty="0">
                <a:solidFill>
                  <a:srgbClr val="5034C4"/>
                </a:solidFill>
                <a:latin typeface="DM Sans"/>
              </a:rPr>
              <a:t> au </a:t>
            </a:r>
            <a:r>
              <a:rPr lang="en-US" sz="2155" dirty="0" err="1">
                <a:solidFill>
                  <a:srgbClr val="5034C4"/>
                </a:solidFill>
                <a:latin typeface="DM Sans"/>
              </a:rPr>
              <a:t>moins</a:t>
            </a:r>
            <a:r>
              <a:rPr lang="en-US" sz="2155" dirty="0">
                <a:solidFill>
                  <a:srgbClr val="5034C4"/>
                </a:solidFill>
                <a:latin typeface="DM Sans"/>
              </a:rPr>
              <a:t> 12 </a:t>
            </a:r>
            <a:r>
              <a:rPr lang="en-US" sz="2155" dirty="0" err="1">
                <a:solidFill>
                  <a:srgbClr val="5034C4"/>
                </a:solidFill>
                <a:latin typeface="DM Sans"/>
              </a:rPr>
              <a:t>caractères</a:t>
            </a:r>
            <a:r>
              <a:rPr lang="en-US" sz="2155" dirty="0">
                <a:solidFill>
                  <a:srgbClr val="5034C4"/>
                </a:solidFill>
                <a:latin typeface="DM Sans"/>
              </a:rPr>
              <a:t>, de 4 types </a:t>
            </a:r>
            <a:r>
              <a:rPr lang="en-US" sz="2155" dirty="0" err="1">
                <a:solidFill>
                  <a:srgbClr val="5034C4"/>
                </a:solidFill>
                <a:latin typeface="DM Sans"/>
              </a:rPr>
              <a:t>différents</a:t>
            </a:r>
            <a:r>
              <a:rPr lang="en-US" sz="2155" dirty="0">
                <a:solidFill>
                  <a:srgbClr val="5034C4"/>
                </a:solidFill>
                <a:latin typeface="DM Sans"/>
              </a:rPr>
              <a:t> : des majuscules, des minuscules, des chiffres et des </a:t>
            </a:r>
            <a:r>
              <a:rPr lang="en-US" sz="2155" dirty="0" err="1">
                <a:solidFill>
                  <a:srgbClr val="5034C4"/>
                </a:solidFill>
                <a:latin typeface="DM Sans"/>
              </a:rPr>
              <a:t>caractères</a:t>
            </a:r>
            <a:r>
              <a:rPr lang="en-US" sz="2155" dirty="0">
                <a:solidFill>
                  <a:srgbClr val="5034C4"/>
                </a:solidFill>
                <a:latin typeface="DM Sans"/>
              </a:rPr>
              <a:t> </a:t>
            </a:r>
            <a:r>
              <a:rPr lang="en-US" sz="2155" dirty="0" err="1">
                <a:solidFill>
                  <a:srgbClr val="5034C4"/>
                </a:solidFill>
                <a:latin typeface="DM Sans"/>
              </a:rPr>
              <a:t>spéciaux</a:t>
            </a:r>
            <a:r>
              <a:rPr lang="en-US" sz="2155" dirty="0">
                <a:solidFill>
                  <a:srgbClr val="5034C4"/>
                </a:solidFill>
                <a:latin typeface="DM Sans"/>
              </a:rPr>
              <a:t>.</a:t>
            </a:r>
            <a:endParaRPr lang="fr-FR" dirty="0"/>
          </a:p>
          <a:p>
            <a:pPr marL="464820" lvl="1" indent="-232410">
              <a:lnSpc>
                <a:spcPts val="3018"/>
              </a:lnSpc>
              <a:buFont typeface="Arial"/>
              <a:buChar char="•"/>
            </a:pPr>
            <a:r>
              <a:rPr lang="en-US" sz="2150" dirty="0" err="1">
                <a:solidFill>
                  <a:srgbClr val="5034C4"/>
                </a:solidFill>
                <a:latin typeface="DM Sans"/>
              </a:rPr>
              <a:t>Évitez</a:t>
            </a:r>
            <a:r>
              <a:rPr lang="en-US" sz="2150" dirty="0">
                <a:solidFill>
                  <a:srgbClr val="5034C4"/>
                </a:solidFill>
                <a:latin typeface="DM Sans"/>
              </a:rPr>
              <a:t> de </a:t>
            </a:r>
            <a:r>
              <a:rPr lang="en-US" sz="2150" dirty="0" err="1">
                <a:solidFill>
                  <a:srgbClr val="5034C4"/>
                </a:solidFill>
                <a:latin typeface="DM Sans"/>
              </a:rPr>
              <a:t>choisir</a:t>
            </a:r>
            <a:r>
              <a:rPr lang="en-US" sz="2150" dirty="0">
                <a:solidFill>
                  <a:srgbClr val="5034C4"/>
                </a:solidFill>
                <a:latin typeface="DM Sans"/>
              </a:rPr>
              <a:t> un mot de passe qui </a:t>
            </a:r>
            <a:r>
              <a:rPr lang="en-US" sz="2150" dirty="0" err="1">
                <a:solidFill>
                  <a:srgbClr val="5034C4"/>
                </a:solidFill>
                <a:latin typeface="DM Sans"/>
              </a:rPr>
              <a:t>contient</a:t>
            </a:r>
            <a:r>
              <a:rPr lang="en-US" sz="2150" dirty="0">
                <a:solidFill>
                  <a:srgbClr val="5034C4"/>
                </a:solidFill>
                <a:latin typeface="DM Sans"/>
              </a:rPr>
              <a:t> des </a:t>
            </a:r>
            <a:r>
              <a:rPr lang="en-US" sz="2150" dirty="0" err="1">
                <a:solidFill>
                  <a:srgbClr val="5034C4"/>
                </a:solidFill>
                <a:latin typeface="DM Sans"/>
              </a:rPr>
              <a:t>informations</a:t>
            </a:r>
            <a:r>
              <a:rPr lang="en-US" sz="2150" dirty="0">
                <a:solidFill>
                  <a:srgbClr val="5034C4"/>
                </a:solidFill>
                <a:latin typeface="DM Sans"/>
              </a:rPr>
              <a:t> sur </a:t>
            </a:r>
            <a:r>
              <a:rPr lang="en-US" sz="2150" dirty="0" err="1">
                <a:solidFill>
                  <a:srgbClr val="5034C4"/>
                </a:solidFill>
                <a:latin typeface="DM Sans"/>
              </a:rPr>
              <a:t>vous</a:t>
            </a:r>
            <a:r>
              <a:rPr lang="en-US" sz="2150" dirty="0">
                <a:solidFill>
                  <a:srgbClr val="5034C4"/>
                </a:solidFill>
                <a:latin typeface="DM Sans"/>
              </a:rPr>
              <a:t> (</a:t>
            </a:r>
            <a:r>
              <a:rPr lang="en-US" sz="2150" dirty="0" err="1">
                <a:solidFill>
                  <a:srgbClr val="5034C4"/>
                </a:solidFill>
                <a:latin typeface="DM Sans"/>
              </a:rPr>
              <a:t>votre</a:t>
            </a:r>
            <a:r>
              <a:rPr lang="en-US" sz="2150" dirty="0">
                <a:solidFill>
                  <a:srgbClr val="5034C4"/>
                </a:solidFill>
                <a:latin typeface="DM Sans"/>
              </a:rPr>
              <a:t> date de naissance, le </a:t>
            </a:r>
            <a:r>
              <a:rPr lang="en-US" sz="2150" dirty="0" err="1">
                <a:solidFill>
                  <a:srgbClr val="5034C4"/>
                </a:solidFill>
                <a:latin typeface="DM Sans"/>
              </a:rPr>
              <a:t>département</a:t>
            </a:r>
            <a:r>
              <a:rPr lang="en-US" sz="2150" dirty="0">
                <a:solidFill>
                  <a:srgbClr val="5034C4"/>
                </a:solidFill>
                <a:latin typeface="DM Sans"/>
              </a:rPr>
              <a:t> </a:t>
            </a:r>
            <a:r>
              <a:rPr lang="en-US" sz="2150" dirty="0" err="1">
                <a:solidFill>
                  <a:srgbClr val="5034C4"/>
                </a:solidFill>
                <a:latin typeface="DM Sans"/>
              </a:rPr>
              <a:t>où</a:t>
            </a:r>
            <a:r>
              <a:rPr lang="en-US" sz="2150" dirty="0">
                <a:solidFill>
                  <a:srgbClr val="5034C4"/>
                </a:solidFill>
                <a:latin typeface="DM Sans"/>
              </a:rPr>
              <a:t> </a:t>
            </a:r>
            <a:r>
              <a:rPr lang="en-US" sz="2150" dirty="0" err="1">
                <a:solidFill>
                  <a:srgbClr val="5034C4"/>
                </a:solidFill>
                <a:latin typeface="DM Sans"/>
              </a:rPr>
              <a:t>vous</a:t>
            </a:r>
            <a:r>
              <a:rPr lang="en-US" sz="2150" dirty="0">
                <a:solidFill>
                  <a:srgbClr val="5034C4"/>
                </a:solidFill>
                <a:latin typeface="DM Sans"/>
              </a:rPr>
              <a:t> </a:t>
            </a:r>
            <a:r>
              <a:rPr lang="en-US" sz="2150" dirty="0" err="1">
                <a:solidFill>
                  <a:srgbClr val="5034C4"/>
                </a:solidFill>
                <a:latin typeface="DM Sans"/>
              </a:rPr>
              <a:t>vivez</a:t>
            </a:r>
            <a:r>
              <a:rPr lang="en-US" sz="2150" dirty="0">
                <a:solidFill>
                  <a:srgbClr val="5034C4"/>
                </a:solidFill>
                <a:latin typeface="DM Sans"/>
              </a:rPr>
              <a:t>, le nom de </a:t>
            </a:r>
            <a:r>
              <a:rPr lang="en-US" sz="2150" dirty="0" err="1">
                <a:solidFill>
                  <a:srgbClr val="5034C4"/>
                </a:solidFill>
                <a:latin typeface="DM Sans"/>
              </a:rPr>
              <a:t>votre</a:t>
            </a:r>
            <a:r>
              <a:rPr lang="en-US" sz="2150" dirty="0">
                <a:solidFill>
                  <a:srgbClr val="5034C4"/>
                </a:solidFill>
                <a:latin typeface="DM Sans"/>
              </a:rPr>
              <a:t> animal de compagnie, etc.)</a:t>
            </a:r>
          </a:p>
          <a:p>
            <a:pPr marL="464820" lvl="1" indent="-232410">
              <a:lnSpc>
                <a:spcPts val="3018"/>
              </a:lnSpc>
              <a:buFont typeface="Arial"/>
              <a:buChar char="•"/>
            </a:pPr>
            <a:r>
              <a:rPr lang="en-US" sz="2155" dirty="0" err="1">
                <a:solidFill>
                  <a:srgbClr val="5034C4"/>
                </a:solidFill>
                <a:latin typeface="DM Sans"/>
              </a:rPr>
              <a:t>Utilisez</a:t>
            </a:r>
            <a:r>
              <a:rPr lang="en-US" sz="2155" dirty="0">
                <a:solidFill>
                  <a:srgbClr val="5034C4"/>
                </a:solidFill>
                <a:latin typeface="DM Sans"/>
              </a:rPr>
              <a:t> des mots de passe </a:t>
            </a:r>
            <a:r>
              <a:rPr lang="en-US" sz="2155" dirty="0" err="1">
                <a:solidFill>
                  <a:srgbClr val="5034C4"/>
                </a:solidFill>
                <a:latin typeface="DM Sans"/>
              </a:rPr>
              <a:t>uniques</a:t>
            </a:r>
            <a:r>
              <a:rPr lang="en-US" sz="2155" dirty="0">
                <a:solidFill>
                  <a:srgbClr val="5034C4"/>
                </a:solidFill>
                <a:latin typeface="DM Sans"/>
              </a:rPr>
              <a:t> pour </a:t>
            </a:r>
            <a:r>
              <a:rPr lang="en-US" sz="2155" dirty="0" err="1">
                <a:solidFill>
                  <a:srgbClr val="5034C4"/>
                </a:solidFill>
                <a:latin typeface="DM Sans"/>
              </a:rPr>
              <a:t>chaque</a:t>
            </a:r>
            <a:r>
              <a:rPr lang="en-US" sz="2155" dirty="0">
                <a:solidFill>
                  <a:srgbClr val="5034C4"/>
                </a:solidFill>
                <a:latin typeface="DM Sans"/>
              </a:rPr>
              <a:t> service, site et </a:t>
            </a:r>
            <a:r>
              <a:rPr lang="en-US" sz="2155" dirty="0" err="1">
                <a:solidFill>
                  <a:srgbClr val="5034C4"/>
                </a:solidFill>
                <a:latin typeface="DM Sans"/>
              </a:rPr>
              <a:t>logiciel</a:t>
            </a:r>
            <a:r>
              <a:rPr lang="en-US" sz="2155" dirty="0">
                <a:solidFill>
                  <a:srgbClr val="5034C4"/>
                </a:solidFill>
                <a:latin typeface="DM Sans"/>
              </a:rPr>
              <a:t> </a:t>
            </a:r>
            <a:r>
              <a:rPr lang="en-US" sz="2155" dirty="0" err="1">
                <a:solidFill>
                  <a:srgbClr val="5034C4"/>
                </a:solidFill>
                <a:latin typeface="DM Sans"/>
              </a:rPr>
              <a:t>utilisé</a:t>
            </a:r>
            <a:r>
              <a:rPr lang="en-US" sz="2155" dirty="0">
                <a:solidFill>
                  <a:srgbClr val="5034C4"/>
                </a:solidFill>
                <a:latin typeface="DM Sans"/>
              </a:rPr>
              <a:t>.</a:t>
            </a:r>
          </a:p>
          <a:p>
            <a:pPr marL="464820" lvl="1" indent="-232410">
              <a:lnSpc>
                <a:spcPts val="3018"/>
              </a:lnSpc>
              <a:buFont typeface="Arial"/>
              <a:buChar char="•"/>
            </a:pPr>
            <a:r>
              <a:rPr lang="en-US" sz="2150" dirty="0" err="1">
                <a:solidFill>
                  <a:srgbClr val="5034C4"/>
                </a:solidFill>
                <a:latin typeface="DM Sans"/>
              </a:rPr>
              <a:t>Renouvelez</a:t>
            </a:r>
            <a:r>
              <a:rPr lang="en-US" sz="2150" dirty="0">
                <a:solidFill>
                  <a:srgbClr val="5034C4"/>
                </a:solidFill>
                <a:latin typeface="DM Sans"/>
              </a:rPr>
              <a:t> </a:t>
            </a:r>
            <a:r>
              <a:rPr lang="en-US" sz="2150" dirty="0" err="1">
                <a:solidFill>
                  <a:srgbClr val="5034C4"/>
                </a:solidFill>
                <a:latin typeface="DM Sans"/>
              </a:rPr>
              <a:t>régulièrement</a:t>
            </a:r>
            <a:r>
              <a:rPr lang="en-US" sz="2150" dirty="0">
                <a:solidFill>
                  <a:srgbClr val="5034C4"/>
                </a:solidFill>
                <a:latin typeface="DM Sans"/>
              </a:rPr>
              <a:t> </a:t>
            </a:r>
            <a:r>
              <a:rPr lang="en-US" sz="2150" dirty="0" err="1">
                <a:solidFill>
                  <a:srgbClr val="5034C4"/>
                </a:solidFill>
                <a:latin typeface="DM Sans"/>
              </a:rPr>
              <a:t>vos</a:t>
            </a:r>
            <a:r>
              <a:rPr lang="en-US" sz="2150" dirty="0">
                <a:solidFill>
                  <a:srgbClr val="5034C4"/>
                </a:solidFill>
                <a:latin typeface="DM Sans"/>
              </a:rPr>
              <a:t> mots de passe.</a:t>
            </a:r>
          </a:p>
          <a:p>
            <a:pPr marL="464820" lvl="1" indent="-232410">
              <a:lnSpc>
                <a:spcPts val="3018"/>
              </a:lnSpc>
              <a:buFont typeface="Arial"/>
              <a:buChar char="•"/>
            </a:pPr>
            <a:r>
              <a:rPr lang="en-US" sz="2155" dirty="0" err="1">
                <a:solidFill>
                  <a:srgbClr val="5034C4"/>
                </a:solidFill>
                <a:latin typeface="DM Sans"/>
              </a:rPr>
              <a:t>Utiliser</a:t>
            </a:r>
            <a:r>
              <a:rPr lang="en-US" sz="2155" dirty="0">
                <a:solidFill>
                  <a:srgbClr val="5034C4"/>
                </a:solidFill>
                <a:latin typeface="DM Sans"/>
              </a:rPr>
              <a:t> un </a:t>
            </a:r>
            <a:r>
              <a:rPr lang="en-US" sz="2155" dirty="0" err="1">
                <a:solidFill>
                  <a:srgbClr val="5034C4"/>
                </a:solidFill>
                <a:latin typeface="DM Sans"/>
              </a:rPr>
              <a:t>gestinnaire</a:t>
            </a:r>
            <a:r>
              <a:rPr lang="en-US" sz="2155" dirty="0">
                <a:solidFill>
                  <a:srgbClr val="5034C4"/>
                </a:solidFill>
                <a:latin typeface="DM Sans"/>
              </a:rPr>
              <a:t> de mot de passe </a:t>
            </a:r>
            <a:r>
              <a:rPr lang="en-US" sz="2155" dirty="0" err="1">
                <a:solidFill>
                  <a:srgbClr val="5034C4"/>
                </a:solidFill>
                <a:latin typeface="DM Sans"/>
              </a:rPr>
              <a:t>électronique</a:t>
            </a:r>
            <a:endParaRPr lang="en-US" sz="2155" dirty="0">
              <a:solidFill>
                <a:srgbClr val="5034C4"/>
              </a:solidFill>
              <a:latin typeface="DM Sans"/>
            </a:endParaRPr>
          </a:p>
          <a:p>
            <a:pPr marL="232410" lvl="1">
              <a:lnSpc>
                <a:spcPts val="3018"/>
              </a:lnSpc>
            </a:pPr>
            <a:endParaRPr lang="en-US" sz="2155" dirty="0">
              <a:solidFill>
                <a:srgbClr val="5034C4"/>
              </a:solidFill>
              <a:latin typeface="DM Sans"/>
            </a:endParaRPr>
          </a:p>
          <a:p>
            <a:pPr marL="232410" lvl="1">
              <a:lnSpc>
                <a:spcPts val="3018"/>
              </a:lnSpc>
            </a:pPr>
            <a:r>
              <a:rPr lang="en-US" sz="2155" dirty="0">
                <a:solidFill>
                  <a:srgbClr val="5034C4"/>
                </a:solidFill>
                <a:latin typeface="DM Sans"/>
              </a:rPr>
              <a:t>	L</a:t>
            </a:r>
            <a:r>
              <a:rPr lang="fr-FR" sz="2155" dirty="0">
                <a:solidFill>
                  <a:srgbClr val="5034C4"/>
                </a:solidFill>
                <a:latin typeface="DM Sans"/>
              </a:rPr>
              <a:t>ASTPASS gestionnaire gratuit : </a:t>
            </a:r>
            <a:r>
              <a:rPr lang="fr-FR" sz="2155" dirty="0">
                <a:solidFill>
                  <a:srgbClr val="5034C4"/>
                </a:solidFill>
                <a:latin typeface="DM Sans"/>
                <a:hlinkClick r:id="rId2" action="ppaction://hlinkfile"/>
              </a:rPr>
              <a:t>Cliquez ici pour télécharger</a:t>
            </a:r>
            <a:endParaRPr lang="en-US" sz="2155" dirty="0">
              <a:solidFill>
                <a:srgbClr val="5034C4"/>
              </a:solidFill>
              <a:latin typeface="DM Sans"/>
            </a:endParaRPr>
          </a:p>
          <a:p>
            <a:pPr marL="232410" lvl="1">
              <a:lnSpc>
                <a:spcPts val="3018"/>
              </a:lnSpc>
            </a:pPr>
            <a:endParaRPr lang="en-US" sz="2150" dirty="0">
              <a:solidFill>
                <a:srgbClr val="5034C4"/>
              </a:solidFill>
              <a:latin typeface="DM Sans"/>
            </a:endParaRPr>
          </a:p>
          <a:p>
            <a:pPr>
              <a:lnSpc>
                <a:spcPts val="3018"/>
              </a:lnSpc>
            </a:pPr>
            <a:endParaRPr lang="en-US" sz="2155" dirty="0">
              <a:solidFill>
                <a:srgbClr val="5034C4"/>
              </a:solidFill>
              <a:latin typeface="DM Sans"/>
            </a:endParaRPr>
          </a:p>
          <a:p>
            <a:pPr>
              <a:lnSpc>
                <a:spcPts val="3018"/>
              </a:lnSpc>
            </a:pPr>
            <a:endParaRPr lang="en-US" sz="2155" dirty="0">
              <a:solidFill>
                <a:srgbClr val="5034C4"/>
              </a:solidFill>
              <a:latin typeface="DM Sans"/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AD4DB057-364C-4A8F-9CBB-8848D1BB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000169" y="2707520"/>
            <a:ext cx="473646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109044" y="3270250"/>
            <a:ext cx="4069911" cy="41148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3175000"/>
            <a:ext cx="5725751" cy="384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en-US" sz="5499" dirty="0" err="1">
                <a:solidFill>
                  <a:srgbClr val="FFFFFF"/>
                </a:solidFill>
                <a:latin typeface="DM Sans Bold"/>
              </a:rPr>
              <a:t>Rester</a:t>
            </a:r>
            <a:r>
              <a:rPr lang="en-US" sz="5499" dirty="0">
                <a:solidFill>
                  <a:srgbClr val="FFFFFF"/>
                </a:solidFill>
                <a:latin typeface="DM Sans Bold"/>
              </a:rPr>
              <a:t> prudent </a:t>
            </a:r>
            <a:r>
              <a:rPr lang="en-US" sz="5499" dirty="0" err="1">
                <a:solidFill>
                  <a:srgbClr val="FFFFFF"/>
                </a:solidFill>
                <a:latin typeface="DM Sans Bold"/>
              </a:rPr>
              <a:t>quel</a:t>
            </a:r>
            <a:r>
              <a:rPr lang="en-US" sz="5499" dirty="0">
                <a:solidFill>
                  <a:srgbClr val="FFFFFF"/>
                </a:solidFill>
                <a:latin typeface="DM Sans Bold"/>
              </a:rPr>
              <a:t> que </a:t>
            </a:r>
            <a:r>
              <a:rPr lang="en-US" sz="5499" dirty="0" err="1">
                <a:solidFill>
                  <a:srgbClr val="FFFFFF"/>
                </a:solidFill>
                <a:latin typeface="DM Sans Bold"/>
              </a:rPr>
              <a:t>soit</a:t>
            </a:r>
            <a:r>
              <a:rPr lang="en-US" sz="5499" dirty="0">
                <a:solidFill>
                  <a:srgbClr val="FFFFFF"/>
                </a:solidFill>
                <a:latin typeface="DM Sans Bold"/>
              </a:rPr>
              <a:t> </a:t>
            </a:r>
            <a:r>
              <a:rPr lang="en-US" sz="5499" dirty="0" err="1">
                <a:solidFill>
                  <a:srgbClr val="FFFFFF"/>
                </a:solidFill>
                <a:latin typeface="DM Sans Bold"/>
              </a:rPr>
              <a:t>l’appareil</a:t>
            </a:r>
            <a:r>
              <a:rPr lang="en-US" sz="5499" dirty="0">
                <a:solidFill>
                  <a:srgbClr val="FFFFFF"/>
                </a:solidFill>
                <a:latin typeface="DM Sans Bold"/>
              </a:rPr>
              <a:t> </a:t>
            </a:r>
            <a:r>
              <a:rPr lang="en-US" sz="5499" dirty="0" err="1">
                <a:solidFill>
                  <a:srgbClr val="FFFFFF"/>
                </a:solidFill>
                <a:latin typeface="DM Sans Bold"/>
              </a:rPr>
              <a:t>utilisé</a:t>
            </a:r>
            <a:endParaRPr lang="en-US" sz="5499" dirty="0">
              <a:solidFill>
                <a:srgbClr val="FFFFFF"/>
              </a:solidFill>
              <a:latin typeface="DM Sans Bold"/>
            </a:endParaRPr>
          </a:p>
          <a:p>
            <a:pPr>
              <a:lnSpc>
                <a:spcPts val="7699"/>
              </a:lnSpc>
            </a:pPr>
            <a:endParaRPr lang="en-US" sz="5499" dirty="0">
              <a:solidFill>
                <a:srgbClr val="FFFFFF"/>
              </a:solidFill>
              <a:latin typeface="DM Sans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1871918" y="406884"/>
            <a:ext cx="5387382" cy="9473232"/>
            <a:chOff x="0" y="0"/>
            <a:chExt cx="7183177" cy="12630976"/>
          </a:xfrm>
        </p:grpSpPr>
        <p:sp>
          <p:nvSpPr>
            <p:cNvPr id="5" name="TextBox 5"/>
            <p:cNvSpPr txBox="1"/>
            <p:nvPr/>
          </p:nvSpPr>
          <p:spPr>
            <a:xfrm>
              <a:off x="0" y="-66675"/>
              <a:ext cx="7183177" cy="44541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79"/>
                </a:lnSpc>
              </a:pPr>
              <a:r>
                <a:rPr lang="en-US" sz="3199" u="sng" dirty="0" err="1">
                  <a:solidFill>
                    <a:srgbClr val="7AC7CF"/>
                  </a:solidFill>
                  <a:latin typeface="DM Sans Bold"/>
                </a:rPr>
                <a:t>Quel</a:t>
              </a:r>
              <a:r>
                <a:rPr lang="en-US" sz="3199" u="sng" dirty="0">
                  <a:solidFill>
                    <a:srgbClr val="7AC7CF"/>
                  </a:solidFill>
                  <a:latin typeface="DM Sans Bold"/>
                </a:rPr>
                <a:t> que </a:t>
              </a:r>
              <a:r>
                <a:rPr lang="en-US" sz="3199" u="sng" dirty="0" err="1">
                  <a:solidFill>
                    <a:srgbClr val="7AC7CF"/>
                  </a:solidFill>
                  <a:latin typeface="DM Sans Bold"/>
                </a:rPr>
                <a:t>soit</a:t>
              </a:r>
              <a:r>
                <a:rPr lang="en-US" sz="3199" u="sng" dirty="0">
                  <a:solidFill>
                    <a:srgbClr val="7AC7CF"/>
                  </a:solidFill>
                  <a:latin typeface="DM Sans Bold"/>
                </a:rPr>
                <a:t> </a:t>
              </a:r>
              <a:r>
                <a:rPr lang="en-US" sz="3199" u="sng" dirty="0" err="1">
                  <a:solidFill>
                    <a:srgbClr val="7AC7CF"/>
                  </a:solidFill>
                  <a:latin typeface="DM Sans Bold"/>
                </a:rPr>
                <a:t>l’appareil</a:t>
              </a:r>
              <a:r>
                <a:rPr lang="en-US" sz="3199" u="sng" dirty="0">
                  <a:solidFill>
                    <a:srgbClr val="7AC7CF"/>
                  </a:solidFill>
                  <a:latin typeface="DM Sans Bold"/>
                </a:rPr>
                <a:t> </a:t>
              </a:r>
              <a:r>
                <a:rPr lang="en-US" sz="3199" u="sng" dirty="0" err="1">
                  <a:solidFill>
                    <a:srgbClr val="7AC7CF"/>
                  </a:solidFill>
                  <a:latin typeface="DM Sans Bold"/>
                </a:rPr>
                <a:t>utilisé</a:t>
              </a:r>
              <a:r>
                <a:rPr lang="en-US" sz="3199" u="sng" dirty="0">
                  <a:solidFill>
                    <a:srgbClr val="7AC7CF"/>
                  </a:solidFill>
                  <a:latin typeface="DM Sans Bold"/>
                </a:rPr>
                <a:t>, il </a:t>
              </a:r>
              <a:r>
                <a:rPr lang="en-US" sz="3199" u="sng" dirty="0" err="1">
                  <a:solidFill>
                    <a:srgbClr val="7AC7CF"/>
                  </a:solidFill>
                  <a:latin typeface="DM Sans Bold"/>
                </a:rPr>
                <a:t>est</a:t>
              </a:r>
              <a:r>
                <a:rPr lang="en-US" sz="3199" u="sng" dirty="0">
                  <a:solidFill>
                    <a:srgbClr val="7AC7CF"/>
                  </a:solidFill>
                  <a:latin typeface="DM Sans Bold"/>
                </a:rPr>
                <a:t> </a:t>
              </a:r>
              <a:r>
                <a:rPr lang="en-US" sz="3199" u="sng" dirty="0" err="1">
                  <a:solidFill>
                    <a:srgbClr val="7AC7CF"/>
                  </a:solidFill>
                  <a:latin typeface="DM Sans Bold"/>
                </a:rPr>
                <a:t>donc</a:t>
              </a:r>
              <a:r>
                <a:rPr lang="en-US" sz="3199" u="sng" dirty="0">
                  <a:solidFill>
                    <a:srgbClr val="7AC7CF"/>
                  </a:solidFill>
                  <a:latin typeface="DM Sans Bold"/>
                </a:rPr>
                <a:t> important de faire </a:t>
              </a:r>
              <a:r>
                <a:rPr lang="en-US" sz="3199" u="sng" dirty="0" err="1">
                  <a:solidFill>
                    <a:srgbClr val="7AC7CF"/>
                  </a:solidFill>
                  <a:latin typeface="DM Sans Bold"/>
                </a:rPr>
                <a:t>preuve</a:t>
              </a:r>
              <a:r>
                <a:rPr lang="en-US" sz="3199" u="sng" dirty="0">
                  <a:solidFill>
                    <a:srgbClr val="7AC7CF"/>
                  </a:solidFill>
                  <a:latin typeface="DM Sans Bold"/>
                </a:rPr>
                <a:t> de prudence et de </a:t>
              </a:r>
              <a:r>
                <a:rPr lang="en-US" sz="3199" u="sng" dirty="0" err="1">
                  <a:solidFill>
                    <a:srgbClr val="7AC7CF"/>
                  </a:solidFill>
                  <a:latin typeface="DM Sans Bold"/>
                </a:rPr>
                <a:t>suivre</a:t>
              </a:r>
              <a:r>
                <a:rPr lang="en-US" sz="3199" u="sng" dirty="0">
                  <a:solidFill>
                    <a:srgbClr val="7AC7CF"/>
                  </a:solidFill>
                  <a:latin typeface="DM Sans Bold"/>
                </a:rPr>
                <a:t> </a:t>
              </a:r>
              <a:r>
                <a:rPr lang="en-US" sz="3199" u="sng" dirty="0" err="1">
                  <a:solidFill>
                    <a:srgbClr val="7AC7CF"/>
                  </a:solidFill>
                  <a:latin typeface="DM Sans Bold"/>
                </a:rPr>
                <a:t>ces</a:t>
              </a:r>
              <a:r>
                <a:rPr lang="en-US" sz="3199" u="sng" dirty="0">
                  <a:solidFill>
                    <a:srgbClr val="7AC7CF"/>
                  </a:solidFill>
                  <a:latin typeface="DM Sans Bold"/>
                </a:rPr>
                <a:t> </a:t>
              </a:r>
              <a:r>
                <a:rPr lang="en-US" sz="3199" u="sng" dirty="0" err="1">
                  <a:solidFill>
                    <a:srgbClr val="7AC7CF"/>
                  </a:solidFill>
                  <a:latin typeface="DM Sans Bold"/>
                </a:rPr>
                <a:t>bonnes</a:t>
              </a:r>
              <a:r>
                <a:rPr lang="en-US" sz="3199" u="sng" dirty="0">
                  <a:solidFill>
                    <a:srgbClr val="7AC7CF"/>
                  </a:solidFill>
                  <a:latin typeface="DM Sans Bold"/>
                </a:rPr>
                <a:t> pratiques de </a:t>
              </a:r>
              <a:r>
                <a:rPr lang="en-US" sz="3199" u="sng" dirty="0" err="1">
                  <a:solidFill>
                    <a:srgbClr val="7AC7CF"/>
                  </a:solidFill>
                  <a:latin typeface="DM Sans Bold"/>
                </a:rPr>
                <a:t>sécurité</a:t>
              </a:r>
              <a:r>
                <a:rPr lang="en-US" sz="3199" u="sng" dirty="0">
                  <a:solidFill>
                    <a:srgbClr val="7AC7CF"/>
                  </a:solidFill>
                  <a:latin typeface="DM Sans Bold"/>
                </a:rPr>
                <a:t> </a:t>
              </a:r>
              <a:r>
                <a:rPr lang="en-US" sz="3199" u="sng" dirty="0" err="1">
                  <a:solidFill>
                    <a:srgbClr val="7AC7CF"/>
                  </a:solidFill>
                  <a:latin typeface="DM Sans Bold"/>
                </a:rPr>
                <a:t>informatique</a:t>
              </a:r>
              <a:endParaRPr lang="en-US" sz="3199" u="sng" dirty="0">
                <a:solidFill>
                  <a:srgbClr val="7AC7CF"/>
                </a:solidFill>
                <a:latin typeface="DM Sans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4925886"/>
              <a:ext cx="7183177" cy="7705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>
                <a:lnSpc>
                  <a:spcPts val="3840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FFFFFF"/>
                  </a:solidFill>
                  <a:latin typeface="DM Sans"/>
                </a:rPr>
                <a:t>Ne pas </a:t>
              </a:r>
              <a:r>
                <a:rPr lang="en-US" sz="2400" dirty="0" err="1">
                  <a:solidFill>
                    <a:srgbClr val="FFFFFF"/>
                  </a:solidFill>
                  <a:latin typeface="DM Sans"/>
                </a:rPr>
                <a:t>enregistrer</a:t>
              </a:r>
              <a:r>
                <a:rPr lang="en-US" sz="2400" dirty="0">
                  <a:solidFill>
                    <a:srgbClr val="FFFFFF"/>
                  </a:solidFill>
                  <a:latin typeface="DM Sans"/>
                </a:rPr>
                <a:t> </a:t>
              </a:r>
              <a:r>
                <a:rPr lang="en-US" sz="2400" dirty="0" err="1">
                  <a:solidFill>
                    <a:srgbClr val="FFFFFF"/>
                  </a:solidFill>
                  <a:latin typeface="DM Sans"/>
                </a:rPr>
                <a:t>vos</a:t>
              </a:r>
              <a:r>
                <a:rPr lang="en-US" sz="2400" dirty="0">
                  <a:solidFill>
                    <a:srgbClr val="FFFFFF"/>
                  </a:solidFill>
                  <a:latin typeface="DM Sans"/>
                </a:rPr>
                <a:t> mots de passe.</a:t>
              </a:r>
            </a:p>
            <a:p>
              <a:pPr marL="518160" lvl="1" indent="-259080">
                <a:lnSpc>
                  <a:spcPts val="3840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FFFFFF"/>
                  </a:solidFill>
                  <a:latin typeface="DM Sans"/>
                </a:rPr>
                <a:t>Ne pas </a:t>
              </a:r>
              <a:r>
                <a:rPr lang="en-US" sz="2400" dirty="0" err="1">
                  <a:solidFill>
                    <a:srgbClr val="FFFFFF"/>
                  </a:solidFill>
                  <a:latin typeface="DM Sans"/>
                </a:rPr>
                <a:t>ouvrir</a:t>
              </a:r>
              <a:r>
                <a:rPr lang="en-US" sz="2400" dirty="0">
                  <a:solidFill>
                    <a:srgbClr val="FFFFFF"/>
                  </a:solidFill>
                  <a:latin typeface="DM Sans"/>
                </a:rPr>
                <a:t> les emails et/</a:t>
              </a:r>
              <a:r>
                <a:rPr lang="en-US" sz="2400" dirty="0" err="1">
                  <a:solidFill>
                    <a:srgbClr val="FFFFFF"/>
                  </a:solidFill>
                  <a:latin typeface="DM Sans"/>
                </a:rPr>
                <a:t>ou</a:t>
              </a:r>
              <a:r>
                <a:rPr lang="en-US" sz="2400" dirty="0">
                  <a:solidFill>
                    <a:srgbClr val="FFFFFF"/>
                  </a:solidFill>
                  <a:latin typeface="DM Sans"/>
                </a:rPr>
                <a:t> pièces jointes </a:t>
              </a:r>
              <a:r>
                <a:rPr lang="en-US" sz="2400" dirty="0" err="1">
                  <a:solidFill>
                    <a:srgbClr val="FFFFFF"/>
                  </a:solidFill>
                  <a:latin typeface="DM Sans"/>
                </a:rPr>
                <a:t>suspicieuses</a:t>
              </a:r>
              <a:r>
                <a:rPr lang="en-US" sz="2400" dirty="0">
                  <a:solidFill>
                    <a:srgbClr val="FFFFFF"/>
                  </a:solidFill>
                  <a:latin typeface="DM Sans"/>
                </a:rPr>
                <a:t>.</a:t>
              </a:r>
            </a:p>
            <a:p>
              <a:pPr marL="518160" lvl="1" indent="-259080">
                <a:lnSpc>
                  <a:spcPts val="3840"/>
                </a:lnSpc>
                <a:buFont typeface="Arial"/>
                <a:buChar char="•"/>
              </a:pPr>
              <a:r>
                <a:rPr lang="en-US" sz="2400" dirty="0" err="1">
                  <a:solidFill>
                    <a:srgbClr val="FFFFFF"/>
                  </a:solidFill>
                  <a:latin typeface="DM Sans"/>
                </a:rPr>
                <a:t>N’installer</a:t>
              </a:r>
              <a:r>
                <a:rPr lang="en-US" sz="2400" dirty="0">
                  <a:solidFill>
                    <a:srgbClr val="FFFFFF"/>
                  </a:solidFill>
                  <a:latin typeface="DM Sans"/>
                </a:rPr>
                <a:t> que les applications </a:t>
              </a:r>
              <a:r>
                <a:rPr lang="en-US" sz="2400" dirty="0" err="1">
                  <a:solidFill>
                    <a:srgbClr val="FFFFFF"/>
                  </a:solidFill>
                  <a:latin typeface="DM Sans"/>
                </a:rPr>
                <a:t>nécessaires</a:t>
              </a:r>
              <a:r>
                <a:rPr lang="en-US" sz="2400" dirty="0">
                  <a:solidFill>
                    <a:srgbClr val="FFFFFF"/>
                  </a:solidFill>
                  <a:latin typeface="DM Sans"/>
                </a:rPr>
                <a:t>, et demander </a:t>
              </a:r>
              <a:r>
                <a:rPr lang="en-US" sz="2400" dirty="0" err="1">
                  <a:solidFill>
                    <a:srgbClr val="FFFFFF"/>
                  </a:solidFill>
                  <a:latin typeface="DM Sans"/>
                </a:rPr>
                <a:t>l’avis</a:t>
              </a:r>
              <a:r>
                <a:rPr lang="en-US" sz="2400" dirty="0">
                  <a:solidFill>
                    <a:srgbClr val="FFFFFF"/>
                  </a:solidFill>
                  <a:latin typeface="DM Sans"/>
                </a:rPr>
                <a:t> du support </a:t>
              </a:r>
              <a:r>
                <a:rPr lang="en-US" sz="2400" dirty="0" err="1">
                  <a:solidFill>
                    <a:srgbClr val="FFFFFF"/>
                  </a:solidFill>
                  <a:latin typeface="DM Sans"/>
                </a:rPr>
                <a:t>informatique</a:t>
              </a:r>
              <a:r>
                <a:rPr lang="en-US" sz="2400" dirty="0">
                  <a:solidFill>
                    <a:srgbClr val="FFFFFF"/>
                  </a:solidFill>
                  <a:latin typeface="DM Sans"/>
                </a:rPr>
                <a:t> </a:t>
              </a:r>
              <a:r>
                <a:rPr lang="en-US" sz="2400" dirty="0" err="1">
                  <a:solidFill>
                    <a:srgbClr val="FFFFFF"/>
                  </a:solidFill>
                  <a:latin typeface="DM Sans"/>
                </a:rPr>
                <a:t>avant</a:t>
              </a:r>
              <a:r>
                <a:rPr lang="en-US" sz="2400" dirty="0">
                  <a:solidFill>
                    <a:srgbClr val="FFFFFF"/>
                  </a:solidFill>
                  <a:latin typeface="DM Sans"/>
                </a:rPr>
                <a:t> tout </a:t>
              </a:r>
              <a:r>
                <a:rPr lang="en-US" sz="2400" dirty="0" err="1">
                  <a:solidFill>
                    <a:srgbClr val="FFFFFF"/>
                  </a:solidFill>
                  <a:latin typeface="DM Sans"/>
                </a:rPr>
                <a:t>téléchargement</a:t>
              </a:r>
              <a:r>
                <a:rPr lang="en-US" sz="2400" dirty="0">
                  <a:solidFill>
                    <a:srgbClr val="FFFFFF"/>
                  </a:solidFill>
                  <a:latin typeface="DM Sans"/>
                </a:rPr>
                <a:t>.</a:t>
              </a:r>
            </a:p>
            <a:p>
              <a:pPr marL="518160" lvl="1" indent="-259080">
                <a:lnSpc>
                  <a:spcPts val="3840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FFFFFF"/>
                  </a:solidFill>
                  <a:latin typeface="DM Sans"/>
                </a:rPr>
                <a:t>Faire des </a:t>
              </a:r>
              <a:r>
                <a:rPr lang="en-US" sz="2400" dirty="0" err="1">
                  <a:solidFill>
                    <a:srgbClr val="FFFFFF"/>
                  </a:solidFill>
                  <a:latin typeface="DM Sans"/>
                </a:rPr>
                <a:t>sauvegardes</a:t>
              </a:r>
              <a:r>
                <a:rPr lang="en-US" sz="2400" dirty="0">
                  <a:solidFill>
                    <a:srgbClr val="FFFFFF"/>
                  </a:solidFill>
                  <a:latin typeface="DM Sans"/>
                </a:rPr>
                <a:t> </a:t>
              </a:r>
              <a:r>
                <a:rPr lang="en-US" sz="2400" dirty="0" err="1">
                  <a:solidFill>
                    <a:srgbClr val="FFFFFF"/>
                  </a:solidFill>
                  <a:latin typeface="DM Sans"/>
                </a:rPr>
                <a:t>régulières</a:t>
              </a:r>
              <a:r>
                <a:rPr lang="en-US" sz="2400" dirty="0">
                  <a:solidFill>
                    <a:srgbClr val="FFFFFF"/>
                  </a:solidFill>
                  <a:latin typeface="DM Sans"/>
                </a:rPr>
                <a:t>.</a:t>
              </a:r>
            </a:p>
            <a:p>
              <a:pPr marL="518160" lvl="1" indent="-259080">
                <a:lnSpc>
                  <a:spcPts val="3840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FFFFFF"/>
                  </a:solidFill>
                  <a:latin typeface="DM Sans"/>
                </a:rPr>
                <a:t>Ne jamais </a:t>
              </a:r>
              <a:r>
                <a:rPr lang="en-US" sz="2400" dirty="0" err="1">
                  <a:solidFill>
                    <a:srgbClr val="FFFFFF"/>
                  </a:solidFill>
                  <a:latin typeface="DM Sans"/>
                </a:rPr>
                <a:t>dévoiler</a:t>
              </a:r>
              <a:r>
                <a:rPr lang="en-US" sz="2400" dirty="0">
                  <a:solidFill>
                    <a:srgbClr val="FFFFFF"/>
                  </a:solidFill>
                  <a:latin typeface="DM Sans"/>
                </a:rPr>
                <a:t> </a:t>
              </a:r>
              <a:r>
                <a:rPr lang="en-US" sz="2400" dirty="0" err="1">
                  <a:solidFill>
                    <a:srgbClr val="FFFFFF"/>
                  </a:solidFill>
                  <a:latin typeface="DM Sans"/>
                </a:rPr>
                <a:t>vos</a:t>
              </a:r>
              <a:r>
                <a:rPr lang="en-US" sz="2400" dirty="0">
                  <a:solidFill>
                    <a:srgbClr val="FFFFFF"/>
                  </a:solidFill>
                  <a:latin typeface="DM Sans"/>
                </a:rPr>
                <a:t> </a:t>
              </a:r>
              <a:r>
                <a:rPr lang="en-US" sz="2400" dirty="0" err="1">
                  <a:solidFill>
                    <a:srgbClr val="FFFFFF"/>
                  </a:solidFill>
                  <a:latin typeface="DM Sans"/>
                </a:rPr>
                <a:t>informations</a:t>
              </a:r>
              <a:r>
                <a:rPr lang="en-US" sz="2400" dirty="0">
                  <a:solidFill>
                    <a:srgbClr val="FFFFFF"/>
                  </a:solidFill>
                  <a:latin typeface="DM Sans"/>
                </a:rPr>
                <a:t> </a:t>
              </a:r>
              <a:r>
                <a:rPr lang="en-US" sz="2400" dirty="0" err="1">
                  <a:solidFill>
                    <a:srgbClr val="FFFFFF"/>
                  </a:solidFill>
                  <a:latin typeface="DM Sans"/>
                </a:rPr>
                <a:t>personnelles</a:t>
              </a:r>
              <a:r>
                <a:rPr lang="en-US" sz="2400" dirty="0">
                  <a:solidFill>
                    <a:srgbClr val="FFFFFF"/>
                  </a:solidFill>
                  <a:latin typeface="DM Sans"/>
                </a:rPr>
                <a:t>.</a:t>
              </a:r>
            </a:p>
            <a:p>
              <a:pPr>
                <a:lnSpc>
                  <a:spcPts val="3840"/>
                </a:lnSpc>
              </a:pPr>
              <a:endParaRPr lang="en-US" sz="2400" dirty="0">
                <a:solidFill>
                  <a:srgbClr val="FFFFFF"/>
                </a:solidFill>
                <a:latin typeface="DM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3757983">
            <a:off x="5259881" y="-2443932"/>
            <a:ext cx="11166320" cy="21899658"/>
            <a:chOff x="0" y="0"/>
            <a:chExt cx="2940924" cy="57678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40924" cy="5767811"/>
            </a:xfrm>
            <a:custGeom>
              <a:avLst/>
              <a:gdLst/>
              <a:ahLst/>
              <a:cxnLst/>
              <a:rect l="l" t="t" r="r" b="b"/>
              <a:pathLst>
                <a:path w="2940924" h="5767811">
                  <a:moveTo>
                    <a:pt x="0" y="0"/>
                  </a:moveTo>
                  <a:lnTo>
                    <a:pt x="2940924" y="0"/>
                  </a:lnTo>
                  <a:lnTo>
                    <a:pt x="2940924" y="5767811"/>
                  </a:lnTo>
                  <a:lnTo>
                    <a:pt x="0" y="5767811"/>
                  </a:lnTo>
                  <a:close/>
                </a:path>
              </a:pathLst>
            </a:custGeom>
            <a:solidFill>
              <a:srgbClr val="5034C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96494" y="2514989"/>
            <a:ext cx="7315200" cy="3870406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685997" y="600462"/>
            <a:ext cx="7621597" cy="3294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67"/>
              </a:lnSpc>
            </a:pPr>
            <a:r>
              <a:rPr lang="en-US" sz="4306" dirty="0" err="1">
                <a:solidFill>
                  <a:srgbClr val="C3EBEF"/>
                </a:solidFill>
                <a:latin typeface="DM Sans Bold"/>
              </a:rPr>
              <a:t>Rester</a:t>
            </a:r>
            <a:r>
              <a:rPr lang="en-US" sz="4306" dirty="0">
                <a:solidFill>
                  <a:srgbClr val="C3EBEF"/>
                </a:solidFill>
                <a:latin typeface="DM Sans Bold"/>
              </a:rPr>
              <a:t> vigilant </a:t>
            </a:r>
            <a:r>
              <a:rPr lang="en-US" sz="4306" dirty="0" err="1">
                <a:solidFill>
                  <a:srgbClr val="C3EBEF"/>
                </a:solidFill>
                <a:latin typeface="DM Sans Bold"/>
              </a:rPr>
              <a:t>en</a:t>
            </a:r>
            <a:r>
              <a:rPr lang="en-US" sz="4306" dirty="0">
                <a:solidFill>
                  <a:srgbClr val="C3EBEF"/>
                </a:solidFill>
                <a:latin typeface="DM Sans Bold"/>
              </a:rPr>
              <a:t> </a:t>
            </a:r>
            <a:r>
              <a:rPr lang="en-US" sz="4306" dirty="0" err="1">
                <a:solidFill>
                  <a:srgbClr val="C3EBEF"/>
                </a:solidFill>
                <a:latin typeface="DM Sans Bold"/>
              </a:rPr>
              <a:t>utilisant</a:t>
            </a:r>
            <a:r>
              <a:rPr lang="en-US" sz="4306" dirty="0">
                <a:solidFill>
                  <a:srgbClr val="C3EBEF"/>
                </a:solidFill>
                <a:latin typeface="DM Sans Bold"/>
              </a:rPr>
              <a:t> </a:t>
            </a:r>
            <a:r>
              <a:rPr lang="en-US" sz="4306" dirty="0" err="1">
                <a:solidFill>
                  <a:srgbClr val="C3EBEF"/>
                </a:solidFill>
                <a:latin typeface="DM Sans Bold"/>
              </a:rPr>
              <a:t>votre</a:t>
            </a:r>
            <a:r>
              <a:rPr lang="en-US" sz="4306" dirty="0">
                <a:solidFill>
                  <a:srgbClr val="C3EBEF"/>
                </a:solidFill>
                <a:latin typeface="DM Sans Bold"/>
              </a:rPr>
              <a:t> </a:t>
            </a:r>
            <a:r>
              <a:rPr lang="en-US" sz="4306" dirty="0" err="1">
                <a:solidFill>
                  <a:srgbClr val="C3EBEF"/>
                </a:solidFill>
                <a:latin typeface="DM Sans Bold"/>
              </a:rPr>
              <a:t>messagerie</a:t>
            </a:r>
            <a:r>
              <a:rPr lang="en-US" sz="4306" dirty="0">
                <a:solidFill>
                  <a:srgbClr val="C3EBEF"/>
                </a:solidFill>
                <a:latin typeface="DM Sans Bold"/>
              </a:rPr>
              <a:t> </a:t>
            </a:r>
            <a:r>
              <a:rPr lang="en-US" sz="4306" dirty="0" err="1">
                <a:solidFill>
                  <a:srgbClr val="C3EBEF"/>
                </a:solidFill>
                <a:latin typeface="DM Sans Bold"/>
              </a:rPr>
              <a:t>professionnelle</a:t>
            </a:r>
            <a:r>
              <a:rPr lang="en-US" sz="4306" dirty="0">
                <a:solidFill>
                  <a:srgbClr val="C3EBEF"/>
                </a:solidFill>
                <a:latin typeface="DM Sans Bold"/>
              </a:rPr>
              <a:t> pour </a:t>
            </a:r>
            <a:r>
              <a:rPr lang="en-US" sz="4306" dirty="0" err="1">
                <a:solidFill>
                  <a:srgbClr val="C3EBEF"/>
                </a:solidFill>
                <a:latin typeface="DM Sans Bold"/>
              </a:rPr>
              <a:t>renforcer</a:t>
            </a:r>
            <a:r>
              <a:rPr lang="en-US" sz="4306" dirty="0">
                <a:solidFill>
                  <a:srgbClr val="C3EBEF"/>
                </a:solidFill>
                <a:latin typeface="DM Sans Bold"/>
              </a:rPr>
              <a:t> </a:t>
            </a:r>
            <a:r>
              <a:rPr lang="en-US" sz="4306" dirty="0" err="1">
                <a:solidFill>
                  <a:srgbClr val="C3EBEF"/>
                </a:solidFill>
                <a:latin typeface="DM Sans Bold"/>
              </a:rPr>
              <a:t>votre</a:t>
            </a:r>
            <a:r>
              <a:rPr lang="en-US" sz="4306" dirty="0">
                <a:solidFill>
                  <a:srgbClr val="C3EBEF"/>
                </a:solidFill>
                <a:latin typeface="DM Sans Bold"/>
              </a:rPr>
              <a:t> </a:t>
            </a:r>
            <a:r>
              <a:rPr lang="en-US" sz="4306" dirty="0" err="1">
                <a:solidFill>
                  <a:srgbClr val="C3EBEF"/>
                </a:solidFill>
                <a:latin typeface="DM Sans Bold"/>
              </a:rPr>
              <a:t>sécurité</a:t>
            </a:r>
            <a:r>
              <a:rPr lang="en-US" sz="4306" dirty="0">
                <a:solidFill>
                  <a:srgbClr val="C3EBEF"/>
                </a:solidFill>
                <a:latin typeface="DM Sans Bold"/>
              </a:rPr>
              <a:t> </a:t>
            </a:r>
            <a:r>
              <a:rPr lang="en-US" sz="4306" dirty="0" err="1">
                <a:solidFill>
                  <a:srgbClr val="C3EBEF"/>
                </a:solidFill>
                <a:latin typeface="DM Sans Bold"/>
              </a:rPr>
              <a:t>informatique</a:t>
            </a:r>
            <a:endParaRPr lang="en-US" sz="4306" dirty="0">
              <a:solidFill>
                <a:srgbClr val="C3EBEF"/>
              </a:solidFill>
              <a:latin typeface="DM Sans Bold"/>
            </a:endParaRPr>
          </a:p>
          <a:p>
            <a:pPr>
              <a:lnSpc>
                <a:spcPts val="120"/>
              </a:lnSpc>
            </a:pPr>
            <a:endParaRPr lang="en-US" sz="4306" dirty="0">
              <a:solidFill>
                <a:srgbClr val="C3EBEF"/>
              </a:solidFill>
              <a:latin typeface="DM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058400" y="3961424"/>
            <a:ext cx="7840949" cy="67884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6038" lvl="1" indent="-173019">
              <a:lnSpc>
                <a:spcPts val="2243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DM Sans"/>
              </a:rPr>
              <a:t>Les emails et les pièces jointes ont un rôle prépondérant dans la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fraude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informatique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.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D’où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l’importance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d’exercer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une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vigilance continue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quand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vous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utilisez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votre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messagerie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professionnelle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.</a:t>
            </a:r>
          </a:p>
          <a:p>
            <a:pPr marL="173019" lvl="1">
              <a:lnSpc>
                <a:spcPts val="2243"/>
              </a:lnSpc>
            </a:pPr>
            <a:endParaRPr lang="en-US" sz="2400" dirty="0">
              <a:solidFill>
                <a:srgbClr val="FFFFFF"/>
              </a:solidFill>
              <a:latin typeface="DM Sans"/>
            </a:endParaRPr>
          </a:p>
          <a:p>
            <a:pPr marL="346038" lvl="1" indent="-173019">
              <a:lnSpc>
                <a:spcPts val="2243"/>
              </a:lnSpc>
              <a:buFont typeface="Arial"/>
              <a:buChar char="•"/>
            </a:pPr>
            <a:r>
              <a:rPr lang="en-US" sz="2400" dirty="0" err="1">
                <a:solidFill>
                  <a:srgbClr val="FFFFFF"/>
                </a:solidFill>
                <a:latin typeface="DM Sans"/>
              </a:rPr>
              <a:t>Méfiez-vous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des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tentatives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d’hameçonnage –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ou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DM Sans"/>
              </a:rPr>
              <a:t>phishing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-.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Elles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consistent, pour un hacker, à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envoyer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un email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frauduleux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pour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vous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inciter à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divulguer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vos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informations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personnelles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(par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exemple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: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en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se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faisant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passer pour un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organisme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ou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un tiers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connu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comme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une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mutuelle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d’entreprise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).</a:t>
            </a:r>
          </a:p>
          <a:p>
            <a:pPr marL="173019" lvl="1">
              <a:lnSpc>
                <a:spcPts val="2243"/>
              </a:lnSpc>
            </a:pPr>
            <a:endParaRPr lang="en-US" sz="2400" dirty="0">
              <a:solidFill>
                <a:srgbClr val="FFFFFF"/>
              </a:solidFill>
              <a:latin typeface="DM Sans"/>
            </a:endParaRPr>
          </a:p>
          <a:p>
            <a:pPr marL="346038" lvl="1" indent="-173019">
              <a:lnSpc>
                <a:spcPts val="2243"/>
              </a:lnSpc>
              <a:buFont typeface="Arial"/>
              <a:buChar char="•"/>
            </a:pPr>
            <a:r>
              <a:rPr lang="en-US" sz="2400" dirty="0" err="1">
                <a:solidFill>
                  <a:srgbClr val="FFFFFF"/>
                </a:solidFill>
                <a:latin typeface="DM Sans"/>
              </a:rPr>
              <a:t>Vérifiez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toujours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l’expéditeur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l’email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et,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si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besoin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prenez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conseil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auprès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du service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informatique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votre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entreprise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. Le </a:t>
            </a:r>
            <a:r>
              <a:rPr lang="en-US" sz="2400" dirty="0">
                <a:solidFill>
                  <a:schemeClr val="bg1"/>
                </a:solidFill>
                <a:latin typeface="DM Sans"/>
              </a:rPr>
              <a:t>social hacking </a:t>
            </a:r>
            <a:r>
              <a:rPr lang="fr-FR" sz="2400" dirty="0">
                <a:solidFill>
                  <a:schemeClr val="bg1"/>
                </a:solidFill>
                <a:latin typeface="DM Sans" pitchFamily="2" charset="0"/>
              </a:rPr>
              <a:t>décrit l'acte consistant à tenter de manipuler les résultats du comportement social par le biais d'actions orchestrées. Le but principal du piratage social est d'accéder à des informations restreintes ou à un espace physique sans </a:t>
            </a:r>
            <a:r>
              <a:rPr lang="fr-FR" sz="2400">
                <a:solidFill>
                  <a:schemeClr val="bg1"/>
                </a:solidFill>
                <a:latin typeface="DM Sans" pitchFamily="2" charset="0"/>
              </a:rPr>
              <a:t>autorisation requise,</a:t>
            </a:r>
          </a:p>
          <a:p>
            <a:pPr marL="173019" lvl="1">
              <a:lnSpc>
                <a:spcPts val="2243"/>
              </a:lnSpc>
            </a:pPr>
            <a:endParaRPr lang="en-US" sz="2400" dirty="0">
              <a:solidFill>
                <a:schemeClr val="bg1"/>
              </a:solidFill>
              <a:latin typeface="DM Sans" pitchFamily="2" charset="0"/>
            </a:endParaRPr>
          </a:p>
          <a:p>
            <a:pPr marL="346038" lvl="1" indent="-173019">
              <a:lnSpc>
                <a:spcPts val="2243"/>
              </a:lnSpc>
              <a:buFont typeface="Arial"/>
              <a:buChar char="•"/>
            </a:pPr>
            <a:r>
              <a:rPr lang="en-US" sz="2400" dirty="0" err="1">
                <a:solidFill>
                  <a:srgbClr val="FFFFFF"/>
                </a:solidFill>
                <a:latin typeface="DM Sans"/>
              </a:rPr>
              <a:t>Enfin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n’ouvrez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pas les pièces jointes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provenant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d’expéditeurs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inconnus et/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ou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suspicieux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.</a:t>
            </a:r>
          </a:p>
          <a:p>
            <a:pPr>
              <a:lnSpc>
                <a:spcPts val="2243"/>
              </a:lnSpc>
            </a:pPr>
            <a:endParaRPr lang="en-US" sz="2400" dirty="0">
              <a:solidFill>
                <a:srgbClr val="FFFFFF"/>
              </a:solidFill>
              <a:latin typeface="DM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157586"/>
            <a:ext cx="18288000" cy="7129414"/>
            <a:chOff x="0" y="0"/>
            <a:chExt cx="4816593" cy="18777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877706"/>
            </a:xfrm>
            <a:custGeom>
              <a:avLst/>
              <a:gdLst/>
              <a:ahLst/>
              <a:cxnLst/>
              <a:rect l="l" t="t" r="r" b="b"/>
              <a:pathLst>
                <a:path w="4816592" h="1877706">
                  <a:moveTo>
                    <a:pt x="0" y="0"/>
                  </a:moveTo>
                  <a:lnTo>
                    <a:pt x="4816592" y="0"/>
                  </a:lnTo>
                  <a:lnTo>
                    <a:pt x="4816592" y="1877706"/>
                  </a:lnTo>
                  <a:lnTo>
                    <a:pt x="0" y="1877706"/>
                  </a:ln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282712" y="358514"/>
            <a:ext cx="13904295" cy="4642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42"/>
              </a:lnSpc>
            </a:pPr>
            <a:r>
              <a:rPr lang="en-US" sz="6601" dirty="0" err="1">
                <a:solidFill>
                  <a:srgbClr val="5034C4"/>
                </a:solidFill>
                <a:latin typeface="DM Sans Bold"/>
              </a:rPr>
              <a:t>Protéger</a:t>
            </a:r>
            <a:r>
              <a:rPr lang="en-US" sz="6601" dirty="0">
                <a:solidFill>
                  <a:srgbClr val="5034C4"/>
                </a:solidFill>
                <a:latin typeface="DM Sans Bold"/>
              </a:rPr>
              <a:t> </a:t>
            </a:r>
            <a:r>
              <a:rPr lang="en-US" sz="6601" dirty="0" err="1">
                <a:solidFill>
                  <a:srgbClr val="5034C4"/>
                </a:solidFill>
                <a:latin typeface="DM Sans Bold"/>
              </a:rPr>
              <a:t>votre</a:t>
            </a:r>
            <a:r>
              <a:rPr lang="en-US" sz="6601" dirty="0">
                <a:solidFill>
                  <a:srgbClr val="5034C4"/>
                </a:solidFill>
                <a:latin typeface="DM Sans Bold"/>
              </a:rPr>
              <a:t> </a:t>
            </a:r>
            <a:r>
              <a:rPr lang="en-US" sz="6601" dirty="0" err="1">
                <a:solidFill>
                  <a:srgbClr val="5034C4"/>
                </a:solidFill>
                <a:latin typeface="DM Sans Bold"/>
              </a:rPr>
              <a:t>identité</a:t>
            </a:r>
            <a:r>
              <a:rPr lang="en-US" sz="6601" dirty="0">
                <a:solidFill>
                  <a:srgbClr val="5034C4"/>
                </a:solidFill>
                <a:latin typeface="DM Sans Bold"/>
              </a:rPr>
              <a:t> numérique et </a:t>
            </a:r>
            <a:r>
              <a:rPr lang="en-US" sz="6601" dirty="0" err="1">
                <a:solidFill>
                  <a:srgbClr val="5034C4"/>
                </a:solidFill>
                <a:latin typeface="DM Sans Bold"/>
              </a:rPr>
              <a:t>renforcer</a:t>
            </a:r>
            <a:r>
              <a:rPr lang="en-US" sz="6601" dirty="0">
                <a:solidFill>
                  <a:srgbClr val="5034C4"/>
                </a:solidFill>
                <a:latin typeface="DM Sans Bold"/>
              </a:rPr>
              <a:t> </a:t>
            </a:r>
            <a:r>
              <a:rPr lang="en-US" sz="6601" dirty="0" err="1">
                <a:solidFill>
                  <a:srgbClr val="5034C4"/>
                </a:solidFill>
                <a:latin typeface="DM Sans Bold"/>
              </a:rPr>
              <a:t>votre</a:t>
            </a:r>
            <a:r>
              <a:rPr lang="en-US" sz="6601" dirty="0">
                <a:solidFill>
                  <a:srgbClr val="5034C4"/>
                </a:solidFill>
                <a:latin typeface="DM Sans Bold"/>
              </a:rPr>
              <a:t> </a:t>
            </a:r>
            <a:r>
              <a:rPr lang="en-US" sz="6601" dirty="0" err="1">
                <a:solidFill>
                  <a:srgbClr val="5034C4"/>
                </a:solidFill>
                <a:latin typeface="DM Sans Bold"/>
              </a:rPr>
              <a:t>sécurité</a:t>
            </a:r>
            <a:r>
              <a:rPr lang="en-US" sz="6601" dirty="0">
                <a:solidFill>
                  <a:srgbClr val="5034C4"/>
                </a:solidFill>
                <a:latin typeface="DM Sans Bold"/>
              </a:rPr>
              <a:t> </a:t>
            </a:r>
            <a:r>
              <a:rPr lang="en-US" sz="6601" dirty="0" err="1">
                <a:solidFill>
                  <a:srgbClr val="5034C4"/>
                </a:solidFill>
                <a:latin typeface="DM Sans Bold"/>
              </a:rPr>
              <a:t>informatique</a:t>
            </a:r>
            <a:endParaRPr lang="en-US" sz="6601" dirty="0">
              <a:solidFill>
                <a:srgbClr val="5034C4"/>
              </a:solidFill>
              <a:latin typeface="DM Sans Bold"/>
            </a:endParaRPr>
          </a:p>
          <a:p>
            <a:pPr algn="ctr">
              <a:lnSpc>
                <a:spcPts val="9242"/>
              </a:lnSpc>
            </a:pPr>
            <a:endParaRPr lang="en-US" sz="6601" dirty="0">
              <a:solidFill>
                <a:srgbClr val="5034C4"/>
              </a:solidFill>
              <a:latin typeface="DM Sans Bold"/>
            </a:endParaRPr>
          </a:p>
        </p:txBody>
      </p:sp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046326"/>
              </p:ext>
            </p:extLst>
          </p:nvPr>
        </p:nvGraphicFramePr>
        <p:xfrm>
          <a:off x="6387711" y="4030980"/>
          <a:ext cx="10871590" cy="5574792"/>
        </p:xfrm>
        <a:graphic>
          <a:graphicData uri="http://schemas.openxmlformats.org/drawingml/2006/table">
            <a:tbl>
              <a:tblPr/>
              <a:tblGrid>
                <a:gridCol w="113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8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5464">
                <a:tc>
                  <a:txBody>
                    <a:bodyPr/>
                    <a:lstStyle/>
                    <a:p>
                      <a:pPr algn="r">
                        <a:lnSpc>
                          <a:spcPts val="3779"/>
                        </a:lnSpc>
                        <a:defRPr/>
                      </a:pPr>
                      <a:r>
                        <a:rPr lang="en-US" sz="2700" dirty="0">
                          <a:solidFill>
                            <a:srgbClr val="7AC7CF"/>
                          </a:solidFill>
                          <a:latin typeface="DM Sans Bold"/>
                        </a:rPr>
                        <a:t>01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 dirty="0">
                          <a:solidFill>
                            <a:srgbClr val="5034C4"/>
                          </a:solidFill>
                          <a:latin typeface="DM Sans"/>
                        </a:rPr>
                        <a:t>   </a:t>
                      </a:r>
                      <a:r>
                        <a:rPr lang="en-US" sz="2300" dirty="0" err="1">
                          <a:solidFill>
                            <a:srgbClr val="5034C4"/>
                          </a:solidFill>
                          <a:latin typeface="DM Sans"/>
                        </a:rPr>
                        <a:t>L’utilisation</a:t>
                      </a:r>
                      <a:r>
                        <a:rPr lang="en-US" sz="2300" dirty="0">
                          <a:solidFill>
                            <a:srgbClr val="5034C4"/>
                          </a:solidFill>
                          <a:latin typeface="DM Sans"/>
                        </a:rPr>
                        <a:t> de mots de passe </a:t>
                      </a:r>
                      <a:r>
                        <a:rPr lang="en-US" sz="2300" dirty="0" err="1">
                          <a:solidFill>
                            <a:srgbClr val="5034C4"/>
                          </a:solidFill>
                          <a:latin typeface="DM Sans"/>
                        </a:rPr>
                        <a:t>uniques</a:t>
                      </a:r>
                      <a:r>
                        <a:rPr lang="en-US" sz="2300" dirty="0">
                          <a:solidFill>
                            <a:srgbClr val="5034C4"/>
                          </a:solidFill>
                          <a:latin typeface="DM Sans"/>
                        </a:rPr>
                        <a:t> et forts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5464">
                <a:tc>
                  <a:txBody>
                    <a:bodyPr/>
                    <a:lstStyle/>
                    <a:p>
                      <a:pPr algn="r">
                        <a:lnSpc>
                          <a:spcPts val="3779"/>
                        </a:lnSpc>
                        <a:defRPr/>
                      </a:pPr>
                      <a:r>
                        <a:rPr lang="en-US" sz="2700" dirty="0">
                          <a:solidFill>
                            <a:srgbClr val="7AC7CF"/>
                          </a:solidFill>
                          <a:latin typeface="DM Sans Bold"/>
                        </a:rPr>
                        <a:t>02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 dirty="0">
                          <a:solidFill>
                            <a:srgbClr val="5034C4"/>
                          </a:solidFill>
                          <a:latin typeface="DM Sans"/>
                        </a:rPr>
                        <a:t>   Le </a:t>
                      </a:r>
                      <a:r>
                        <a:rPr lang="en-US" sz="2300" dirty="0" err="1">
                          <a:solidFill>
                            <a:srgbClr val="5034C4"/>
                          </a:solidFill>
                          <a:latin typeface="DM Sans"/>
                        </a:rPr>
                        <a:t>recours</a:t>
                      </a:r>
                      <a:r>
                        <a:rPr lang="en-US" sz="2300" dirty="0">
                          <a:solidFill>
                            <a:srgbClr val="5034C4"/>
                          </a:solidFill>
                          <a:latin typeface="DM Sans"/>
                        </a:rPr>
                        <a:t> à la double </a:t>
                      </a:r>
                      <a:r>
                        <a:rPr lang="en-US" sz="2300" dirty="0" err="1">
                          <a:solidFill>
                            <a:srgbClr val="5034C4"/>
                          </a:solidFill>
                          <a:latin typeface="DM Sans"/>
                        </a:rPr>
                        <a:t>authentification</a:t>
                      </a:r>
                      <a:r>
                        <a:rPr lang="en-US" sz="2300" dirty="0">
                          <a:solidFill>
                            <a:srgbClr val="5034C4"/>
                          </a:solidFill>
                          <a:latin typeface="DM Sans"/>
                        </a:rPr>
                        <a:t> </a:t>
                      </a:r>
                      <a:r>
                        <a:rPr lang="en-US" sz="2300" dirty="0" err="1">
                          <a:solidFill>
                            <a:srgbClr val="5034C4"/>
                          </a:solidFill>
                          <a:latin typeface="DM Sans"/>
                        </a:rPr>
                        <a:t>lorsque</a:t>
                      </a:r>
                      <a:r>
                        <a:rPr lang="en-US" sz="2300" dirty="0">
                          <a:solidFill>
                            <a:srgbClr val="5034C4"/>
                          </a:solidFill>
                          <a:latin typeface="DM Sans"/>
                        </a:rPr>
                        <a:t> </a:t>
                      </a:r>
                      <a:r>
                        <a:rPr lang="en-US" sz="2300" dirty="0" err="1">
                          <a:solidFill>
                            <a:srgbClr val="5034C4"/>
                          </a:solidFill>
                          <a:latin typeface="DM Sans"/>
                        </a:rPr>
                        <a:t>c’est</a:t>
                      </a:r>
                      <a:r>
                        <a:rPr lang="en-US" sz="2300" dirty="0">
                          <a:solidFill>
                            <a:srgbClr val="5034C4"/>
                          </a:solidFill>
                          <a:latin typeface="DM Sans"/>
                        </a:rPr>
                        <a:t> possible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r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7AC7CF"/>
                          </a:solidFill>
                          <a:latin typeface="DM Sans Bold"/>
                        </a:rPr>
                        <a:t>03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8286" lvl="1" indent="0" algn="l">
                        <a:lnSpc>
                          <a:spcPts val="3220"/>
                        </a:lnSpc>
                        <a:buFont typeface="Arial"/>
                        <a:buNone/>
                        <a:defRPr/>
                      </a:pPr>
                      <a:r>
                        <a:rPr lang="en-US" sz="2300" dirty="0" err="1">
                          <a:solidFill>
                            <a:srgbClr val="5034C4"/>
                          </a:solidFill>
                          <a:latin typeface="DM Sans"/>
                        </a:rPr>
                        <a:t>L’utilisation</a:t>
                      </a:r>
                      <a:r>
                        <a:rPr lang="en-US" sz="2300" dirty="0">
                          <a:solidFill>
                            <a:srgbClr val="5034C4"/>
                          </a:solidFill>
                          <a:latin typeface="DM Sans"/>
                        </a:rPr>
                        <a:t> d’un </a:t>
                      </a:r>
                      <a:r>
                        <a:rPr lang="en-US" sz="2300" dirty="0" err="1">
                          <a:solidFill>
                            <a:srgbClr val="5034C4"/>
                          </a:solidFill>
                          <a:latin typeface="DM Sans"/>
                        </a:rPr>
                        <a:t>réseau</a:t>
                      </a:r>
                      <a:r>
                        <a:rPr lang="en-US" sz="2300" dirty="0">
                          <a:solidFill>
                            <a:srgbClr val="5034C4"/>
                          </a:solidFill>
                          <a:latin typeface="DM Sans"/>
                        </a:rPr>
                        <a:t> </a:t>
                      </a:r>
                      <a:r>
                        <a:rPr lang="en-US" sz="2300" dirty="0" err="1">
                          <a:solidFill>
                            <a:srgbClr val="5034C4"/>
                          </a:solidFill>
                          <a:latin typeface="DM Sans"/>
                        </a:rPr>
                        <a:t>privé</a:t>
                      </a:r>
                      <a:r>
                        <a:rPr lang="en-US" sz="2300" dirty="0">
                          <a:solidFill>
                            <a:srgbClr val="5034C4"/>
                          </a:solidFill>
                          <a:latin typeface="DM Sans"/>
                        </a:rPr>
                        <a:t> </a:t>
                      </a:r>
                      <a:r>
                        <a:rPr lang="en-US" sz="2300" dirty="0" err="1">
                          <a:solidFill>
                            <a:srgbClr val="5034C4"/>
                          </a:solidFill>
                          <a:latin typeface="DM Sans"/>
                        </a:rPr>
                        <a:t>virtuel</a:t>
                      </a:r>
                      <a:r>
                        <a:rPr lang="en-US" sz="2300" dirty="0">
                          <a:solidFill>
                            <a:srgbClr val="5034C4"/>
                          </a:solidFill>
                          <a:latin typeface="DM Sans"/>
                        </a:rPr>
                        <a:t> (VPN) </a:t>
                      </a:r>
                      <a:r>
                        <a:rPr lang="en-US" sz="2300" dirty="0" err="1">
                          <a:solidFill>
                            <a:srgbClr val="5034C4"/>
                          </a:solidFill>
                          <a:latin typeface="DM Sans"/>
                        </a:rPr>
                        <a:t>en</a:t>
                      </a:r>
                      <a:r>
                        <a:rPr lang="en-US" sz="2300" dirty="0">
                          <a:solidFill>
                            <a:srgbClr val="5034C4"/>
                          </a:solidFill>
                          <a:latin typeface="DM Sans"/>
                        </a:rPr>
                        <a:t> </a:t>
                      </a:r>
                      <a:r>
                        <a:rPr lang="en-US" sz="2300" dirty="0" err="1">
                          <a:solidFill>
                            <a:srgbClr val="5034C4"/>
                          </a:solidFill>
                          <a:latin typeface="DM Sans"/>
                        </a:rPr>
                        <a:t>cas</a:t>
                      </a:r>
                      <a:r>
                        <a:rPr lang="en-US" sz="2300" dirty="0">
                          <a:solidFill>
                            <a:srgbClr val="5034C4"/>
                          </a:solidFill>
                          <a:latin typeface="DM Sans"/>
                        </a:rPr>
                        <a:t> de travail à distance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5464">
                <a:tc>
                  <a:txBody>
                    <a:bodyPr/>
                    <a:lstStyle/>
                    <a:p>
                      <a:pPr algn="r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7AC7CF"/>
                          </a:solidFill>
                          <a:latin typeface="DM Sans Bold"/>
                        </a:rPr>
                        <a:t>04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 dirty="0">
                          <a:solidFill>
                            <a:srgbClr val="5034C4"/>
                          </a:solidFill>
                          <a:latin typeface="DM Sans"/>
                        </a:rPr>
                        <a:t>    La protection de </a:t>
                      </a:r>
                      <a:r>
                        <a:rPr lang="en-US" sz="2300" dirty="0" err="1">
                          <a:solidFill>
                            <a:srgbClr val="5034C4"/>
                          </a:solidFill>
                          <a:latin typeface="DM Sans"/>
                        </a:rPr>
                        <a:t>vos</a:t>
                      </a:r>
                      <a:r>
                        <a:rPr lang="en-US" sz="2300" dirty="0">
                          <a:solidFill>
                            <a:srgbClr val="5034C4"/>
                          </a:solidFill>
                          <a:latin typeface="DM Sans"/>
                        </a:rPr>
                        <a:t> </a:t>
                      </a:r>
                      <a:r>
                        <a:rPr lang="en-US" sz="2300" dirty="0" err="1">
                          <a:solidFill>
                            <a:srgbClr val="5034C4"/>
                          </a:solidFill>
                          <a:latin typeface="DM Sans"/>
                        </a:rPr>
                        <a:t>informations</a:t>
                      </a:r>
                      <a:r>
                        <a:rPr lang="en-US" sz="2300" dirty="0">
                          <a:solidFill>
                            <a:srgbClr val="5034C4"/>
                          </a:solidFill>
                          <a:latin typeface="DM Sans"/>
                        </a:rPr>
                        <a:t> à </a:t>
                      </a:r>
                      <a:r>
                        <a:rPr lang="en-US" sz="2300" dirty="0" err="1">
                          <a:solidFill>
                            <a:srgbClr val="5034C4"/>
                          </a:solidFill>
                          <a:latin typeface="DM Sans"/>
                        </a:rPr>
                        <a:t>caractère</a:t>
                      </a:r>
                      <a:r>
                        <a:rPr lang="en-US" sz="2300" dirty="0">
                          <a:solidFill>
                            <a:srgbClr val="5034C4"/>
                          </a:solidFill>
                          <a:latin typeface="DM Sans"/>
                        </a:rPr>
                        <a:t> personnel 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r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7AC7CF"/>
                          </a:solidFill>
                          <a:latin typeface="DM Sans Bold"/>
                        </a:rPr>
                        <a:t>05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8286" lvl="1" indent="0" algn="l">
                        <a:lnSpc>
                          <a:spcPts val="3220"/>
                        </a:lnSpc>
                        <a:buFont typeface="Arial"/>
                        <a:buNone/>
                        <a:defRPr/>
                      </a:pPr>
                      <a:r>
                        <a:rPr lang="en-US" sz="2300" dirty="0">
                          <a:solidFill>
                            <a:srgbClr val="5034C4"/>
                          </a:solidFill>
                          <a:latin typeface="DM Sans"/>
                        </a:rPr>
                        <a:t> </a:t>
                      </a:r>
                      <a:r>
                        <a:rPr lang="en-US" sz="2300" dirty="0" err="1">
                          <a:solidFill>
                            <a:srgbClr val="5034C4"/>
                          </a:solidFill>
                          <a:latin typeface="DM Sans"/>
                        </a:rPr>
                        <a:t>L’utilisation</a:t>
                      </a:r>
                      <a:r>
                        <a:rPr lang="en-US" sz="2300" dirty="0">
                          <a:solidFill>
                            <a:srgbClr val="5034C4"/>
                          </a:solidFill>
                          <a:latin typeface="DM Sans"/>
                        </a:rPr>
                        <a:t> exclusive de sites Internet, </a:t>
                      </a:r>
                      <a:r>
                        <a:rPr lang="en-US" sz="2300" dirty="0" err="1">
                          <a:solidFill>
                            <a:srgbClr val="5034C4"/>
                          </a:solidFill>
                          <a:latin typeface="DM Sans"/>
                        </a:rPr>
                        <a:t>logiciels</a:t>
                      </a:r>
                      <a:r>
                        <a:rPr lang="en-US" sz="2300" dirty="0">
                          <a:solidFill>
                            <a:srgbClr val="5034C4"/>
                          </a:solidFill>
                          <a:latin typeface="DM Sans"/>
                        </a:rPr>
                        <a:t> et applications      </a:t>
                      </a:r>
                      <a:r>
                        <a:rPr lang="en-US" sz="2300" dirty="0" err="1">
                          <a:solidFill>
                            <a:srgbClr val="5034C4"/>
                          </a:solidFill>
                          <a:latin typeface="DM Sans"/>
                        </a:rPr>
                        <a:t>fiables</a:t>
                      </a:r>
                      <a:r>
                        <a:rPr lang="en-US" sz="2300" dirty="0">
                          <a:solidFill>
                            <a:srgbClr val="5034C4"/>
                          </a:solidFill>
                          <a:latin typeface="DM Sans"/>
                        </a:rPr>
                        <a:t> et </a:t>
                      </a:r>
                      <a:r>
                        <a:rPr lang="en-US" sz="2300" dirty="0" err="1">
                          <a:solidFill>
                            <a:srgbClr val="5034C4"/>
                          </a:solidFill>
                          <a:latin typeface="DM Sans"/>
                        </a:rPr>
                        <a:t>sécurisées</a:t>
                      </a:r>
                      <a:r>
                        <a:rPr lang="en-US" sz="2300" dirty="0">
                          <a:solidFill>
                            <a:srgbClr val="5034C4"/>
                          </a:solidFill>
                          <a:latin typeface="DM Sans"/>
                        </a:rPr>
                        <a:t>.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49571" y="3577833"/>
            <a:ext cx="9111069" cy="4737316"/>
            <a:chOff x="0" y="0"/>
            <a:chExt cx="12148092" cy="6316422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2148092" cy="4660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640"/>
                </a:lnSpc>
              </a:pPr>
              <a:r>
                <a:rPr lang="en-US" sz="4700" dirty="0" err="1">
                  <a:solidFill>
                    <a:srgbClr val="FFFFFF"/>
                  </a:solidFill>
                  <a:latin typeface="DM Sans Bold"/>
                </a:rPr>
                <a:t>Sensibiliser</a:t>
              </a:r>
              <a:r>
                <a:rPr lang="en-US" sz="4700" dirty="0">
                  <a:solidFill>
                    <a:srgbClr val="FFFFFF"/>
                  </a:solidFill>
                  <a:latin typeface="DM Sans Bold"/>
                </a:rPr>
                <a:t> </a:t>
              </a:r>
              <a:r>
                <a:rPr lang="en-US" sz="4700" dirty="0" err="1">
                  <a:solidFill>
                    <a:srgbClr val="FFFFFF"/>
                  </a:solidFill>
                  <a:latin typeface="DM Sans Bold"/>
                </a:rPr>
                <a:t>vos</a:t>
              </a:r>
              <a:r>
                <a:rPr lang="en-US" sz="4700" dirty="0">
                  <a:solidFill>
                    <a:srgbClr val="FFFFFF"/>
                  </a:solidFill>
                  <a:latin typeface="DM Sans Bold"/>
                </a:rPr>
                <a:t> </a:t>
              </a:r>
              <a:r>
                <a:rPr lang="en-US" sz="4700" dirty="0" err="1">
                  <a:solidFill>
                    <a:srgbClr val="FFFFFF"/>
                  </a:solidFill>
                  <a:latin typeface="DM Sans Bold"/>
                </a:rPr>
                <a:t>collaborateurs</a:t>
              </a:r>
              <a:r>
                <a:rPr lang="en-US" sz="4700" dirty="0">
                  <a:solidFill>
                    <a:srgbClr val="FFFFFF"/>
                  </a:solidFill>
                  <a:latin typeface="DM Sans Bold"/>
                </a:rPr>
                <a:t> à la </a:t>
              </a:r>
              <a:r>
                <a:rPr lang="en-US" sz="4700" dirty="0" err="1">
                  <a:solidFill>
                    <a:srgbClr val="FFFFFF"/>
                  </a:solidFill>
                  <a:latin typeface="DM Sans Bold"/>
                </a:rPr>
                <a:t>fraude</a:t>
              </a:r>
              <a:r>
                <a:rPr lang="en-US" sz="4700" dirty="0">
                  <a:solidFill>
                    <a:srgbClr val="FFFFFF"/>
                  </a:solidFill>
                  <a:latin typeface="DM Sans Bold"/>
                </a:rPr>
                <a:t> : </a:t>
              </a:r>
              <a:r>
                <a:rPr lang="en-US" sz="4700" dirty="0" err="1">
                  <a:solidFill>
                    <a:srgbClr val="FFFFFF"/>
                  </a:solidFill>
                  <a:latin typeface="DM Sans Bold"/>
                </a:rPr>
                <a:t>une</a:t>
              </a:r>
              <a:r>
                <a:rPr lang="en-US" sz="4700" dirty="0">
                  <a:solidFill>
                    <a:srgbClr val="FFFFFF"/>
                  </a:solidFill>
                  <a:latin typeface="DM Sans Bold"/>
                </a:rPr>
                <a:t> bonne pratique de </a:t>
              </a:r>
              <a:r>
                <a:rPr lang="en-US" sz="4700" dirty="0" err="1">
                  <a:solidFill>
                    <a:srgbClr val="FFFFFF"/>
                  </a:solidFill>
                  <a:latin typeface="DM Sans Bold"/>
                </a:rPr>
                <a:t>sécurité</a:t>
              </a:r>
              <a:r>
                <a:rPr lang="en-US" sz="4700" dirty="0">
                  <a:solidFill>
                    <a:srgbClr val="FFFFFF"/>
                  </a:solidFill>
                  <a:latin typeface="DM Sans Bold"/>
                </a:rPr>
                <a:t> </a:t>
              </a:r>
              <a:r>
                <a:rPr lang="en-US" sz="4700" dirty="0" err="1">
                  <a:solidFill>
                    <a:srgbClr val="FFFFFF"/>
                  </a:solidFill>
                  <a:latin typeface="DM Sans Bold"/>
                </a:rPr>
                <a:t>informatique</a:t>
              </a:r>
              <a:r>
                <a:rPr lang="en-US" sz="4700" dirty="0">
                  <a:solidFill>
                    <a:srgbClr val="FFFFFF"/>
                  </a:solidFill>
                  <a:latin typeface="DM Sans Bold"/>
                </a:rPr>
                <a:t> </a:t>
              </a:r>
              <a:r>
                <a:rPr lang="en-US" sz="4700" dirty="0" err="1">
                  <a:solidFill>
                    <a:srgbClr val="FFFFFF"/>
                  </a:solidFill>
                  <a:latin typeface="DM Sans Bold"/>
                </a:rPr>
                <a:t>essentielle</a:t>
              </a:r>
              <a:endParaRPr lang="en-US" sz="4700" dirty="0">
                <a:solidFill>
                  <a:srgbClr val="FFFFFF"/>
                </a:solidFill>
                <a:latin typeface="DM Sans Bold"/>
              </a:endParaRPr>
            </a:p>
            <a:p>
              <a:pPr>
                <a:lnSpc>
                  <a:spcPts val="5040"/>
                </a:lnSpc>
              </a:pPr>
              <a:endParaRPr lang="en-US" sz="4700" dirty="0">
                <a:solidFill>
                  <a:srgbClr val="FFFFFF"/>
                </a:solidFill>
                <a:latin typeface="DM Sans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640147"/>
              <a:ext cx="12148092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084268" y="2026533"/>
            <a:ext cx="4421844" cy="593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450</Words>
  <Application>Microsoft Office PowerPoint</Application>
  <PresentationFormat>Personnalisé</PresentationFormat>
  <Paragraphs>39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DM Sans Bold</vt:lpstr>
      <vt:lpstr>Calibri</vt:lpstr>
      <vt:lpstr>DM Sans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Minimalist Modern AI Robot Presentation</dc:title>
  <dc:creator>Titi Ptb</dc:creator>
  <cp:lastModifiedBy>Titi Ptb</cp:lastModifiedBy>
  <cp:revision>8</cp:revision>
  <dcterms:created xsi:type="dcterms:W3CDTF">2006-08-16T00:00:00Z</dcterms:created>
  <dcterms:modified xsi:type="dcterms:W3CDTF">2023-07-04T13:43:39Z</dcterms:modified>
  <dc:identifier>DAFi-t1HITo</dc:identifier>
</cp:coreProperties>
</file>