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 id="269" r:id="rId15"/>
    <p:sldId id="270" r:id="rId16"/>
    <p:sldId id="271" r:id="rId17"/>
    <p:sldId id="272" r:id="rId18"/>
  </p:sldIdLst>
  <p:sldSz cx="9144000" cy="5143500" type="screen16x9"/>
  <p:notesSz cx="6858000" cy="9144000"/>
  <p:embeddedFontLst>
    <p:embeddedFont>
      <p:font typeface="Cascadia Code" panose="020B0609020000020004" pitchFamily="49" charset="0"/>
      <p:regular r:id="rId20"/>
      <p:bold r:id="rId21"/>
      <p:italic r:id="rId22"/>
      <p:boldItalic r:id="rId23"/>
    </p:embeddedFont>
    <p:embeddedFont>
      <p:font typeface="Cascadia Code SemiBold" panose="020B0609020000020004" pitchFamily="49" charset="0"/>
      <p:bold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09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a7bc928b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a7bc928b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a7bc928b9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a7bc928b9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a7bc928b92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a7bc928b92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a7bc928b9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a7bc928b9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hyperlink" Target="https://github.com/glpi-project/glpi-agent/releases/tag/1.4"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hyperlink" Target="http://ip_de_votre_machine/glpi/front/inventory.php/"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hyperlink" Target="http://ip_de_votre_machin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fr" sz="3600"/>
              <a:t>Gestion de l’inventaire </a:t>
            </a:r>
            <a:endParaRPr sz="3600"/>
          </a:p>
          <a:p>
            <a:pPr marL="0" lvl="0" indent="0" algn="ctr" rtl="0">
              <a:spcBef>
                <a:spcPts val="0"/>
              </a:spcBef>
              <a:spcAft>
                <a:spcPts val="0"/>
              </a:spcAft>
              <a:buNone/>
            </a:pPr>
            <a:r>
              <a:rPr lang="fr" sz="3600"/>
              <a:t>du parc informatique</a:t>
            </a:r>
            <a:endParaRPr sz="3600"/>
          </a:p>
        </p:txBody>
      </p:sp>
      <p:sp>
        <p:nvSpPr>
          <p:cNvPr id="55" name="Google Shape;55;p13"/>
          <p:cNvSpPr txBox="1">
            <a:spLocks noGrp="1"/>
          </p:cNvSpPr>
          <p:nvPr>
            <p:ph type="subTitle" idx="1"/>
          </p:nvPr>
        </p:nvSpPr>
        <p:spPr>
          <a:xfrm>
            <a:off x="215475" y="3877625"/>
            <a:ext cx="8520600" cy="79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sz="1050" dirty="0">
                <a:solidFill>
                  <a:schemeClr val="tx1"/>
                </a:solidFill>
              </a:rPr>
              <a:t>Porteboeuf Thierry, le 13 Juin 2023</a:t>
            </a:r>
            <a:endParaRPr sz="1050" dirty="0">
              <a:solidFill>
                <a:schemeClr val="tx1"/>
              </a:solidFill>
            </a:endParaRPr>
          </a:p>
        </p:txBody>
      </p:sp>
      <p:pic>
        <p:nvPicPr>
          <p:cNvPr id="56" name="Google Shape;56;p13"/>
          <p:cNvPicPr preferRelativeResize="0"/>
          <p:nvPr/>
        </p:nvPicPr>
        <p:blipFill>
          <a:blip r:embed="rId3">
            <a:alphaModFix/>
          </a:blip>
          <a:stretch>
            <a:fillRect/>
          </a:stretch>
        </p:blipFill>
        <p:spPr>
          <a:xfrm>
            <a:off x="152400" y="152400"/>
            <a:ext cx="1219950" cy="76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79;p16">
            <a:extLst>
              <a:ext uri="{FF2B5EF4-FFF2-40B4-BE49-F238E27FC236}">
                <a16:creationId xmlns:a16="http://schemas.microsoft.com/office/drawing/2014/main" id="{2C07974B-1ACD-5BF5-FCFA-839538665683}"/>
              </a:ext>
            </a:extLst>
          </p:cNvPr>
          <p:cNvPicPr preferRelativeResize="0"/>
          <p:nvPr/>
        </p:nvPicPr>
        <p:blipFill>
          <a:blip r:embed="rId2">
            <a:alphaModFix/>
          </a:blip>
          <a:stretch>
            <a:fillRect/>
          </a:stretch>
        </p:blipFill>
        <p:spPr>
          <a:xfrm>
            <a:off x="152400" y="152400"/>
            <a:ext cx="1219950" cy="764500"/>
          </a:xfrm>
          <a:prstGeom prst="rect">
            <a:avLst/>
          </a:prstGeom>
          <a:noFill/>
          <a:ln>
            <a:noFill/>
          </a:ln>
        </p:spPr>
      </p:pic>
      <p:sp>
        <p:nvSpPr>
          <p:cNvPr id="5" name="Google Shape;77;p16">
            <a:extLst>
              <a:ext uri="{FF2B5EF4-FFF2-40B4-BE49-F238E27FC236}">
                <a16:creationId xmlns:a16="http://schemas.microsoft.com/office/drawing/2014/main" id="{239BD97B-F2EE-0897-75CF-D93E60BDF033}"/>
              </a:ext>
            </a:extLst>
          </p:cNvPr>
          <p:cNvSpPr txBox="1">
            <a:spLocks noGrp="1"/>
          </p:cNvSpPr>
          <p:nvPr>
            <p:ph type="title"/>
          </p:nvPr>
        </p:nvSpPr>
        <p:spPr>
          <a:xfrm>
            <a:off x="2266400" y="344200"/>
            <a:ext cx="6066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Procédure d’installation du serveur GLPI </a:t>
            </a:r>
            <a:endParaRPr dirty="0"/>
          </a:p>
        </p:txBody>
      </p:sp>
      <p:sp>
        <p:nvSpPr>
          <p:cNvPr id="6" name="ZoneTexte 5">
            <a:extLst>
              <a:ext uri="{FF2B5EF4-FFF2-40B4-BE49-F238E27FC236}">
                <a16:creationId xmlns:a16="http://schemas.microsoft.com/office/drawing/2014/main" id="{C79FF010-6D7B-0F62-EE4B-8AB5C26A5173}"/>
              </a:ext>
            </a:extLst>
          </p:cNvPr>
          <p:cNvSpPr txBox="1"/>
          <p:nvPr/>
        </p:nvSpPr>
        <p:spPr>
          <a:xfrm>
            <a:off x="762375" y="1094065"/>
            <a:ext cx="3495843" cy="923330"/>
          </a:xfrm>
          <a:prstGeom prst="rect">
            <a:avLst/>
          </a:prstGeom>
          <a:noFill/>
        </p:spPr>
        <p:txBody>
          <a:bodyPr wrap="square" rtlCol="0">
            <a:spAutoFit/>
          </a:bodyPr>
          <a:lstStyle/>
          <a:p>
            <a:r>
              <a:rPr lang="fr-FR" sz="900" i="1" dirty="0"/>
              <a:t>Il reste à saisir les informations sur la base de données destinées à GLPI que nous avons précédemment créée, Saisissez localhost pour spécifier que la machine actuelle héberge à la fois le site web de GLPI et la base de données. Rentrez ensuite le nom de l’utilisateur qui a tous les privilèges sur cette base de données et son mot de passe</a:t>
            </a:r>
          </a:p>
        </p:txBody>
      </p:sp>
      <p:pic>
        <p:nvPicPr>
          <p:cNvPr id="2052" name="Picture 4">
            <a:extLst>
              <a:ext uri="{FF2B5EF4-FFF2-40B4-BE49-F238E27FC236}">
                <a16:creationId xmlns:a16="http://schemas.microsoft.com/office/drawing/2014/main" id="{566F56DB-A2AE-4D3D-4A67-723D52537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375" y="2120909"/>
            <a:ext cx="3160090" cy="19285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2242D743-8BCB-FFD9-D926-B31E9F7EBFE5}"/>
              </a:ext>
            </a:extLst>
          </p:cNvPr>
          <p:cNvSpPr txBox="1"/>
          <p:nvPr/>
        </p:nvSpPr>
        <p:spPr>
          <a:xfrm>
            <a:off x="762375" y="4189761"/>
            <a:ext cx="3495843" cy="369332"/>
          </a:xfrm>
          <a:prstGeom prst="rect">
            <a:avLst/>
          </a:prstGeom>
          <a:noFill/>
        </p:spPr>
        <p:txBody>
          <a:bodyPr wrap="square" rtlCol="0">
            <a:spAutoFit/>
          </a:bodyPr>
          <a:lstStyle/>
          <a:p>
            <a:r>
              <a:rPr lang="fr-FR" sz="900" i="1" dirty="0"/>
              <a:t>Sélectionnez ensuite la base de données créée spécialement pour GLPI.</a:t>
            </a:r>
          </a:p>
        </p:txBody>
      </p:sp>
      <p:pic>
        <p:nvPicPr>
          <p:cNvPr id="2054" name="Picture 6">
            <a:extLst>
              <a:ext uri="{FF2B5EF4-FFF2-40B4-BE49-F238E27FC236}">
                <a16:creationId xmlns:a16="http://schemas.microsoft.com/office/drawing/2014/main" id="{EBA89BF7-5D02-EF2E-323A-80BC58BD2D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088" y="1094065"/>
            <a:ext cx="3061358" cy="21076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FCE8BB96-5DE2-F2CA-AE58-7C93D46A400F}"/>
              </a:ext>
            </a:extLst>
          </p:cNvPr>
          <p:cNvSpPr txBox="1"/>
          <p:nvPr/>
        </p:nvSpPr>
        <p:spPr>
          <a:xfrm>
            <a:off x="5032088" y="3213949"/>
            <a:ext cx="3495843" cy="507831"/>
          </a:xfrm>
          <a:prstGeom prst="rect">
            <a:avLst/>
          </a:prstGeom>
          <a:noFill/>
        </p:spPr>
        <p:txBody>
          <a:bodyPr wrap="square" rtlCol="0">
            <a:spAutoFit/>
          </a:bodyPr>
          <a:lstStyle/>
          <a:p>
            <a:r>
              <a:rPr lang="fr-FR" sz="900" i="1" dirty="0"/>
              <a:t>Le setup va contacter la base de données pour s’assurer que tout est OK. Patientez quelques secondes avant de pouvoir continuer</a:t>
            </a:r>
          </a:p>
        </p:txBody>
      </p:sp>
      <p:pic>
        <p:nvPicPr>
          <p:cNvPr id="2056" name="Picture 8">
            <a:extLst>
              <a:ext uri="{FF2B5EF4-FFF2-40B4-BE49-F238E27FC236}">
                <a16:creationId xmlns:a16="http://schemas.microsoft.com/office/drawing/2014/main" id="{8F3E6C6C-1F46-F59C-6324-6390CA6EF9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2088" y="3721780"/>
            <a:ext cx="3160090" cy="11880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08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79;p16">
            <a:extLst>
              <a:ext uri="{FF2B5EF4-FFF2-40B4-BE49-F238E27FC236}">
                <a16:creationId xmlns:a16="http://schemas.microsoft.com/office/drawing/2014/main" id="{1F4BD06A-9904-E6F6-9D8C-D1785548A51F}"/>
              </a:ext>
            </a:extLst>
          </p:cNvPr>
          <p:cNvPicPr preferRelativeResize="0"/>
          <p:nvPr/>
        </p:nvPicPr>
        <p:blipFill>
          <a:blip r:embed="rId2">
            <a:alphaModFix/>
          </a:blip>
          <a:stretch>
            <a:fillRect/>
          </a:stretch>
        </p:blipFill>
        <p:spPr>
          <a:xfrm>
            <a:off x="152400" y="152400"/>
            <a:ext cx="1219950" cy="764500"/>
          </a:xfrm>
          <a:prstGeom prst="rect">
            <a:avLst/>
          </a:prstGeom>
          <a:noFill/>
          <a:ln>
            <a:noFill/>
          </a:ln>
        </p:spPr>
      </p:pic>
      <p:sp>
        <p:nvSpPr>
          <p:cNvPr id="5" name="Google Shape;77;p16">
            <a:extLst>
              <a:ext uri="{FF2B5EF4-FFF2-40B4-BE49-F238E27FC236}">
                <a16:creationId xmlns:a16="http://schemas.microsoft.com/office/drawing/2014/main" id="{F370D6F2-9049-155F-906F-E5FBD120972E}"/>
              </a:ext>
            </a:extLst>
          </p:cNvPr>
          <p:cNvSpPr txBox="1">
            <a:spLocks noGrp="1"/>
          </p:cNvSpPr>
          <p:nvPr>
            <p:ph type="title"/>
          </p:nvPr>
        </p:nvSpPr>
        <p:spPr>
          <a:xfrm>
            <a:off x="2266400" y="344200"/>
            <a:ext cx="6066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Procédure d’installation du serveur GLPI </a:t>
            </a:r>
            <a:endParaRPr dirty="0"/>
          </a:p>
        </p:txBody>
      </p:sp>
      <p:sp>
        <p:nvSpPr>
          <p:cNvPr id="7" name="ZoneTexte 6">
            <a:extLst>
              <a:ext uri="{FF2B5EF4-FFF2-40B4-BE49-F238E27FC236}">
                <a16:creationId xmlns:a16="http://schemas.microsoft.com/office/drawing/2014/main" id="{AF928B2F-0D38-4D4C-17DE-EF97506F5EC3}"/>
              </a:ext>
            </a:extLst>
          </p:cNvPr>
          <p:cNvSpPr txBox="1"/>
          <p:nvPr/>
        </p:nvSpPr>
        <p:spPr>
          <a:xfrm>
            <a:off x="762375" y="1094065"/>
            <a:ext cx="3495843" cy="369332"/>
          </a:xfrm>
          <a:prstGeom prst="rect">
            <a:avLst/>
          </a:prstGeom>
          <a:noFill/>
        </p:spPr>
        <p:txBody>
          <a:bodyPr wrap="square" rtlCol="0">
            <a:spAutoFit/>
          </a:bodyPr>
          <a:lstStyle/>
          <a:p>
            <a:r>
              <a:rPr lang="fr-FR" sz="900" i="1" dirty="0"/>
              <a:t>Choisissez d’envoyez ou pas les statistiques sur votre utilisation de GLPI à l’équipe qui gère le projet et poursuivez.</a:t>
            </a:r>
          </a:p>
        </p:txBody>
      </p:sp>
      <p:pic>
        <p:nvPicPr>
          <p:cNvPr id="4100" name="Picture 4">
            <a:extLst>
              <a:ext uri="{FF2B5EF4-FFF2-40B4-BE49-F238E27FC236}">
                <a16:creationId xmlns:a16="http://schemas.microsoft.com/office/drawing/2014/main" id="{D84F481D-A4C5-0E0E-7C14-00292C5C9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765" y="1640562"/>
            <a:ext cx="2785269" cy="2571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724A7C61-02A6-22E7-2764-EC0B8C17656B}"/>
              </a:ext>
            </a:extLst>
          </p:cNvPr>
          <p:cNvSpPr txBox="1"/>
          <p:nvPr/>
        </p:nvSpPr>
        <p:spPr>
          <a:xfrm>
            <a:off x="762374" y="4278663"/>
            <a:ext cx="3495843" cy="507831"/>
          </a:xfrm>
          <a:prstGeom prst="rect">
            <a:avLst/>
          </a:prstGeom>
          <a:noFill/>
        </p:spPr>
        <p:txBody>
          <a:bodyPr wrap="square" rtlCol="0">
            <a:spAutoFit/>
          </a:bodyPr>
          <a:lstStyle/>
          <a:p>
            <a:r>
              <a:rPr lang="fr-FR" sz="900" i="1" dirty="0"/>
              <a:t>L’installation est désormais terminée. Notez bien les identifiants par défaut qui permettront de rentrer dans l’interface web de GLPI. Ils seront à changer par la suite. Cliquez sur Utiliser GLPI.</a:t>
            </a:r>
          </a:p>
        </p:txBody>
      </p:sp>
      <p:pic>
        <p:nvPicPr>
          <p:cNvPr id="4102" name="Picture 6">
            <a:extLst>
              <a:ext uri="{FF2B5EF4-FFF2-40B4-BE49-F238E27FC236}">
                <a16:creationId xmlns:a16="http://schemas.microsoft.com/office/drawing/2014/main" id="{D74745D6-9733-F62C-4113-F09C7B0F04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7156" y="1117687"/>
            <a:ext cx="2881988" cy="15028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8A1864CA-DDA0-D700-7863-6A0155EDD480}"/>
              </a:ext>
            </a:extLst>
          </p:cNvPr>
          <p:cNvSpPr txBox="1"/>
          <p:nvPr/>
        </p:nvSpPr>
        <p:spPr>
          <a:xfrm>
            <a:off x="4677156" y="2636663"/>
            <a:ext cx="3495843" cy="369332"/>
          </a:xfrm>
          <a:prstGeom prst="rect">
            <a:avLst/>
          </a:prstGeom>
          <a:noFill/>
        </p:spPr>
        <p:txBody>
          <a:bodyPr wrap="square" rtlCol="0">
            <a:spAutoFit/>
          </a:bodyPr>
          <a:lstStyle/>
          <a:p>
            <a:r>
              <a:rPr lang="fr-FR" sz="900" i="1" dirty="0"/>
              <a:t>Connectez vous avec les identifiants par défaut d’un compte administrateur.</a:t>
            </a:r>
          </a:p>
        </p:txBody>
      </p:sp>
      <p:pic>
        <p:nvPicPr>
          <p:cNvPr id="4104" name="Picture 8">
            <a:extLst>
              <a:ext uri="{FF2B5EF4-FFF2-40B4-BE49-F238E27FC236}">
                <a16:creationId xmlns:a16="http://schemas.microsoft.com/office/drawing/2014/main" id="{ACDCE0DA-EEA7-2567-42B6-C5052BA7B7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5516" y="2972639"/>
            <a:ext cx="2785268" cy="2170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4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79;p16">
            <a:extLst>
              <a:ext uri="{FF2B5EF4-FFF2-40B4-BE49-F238E27FC236}">
                <a16:creationId xmlns:a16="http://schemas.microsoft.com/office/drawing/2014/main" id="{63CAE214-B242-5A5B-595A-053DD0C8BD9A}"/>
              </a:ext>
            </a:extLst>
          </p:cNvPr>
          <p:cNvPicPr preferRelativeResize="0"/>
          <p:nvPr/>
        </p:nvPicPr>
        <p:blipFill>
          <a:blip r:embed="rId2">
            <a:alphaModFix/>
          </a:blip>
          <a:stretch>
            <a:fillRect/>
          </a:stretch>
        </p:blipFill>
        <p:spPr>
          <a:xfrm>
            <a:off x="152400" y="152400"/>
            <a:ext cx="1219950" cy="764500"/>
          </a:xfrm>
          <a:prstGeom prst="rect">
            <a:avLst/>
          </a:prstGeom>
          <a:noFill/>
          <a:ln>
            <a:noFill/>
          </a:ln>
        </p:spPr>
      </p:pic>
      <p:sp>
        <p:nvSpPr>
          <p:cNvPr id="5" name="Google Shape;77;p16">
            <a:extLst>
              <a:ext uri="{FF2B5EF4-FFF2-40B4-BE49-F238E27FC236}">
                <a16:creationId xmlns:a16="http://schemas.microsoft.com/office/drawing/2014/main" id="{1E0249DD-3804-72C9-0E65-DE31AB156CD9}"/>
              </a:ext>
            </a:extLst>
          </p:cNvPr>
          <p:cNvSpPr txBox="1">
            <a:spLocks noGrp="1"/>
          </p:cNvSpPr>
          <p:nvPr>
            <p:ph type="title"/>
          </p:nvPr>
        </p:nvSpPr>
        <p:spPr>
          <a:xfrm>
            <a:off x="2266400" y="344200"/>
            <a:ext cx="6066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Procédure d’installation du serveur GLPI </a:t>
            </a:r>
            <a:endParaRPr dirty="0"/>
          </a:p>
        </p:txBody>
      </p:sp>
      <p:sp>
        <p:nvSpPr>
          <p:cNvPr id="6" name="ZoneTexte 5">
            <a:extLst>
              <a:ext uri="{FF2B5EF4-FFF2-40B4-BE49-F238E27FC236}">
                <a16:creationId xmlns:a16="http://schemas.microsoft.com/office/drawing/2014/main" id="{E1003804-C038-A7A4-8637-222C2EA96A62}"/>
              </a:ext>
            </a:extLst>
          </p:cNvPr>
          <p:cNvSpPr txBox="1"/>
          <p:nvPr/>
        </p:nvSpPr>
        <p:spPr>
          <a:xfrm>
            <a:off x="762375" y="1094065"/>
            <a:ext cx="3495843" cy="923330"/>
          </a:xfrm>
          <a:prstGeom prst="rect">
            <a:avLst/>
          </a:prstGeom>
          <a:noFill/>
        </p:spPr>
        <p:txBody>
          <a:bodyPr wrap="square" rtlCol="0">
            <a:spAutoFit/>
          </a:bodyPr>
          <a:lstStyle/>
          <a:p>
            <a:r>
              <a:rPr lang="fr-FR" sz="900" i="1" dirty="0"/>
              <a:t>Vous voilà maintenant connecté au tableau de bord de votre outil GLPI . </a:t>
            </a:r>
          </a:p>
          <a:p>
            <a:endParaRPr lang="fr-FR" sz="900" i="1" dirty="0"/>
          </a:p>
          <a:p>
            <a:r>
              <a:rPr lang="fr-FR" sz="900" i="1" dirty="0"/>
              <a:t>Un message d’avertissement vous informe que par sécurité il faudra changer les mots de passe par défaut des 4 utilisateurs crées automatiquement et supprimer le fichier « </a:t>
            </a:r>
            <a:r>
              <a:rPr lang="fr-FR" sz="900" i="1" dirty="0" err="1"/>
              <a:t>install,php</a:t>
            </a:r>
            <a:r>
              <a:rPr lang="fr-FR" sz="900" i="1" dirty="0"/>
              <a:t> »</a:t>
            </a:r>
          </a:p>
        </p:txBody>
      </p:sp>
      <p:pic>
        <p:nvPicPr>
          <p:cNvPr id="5122" name="Picture 2">
            <a:extLst>
              <a:ext uri="{FF2B5EF4-FFF2-40B4-BE49-F238E27FC236}">
                <a16:creationId xmlns:a16="http://schemas.microsoft.com/office/drawing/2014/main" id="{746A2815-4695-4836-63FA-6CF2B25DC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2194560"/>
            <a:ext cx="3790950" cy="257175"/>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A85C1519-0CC9-59B7-50FF-83EE601A24AC}"/>
              </a:ext>
            </a:extLst>
          </p:cNvPr>
          <p:cNvSpPr txBox="1"/>
          <p:nvPr/>
        </p:nvSpPr>
        <p:spPr>
          <a:xfrm>
            <a:off x="762374" y="2495508"/>
            <a:ext cx="3495843" cy="507831"/>
          </a:xfrm>
          <a:prstGeom prst="rect">
            <a:avLst/>
          </a:prstGeom>
          <a:noFill/>
        </p:spPr>
        <p:txBody>
          <a:bodyPr wrap="square" rtlCol="0">
            <a:spAutoFit/>
          </a:bodyPr>
          <a:lstStyle/>
          <a:p>
            <a:r>
              <a:rPr lang="fr-FR" sz="900" i="1" dirty="0"/>
              <a:t>Si vous cliquez sur le nom d’un des utilisateurs, vous arriverez directement dans ses configurations. Vous pourrez alors lui attribuer un nouveau mot de passe.</a:t>
            </a:r>
          </a:p>
        </p:txBody>
      </p:sp>
      <p:pic>
        <p:nvPicPr>
          <p:cNvPr id="5124" name="Picture 4">
            <a:extLst>
              <a:ext uri="{FF2B5EF4-FFF2-40B4-BE49-F238E27FC236}">
                <a16:creationId xmlns:a16="http://schemas.microsoft.com/office/drawing/2014/main" id="{E0BA27F2-16D2-FA23-3962-E07DEED54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371" y="2976377"/>
            <a:ext cx="3043493" cy="2047108"/>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7BBB7BC1-36B3-6EA3-C335-38F15520B4E5}"/>
              </a:ext>
            </a:extLst>
          </p:cNvPr>
          <p:cNvSpPr txBox="1"/>
          <p:nvPr/>
        </p:nvSpPr>
        <p:spPr>
          <a:xfrm>
            <a:off x="5084566" y="2020388"/>
            <a:ext cx="3622112" cy="230832"/>
          </a:xfrm>
          <a:prstGeom prst="rect">
            <a:avLst/>
          </a:prstGeom>
          <a:noFill/>
        </p:spPr>
        <p:txBody>
          <a:bodyPr wrap="square" rtlCol="0">
            <a:spAutoFit/>
          </a:bodyPr>
          <a:lstStyle/>
          <a:p>
            <a:r>
              <a:rPr lang="fr-FR" sz="900" i="1" dirty="0"/>
              <a:t>Pour supprimer le fichier </a:t>
            </a:r>
            <a:r>
              <a:rPr lang="fr-FR" sz="900" i="1" dirty="0" err="1"/>
              <a:t>install,php</a:t>
            </a:r>
            <a:r>
              <a:rPr lang="fr-FR" sz="900" i="1" dirty="0"/>
              <a:t>, la commande est la suivante :</a:t>
            </a:r>
          </a:p>
        </p:txBody>
      </p:sp>
      <p:pic>
        <p:nvPicPr>
          <p:cNvPr id="11" name="Image 10">
            <a:extLst>
              <a:ext uri="{FF2B5EF4-FFF2-40B4-BE49-F238E27FC236}">
                <a16:creationId xmlns:a16="http://schemas.microsoft.com/office/drawing/2014/main" id="{B8FE1492-91AF-AEAE-15E1-B99F587CF6B9}"/>
              </a:ext>
            </a:extLst>
          </p:cNvPr>
          <p:cNvPicPr>
            <a:picLocks noChangeAspect="1"/>
          </p:cNvPicPr>
          <p:nvPr/>
        </p:nvPicPr>
        <p:blipFill>
          <a:blip r:embed="rId5"/>
          <a:stretch>
            <a:fillRect/>
          </a:stretch>
        </p:blipFill>
        <p:spPr>
          <a:xfrm>
            <a:off x="5199935" y="2649178"/>
            <a:ext cx="3391373" cy="3334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5015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2114475" y="299500"/>
            <a:ext cx="6380700" cy="113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2400" dirty="0"/>
              <a:t>Procédure d’installation de l’agent GLPI sur Windows 10</a:t>
            </a:r>
            <a:endParaRPr sz="2400" dirty="0"/>
          </a:p>
        </p:txBody>
      </p:sp>
      <p:pic>
        <p:nvPicPr>
          <p:cNvPr id="86" name="Google Shape;86;p17"/>
          <p:cNvPicPr preferRelativeResize="0"/>
          <p:nvPr/>
        </p:nvPicPr>
        <p:blipFill>
          <a:blip r:embed="rId3">
            <a:alphaModFix/>
          </a:blip>
          <a:stretch>
            <a:fillRect/>
          </a:stretch>
        </p:blipFill>
        <p:spPr>
          <a:xfrm>
            <a:off x="152400" y="152400"/>
            <a:ext cx="1219950" cy="764500"/>
          </a:xfrm>
          <a:prstGeom prst="rect">
            <a:avLst/>
          </a:prstGeom>
          <a:noFill/>
          <a:ln>
            <a:noFill/>
          </a:ln>
        </p:spPr>
      </p:pic>
      <p:sp>
        <p:nvSpPr>
          <p:cNvPr id="2" name="ZoneTexte 1">
            <a:extLst>
              <a:ext uri="{FF2B5EF4-FFF2-40B4-BE49-F238E27FC236}">
                <a16:creationId xmlns:a16="http://schemas.microsoft.com/office/drawing/2014/main" id="{0F4D70FB-62F2-5D0D-F4E1-FF0E02DDB047}"/>
              </a:ext>
            </a:extLst>
          </p:cNvPr>
          <p:cNvSpPr txBox="1"/>
          <p:nvPr/>
        </p:nvSpPr>
        <p:spPr>
          <a:xfrm>
            <a:off x="762375" y="1518008"/>
            <a:ext cx="3495843" cy="1338828"/>
          </a:xfrm>
          <a:prstGeom prst="rect">
            <a:avLst/>
          </a:prstGeom>
          <a:noFill/>
        </p:spPr>
        <p:txBody>
          <a:bodyPr wrap="square" rtlCol="0">
            <a:spAutoFit/>
          </a:bodyPr>
          <a:lstStyle/>
          <a:p>
            <a:r>
              <a:rPr lang="fr-FR" sz="900" i="1" dirty="0"/>
              <a:t>Afin d’installer l’agent GLPI nous allons nous rendre en premier temps sur l’interface GLPI de la machine Debian.</a:t>
            </a:r>
          </a:p>
          <a:p>
            <a:endParaRPr lang="fr-FR" sz="900" i="1" dirty="0"/>
          </a:p>
          <a:p>
            <a:r>
              <a:rPr lang="fr-FR" sz="900" i="1" dirty="0"/>
              <a:t>Dans le menu déroulant de GLPI se trouvant à gauche de l’écran, il faudra se rendre dans configuration et Plugins.</a:t>
            </a:r>
          </a:p>
          <a:p>
            <a:endParaRPr lang="fr-FR" sz="900" i="1" dirty="0"/>
          </a:p>
          <a:p>
            <a:r>
              <a:rPr lang="fr-FR" sz="900" i="1" dirty="0"/>
              <a:t>On arrivera sur la page des plugins qui est pour l’instant vide.</a:t>
            </a:r>
          </a:p>
          <a:p>
            <a:r>
              <a:rPr lang="fr-FR" sz="900" i="1" dirty="0"/>
              <a:t>Cliquez sur Découvrir afin de se rendre sur le Marketplace des plugins disponibles sur GLPI.</a:t>
            </a:r>
          </a:p>
        </p:txBody>
      </p:sp>
      <p:sp>
        <p:nvSpPr>
          <p:cNvPr id="5" name="ZoneTexte 4">
            <a:extLst>
              <a:ext uri="{FF2B5EF4-FFF2-40B4-BE49-F238E27FC236}">
                <a16:creationId xmlns:a16="http://schemas.microsoft.com/office/drawing/2014/main" id="{1EAE5661-7780-1D0A-44C8-327E5D8EB471}"/>
              </a:ext>
            </a:extLst>
          </p:cNvPr>
          <p:cNvSpPr txBox="1"/>
          <p:nvPr/>
        </p:nvSpPr>
        <p:spPr>
          <a:xfrm>
            <a:off x="4999332" y="1429600"/>
            <a:ext cx="3495843" cy="923330"/>
          </a:xfrm>
          <a:prstGeom prst="rect">
            <a:avLst/>
          </a:prstGeom>
          <a:noFill/>
        </p:spPr>
        <p:txBody>
          <a:bodyPr wrap="square" rtlCol="0">
            <a:spAutoFit/>
          </a:bodyPr>
          <a:lstStyle/>
          <a:p>
            <a:r>
              <a:rPr lang="fr-FR" sz="900" i="1" dirty="0"/>
              <a:t>Tapez ensuite dans la barre de recherche « GLPI Inventory ».</a:t>
            </a:r>
          </a:p>
          <a:p>
            <a:r>
              <a:rPr lang="fr-FR" sz="900" i="1" dirty="0"/>
              <a:t>Nous retrouvons à présent le plugin qui va nous intéresser pour la suite.</a:t>
            </a:r>
          </a:p>
          <a:p>
            <a:r>
              <a:rPr lang="fr-FR" sz="900" i="1" dirty="0"/>
              <a:t>Sur ce plugin clique sur l’icone en forme de dossier afin d’installer le plugin. Une fois installer cliquer sur l’encoche grise qui passera verte afin d’activé le plugin sur l’interface GLPI.</a:t>
            </a:r>
          </a:p>
        </p:txBody>
      </p:sp>
      <p:pic>
        <p:nvPicPr>
          <p:cNvPr id="7" name="Image 6">
            <a:extLst>
              <a:ext uri="{FF2B5EF4-FFF2-40B4-BE49-F238E27FC236}">
                <a16:creationId xmlns:a16="http://schemas.microsoft.com/office/drawing/2014/main" id="{D34083AD-C84B-3F86-CB17-13D060600F77}"/>
              </a:ext>
            </a:extLst>
          </p:cNvPr>
          <p:cNvPicPr>
            <a:picLocks noChangeAspect="1"/>
          </p:cNvPicPr>
          <p:nvPr/>
        </p:nvPicPr>
        <p:blipFill>
          <a:blip r:embed="rId4"/>
          <a:stretch>
            <a:fillRect/>
          </a:stretch>
        </p:blipFill>
        <p:spPr>
          <a:xfrm>
            <a:off x="1849461" y="2945244"/>
            <a:ext cx="1004773" cy="2009545"/>
          </a:xfrm>
          <a:prstGeom prst="rect">
            <a:avLst/>
          </a:prstGeom>
        </p:spPr>
      </p:pic>
      <p:pic>
        <p:nvPicPr>
          <p:cNvPr id="9" name="Image 8">
            <a:extLst>
              <a:ext uri="{FF2B5EF4-FFF2-40B4-BE49-F238E27FC236}">
                <a16:creationId xmlns:a16="http://schemas.microsoft.com/office/drawing/2014/main" id="{75F2A1AF-4978-99EA-7C9E-7455B9565778}"/>
              </a:ext>
            </a:extLst>
          </p:cNvPr>
          <p:cNvPicPr>
            <a:picLocks noChangeAspect="1"/>
          </p:cNvPicPr>
          <p:nvPr/>
        </p:nvPicPr>
        <p:blipFill>
          <a:blip r:embed="rId5"/>
          <a:stretch>
            <a:fillRect/>
          </a:stretch>
        </p:blipFill>
        <p:spPr>
          <a:xfrm>
            <a:off x="4572000" y="2428026"/>
            <a:ext cx="4062900" cy="2571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6;p17">
            <a:extLst>
              <a:ext uri="{FF2B5EF4-FFF2-40B4-BE49-F238E27FC236}">
                <a16:creationId xmlns:a16="http://schemas.microsoft.com/office/drawing/2014/main" id="{5A43DD54-B409-8962-40ED-C2DCDF9B097A}"/>
              </a:ext>
            </a:extLst>
          </p:cNvPr>
          <p:cNvPicPr preferRelativeResize="0"/>
          <p:nvPr/>
        </p:nvPicPr>
        <p:blipFill>
          <a:blip r:embed="rId2">
            <a:alphaModFix/>
          </a:blip>
          <a:stretch>
            <a:fillRect/>
          </a:stretch>
        </p:blipFill>
        <p:spPr>
          <a:xfrm>
            <a:off x="152400" y="152400"/>
            <a:ext cx="1219950" cy="764500"/>
          </a:xfrm>
          <a:prstGeom prst="rect">
            <a:avLst/>
          </a:prstGeom>
          <a:noFill/>
          <a:ln>
            <a:noFill/>
          </a:ln>
        </p:spPr>
      </p:pic>
      <p:sp>
        <p:nvSpPr>
          <p:cNvPr id="5" name="Google Shape;84;p17">
            <a:extLst>
              <a:ext uri="{FF2B5EF4-FFF2-40B4-BE49-F238E27FC236}">
                <a16:creationId xmlns:a16="http://schemas.microsoft.com/office/drawing/2014/main" id="{C807307E-541D-1AFC-E608-3084CFFC2FC8}"/>
              </a:ext>
            </a:extLst>
          </p:cNvPr>
          <p:cNvSpPr txBox="1">
            <a:spLocks noGrp="1"/>
          </p:cNvSpPr>
          <p:nvPr>
            <p:ph type="title"/>
          </p:nvPr>
        </p:nvSpPr>
        <p:spPr>
          <a:xfrm>
            <a:off x="2114475" y="299500"/>
            <a:ext cx="6380700" cy="113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2400" dirty="0"/>
              <a:t>Procédure d’installation de l’agent GLPI sur Windows 10</a:t>
            </a:r>
            <a:endParaRPr sz="2400" dirty="0"/>
          </a:p>
        </p:txBody>
      </p:sp>
      <p:sp>
        <p:nvSpPr>
          <p:cNvPr id="6" name="ZoneTexte 5">
            <a:extLst>
              <a:ext uri="{FF2B5EF4-FFF2-40B4-BE49-F238E27FC236}">
                <a16:creationId xmlns:a16="http://schemas.microsoft.com/office/drawing/2014/main" id="{B3BFCBB6-BC0C-9BE8-F2D5-814FD7CBD4AE}"/>
              </a:ext>
            </a:extLst>
          </p:cNvPr>
          <p:cNvSpPr txBox="1"/>
          <p:nvPr/>
        </p:nvSpPr>
        <p:spPr>
          <a:xfrm>
            <a:off x="762374" y="1489665"/>
            <a:ext cx="3495843" cy="646331"/>
          </a:xfrm>
          <a:prstGeom prst="rect">
            <a:avLst/>
          </a:prstGeom>
          <a:noFill/>
        </p:spPr>
        <p:txBody>
          <a:bodyPr wrap="square" rtlCol="0">
            <a:spAutoFit/>
          </a:bodyPr>
          <a:lstStyle/>
          <a:p>
            <a:r>
              <a:rPr lang="fr-FR" sz="900" i="1" dirty="0"/>
              <a:t>Le plugin est dès à présent installé et actif.</a:t>
            </a:r>
          </a:p>
          <a:p>
            <a:r>
              <a:rPr lang="fr-FR" sz="900" i="1" dirty="0"/>
              <a:t>Pour le retrouver rendez vous à nouveau dans le menu déroulant de GLPI, sous Administration et cliquez sur GLPI Inventory.</a:t>
            </a:r>
          </a:p>
          <a:p>
            <a:r>
              <a:rPr lang="fr-FR" sz="900" i="1" dirty="0"/>
              <a:t>Nous voilà sur l’interface du plugin précédemment installé.</a:t>
            </a:r>
          </a:p>
        </p:txBody>
      </p:sp>
      <p:pic>
        <p:nvPicPr>
          <p:cNvPr id="8" name="Image 7">
            <a:extLst>
              <a:ext uri="{FF2B5EF4-FFF2-40B4-BE49-F238E27FC236}">
                <a16:creationId xmlns:a16="http://schemas.microsoft.com/office/drawing/2014/main" id="{D681DE9D-2027-F16C-4D23-5BB242F3F1CC}"/>
              </a:ext>
            </a:extLst>
          </p:cNvPr>
          <p:cNvPicPr>
            <a:picLocks noChangeAspect="1"/>
          </p:cNvPicPr>
          <p:nvPr/>
        </p:nvPicPr>
        <p:blipFill>
          <a:blip r:embed="rId3"/>
          <a:stretch>
            <a:fillRect/>
          </a:stretch>
        </p:blipFill>
        <p:spPr>
          <a:xfrm>
            <a:off x="762373" y="2212730"/>
            <a:ext cx="3724716" cy="1195947"/>
          </a:xfrm>
          <a:prstGeom prst="rect">
            <a:avLst/>
          </a:prstGeom>
        </p:spPr>
      </p:pic>
      <p:sp>
        <p:nvSpPr>
          <p:cNvPr id="9" name="ZoneTexte 8">
            <a:extLst>
              <a:ext uri="{FF2B5EF4-FFF2-40B4-BE49-F238E27FC236}">
                <a16:creationId xmlns:a16="http://schemas.microsoft.com/office/drawing/2014/main" id="{9F643DA9-AAA7-BB29-26A1-F5445CBD26FE}"/>
              </a:ext>
            </a:extLst>
          </p:cNvPr>
          <p:cNvSpPr txBox="1"/>
          <p:nvPr/>
        </p:nvSpPr>
        <p:spPr>
          <a:xfrm>
            <a:off x="762373" y="3408677"/>
            <a:ext cx="3495843" cy="1338828"/>
          </a:xfrm>
          <a:prstGeom prst="rect">
            <a:avLst/>
          </a:prstGeom>
          <a:noFill/>
        </p:spPr>
        <p:txBody>
          <a:bodyPr wrap="square" rtlCol="0">
            <a:spAutoFit/>
          </a:bodyPr>
          <a:lstStyle/>
          <a:p>
            <a:r>
              <a:rPr lang="fr-FR" sz="900" i="1" dirty="0"/>
              <a:t>Passons à la partie sur Windows 10 afin de remonté l’ordinateur dans l’interface GLPI Inventory.</a:t>
            </a:r>
          </a:p>
          <a:p>
            <a:endParaRPr lang="fr-FR" sz="900" i="1" dirty="0"/>
          </a:p>
          <a:p>
            <a:r>
              <a:rPr lang="fr-FR" sz="900" i="1" dirty="0"/>
              <a:t>Pour cela, rendez-vous sur le site suivant afin de télécharger l’agent GLPI pour </a:t>
            </a:r>
            <a:r>
              <a:rPr lang="fr-FR" sz="900" i="1" dirty="0" err="1"/>
              <a:t>windows</a:t>
            </a:r>
            <a:r>
              <a:rPr lang="fr-FR" sz="900" i="1" dirty="0"/>
              <a:t> :</a:t>
            </a:r>
          </a:p>
          <a:p>
            <a:endParaRPr lang="fr-FR" sz="900" i="1" dirty="0"/>
          </a:p>
          <a:p>
            <a:r>
              <a:rPr lang="en-US" sz="900" dirty="0">
                <a:hlinkClick r:id="rId4"/>
              </a:rPr>
              <a:t>Release GLPI Agent v1.4 · </a:t>
            </a:r>
            <a:r>
              <a:rPr lang="en-US" sz="900" dirty="0" err="1">
                <a:hlinkClick r:id="rId4"/>
              </a:rPr>
              <a:t>glpi</a:t>
            </a:r>
            <a:r>
              <a:rPr lang="en-US" sz="900" dirty="0">
                <a:hlinkClick r:id="rId4"/>
              </a:rPr>
              <a:t>-project/</a:t>
            </a:r>
            <a:r>
              <a:rPr lang="en-US" sz="900" dirty="0" err="1">
                <a:hlinkClick r:id="rId4"/>
              </a:rPr>
              <a:t>glpi</a:t>
            </a:r>
            <a:r>
              <a:rPr lang="en-US" sz="900" dirty="0">
                <a:hlinkClick r:id="rId4"/>
              </a:rPr>
              <a:t>-agent · GitHub</a:t>
            </a:r>
            <a:endParaRPr lang="en-US" sz="900" dirty="0"/>
          </a:p>
          <a:p>
            <a:endParaRPr lang="en-US" sz="900" i="1" dirty="0"/>
          </a:p>
          <a:p>
            <a:endParaRPr lang="fr-FR" sz="900" i="1" dirty="0"/>
          </a:p>
        </p:txBody>
      </p:sp>
      <p:sp>
        <p:nvSpPr>
          <p:cNvPr id="10" name="ZoneTexte 9">
            <a:extLst>
              <a:ext uri="{FF2B5EF4-FFF2-40B4-BE49-F238E27FC236}">
                <a16:creationId xmlns:a16="http://schemas.microsoft.com/office/drawing/2014/main" id="{2F7D6E62-61AE-0F5A-33C4-F2AA85EEE845}"/>
              </a:ext>
            </a:extLst>
          </p:cNvPr>
          <p:cNvSpPr txBox="1"/>
          <p:nvPr/>
        </p:nvSpPr>
        <p:spPr>
          <a:xfrm>
            <a:off x="4794441" y="1429600"/>
            <a:ext cx="3495843" cy="646331"/>
          </a:xfrm>
          <a:prstGeom prst="rect">
            <a:avLst/>
          </a:prstGeom>
          <a:noFill/>
        </p:spPr>
        <p:txBody>
          <a:bodyPr wrap="square" rtlCol="0">
            <a:spAutoFit/>
          </a:bodyPr>
          <a:lstStyle/>
          <a:p>
            <a:r>
              <a:rPr lang="fr-FR" sz="900" i="1" dirty="0"/>
              <a:t>Une fois sur le site cliquez sur « GLPI-Agent-1.4-x64.msi ».</a:t>
            </a:r>
          </a:p>
          <a:p>
            <a:r>
              <a:rPr lang="fr-FR" sz="900" i="1" dirty="0"/>
              <a:t>Quand l’agent et téléchargé lancez son installation.</a:t>
            </a:r>
            <a:endParaRPr lang="en-US" sz="900" dirty="0"/>
          </a:p>
          <a:p>
            <a:endParaRPr lang="en-US" sz="900" i="1" dirty="0"/>
          </a:p>
          <a:p>
            <a:endParaRPr lang="fr-FR" sz="900" i="1" dirty="0"/>
          </a:p>
        </p:txBody>
      </p:sp>
      <p:pic>
        <p:nvPicPr>
          <p:cNvPr id="12" name="Image 11">
            <a:extLst>
              <a:ext uri="{FF2B5EF4-FFF2-40B4-BE49-F238E27FC236}">
                <a16:creationId xmlns:a16="http://schemas.microsoft.com/office/drawing/2014/main" id="{0F88E53E-67D0-5B13-B626-40DB49872E7C}"/>
              </a:ext>
            </a:extLst>
          </p:cNvPr>
          <p:cNvPicPr>
            <a:picLocks noChangeAspect="1"/>
          </p:cNvPicPr>
          <p:nvPr/>
        </p:nvPicPr>
        <p:blipFill>
          <a:blip r:embed="rId5"/>
          <a:stretch>
            <a:fillRect/>
          </a:stretch>
        </p:blipFill>
        <p:spPr>
          <a:xfrm>
            <a:off x="4885785" y="1812830"/>
            <a:ext cx="2477164" cy="1801185"/>
          </a:xfrm>
          <a:prstGeom prst="rect">
            <a:avLst/>
          </a:prstGeom>
        </p:spPr>
      </p:pic>
      <p:sp>
        <p:nvSpPr>
          <p:cNvPr id="13" name="ZoneTexte 12">
            <a:extLst>
              <a:ext uri="{FF2B5EF4-FFF2-40B4-BE49-F238E27FC236}">
                <a16:creationId xmlns:a16="http://schemas.microsoft.com/office/drawing/2014/main" id="{47668FE9-8F2E-9202-786C-DCDBCDD82FF2}"/>
              </a:ext>
            </a:extLst>
          </p:cNvPr>
          <p:cNvSpPr txBox="1"/>
          <p:nvPr/>
        </p:nvSpPr>
        <p:spPr>
          <a:xfrm>
            <a:off x="4794441" y="3713901"/>
            <a:ext cx="3495843" cy="507831"/>
          </a:xfrm>
          <a:prstGeom prst="rect">
            <a:avLst/>
          </a:prstGeom>
          <a:noFill/>
        </p:spPr>
        <p:txBody>
          <a:bodyPr wrap="square" rtlCol="0">
            <a:spAutoFit/>
          </a:bodyPr>
          <a:lstStyle/>
          <a:p>
            <a:r>
              <a:rPr lang="fr-FR" sz="900" i="1" dirty="0"/>
              <a:t>Suivez l’installation en cliquant sur suivant.</a:t>
            </a:r>
            <a:endParaRPr lang="en-US" sz="900" dirty="0"/>
          </a:p>
          <a:p>
            <a:endParaRPr lang="en-US" sz="900" i="1" dirty="0"/>
          </a:p>
          <a:p>
            <a:endParaRPr lang="fr-FR" sz="900" i="1" dirty="0"/>
          </a:p>
        </p:txBody>
      </p:sp>
    </p:spTree>
    <p:extLst>
      <p:ext uri="{BB962C8B-B14F-4D97-AF65-F5344CB8AC3E}">
        <p14:creationId xmlns:p14="http://schemas.microsoft.com/office/powerpoint/2010/main" val="1061915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6;p17">
            <a:extLst>
              <a:ext uri="{FF2B5EF4-FFF2-40B4-BE49-F238E27FC236}">
                <a16:creationId xmlns:a16="http://schemas.microsoft.com/office/drawing/2014/main" id="{FE1199B1-8503-8739-2040-81D3715A9FC9}"/>
              </a:ext>
            </a:extLst>
          </p:cNvPr>
          <p:cNvPicPr preferRelativeResize="0"/>
          <p:nvPr/>
        </p:nvPicPr>
        <p:blipFill>
          <a:blip r:embed="rId2">
            <a:alphaModFix/>
          </a:blip>
          <a:stretch>
            <a:fillRect/>
          </a:stretch>
        </p:blipFill>
        <p:spPr>
          <a:xfrm>
            <a:off x="152400" y="152400"/>
            <a:ext cx="1219950" cy="764500"/>
          </a:xfrm>
          <a:prstGeom prst="rect">
            <a:avLst/>
          </a:prstGeom>
          <a:noFill/>
          <a:ln>
            <a:noFill/>
          </a:ln>
        </p:spPr>
      </p:pic>
      <p:sp>
        <p:nvSpPr>
          <p:cNvPr id="5" name="Google Shape;84;p17">
            <a:extLst>
              <a:ext uri="{FF2B5EF4-FFF2-40B4-BE49-F238E27FC236}">
                <a16:creationId xmlns:a16="http://schemas.microsoft.com/office/drawing/2014/main" id="{16DD7427-2183-CE1B-81D9-E90394ADD055}"/>
              </a:ext>
            </a:extLst>
          </p:cNvPr>
          <p:cNvSpPr txBox="1">
            <a:spLocks noGrp="1"/>
          </p:cNvSpPr>
          <p:nvPr>
            <p:ph type="title"/>
          </p:nvPr>
        </p:nvSpPr>
        <p:spPr>
          <a:xfrm>
            <a:off x="2114475" y="299500"/>
            <a:ext cx="6380700" cy="113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2400" dirty="0"/>
              <a:t>Procédure d’installation de l’agent GLPI sur Windows 10</a:t>
            </a:r>
            <a:endParaRPr sz="2400" dirty="0"/>
          </a:p>
        </p:txBody>
      </p:sp>
      <p:sp>
        <p:nvSpPr>
          <p:cNvPr id="6" name="ZoneTexte 5">
            <a:extLst>
              <a:ext uri="{FF2B5EF4-FFF2-40B4-BE49-F238E27FC236}">
                <a16:creationId xmlns:a16="http://schemas.microsoft.com/office/drawing/2014/main" id="{64F246BC-3F02-3C1C-E74D-C8729E0E6923}"/>
              </a:ext>
            </a:extLst>
          </p:cNvPr>
          <p:cNvSpPr txBox="1"/>
          <p:nvPr/>
        </p:nvSpPr>
        <p:spPr>
          <a:xfrm>
            <a:off x="762374" y="1489665"/>
            <a:ext cx="3495843" cy="230832"/>
          </a:xfrm>
          <a:prstGeom prst="rect">
            <a:avLst/>
          </a:prstGeom>
          <a:noFill/>
        </p:spPr>
        <p:txBody>
          <a:bodyPr wrap="square" rtlCol="0">
            <a:spAutoFit/>
          </a:bodyPr>
          <a:lstStyle/>
          <a:p>
            <a:r>
              <a:rPr lang="fr-FR" sz="900" i="1" dirty="0"/>
              <a:t>Arrivé sur la type d’installation, choisissez l’option « Custom ».</a:t>
            </a:r>
          </a:p>
        </p:txBody>
      </p:sp>
      <p:pic>
        <p:nvPicPr>
          <p:cNvPr id="8" name="Image 7">
            <a:extLst>
              <a:ext uri="{FF2B5EF4-FFF2-40B4-BE49-F238E27FC236}">
                <a16:creationId xmlns:a16="http://schemas.microsoft.com/office/drawing/2014/main" id="{C9A798B4-96A2-6CE2-ABD3-2227487CB329}"/>
              </a:ext>
            </a:extLst>
          </p:cNvPr>
          <p:cNvPicPr>
            <a:picLocks noChangeAspect="1"/>
          </p:cNvPicPr>
          <p:nvPr/>
        </p:nvPicPr>
        <p:blipFill>
          <a:blip r:embed="rId3"/>
          <a:stretch>
            <a:fillRect/>
          </a:stretch>
        </p:blipFill>
        <p:spPr>
          <a:xfrm>
            <a:off x="843881" y="1774934"/>
            <a:ext cx="2043011" cy="1593631"/>
          </a:xfrm>
          <a:prstGeom prst="rect">
            <a:avLst/>
          </a:prstGeom>
        </p:spPr>
      </p:pic>
      <p:sp>
        <p:nvSpPr>
          <p:cNvPr id="9" name="ZoneTexte 8">
            <a:extLst>
              <a:ext uri="{FF2B5EF4-FFF2-40B4-BE49-F238E27FC236}">
                <a16:creationId xmlns:a16="http://schemas.microsoft.com/office/drawing/2014/main" id="{9C9C793B-1785-2ABC-1405-32F576FDA540}"/>
              </a:ext>
            </a:extLst>
          </p:cNvPr>
          <p:cNvSpPr txBox="1"/>
          <p:nvPr/>
        </p:nvSpPr>
        <p:spPr>
          <a:xfrm>
            <a:off x="762374" y="3423002"/>
            <a:ext cx="3495843" cy="1338828"/>
          </a:xfrm>
          <a:prstGeom prst="rect">
            <a:avLst/>
          </a:prstGeom>
          <a:noFill/>
        </p:spPr>
        <p:txBody>
          <a:bodyPr wrap="square" rtlCol="0">
            <a:spAutoFit/>
          </a:bodyPr>
          <a:lstStyle/>
          <a:p>
            <a:r>
              <a:rPr lang="fr-FR" sz="900" i="1" dirty="0"/>
              <a:t>Ensuite cliquer de nouveau sur suivant et arrivant sur « </a:t>
            </a:r>
            <a:r>
              <a:rPr lang="fr-FR" sz="900" i="1" dirty="0" err="1"/>
              <a:t>Choose</a:t>
            </a:r>
            <a:r>
              <a:rPr lang="fr-FR" sz="900" i="1" dirty="0"/>
              <a:t> </a:t>
            </a:r>
            <a:r>
              <a:rPr lang="fr-FR" sz="900" i="1" dirty="0" err="1"/>
              <a:t>Targets</a:t>
            </a:r>
            <a:r>
              <a:rPr lang="fr-FR" sz="900" i="1" dirty="0"/>
              <a:t> » sous </a:t>
            </a:r>
            <a:r>
              <a:rPr lang="fr-FR" sz="900" i="1" dirty="0" err="1"/>
              <a:t>remove</a:t>
            </a:r>
            <a:r>
              <a:rPr lang="fr-FR" sz="900" i="1" dirty="0"/>
              <a:t> </a:t>
            </a:r>
            <a:r>
              <a:rPr lang="fr-FR" sz="900" i="1" dirty="0" err="1"/>
              <a:t>target</a:t>
            </a:r>
            <a:r>
              <a:rPr lang="fr-FR" sz="900" i="1" dirty="0"/>
              <a:t> entrez le nom de votre machine </a:t>
            </a:r>
            <a:r>
              <a:rPr lang="fr-FR" sz="900" i="1" dirty="0" err="1"/>
              <a:t>glpi</a:t>
            </a:r>
            <a:r>
              <a:rPr lang="fr-FR" sz="900" i="1" dirty="0"/>
              <a:t> sous le format suivant :</a:t>
            </a:r>
          </a:p>
          <a:p>
            <a:endParaRPr lang="fr-FR" sz="900" i="1" dirty="0"/>
          </a:p>
          <a:p>
            <a:r>
              <a:rPr lang="fr-FR" sz="900" i="1" dirty="0">
                <a:hlinkClick r:id="rId4"/>
              </a:rPr>
              <a:t>http://ip_de_votre_machine/glpi/front/inventory.php/</a:t>
            </a:r>
            <a:endParaRPr lang="fr-FR" sz="900" i="1" dirty="0"/>
          </a:p>
          <a:p>
            <a:endParaRPr lang="fr-FR" sz="900" i="1" dirty="0"/>
          </a:p>
          <a:p>
            <a:endParaRPr lang="fr-FR" sz="900" i="1" dirty="0"/>
          </a:p>
          <a:p>
            <a:endParaRPr lang="fr-FR" sz="900" i="1" dirty="0"/>
          </a:p>
          <a:p>
            <a:endParaRPr lang="fr-FR" sz="900" i="1" dirty="0"/>
          </a:p>
        </p:txBody>
      </p:sp>
      <p:pic>
        <p:nvPicPr>
          <p:cNvPr id="11" name="Image 10">
            <a:extLst>
              <a:ext uri="{FF2B5EF4-FFF2-40B4-BE49-F238E27FC236}">
                <a16:creationId xmlns:a16="http://schemas.microsoft.com/office/drawing/2014/main" id="{198CACFF-66A4-7F00-9AF5-C2093F84B41A}"/>
              </a:ext>
            </a:extLst>
          </p:cNvPr>
          <p:cNvPicPr>
            <a:picLocks noChangeAspect="1"/>
          </p:cNvPicPr>
          <p:nvPr/>
        </p:nvPicPr>
        <p:blipFill>
          <a:blip r:embed="rId5"/>
          <a:stretch>
            <a:fillRect/>
          </a:stretch>
        </p:blipFill>
        <p:spPr>
          <a:xfrm>
            <a:off x="5424826" y="1489665"/>
            <a:ext cx="2201349" cy="1715162"/>
          </a:xfrm>
          <a:prstGeom prst="rect">
            <a:avLst/>
          </a:prstGeom>
        </p:spPr>
      </p:pic>
      <p:sp>
        <p:nvSpPr>
          <p:cNvPr id="12" name="ZoneTexte 11">
            <a:extLst>
              <a:ext uri="{FF2B5EF4-FFF2-40B4-BE49-F238E27FC236}">
                <a16:creationId xmlns:a16="http://schemas.microsoft.com/office/drawing/2014/main" id="{50351CCF-20CA-AAE0-7676-C4593F9236E0}"/>
              </a:ext>
            </a:extLst>
          </p:cNvPr>
          <p:cNvSpPr txBox="1"/>
          <p:nvPr/>
        </p:nvSpPr>
        <p:spPr>
          <a:xfrm>
            <a:off x="5352030" y="3368565"/>
            <a:ext cx="3495843" cy="784830"/>
          </a:xfrm>
          <a:prstGeom prst="rect">
            <a:avLst/>
          </a:prstGeom>
          <a:noFill/>
        </p:spPr>
        <p:txBody>
          <a:bodyPr wrap="square" rtlCol="0">
            <a:spAutoFit/>
          </a:bodyPr>
          <a:lstStyle/>
          <a:p>
            <a:r>
              <a:rPr lang="fr-FR" sz="900" i="1" dirty="0"/>
              <a:t>Cliquez ensuite sur « Install »</a:t>
            </a:r>
          </a:p>
          <a:p>
            <a:endParaRPr lang="fr-FR" sz="900" i="1" dirty="0"/>
          </a:p>
          <a:p>
            <a:endParaRPr lang="fr-FR" sz="900" i="1" dirty="0"/>
          </a:p>
          <a:p>
            <a:endParaRPr lang="fr-FR" sz="900" i="1" dirty="0"/>
          </a:p>
          <a:p>
            <a:endParaRPr lang="fr-FR" sz="900" i="1" dirty="0"/>
          </a:p>
        </p:txBody>
      </p:sp>
    </p:spTree>
    <p:extLst>
      <p:ext uri="{BB962C8B-B14F-4D97-AF65-F5344CB8AC3E}">
        <p14:creationId xmlns:p14="http://schemas.microsoft.com/office/powerpoint/2010/main" val="3278300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6;p17">
            <a:extLst>
              <a:ext uri="{FF2B5EF4-FFF2-40B4-BE49-F238E27FC236}">
                <a16:creationId xmlns:a16="http://schemas.microsoft.com/office/drawing/2014/main" id="{20E7B73E-FD30-C20B-F1E4-9173097682CE}"/>
              </a:ext>
            </a:extLst>
          </p:cNvPr>
          <p:cNvPicPr preferRelativeResize="0"/>
          <p:nvPr/>
        </p:nvPicPr>
        <p:blipFill>
          <a:blip r:embed="rId2">
            <a:alphaModFix/>
          </a:blip>
          <a:stretch>
            <a:fillRect/>
          </a:stretch>
        </p:blipFill>
        <p:spPr>
          <a:xfrm>
            <a:off x="152400" y="152400"/>
            <a:ext cx="1219950" cy="764500"/>
          </a:xfrm>
          <a:prstGeom prst="rect">
            <a:avLst/>
          </a:prstGeom>
          <a:noFill/>
          <a:ln>
            <a:noFill/>
          </a:ln>
        </p:spPr>
      </p:pic>
      <p:sp>
        <p:nvSpPr>
          <p:cNvPr id="5" name="Google Shape;84;p17">
            <a:extLst>
              <a:ext uri="{FF2B5EF4-FFF2-40B4-BE49-F238E27FC236}">
                <a16:creationId xmlns:a16="http://schemas.microsoft.com/office/drawing/2014/main" id="{AFC9C908-6B68-898A-9585-75DB9CAD6713}"/>
              </a:ext>
            </a:extLst>
          </p:cNvPr>
          <p:cNvSpPr txBox="1">
            <a:spLocks noGrp="1"/>
          </p:cNvSpPr>
          <p:nvPr>
            <p:ph type="title"/>
          </p:nvPr>
        </p:nvSpPr>
        <p:spPr>
          <a:xfrm>
            <a:off x="2114475" y="299500"/>
            <a:ext cx="6380700" cy="113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2400" dirty="0"/>
              <a:t>Procédure d’installation de l’agent GLPI sur Windows 10</a:t>
            </a:r>
            <a:endParaRPr sz="2400" dirty="0"/>
          </a:p>
        </p:txBody>
      </p:sp>
      <p:sp>
        <p:nvSpPr>
          <p:cNvPr id="6" name="ZoneTexte 5">
            <a:extLst>
              <a:ext uri="{FF2B5EF4-FFF2-40B4-BE49-F238E27FC236}">
                <a16:creationId xmlns:a16="http://schemas.microsoft.com/office/drawing/2014/main" id="{D2F4E0FD-E318-CF91-F1A6-91110EC7BD4E}"/>
              </a:ext>
            </a:extLst>
          </p:cNvPr>
          <p:cNvSpPr txBox="1"/>
          <p:nvPr/>
        </p:nvSpPr>
        <p:spPr>
          <a:xfrm>
            <a:off x="762375" y="1502727"/>
            <a:ext cx="7284345" cy="784830"/>
          </a:xfrm>
          <a:prstGeom prst="rect">
            <a:avLst/>
          </a:prstGeom>
          <a:noFill/>
        </p:spPr>
        <p:txBody>
          <a:bodyPr wrap="square" rtlCol="0">
            <a:spAutoFit/>
          </a:bodyPr>
          <a:lstStyle/>
          <a:p>
            <a:r>
              <a:rPr lang="fr-FR" sz="900" i="1" dirty="0"/>
              <a:t>Une fois l’installation terminé, laissez cocher « run GLPI Agent ».</a:t>
            </a:r>
          </a:p>
          <a:p>
            <a:endParaRPr lang="fr-FR" sz="900" i="1" dirty="0"/>
          </a:p>
          <a:p>
            <a:r>
              <a:rPr lang="fr-FR" sz="900" i="1" dirty="0"/>
              <a:t>Rendez vous de nouveau sur votre serveur et actualisez la page.</a:t>
            </a:r>
          </a:p>
          <a:p>
            <a:r>
              <a:rPr lang="fr-FR" sz="900" i="1" dirty="0"/>
              <a:t>Si votre machine Windows 10 est configuré sur le même réseau que votre serveur, votre ordinateur devrait remonter dans l’onglet « ordinateur » sur GLPI Inventory</a:t>
            </a:r>
          </a:p>
        </p:txBody>
      </p:sp>
      <p:pic>
        <p:nvPicPr>
          <p:cNvPr id="8" name="Image 7">
            <a:extLst>
              <a:ext uri="{FF2B5EF4-FFF2-40B4-BE49-F238E27FC236}">
                <a16:creationId xmlns:a16="http://schemas.microsoft.com/office/drawing/2014/main" id="{5138B0DC-4080-8B03-4C2F-093BFF260754}"/>
              </a:ext>
            </a:extLst>
          </p:cNvPr>
          <p:cNvPicPr>
            <a:picLocks noChangeAspect="1"/>
          </p:cNvPicPr>
          <p:nvPr/>
        </p:nvPicPr>
        <p:blipFill>
          <a:blip r:embed="rId3"/>
          <a:stretch>
            <a:fillRect/>
          </a:stretch>
        </p:blipFill>
        <p:spPr>
          <a:xfrm>
            <a:off x="762375" y="2499184"/>
            <a:ext cx="7284345" cy="802475"/>
          </a:xfrm>
          <a:prstGeom prst="rect">
            <a:avLst/>
          </a:prstGeom>
        </p:spPr>
      </p:pic>
      <p:sp>
        <p:nvSpPr>
          <p:cNvPr id="9" name="ZoneTexte 8">
            <a:extLst>
              <a:ext uri="{FF2B5EF4-FFF2-40B4-BE49-F238E27FC236}">
                <a16:creationId xmlns:a16="http://schemas.microsoft.com/office/drawing/2014/main" id="{E220EE2D-1511-D580-A428-8DE645270F69}"/>
              </a:ext>
            </a:extLst>
          </p:cNvPr>
          <p:cNvSpPr txBox="1"/>
          <p:nvPr/>
        </p:nvSpPr>
        <p:spPr>
          <a:xfrm>
            <a:off x="762374" y="3765215"/>
            <a:ext cx="7284345" cy="230832"/>
          </a:xfrm>
          <a:prstGeom prst="rect">
            <a:avLst/>
          </a:prstGeom>
          <a:noFill/>
        </p:spPr>
        <p:txBody>
          <a:bodyPr wrap="square" rtlCol="0">
            <a:spAutoFit/>
          </a:bodyPr>
          <a:lstStyle/>
          <a:p>
            <a:r>
              <a:rPr lang="fr-FR" sz="900" i="1" dirty="0"/>
              <a:t>Vous savez désormais configuré un serveur GLPI et automatisé un inventaire via l’Agent-GLPI.</a:t>
            </a:r>
          </a:p>
        </p:txBody>
      </p:sp>
    </p:spTree>
    <p:extLst>
      <p:ext uri="{BB962C8B-B14F-4D97-AF65-F5344CB8AC3E}">
        <p14:creationId xmlns:p14="http://schemas.microsoft.com/office/powerpoint/2010/main" val="283591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6;p17">
            <a:extLst>
              <a:ext uri="{FF2B5EF4-FFF2-40B4-BE49-F238E27FC236}">
                <a16:creationId xmlns:a16="http://schemas.microsoft.com/office/drawing/2014/main" id="{C180C3E9-0973-3185-B236-DA4B832AC2CA}"/>
              </a:ext>
            </a:extLst>
          </p:cNvPr>
          <p:cNvPicPr preferRelativeResize="0"/>
          <p:nvPr/>
        </p:nvPicPr>
        <p:blipFill>
          <a:blip r:embed="rId2">
            <a:alphaModFix/>
          </a:blip>
          <a:stretch>
            <a:fillRect/>
          </a:stretch>
        </p:blipFill>
        <p:spPr>
          <a:xfrm>
            <a:off x="3037114" y="1463040"/>
            <a:ext cx="2645228" cy="1783080"/>
          </a:xfrm>
          <a:prstGeom prst="rect">
            <a:avLst/>
          </a:prstGeom>
          <a:noFill/>
          <a:ln>
            <a:noFill/>
          </a:ln>
        </p:spPr>
      </p:pic>
      <p:sp>
        <p:nvSpPr>
          <p:cNvPr id="5" name="Google Shape;55;p13">
            <a:extLst>
              <a:ext uri="{FF2B5EF4-FFF2-40B4-BE49-F238E27FC236}">
                <a16:creationId xmlns:a16="http://schemas.microsoft.com/office/drawing/2014/main" id="{07926217-D1B0-2B12-B3ED-AF47A91D25A9}"/>
              </a:ext>
            </a:extLst>
          </p:cNvPr>
          <p:cNvSpPr txBox="1">
            <a:spLocks/>
          </p:cNvSpPr>
          <p:nvPr/>
        </p:nvSpPr>
        <p:spPr>
          <a:xfrm>
            <a:off x="99428" y="3877624"/>
            <a:ext cx="8520600" cy="792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buFont typeface="Arial"/>
              <a:buNone/>
            </a:pPr>
            <a:r>
              <a:rPr lang="fr-FR" sz="1050" dirty="0">
                <a:solidFill>
                  <a:schemeClr val="tx1"/>
                </a:solidFill>
              </a:rPr>
              <a:t>Créer par </a:t>
            </a:r>
            <a:r>
              <a:rPr lang="fr-FR" sz="1050" dirty="0" err="1">
                <a:solidFill>
                  <a:schemeClr val="tx1"/>
                </a:solidFill>
              </a:rPr>
              <a:t>Porteboeuf</a:t>
            </a:r>
            <a:r>
              <a:rPr lang="fr-FR" sz="1050" dirty="0">
                <a:solidFill>
                  <a:schemeClr val="tx1"/>
                </a:solidFill>
              </a:rPr>
              <a:t> Thierry</a:t>
            </a:r>
          </a:p>
        </p:txBody>
      </p:sp>
    </p:spTree>
    <p:extLst>
      <p:ext uri="{BB962C8B-B14F-4D97-AF65-F5344CB8AC3E}">
        <p14:creationId xmlns:p14="http://schemas.microsoft.com/office/powerpoint/2010/main" val="3526090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1558100" y="152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Gestion de l’inventaire avec GLPI</a:t>
            </a:r>
            <a:endParaRPr dirty="0"/>
          </a:p>
          <a:p>
            <a:pPr marL="0" lvl="0" indent="0" algn="l" rtl="0">
              <a:spcBef>
                <a:spcPts val="0"/>
              </a:spcBef>
              <a:spcAft>
                <a:spcPts val="0"/>
              </a:spcAft>
              <a:buNone/>
            </a:pPr>
            <a:r>
              <a:rPr lang="fr" dirty="0"/>
              <a:t>Présentation de la convention de nommage</a:t>
            </a:r>
            <a:endParaRPr dirty="0"/>
          </a:p>
        </p:txBody>
      </p:sp>
      <p:sp>
        <p:nvSpPr>
          <p:cNvPr id="62" name="Google Shape;62;p14"/>
          <p:cNvSpPr txBox="1">
            <a:spLocks noGrp="1"/>
          </p:cNvSpPr>
          <p:nvPr>
            <p:ph type="body" idx="1"/>
          </p:nvPr>
        </p:nvSpPr>
        <p:spPr>
          <a:xfrm>
            <a:off x="223025" y="1332125"/>
            <a:ext cx="8520600" cy="3655500"/>
          </a:xfrm>
          <a:prstGeom prst="rect">
            <a:avLst/>
          </a:prstGeom>
        </p:spPr>
        <p:txBody>
          <a:bodyPr spcFirstLastPara="1" wrap="square" lIns="91425" tIns="91425" rIns="91425" bIns="91425" anchor="ctr" anchorCtr="0">
            <a:normAutofit/>
          </a:bodyPr>
          <a:lstStyle/>
          <a:p>
            <a:pPr marL="0" lvl="0" indent="0" algn="l" rtl="0">
              <a:spcBef>
                <a:spcPts val="1200"/>
              </a:spcBef>
              <a:spcAft>
                <a:spcPts val="0"/>
              </a:spcAft>
              <a:buNone/>
            </a:pPr>
            <a:endParaRPr sz="1050" dirty="0">
              <a:solidFill>
                <a:schemeClr val="dk1"/>
              </a:solidFill>
              <a:highlight>
                <a:srgbClr val="FFFFFF"/>
              </a:highlight>
              <a:latin typeface="Roboto"/>
              <a:ea typeface="Roboto"/>
              <a:cs typeface="Roboto"/>
              <a:sym typeface="Roboto"/>
            </a:endParaRPr>
          </a:p>
          <a:p>
            <a:pPr marL="0" lvl="0" indent="0" algn="l" rtl="0">
              <a:spcBef>
                <a:spcPts val="1200"/>
              </a:spcBef>
              <a:spcAft>
                <a:spcPts val="1200"/>
              </a:spcAft>
              <a:buNone/>
            </a:pPr>
            <a:endParaRPr sz="1050" dirty="0">
              <a:solidFill>
                <a:schemeClr val="dk1"/>
              </a:solidFill>
              <a:highlight>
                <a:srgbClr val="FFFFFF"/>
              </a:highlight>
              <a:latin typeface="Roboto"/>
              <a:ea typeface="Roboto"/>
              <a:cs typeface="Roboto"/>
              <a:sym typeface="Roboto"/>
            </a:endParaRPr>
          </a:p>
        </p:txBody>
      </p:sp>
      <p:pic>
        <p:nvPicPr>
          <p:cNvPr id="65" name="Google Shape;65;p14"/>
          <p:cNvPicPr preferRelativeResize="0"/>
          <p:nvPr/>
        </p:nvPicPr>
        <p:blipFill>
          <a:blip r:embed="rId3">
            <a:alphaModFix/>
          </a:blip>
          <a:stretch>
            <a:fillRect/>
          </a:stretch>
        </p:blipFill>
        <p:spPr>
          <a:xfrm>
            <a:off x="152400" y="152400"/>
            <a:ext cx="1219950" cy="764500"/>
          </a:xfrm>
          <a:prstGeom prst="rect">
            <a:avLst/>
          </a:prstGeom>
          <a:noFill/>
          <a:ln>
            <a:noFill/>
          </a:ln>
        </p:spPr>
      </p:pic>
      <p:pic>
        <p:nvPicPr>
          <p:cNvPr id="5" name="Image 4">
            <a:extLst>
              <a:ext uri="{FF2B5EF4-FFF2-40B4-BE49-F238E27FC236}">
                <a16:creationId xmlns:a16="http://schemas.microsoft.com/office/drawing/2014/main" id="{18BA527D-BA1A-C7EC-942F-1DBEDCB25096}"/>
              </a:ext>
            </a:extLst>
          </p:cNvPr>
          <p:cNvPicPr>
            <a:picLocks noChangeAspect="1"/>
          </p:cNvPicPr>
          <p:nvPr/>
        </p:nvPicPr>
        <p:blipFill>
          <a:blip r:embed="rId4"/>
          <a:stretch>
            <a:fillRect/>
          </a:stretch>
        </p:blipFill>
        <p:spPr>
          <a:xfrm>
            <a:off x="3964577" y="1536921"/>
            <a:ext cx="1112601" cy="3297708"/>
          </a:xfrm>
          <a:prstGeom prst="rect">
            <a:avLst/>
          </a:prstGeom>
        </p:spPr>
      </p:pic>
      <p:sp>
        <p:nvSpPr>
          <p:cNvPr id="6" name="ZoneTexte 5">
            <a:extLst>
              <a:ext uri="{FF2B5EF4-FFF2-40B4-BE49-F238E27FC236}">
                <a16:creationId xmlns:a16="http://schemas.microsoft.com/office/drawing/2014/main" id="{9EC2FEB8-5D07-2A42-E26E-CE4AFAE4EE63}"/>
              </a:ext>
            </a:extLst>
          </p:cNvPr>
          <p:cNvSpPr txBox="1"/>
          <p:nvPr/>
        </p:nvSpPr>
        <p:spPr>
          <a:xfrm>
            <a:off x="704702" y="1523925"/>
            <a:ext cx="3180806" cy="3801041"/>
          </a:xfrm>
          <a:prstGeom prst="rect">
            <a:avLst/>
          </a:prstGeom>
          <a:noFill/>
        </p:spPr>
        <p:txBody>
          <a:bodyPr wrap="square" rtlCol="0">
            <a:spAutoFit/>
          </a:bodyPr>
          <a:lstStyle/>
          <a:p>
            <a:r>
              <a:rPr lang="fr-FR" sz="1100" dirty="0"/>
              <a:t>Afin de pouvoir répertorier les différents ordinateurs présents dans l’agence un plan de nommage à été adressé.</a:t>
            </a:r>
          </a:p>
          <a:p>
            <a:endParaRPr lang="fr-FR" sz="1100" dirty="0"/>
          </a:p>
          <a:p>
            <a:r>
              <a:rPr lang="fr-FR" sz="1100" dirty="0"/>
              <a:t>Chaque nommage inclus le type de l’appareil, le secteur au quel il est attribué et le numéro qui à été définit selon l’ancienneté de la machine partant de la première jusqu’à la dernière de chaque secteur.</a:t>
            </a:r>
          </a:p>
          <a:p>
            <a:endParaRPr lang="fr-FR" sz="1100" dirty="0"/>
          </a:p>
          <a:p>
            <a:endParaRPr lang="fr-FR" sz="1100" dirty="0"/>
          </a:p>
          <a:p>
            <a:r>
              <a:rPr lang="fr-FR" sz="800" dirty="0"/>
              <a:t>Exemple : </a:t>
            </a:r>
          </a:p>
          <a:p>
            <a:endParaRPr lang="fr-FR" sz="800" dirty="0"/>
          </a:p>
          <a:p>
            <a:r>
              <a:rPr lang="fr-FR" sz="2800" u="sng" dirty="0">
                <a:solidFill>
                  <a:srgbClr val="FF0000"/>
                </a:solidFill>
                <a:latin typeface="Cascadia Code SemiBold" panose="020B0609020000020004" pitchFamily="49" charset="0"/>
                <a:ea typeface="Cascadia Code SemiBold" panose="020B0609020000020004" pitchFamily="49" charset="0"/>
                <a:cs typeface="Cascadia Code SemiBold" panose="020B0609020000020004" pitchFamily="49" charset="0"/>
              </a:rPr>
              <a:t>LP/PC</a:t>
            </a:r>
            <a:r>
              <a:rPr lang="fr-FR" sz="2800" dirty="0">
                <a:solidFill>
                  <a:srgbClr val="FF0000"/>
                </a:solidFill>
              </a:rPr>
              <a:t>-</a:t>
            </a:r>
            <a:r>
              <a:rPr lang="fr-FR" sz="2800" u="sng"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ACHAT</a:t>
            </a:r>
            <a:r>
              <a:rPr lang="fr-FR" sz="2800" dirty="0">
                <a:solidFill>
                  <a:srgbClr val="92D050"/>
                </a:solidFill>
              </a:rPr>
              <a:t>-</a:t>
            </a:r>
            <a:r>
              <a:rPr lang="fr-FR" sz="2800" u="sng" dirty="0">
                <a:solidFill>
                  <a:srgbClr val="FFFF00"/>
                </a:solidFill>
              </a:rPr>
              <a:t>01</a:t>
            </a:r>
          </a:p>
          <a:p>
            <a:endParaRPr lang="fr-FR" sz="2800" dirty="0"/>
          </a:p>
          <a:p>
            <a:endParaRPr lang="fr-FR" sz="800" dirty="0"/>
          </a:p>
          <a:p>
            <a:endParaRPr lang="fr-FR" sz="800" dirty="0"/>
          </a:p>
          <a:p>
            <a:endParaRPr lang="fr-FR" sz="800" dirty="0"/>
          </a:p>
          <a:p>
            <a:endParaRPr lang="fr-FR" sz="800" dirty="0"/>
          </a:p>
          <a:p>
            <a:endParaRPr lang="fr-FR" sz="800" dirty="0"/>
          </a:p>
          <a:p>
            <a:endParaRPr lang="fr-FR" sz="800" dirty="0"/>
          </a:p>
        </p:txBody>
      </p:sp>
      <p:sp>
        <p:nvSpPr>
          <p:cNvPr id="16" name="ZoneTexte 15">
            <a:extLst>
              <a:ext uri="{FF2B5EF4-FFF2-40B4-BE49-F238E27FC236}">
                <a16:creationId xmlns:a16="http://schemas.microsoft.com/office/drawing/2014/main" id="{76074935-5634-4412-9023-8B54203CADFE}"/>
              </a:ext>
            </a:extLst>
          </p:cNvPr>
          <p:cNvSpPr txBox="1"/>
          <p:nvPr/>
        </p:nvSpPr>
        <p:spPr>
          <a:xfrm>
            <a:off x="-65315" y="4075518"/>
            <a:ext cx="4082143" cy="215444"/>
          </a:xfrm>
          <a:prstGeom prst="rect">
            <a:avLst/>
          </a:prstGeom>
          <a:noFill/>
        </p:spPr>
        <p:txBody>
          <a:bodyPr wrap="square" rtlCol="0">
            <a:spAutoFit/>
          </a:bodyPr>
          <a:lstStyle/>
          <a:p>
            <a:r>
              <a:rPr lang="fr-FR" sz="800" dirty="0">
                <a:solidFill>
                  <a:srgbClr val="FF0000"/>
                </a:solidFill>
              </a:rPr>
              <a:t>                     Laptop (portable)/Desktop (PC)       </a:t>
            </a:r>
            <a:r>
              <a:rPr lang="fr-FR" sz="800" dirty="0">
                <a:solidFill>
                  <a:srgbClr val="92D050"/>
                </a:solidFill>
              </a:rPr>
              <a:t>Secteur </a:t>
            </a:r>
            <a:r>
              <a:rPr lang="fr-FR" sz="800" dirty="0">
                <a:solidFill>
                  <a:srgbClr val="FF0000"/>
                </a:solidFill>
              </a:rPr>
              <a:t>        </a:t>
            </a:r>
            <a:r>
              <a:rPr lang="fr-FR" sz="800" dirty="0">
                <a:solidFill>
                  <a:srgbClr val="FFFF00"/>
                </a:solidFill>
              </a:rPr>
              <a:t>Ancienneté machine </a:t>
            </a:r>
          </a:p>
        </p:txBody>
      </p:sp>
      <p:sp>
        <p:nvSpPr>
          <p:cNvPr id="17" name="Rectangle : coins arrondis 16">
            <a:extLst>
              <a:ext uri="{FF2B5EF4-FFF2-40B4-BE49-F238E27FC236}">
                <a16:creationId xmlns:a16="http://schemas.microsoft.com/office/drawing/2014/main" id="{03F75193-6DA2-77F8-B918-6785A47DE236}"/>
              </a:ext>
            </a:extLst>
          </p:cNvPr>
          <p:cNvSpPr/>
          <p:nvPr/>
        </p:nvSpPr>
        <p:spPr>
          <a:xfrm>
            <a:off x="5969721" y="1422459"/>
            <a:ext cx="2411899" cy="109728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a:t>Nommage des portables présents dans l’agence</a:t>
            </a:r>
          </a:p>
        </p:txBody>
      </p:sp>
      <p:sp>
        <p:nvSpPr>
          <p:cNvPr id="18" name="Rectangle : coins arrondis 17">
            <a:extLst>
              <a:ext uri="{FF2B5EF4-FFF2-40B4-BE49-F238E27FC236}">
                <a16:creationId xmlns:a16="http://schemas.microsoft.com/office/drawing/2014/main" id="{E1B77191-0641-8118-A5D6-27235EF47E13}"/>
              </a:ext>
            </a:extLst>
          </p:cNvPr>
          <p:cNvSpPr/>
          <p:nvPr/>
        </p:nvSpPr>
        <p:spPr>
          <a:xfrm>
            <a:off x="5969720" y="2978238"/>
            <a:ext cx="2411899" cy="109728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a:t>Nommage des PC présents dans l’agence</a:t>
            </a:r>
          </a:p>
        </p:txBody>
      </p:sp>
      <p:sp>
        <p:nvSpPr>
          <p:cNvPr id="20" name="Accolade fermante 19">
            <a:extLst>
              <a:ext uri="{FF2B5EF4-FFF2-40B4-BE49-F238E27FC236}">
                <a16:creationId xmlns:a16="http://schemas.microsoft.com/office/drawing/2014/main" id="{15EC61A7-762C-8A3F-6310-6784812AFDDB}"/>
              </a:ext>
            </a:extLst>
          </p:cNvPr>
          <p:cNvSpPr/>
          <p:nvPr/>
        </p:nvSpPr>
        <p:spPr>
          <a:xfrm>
            <a:off x="5231674" y="1645920"/>
            <a:ext cx="594360" cy="5355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1" name="Accolade fermante 20">
            <a:extLst>
              <a:ext uri="{FF2B5EF4-FFF2-40B4-BE49-F238E27FC236}">
                <a16:creationId xmlns:a16="http://schemas.microsoft.com/office/drawing/2014/main" id="{F4E76A32-2B5E-2A3D-9159-B01983309119}"/>
              </a:ext>
            </a:extLst>
          </p:cNvPr>
          <p:cNvSpPr/>
          <p:nvPr/>
        </p:nvSpPr>
        <p:spPr>
          <a:xfrm>
            <a:off x="5235316" y="2181497"/>
            <a:ext cx="594360" cy="26531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1605950" y="252600"/>
            <a:ext cx="7159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fr"/>
              <a:t>Gestion de l’inventaire avec GLPI</a:t>
            </a:r>
            <a:endParaRPr/>
          </a:p>
          <a:p>
            <a:pPr marL="0" lvl="0" indent="0" algn="l" rtl="0">
              <a:spcBef>
                <a:spcPts val="0"/>
              </a:spcBef>
              <a:spcAft>
                <a:spcPts val="0"/>
              </a:spcAft>
              <a:buClr>
                <a:schemeClr val="dk1"/>
              </a:buClr>
              <a:buSzPct val="39285"/>
              <a:buFont typeface="Arial"/>
              <a:buNone/>
            </a:pPr>
            <a:r>
              <a:rPr lang="fr"/>
              <a:t>Présentation de la convention de nommage</a:t>
            </a:r>
            <a:endParaRPr/>
          </a:p>
          <a:p>
            <a:pPr marL="0" lvl="0" indent="0" algn="l" rtl="0">
              <a:spcBef>
                <a:spcPts val="0"/>
              </a:spcBef>
              <a:spcAft>
                <a:spcPts val="0"/>
              </a:spcAft>
              <a:buNone/>
            </a:pP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rmAutofit/>
          </a:bodyPr>
          <a:lstStyle/>
          <a:p>
            <a:pPr marL="0" lvl="0" indent="0" algn="l" rtl="0">
              <a:spcBef>
                <a:spcPts val="1200"/>
              </a:spcBef>
              <a:spcAft>
                <a:spcPts val="0"/>
              </a:spcAft>
              <a:buNone/>
            </a:pPr>
            <a:endParaRPr sz="1050" dirty="0">
              <a:solidFill>
                <a:schemeClr val="dk1"/>
              </a:solidFill>
              <a:highlight>
                <a:srgbClr val="FFFFFF"/>
              </a:highlight>
              <a:latin typeface="Roboto"/>
              <a:ea typeface="Roboto"/>
              <a:cs typeface="Roboto"/>
              <a:sym typeface="Roboto"/>
            </a:endParaRPr>
          </a:p>
          <a:p>
            <a:pPr marL="0" lvl="0" indent="0" algn="l" rtl="0">
              <a:spcBef>
                <a:spcPts val="1200"/>
              </a:spcBef>
              <a:spcAft>
                <a:spcPts val="1200"/>
              </a:spcAft>
              <a:buNone/>
            </a:pPr>
            <a:endParaRPr sz="1050" dirty="0">
              <a:solidFill>
                <a:schemeClr val="dk1"/>
              </a:solidFill>
              <a:highlight>
                <a:srgbClr val="FFFFFF"/>
              </a:highlight>
              <a:latin typeface="Roboto"/>
              <a:ea typeface="Roboto"/>
              <a:cs typeface="Roboto"/>
              <a:sym typeface="Roboto"/>
            </a:endParaRPr>
          </a:p>
        </p:txBody>
      </p:sp>
      <p:pic>
        <p:nvPicPr>
          <p:cNvPr id="72" name="Google Shape;72;p15"/>
          <p:cNvPicPr preferRelativeResize="0"/>
          <p:nvPr/>
        </p:nvPicPr>
        <p:blipFill>
          <a:blip r:embed="rId3">
            <a:alphaModFix/>
          </a:blip>
          <a:stretch>
            <a:fillRect/>
          </a:stretch>
        </p:blipFill>
        <p:spPr>
          <a:xfrm>
            <a:off x="152400" y="152400"/>
            <a:ext cx="1219950" cy="764500"/>
          </a:xfrm>
          <a:prstGeom prst="rect">
            <a:avLst/>
          </a:prstGeom>
          <a:solidFill>
            <a:srgbClr val="B9097F"/>
          </a:solidFill>
          <a:ln>
            <a:noFill/>
          </a:ln>
        </p:spPr>
      </p:pic>
      <p:pic>
        <p:nvPicPr>
          <p:cNvPr id="3" name="Image 2">
            <a:extLst>
              <a:ext uri="{FF2B5EF4-FFF2-40B4-BE49-F238E27FC236}">
                <a16:creationId xmlns:a16="http://schemas.microsoft.com/office/drawing/2014/main" id="{0A37C99F-7FBB-B97A-8D62-7EEBDB71B2D5}"/>
              </a:ext>
            </a:extLst>
          </p:cNvPr>
          <p:cNvPicPr>
            <a:picLocks noChangeAspect="1"/>
          </p:cNvPicPr>
          <p:nvPr/>
        </p:nvPicPr>
        <p:blipFill>
          <a:blip r:embed="rId4"/>
          <a:stretch>
            <a:fillRect/>
          </a:stretch>
        </p:blipFill>
        <p:spPr>
          <a:xfrm>
            <a:off x="615836" y="1253033"/>
            <a:ext cx="3470955" cy="17816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 6">
            <a:extLst>
              <a:ext uri="{FF2B5EF4-FFF2-40B4-BE49-F238E27FC236}">
                <a16:creationId xmlns:a16="http://schemas.microsoft.com/office/drawing/2014/main" id="{B1D86643-995F-5F5B-D27A-0D1115A2E516}"/>
              </a:ext>
            </a:extLst>
          </p:cNvPr>
          <p:cNvPicPr>
            <a:picLocks noChangeAspect="1"/>
          </p:cNvPicPr>
          <p:nvPr/>
        </p:nvPicPr>
        <p:blipFill>
          <a:blip r:embed="rId5"/>
          <a:stretch>
            <a:fillRect/>
          </a:stretch>
        </p:blipFill>
        <p:spPr>
          <a:xfrm>
            <a:off x="4255453" y="1293230"/>
            <a:ext cx="940289" cy="3429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 8">
            <a:extLst>
              <a:ext uri="{FF2B5EF4-FFF2-40B4-BE49-F238E27FC236}">
                <a16:creationId xmlns:a16="http://schemas.microsoft.com/office/drawing/2014/main" id="{91C60717-C33B-BFFF-6BA1-20B1F6CAD6E9}"/>
              </a:ext>
            </a:extLst>
          </p:cNvPr>
          <p:cNvPicPr>
            <a:picLocks noChangeAspect="1"/>
          </p:cNvPicPr>
          <p:nvPr/>
        </p:nvPicPr>
        <p:blipFill>
          <a:blip r:embed="rId6"/>
          <a:stretch>
            <a:fillRect/>
          </a:stretch>
        </p:blipFill>
        <p:spPr>
          <a:xfrm>
            <a:off x="5277320" y="1277935"/>
            <a:ext cx="1115877" cy="34598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ectangle : coins arrondis 9">
            <a:extLst>
              <a:ext uri="{FF2B5EF4-FFF2-40B4-BE49-F238E27FC236}">
                <a16:creationId xmlns:a16="http://schemas.microsoft.com/office/drawing/2014/main" id="{E3ECD14F-720E-A904-7B44-C8A0D62068CD}"/>
              </a:ext>
            </a:extLst>
          </p:cNvPr>
          <p:cNvSpPr/>
          <p:nvPr/>
        </p:nvSpPr>
        <p:spPr>
          <a:xfrm>
            <a:off x="1069349" y="3502528"/>
            <a:ext cx="2411899" cy="1097280"/>
          </a:xfrm>
          <a:prstGeom prst="roundRect">
            <a:avLst/>
          </a:prstGeom>
          <a:solidFill>
            <a:srgbClr val="B9097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a:t>Nombres d’ordinateurs et de matériels réseau recensés dans le parc</a:t>
            </a:r>
          </a:p>
        </p:txBody>
      </p:sp>
      <p:cxnSp>
        <p:nvCxnSpPr>
          <p:cNvPr id="14" name="Connecteur droit avec flèche 13">
            <a:extLst>
              <a:ext uri="{FF2B5EF4-FFF2-40B4-BE49-F238E27FC236}">
                <a16:creationId xmlns:a16="http://schemas.microsoft.com/office/drawing/2014/main" id="{4F88C112-3363-CB28-5FB8-E3BB316FC7C4}"/>
              </a:ext>
            </a:extLst>
          </p:cNvPr>
          <p:cNvCxnSpPr>
            <a:cxnSpLocks/>
          </p:cNvCxnSpPr>
          <p:nvPr/>
        </p:nvCxnSpPr>
        <p:spPr>
          <a:xfrm flipH="1" flipV="1">
            <a:off x="1502229" y="2037806"/>
            <a:ext cx="320040" cy="149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C7AACAB5-9047-6F63-2F7A-7FCDBF5C1517}"/>
              </a:ext>
            </a:extLst>
          </p:cNvPr>
          <p:cNvCxnSpPr/>
          <p:nvPr/>
        </p:nvCxnSpPr>
        <p:spPr>
          <a:xfrm flipV="1">
            <a:off x="2275299" y="2037806"/>
            <a:ext cx="76015" cy="149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 coins arrondis 16">
            <a:extLst>
              <a:ext uri="{FF2B5EF4-FFF2-40B4-BE49-F238E27FC236}">
                <a16:creationId xmlns:a16="http://schemas.microsoft.com/office/drawing/2014/main" id="{6D0EC6F4-EF75-5142-5EDD-C063107E27FF}"/>
              </a:ext>
            </a:extLst>
          </p:cNvPr>
          <p:cNvSpPr/>
          <p:nvPr/>
        </p:nvSpPr>
        <p:spPr>
          <a:xfrm>
            <a:off x="6504732" y="2312035"/>
            <a:ext cx="2411899" cy="1097280"/>
          </a:xfrm>
          <a:prstGeom prst="roundRect">
            <a:avLst/>
          </a:prstGeom>
          <a:solidFill>
            <a:srgbClr val="B9097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fr-FR" dirty="0"/>
              <a:t>Convention de nommage des ordinateurs et matériels réseau du parc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266400" y="391200"/>
            <a:ext cx="6066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Procédure d’installation du serveur GLPI </a:t>
            </a:r>
            <a:endParaRPr dirty="0"/>
          </a:p>
        </p:txBody>
      </p:sp>
      <p:sp>
        <p:nvSpPr>
          <p:cNvPr id="78" name="Google Shape;78;p16"/>
          <p:cNvSpPr txBox="1">
            <a:spLocks noGrp="1"/>
          </p:cNvSpPr>
          <p:nvPr>
            <p:ph type="body" idx="1"/>
          </p:nvPr>
        </p:nvSpPr>
        <p:spPr>
          <a:xfrm>
            <a:off x="288847" y="1417588"/>
            <a:ext cx="3391167" cy="3416400"/>
          </a:xfrm>
          <a:prstGeom prst="rect">
            <a:avLst/>
          </a:prstGeom>
        </p:spPr>
        <p:txBody>
          <a:bodyPr spcFirstLastPara="1" wrap="square" lIns="91425" tIns="91425" rIns="91425" bIns="91425" anchor="ctr" anchorCtr="0">
            <a:normAutofit/>
          </a:bodyPr>
          <a:lstStyle/>
          <a:p>
            <a:pPr marL="0" lvl="0" indent="0" rtl="0">
              <a:spcBef>
                <a:spcPts val="0"/>
              </a:spcBef>
              <a:spcAft>
                <a:spcPts val="0"/>
              </a:spcAft>
              <a:buNone/>
            </a:pPr>
            <a:endParaRPr lang="fr-FR" sz="900" i="1" dirty="0">
              <a:solidFill>
                <a:srgbClr val="999999"/>
              </a:solidFill>
            </a:endParaRPr>
          </a:p>
          <a:p>
            <a:pPr marL="0" lvl="0" indent="0" rtl="0">
              <a:spcBef>
                <a:spcPts val="0"/>
              </a:spcBef>
              <a:spcAft>
                <a:spcPts val="0"/>
              </a:spcAft>
              <a:buNone/>
            </a:pPr>
            <a:endParaRPr lang="fr-FR" sz="900" i="1" dirty="0">
              <a:solidFill>
                <a:srgbClr val="999999"/>
              </a:solidFill>
            </a:endParaRPr>
          </a:p>
          <a:p>
            <a:pPr marL="0" lvl="0" indent="0" rtl="0">
              <a:spcBef>
                <a:spcPts val="0"/>
              </a:spcBef>
              <a:spcAft>
                <a:spcPts val="0"/>
              </a:spcAft>
              <a:buNone/>
            </a:pPr>
            <a:r>
              <a:rPr lang="fr-FR" sz="900" i="1" dirty="0">
                <a:solidFill>
                  <a:schemeClr val="tx1"/>
                </a:solidFill>
              </a:rPr>
              <a:t>Une fois la machine Debian 11 installée, 	</a:t>
            </a:r>
          </a:p>
          <a:p>
            <a:pPr marL="0" lvl="0" indent="0" rtl="0">
              <a:spcBef>
                <a:spcPts val="0"/>
              </a:spcBef>
              <a:spcAft>
                <a:spcPts val="0"/>
              </a:spcAft>
              <a:buNone/>
            </a:pPr>
            <a:r>
              <a:rPr lang="fr-FR" sz="900" i="1" dirty="0">
                <a:solidFill>
                  <a:schemeClr val="tx1"/>
                </a:solidFill>
              </a:rPr>
              <a:t>Ouvrir le terminal afin d’installer les packages </a:t>
            </a:r>
          </a:p>
          <a:p>
            <a:pPr marL="0" lvl="0" indent="0" rtl="0">
              <a:spcBef>
                <a:spcPts val="0"/>
              </a:spcBef>
              <a:spcAft>
                <a:spcPts val="0"/>
              </a:spcAft>
              <a:buNone/>
            </a:pPr>
            <a:r>
              <a:rPr lang="fr-FR" sz="900" i="1" dirty="0">
                <a:solidFill>
                  <a:schemeClr val="tx1"/>
                </a:solidFill>
              </a:rPr>
              <a:t>Nécessaires à GLPI.</a:t>
            </a:r>
          </a:p>
          <a:p>
            <a:pPr marL="0" lvl="0" indent="0" rtl="0">
              <a:spcBef>
                <a:spcPts val="0"/>
              </a:spcBef>
              <a:spcAft>
                <a:spcPts val="0"/>
              </a:spcAft>
              <a:buNone/>
            </a:pPr>
            <a:endParaRPr lang="fr-FR" sz="900" i="1" dirty="0">
              <a:solidFill>
                <a:srgbClr val="999999"/>
              </a:solidFill>
            </a:endParaRPr>
          </a:p>
          <a:p>
            <a:pPr marL="0" lvl="0" indent="0" algn="r" rtl="0">
              <a:spcBef>
                <a:spcPts val="0"/>
              </a:spcBef>
              <a:spcAft>
                <a:spcPts val="0"/>
              </a:spcAft>
              <a:buNone/>
            </a:pPr>
            <a:endParaRPr lang="fr-FR" sz="900" i="1" dirty="0">
              <a:solidFill>
                <a:schemeClr val="tx1"/>
              </a:solidFill>
            </a:endParaRPr>
          </a:p>
          <a:p>
            <a:pPr marL="0" lvl="0" indent="0" rtl="0">
              <a:spcBef>
                <a:spcPts val="0"/>
              </a:spcBef>
              <a:spcAft>
                <a:spcPts val="0"/>
              </a:spcAft>
              <a:buNone/>
            </a:pPr>
            <a:r>
              <a:rPr lang="fr-FR" sz="900" i="1" dirty="0">
                <a:solidFill>
                  <a:schemeClr val="tx1"/>
                </a:solidFill>
              </a:rPr>
              <a:t>Afin d’éviter toutes restriction d’accès on effectue les</a:t>
            </a:r>
          </a:p>
          <a:p>
            <a:pPr marL="0" lvl="0" indent="0" rtl="0">
              <a:spcBef>
                <a:spcPts val="0"/>
              </a:spcBef>
              <a:spcAft>
                <a:spcPts val="0"/>
              </a:spcAft>
              <a:buNone/>
            </a:pPr>
            <a:r>
              <a:rPr lang="fr-FR" sz="900" i="1" dirty="0">
                <a:solidFill>
                  <a:schemeClr val="tx1"/>
                </a:solidFill>
              </a:rPr>
              <a:t>Commandes qui vont suivre en mode « root »,</a:t>
            </a:r>
          </a:p>
          <a:p>
            <a:pPr marL="0" lvl="0" indent="0" rtl="0">
              <a:spcBef>
                <a:spcPts val="0"/>
              </a:spcBef>
              <a:spcAft>
                <a:spcPts val="0"/>
              </a:spcAft>
              <a:buNone/>
            </a:pPr>
            <a:r>
              <a:rPr lang="fr-FR" sz="900" i="1" dirty="0">
                <a:solidFill>
                  <a:schemeClr val="tx1"/>
                </a:solidFill>
              </a:rPr>
              <a:t>Pour entrer en mode root entrer la commande suivante</a:t>
            </a:r>
          </a:p>
          <a:p>
            <a:pPr marL="0" lvl="0" indent="0" rtl="0">
              <a:spcBef>
                <a:spcPts val="0"/>
              </a:spcBef>
              <a:spcAft>
                <a:spcPts val="0"/>
              </a:spcAft>
              <a:buNone/>
            </a:pPr>
            <a:r>
              <a:rPr lang="fr-FR" sz="900" i="1" dirty="0">
                <a:solidFill>
                  <a:schemeClr val="tx1"/>
                </a:solidFill>
              </a:rPr>
              <a:t>Et saisir le mot de passe root configuré lors de l’installation</a:t>
            </a:r>
          </a:p>
          <a:p>
            <a:pPr marL="0" lvl="0" indent="0" rtl="0">
              <a:spcBef>
                <a:spcPts val="0"/>
              </a:spcBef>
              <a:spcAft>
                <a:spcPts val="0"/>
              </a:spcAft>
              <a:buNone/>
            </a:pPr>
            <a:r>
              <a:rPr lang="fr-FR" sz="900" i="1" dirty="0">
                <a:solidFill>
                  <a:schemeClr val="tx1"/>
                </a:solidFill>
              </a:rPr>
              <a:t>De la machine Debian.</a:t>
            </a:r>
          </a:p>
          <a:p>
            <a:pPr marL="0" lvl="0" indent="0" rtl="0">
              <a:spcBef>
                <a:spcPts val="0"/>
              </a:spcBef>
              <a:spcAft>
                <a:spcPts val="0"/>
              </a:spcAft>
              <a:buNone/>
            </a:pPr>
            <a:endParaRPr lang="fr-FR" sz="900" i="1" dirty="0">
              <a:solidFill>
                <a:srgbClr val="999999"/>
              </a:solidFill>
            </a:endParaRPr>
          </a:p>
          <a:p>
            <a:pPr marL="0" lvl="0" indent="0" rtl="0">
              <a:spcBef>
                <a:spcPts val="0"/>
              </a:spcBef>
              <a:spcAft>
                <a:spcPts val="0"/>
              </a:spcAft>
              <a:buNone/>
            </a:pPr>
            <a:endParaRPr lang="fr-FR" sz="900" i="1" dirty="0">
              <a:solidFill>
                <a:srgbClr val="999999"/>
              </a:solidFill>
            </a:endParaRPr>
          </a:p>
          <a:p>
            <a:pPr marL="0" lvl="0" indent="0" rtl="0">
              <a:spcBef>
                <a:spcPts val="0"/>
              </a:spcBef>
              <a:spcAft>
                <a:spcPts val="0"/>
              </a:spcAft>
              <a:buNone/>
            </a:pPr>
            <a:endParaRPr lang="fr-FR" sz="900" i="1" dirty="0">
              <a:solidFill>
                <a:srgbClr val="999999"/>
              </a:solidFill>
            </a:endParaRPr>
          </a:p>
          <a:p>
            <a:pPr marL="0" lvl="0" indent="0" rtl="0">
              <a:spcBef>
                <a:spcPts val="0"/>
              </a:spcBef>
              <a:spcAft>
                <a:spcPts val="0"/>
              </a:spcAft>
              <a:buNone/>
            </a:pPr>
            <a:endParaRPr lang="fr-FR" sz="900" i="1" dirty="0">
              <a:solidFill>
                <a:srgbClr val="999999"/>
              </a:solidFill>
            </a:endParaRPr>
          </a:p>
          <a:p>
            <a:pPr marL="0" lvl="0" indent="0" rtl="0">
              <a:spcBef>
                <a:spcPts val="0"/>
              </a:spcBef>
              <a:spcAft>
                <a:spcPts val="0"/>
              </a:spcAft>
              <a:buNone/>
            </a:pPr>
            <a:r>
              <a:rPr lang="fr-FR" sz="900" i="1" dirty="0">
                <a:solidFill>
                  <a:schemeClr val="tx1"/>
                </a:solidFill>
              </a:rPr>
              <a:t>En mode root, on commence par mettre à jour la machine</a:t>
            </a:r>
          </a:p>
          <a:p>
            <a:pPr marL="0" lvl="0" indent="0" rtl="0">
              <a:spcBef>
                <a:spcPts val="0"/>
              </a:spcBef>
              <a:spcAft>
                <a:spcPts val="0"/>
              </a:spcAft>
              <a:buNone/>
            </a:pPr>
            <a:r>
              <a:rPr lang="fr-FR" sz="900" i="1" dirty="0">
                <a:solidFill>
                  <a:schemeClr val="tx1"/>
                </a:solidFill>
              </a:rPr>
              <a:t>Avec la commande suivante : </a:t>
            </a:r>
          </a:p>
          <a:p>
            <a:pPr marL="0" lvl="0" indent="0" rtl="0">
              <a:spcBef>
                <a:spcPts val="0"/>
              </a:spcBef>
              <a:spcAft>
                <a:spcPts val="0"/>
              </a:spcAft>
              <a:buNone/>
            </a:pPr>
            <a:endParaRPr lang="fr-FR" sz="900" i="1" dirty="0">
              <a:solidFill>
                <a:srgbClr val="999999"/>
              </a:solidFill>
            </a:endParaRPr>
          </a:p>
          <a:p>
            <a:pPr marL="0" lvl="0" indent="0" rtl="0">
              <a:spcBef>
                <a:spcPts val="0"/>
              </a:spcBef>
              <a:spcAft>
                <a:spcPts val="0"/>
              </a:spcAft>
              <a:buNone/>
            </a:pPr>
            <a:endParaRPr lang="fr-FR" sz="900" i="1" dirty="0">
              <a:solidFill>
                <a:srgbClr val="999999"/>
              </a:solidFill>
            </a:endParaRPr>
          </a:p>
          <a:p>
            <a:pPr marL="0" lvl="0" indent="0" rtl="0">
              <a:spcBef>
                <a:spcPts val="0"/>
              </a:spcBef>
              <a:spcAft>
                <a:spcPts val="0"/>
              </a:spcAft>
              <a:buNone/>
            </a:pPr>
            <a:endParaRPr lang="fr-FR" sz="900" i="1" dirty="0">
              <a:solidFill>
                <a:srgbClr val="999999"/>
              </a:solidFill>
            </a:endParaRPr>
          </a:p>
          <a:p>
            <a:pPr marL="0" lvl="0" indent="0" rtl="0">
              <a:spcBef>
                <a:spcPts val="0"/>
              </a:spcBef>
              <a:spcAft>
                <a:spcPts val="0"/>
              </a:spcAft>
              <a:buNone/>
            </a:pPr>
            <a:endParaRPr lang="fr-FR" sz="900" i="1" dirty="0">
              <a:solidFill>
                <a:srgbClr val="999999"/>
              </a:solidFill>
            </a:endParaRPr>
          </a:p>
          <a:p>
            <a:pPr marL="0" lvl="0" indent="0" rtl="0">
              <a:spcBef>
                <a:spcPts val="0"/>
              </a:spcBef>
              <a:spcAft>
                <a:spcPts val="0"/>
              </a:spcAft>
              <a:buNone/>
            </a:pPr>
            <a:endParaRPr lang="fr-FR" sz="900" i="1" dirty="0">
              <a:solidFill>
                <a:srgbClr val="999999"/>
              </a:solidFill>
            </a:endParaRPr>
          </a:p>
          <a:p>
            <a:pPr marL="0" lvl="0" indent="0" rtl="0">
              <a:spcBef>
                <a:spcPts val="0"/>
              </a:spcBef>
              <a:spcAft>
                <a:spcPts val="0"/>
              </a:spcAft>
              <a:buNone/>
            </a:pPr>
            <a:endParaRPr lang="fr-FR" sz="900" i="1" dirty="0">
              <a:solidFill>
                <a:srgbClr val="999999"/>
              </a:solidFill>
            </a:endParaRPr>
          </a:p>
          <a:p>
            <a:pPr marL="0" lvl="0" indent="0" rtl="0">
              <a:spcBef>
                <a:spcPts val="0"/>
              </a:spcBef>
              <a:spcAft>
                <a:spcPts val="0"/>
              </a:spcAft>
              <a:buNone/>
            </a:pPr>
            <a:endParaRPr sz="900" i="1" dirty="0">
              <a:solidFill>
                <a:srgbClr val="999999"/>
              </a:solidFill>
            </a:endParaRPr>
          </a:p>
        </p:txBody>
      </p:sp>
      <p:pic>
        <p:nvPicPr>
          <p:cNvPr id="79" name="Google Shape;79;p16"/>
          <p:cNvPicPr preferRelativeResize="0"/>
          <p:nvPr/>
        </p:nvPicPr>
        <p:blipFill>
          <a:blip r:embed="rId3">
            <a:alphaModFix/>
          </a:blip>
          <a:stretch>
            <a:fillRect/>
          </a:stretch>
        </p:blipFill>
        <p:spPr>
          <a:xfrm>
            <a:off x="152400" y="152400"/>
            <a:ext cx="1219950" cy="764500"/>
          </a:xfrm>
          <a:prstGeom prst="rect">
            <a:avLst/>
          </a:prstGeom>
          <a:noFill/>
          <a:ln>
            <a:noFill/>
          </a:ln>
        </p:spPr>
      </p:pic>
      <p:pic>
        <p:nvPicPr>
          <p:cNvPr id="5" name="Image 4">
            <a:extLst>
              <a:ext uri="{FF2B5EF4-FFF2-40B4-BE49-F238E27FC236}">
                <a16:creationId xmlns:a16="http://schemas.microsoft.com/office/drawing/2014/main" id="{C685ECB4-C757-FD7A-B104-EF61A886614C}"/>
              </a:ext>
            </a:extLst>
          </p:cNvPr>
          <p:cNvPicPr>
            <a:picLocks noChangeAspect="1"/>
          </p:cNvPicPr>
          <p:nvPr/>
        </p:nvPicPr>
        <p:blipFill>
          <a:blip r:embed="rId4"/>
          <a:stretch>
            <a:fillRect/>
          </a:stretch>
        </p:blipFill>
        <p:spPr>
          <a:xfrm>
            <a:off x="384577" y="3148062"/>
            <a:ext cx="2370909" cy="3469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 6">
            <a:extLst>
              <a:ext uri="{FF2B5EF4-FFF2-40B4-BE49-F238E27FC236}">
                <a16:creationId xmlns:a16="http://schemas.microsoft.com/office/drawing/2014/main" id="{6EFFC15E-275B-3F2A-9184-6FADBD8B971A}"/>
              </a:ext>
            </a:extLst>
          </p:cNvPr>
          <p:cNvPicPr>
            <a:picLocks noChangeAspect="1"/>
          </p:cNvPicPr>
          <p:nvPr/>
        </p:nvPicPr>
        <p:blipFill>
          <a:blip r:embed="rId5"/>
          <a:stretch>
            <a:fillRect/>
          </a:stretch>
        </p:blipFill>
        <p:spPr>
          <a:xfrm>
            <a:off x="384577" y="4073341"/>
            <a:ext cx="2899047" cy="182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ZoneTexte 10">
            <a:extLst>
              <a:ext uri="{FF2B5EF4-FFF2-40B4-BE49-F238E27FC236}">
                <a16:creationId xmlns:a16="http://schemas.microsoft.com/office/drawing/2014/main" id="{0E1E5CE1-ACF6-466A-5D74-3E19CF7FD756}"/>
              </a:ext>
            </a:extLst>
          </p:cNvPr>
          <p:cNvSpPr txBox="1"/>
          <p:nvPr/>
        </p:nvSpPr>
        <p:spPr>
          <a:xfrm>
            <a:off x="4337871" y="1417588"/>
            <a:ext cx="3995429" cy="3554819"/>
          </a:xfrm>
          <a:prstGeom prst="rect">
            <a:avLst/>
          </a:prstGeom>
          <a:noFill/>
        </p:spPr>
        <p:txBody>
          <a:bodyPr wrap="square">
            <a:spAutoFit/>
          </a:bodyPr>
          <a:lstStyle/>
          <a:p>
            <a:r>
              <a:rPr lang="fr-FR" sz="900" i="1" dirty="0"/>
              <a:t>On va installer les applications nécessaires, à savoir </a:t>
            </a:r>
            <a:r>
              <a:rPr lang="fr-FR" sz="900" b="1" i="1" dirty="0"/>
              <a:t>apache2</a:t>
            </a:r>
            <a:r>
              <a:rPr lang="fr-FR" sz="900" i="1" dirty="0"/>
              <a:t> pour les services web, </a:t>
            </a:r>
            <a:r>
              <a:rPr lang="fr-FR" sz="900" b="1" i="1" dirty="0" err="1"/>
              <a:t>mariadb</a:t>
            </a:r>
            <a:r>
              <a:rPr lang="fr-FR" sz="900" i="1" dirty="0"/>
              <a:t> pour la base de données er </a:t>
            </a:r>
            <a:r>
              <a:rPr lang="fr-FR" sz="900" b="1" i="1" dirty="0" err="1"/>
              <a:t>php</a:t>
            </a:r>
            <a:r>
              <a:rPr lang="fr-FR" sz="900" i="1" dirty="0"/>
              <a:t> pour le langage de programmation (la machine devient donc un serveur « </a:t>
            </a:r>
            <a:r>
              <a:rPr lang="fr-FR" sz="900" b="1" i="1" dirty="0"/>
              <a:t>LAMP</a:t>
            </a:r>
            <a:r>
              <a:rPr lang="fr-FR" sz="900" i="1" dirty="0"/>
              <a:t> »).</a:t>
            </a:r>
          </a:p>
          <a:p>
            <a:endParaRPr lang="fr-FR" sz="900" i="1" dirty="0"/>
          </a:p>
          <a:p>
            <a:endParaRPr lang="fr-FR" sz="900" i="1" dirty="0"/>
          </a:p>
          <a:p>
            <a:endParaRPr lang="fr-FR" sz="900" i="1" dirty="0"/>
          </a:p>
          <a:p>
            <a:r>
              <a:rPr lang="fr-FR" sz="900" i="1" dirty="0"/>
              <a:t>Ensuite, nous allons installer toutes les dépendances dont pourrait avoir besoin GLPI.</a:t>
            </a:r>
          </a:p>
          <a:p>
            <a:endParaRPr lang="fr-FR" sz="900" i="1" dirty="0"/>
          </a:p>
          <a:p>
            <a:endParaRPr lang="fr-FR" sz="900" i="1" dirty="0"/>
          </a:p>
          <a:p>
            <a:endParaRPr lang="fr-FR" sz="900" i="1" dirty="0"/>
          </a:p>
          <a:p>
            <a:endParaRPr lang="fr-FR" sz="900" i="1" dirty="0"/>
          </a:p>
          <a:p>
            <a:r>
              <a:rPr lang="fr-FR" sz="900" i="1" dirty="0"/>
              <a:t>Nous allons maintenant sécuriser l’accès au service de base de données avec la commande suivante : </a:t>
            </a:r>
          </a:p>
          <a:p>
            <a:endParaRPr lang="fr-FR" sz="900" i="1" dirty="0"/>
          </a:p>
          <a:p>
            <a:endParaRPr lang="fr-FR" sz="900" i="1" dirty="0"/>
          </a:p>
          <a:p>
            <a:endParaRPr lang="fr-FR" sz="900" i="1" dirty="0"/>
          </a:p>
          <a:p>
            <a:r>
              <a:rPr lang="fr-FR" sz="900" i="1" dirty="0"/>
              <a:t>Le mot de passe de l’utilisateur root est demandé, Il ne s’</a:t>
            </a:r>
            <a:r>
              <a:rPr lang="fr-FR" sz="900" i="1" dirty="0" err="1"/>
              <a:t>afit</a:t>
            </a:r>
            <a:r>
              <a:rPr lang="fr-FR" sz="900" i="1" dirty="0"/>
              <a:t> pas ici du mot de passe de l’utilisateur root sur la machine elle-même mais de l’utilisateur SQL (base de </a:t>
            </a:r>
            <a:r>
              <a:rPr lang="fr-FR" sz="900" i="1" dirty="0" err="1"/>
              <a:t>donées</a:t>
            </a:r>
            <a:r>
              <a:rPr lang="fr-FR" sz="900" i="1" dirty="0"/>
              <a:t>). A ce stade, aucun mot de passe ne lui a été configuré, c’est donc ce que nous allons faire. Appuyez simplement sur Entrée,</a:t>
            </a:r>
          </a:p>
          <a:p>
            <a:endParaRPr lang="fr-FR" sz="900" i="1" dirty="0"/>
          </a:p>
          <a:p>
            <a:endParaRPr lang="fr-FR" sz="900" i="1" dirty="0"/>
          </a:p>
          <a:p>
            <a:endParaRPr lang="fr-FR" sz="900" i="1" dirty="0"/>
          </a:p>
        </p:txBody>
      </p:sp>
      <p:pic>
        <p:nvPicPr>
          <p:cNvPr id="13" name="Image 12">
            <a:extLst>
              <a:ext uri="{FF2B5EF4-FFF2-40B4-BE49-F238E27FC236}">
                <a16:creationId xmlns:a16="http://schemas.microsoft.com/office/drawing/2014/main" id="{9897D3D4-4340-64A1-2457-559E2C753184}"/>
              </a:ext>
            </a:extLst>
          </p:cNvPr>
          <p:cNvPicPr>
            <a:picLocks noChangeAspect="1"/>
          </p:cNvPicPr>
          <p:nvPr/>
        </p:nvPicPr>
        <p:blipFill>
          <a:blip r:embed="rId6"/>
          <a:stretch>
            <a:fillRect/>
          </a:stretch>
        </p:blipFill>
        <p:spPr>
          <a:xfrm>
            <a:off x="4433887" y="2004862"/>
            <a:ext cx="3759500" cy="1418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Image 14">
            <a:extLst>
              <a:ext uri="{FF2B5EF4-FFF2-40B4-BE49-F238E27FC236}">
                <a16:creationId xmlns:a16="http://schemas.microsoft.com/office/drawing/2014/main" id="{DF8177DE-7BAD-BFCC-D331-C06993C3F388}"/>
              </a:ext>
            </a:extLst>
          </p:cNvPr>
          <p:cNvPicPr>
            <a:picLocks noChangeAspect="1"/>
          </p:cNvPicPr>
          <p:nvPr/>
        </p:nvPicPr>
        <p:blipFill>
          <a:blip r:embed="rId7"/>
          <a:stretch>
            <a:fillRect/>
          </a:stretch>
        </p:blipFill>
        <p:spPr>
          <a:xfrm>
            <a:off x="4433886" y="2726425"/>
            <a:ext cx="4421267" cy="217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Image 16">
            <a:extLst>
              <a:ext uri="{FF2B5EF4-FFF2-40B4-BE49-F238E27FC236}">
                <a16:creationId xmlns:a16="http://schemas.microsoft.com/office/drawing/2014/main" id="{523ECDC5-6E81-21F4-84D7-7A2493CE9B7F}"/>
              </a:ext>
            </a:extLst>
          </p:cNvPr>
          <p:cNvPicPr>
            <a:picLocks noChangeAspect="1"/>
          </p:cNvPicPr>
          <p:nvPr/>
        </p:nvPicPr>
        <p:blipFill>
          <a:blip r:embed="rId8"/>
          <a:stretch>
            <a:fillRect/>
          </a:stretch>
        </p:blipFill>
        <p:spPr>
          <a:xfrm>
            <a:off x="4433886" y="3541157"/>
            <a:ext cx="2497181" cy="141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6D00F06-88CE-DFA0-C729-5EC3AF23F0AF}"/>
              </a:ext>
            </a:extLst>
          </p:cNvPr>
          <p:cNvSpPr>
            <a:spLocks noGrp="1"/>
          </p:cNvSpPr>
          <p:nvPr>
            <p:ph type="body" idx="1"/>
          </p:nvPr>
        </p:nvSpPr>
        <p:spPr/>
        <p:txBody>
          <a:bodyPr>
            <a:normAutofit/>
          </a:bodyPr>
          <a:lstStyle/>
          <a:p>
            <a:pPr marL="114300" indent="0">
              <a:buNone/>
            </a:pPr>
            <a:endParaRPr lang="fr-FR" sz="900" i="1" dirty="0"/>
          </a:p>
          <a:p>
            <a:pPr marL="114300" indent="0">
              <a:buNone/>
            </a:pPr>
            <a:endParaRPr lang="fr-FR" sz="900" i="1" dirty="0"/>
          </a:p>
          <a:p>
            <a:pPr marL="114300" indent="0">
              <a:buNone/>
            </a:pPr>
            <a:endParaRPr lang="fr-FR" sz="900" i="1" dirty="0"/>
          </a:p>
          <a:p>
            <a:pPr marL="114300" indent="0">
              <a:buNone/>
            </a:pPr>
            <a:endParaRPr lang="fr-FR" sz="900" i="1" dirty="0"/>
          </a:p>
          <a:p>
            <a:pPr marL="114300" indent="0">
              <a:buNone/>
            </a:pPr>
            <a:endParaRPr lang="fr-FR" sz="900" i="1" dirty="0"/>
          </a:p>
          <a:p>
            <a:pPr marL="114300" indent="0">
              <a:buNone/>
            </a:pPr>
            <a:endParaRPr lang="fr-FR" sz="900" i="1" dirty="0"/>
          </a:p>
          <a:p>
            <a:pPr marL="114300" indent="0">
              <a:buNone/>
            </a:pPr>
            <a:endParaRPr lang="fr-FR" sz="900" i="1" dirty="0"/>
          </a:p>
          <a:p>
            <a:pPr marL="114300" indent="0">
              <a:buNone/>
            </a:pPr>
            <a:endParaRPr lang="fr-FR" sz="900" i="1" dirty="0"/>
          </a:p>
          <a:p>
            <a:pPr marL="114300" indent="0">
              <a:buNone/>
            </a:pPr>
            <a:endParaRPr lang="fr-FR" sz="900" i="1" dirty="0"/>
          </a:p>
          <a:p>
            <a:pPr marL="114300" indent="0">
              <a:buNone/>
            </a:pPr>
            <a:endParaRPr lang="fr-FR" sz="900" i="1" dirty="0"/>
          </a:p>
          <a:p>
            <a:pPr marL="114300" indent="0">
              <a:buNone/>
            </a:pPr>
            <a:endParaRPr lang="fr-FR" sz="900" i="1" dirty="0"/>
          </a:p>
          <a:p>
            <a:pPr marL="114300" indent="0">
              <a:buNone/>
            </a:pPr>
            <a:endParaRPr lang="fr-FR" sz="900" i="1" dirty="0"/>
          </a:p>
        </p:txBody>
      </p:sp>
      <p:pic>
        <p:nvPicPr>
          <p:cNvPr id="4" name="Google Shape;79;p16">
            <a:extLst>
              <a:ext uri="{FF2B5EF4-FFF2-40B4-BE49-F238E27FC236}">
                <a16:creationId xmlns:a16="http://schemas.microsoft.com/office/drawing/2014/main" id="{C4C46218-0ADD-26B9-87B5-E7BF857C44E8}"/>
              </a:ext>
            </a:extLst>
          </p:cNvPr>
          <p:cNvPicPr preferRelativeResize="0"/>
          <p:nvPr/>
        </p:nvPicPr>
        <p:blipFill>
          <a:blip r:embed="rId2">
            <a:alphaModFix/>
          </a:blip>
          <a:stretch>
            <a:fillRect/>
          </a:stretch>
        </p:blipFill>
        <p:spPr>
          <a:xfrm>
            <a:off x="152400" y="152400"/>
            <a:ext cx="1219950" cy="764500"/>
          </a:xfrm>
          <a:prstGeom prst="rect">
            <a:avLst/>
          </a:prstGeom>
          <a:noFill/>
          <a:ln>
            <a:noFill/>
          </a:ln>
        </p:spPr>
      </p:pic>
      <p:sp>
        <p:nvSpPr>
          <p:cNvPr id="5" name="Google Shape;77;p16">
            <a:extLst>
              <a:ext uri="{FF2B5EF4-FFF2-40B4-BE49-F238E27FC236}">
                <a16:creationId xmlns:a16="http://schemas.microsoft.com/office/drawing/2014/main" id="{966CA731-DD77-54D6-CDAA-A028F93DECCF}"/>
              </a:ext>
            </a:extLst>
          </p:cNvPr>
          <p:cNvSpPr txBox="1">
            <a:spLocks noGrp="1"/>
          </p:cNvSpPr>
          <p:nvPr>
            <p:ph type="title"/>
          </p:nvPr>
        </p:nvSpPr>
        <p:spPr>
          <a:xfrm>
            <a:off x="2266400" y="344200"/>
            <a:ext cx="6066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Procédure d’installation du serveur GLPI </a:t>
            </a:r>
            <a:endParaRPr dirty="0"/>
          </a:p>
        </p:txBody>
      </p:sp>
      <p:pic>
        <p:nvPicPr>
          <p:cNvPr id="7" name="Image 6">
            <a:extLst>
              <a:ext uri="{FF2B5EF4-FFF2-40B4-BE49-F238E27FC236}">
                <a16:creationId xmlns:a16="http://schemas.microsoft.com/office/drawing/2014/main" id="{62AEDEC2-49A5-BD3F-9C64-CFA5DD48888D}"/>
              </a:ext>
            </a:extLst>
          </p:cNvPr>
          <p:cNvPicPr>
            <a:picLocks noChangeAspect="1"/>
          </p:cNvPicPr>
          <p:nvPr/>
        </p:nvPicPr>
        <p:blipFill>
          <a:blip r:embed="rId3"/>
          <a:stretch>
            <a:fillRect/>
          </a:stretch>
        </p:blipFill>
        <p:spPr>
          <a:xfrm>
            <a:off x="535906" y="1199475"/>
            <a:ext cx="3460988" cy="15782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ZoneTexte 8">
            <a:extLst>
              <a:ext uri="{FF2B5EF4-FFF2-40B4-BE49-F238E27FC236}">
                <a16:creationId xmlns:a16="http://schemas.microsoft.com/office/drawing/2014/main" id="{CA7E6283-2DC3-6000-B838-583FD533D8AC}"/>
              </a:ext>
            </a:extLst>
          </p:cNvPr>
          <p:cNvSpPr txBox="1"/>
          <p:nvPr/>
        </p:nvSpPr>
        <p:spPr>
          <a:xfrm>
            <a:off x="416635" y="2860675"/>
            <a:ext cx="3460987" cy="1061829"/>
          </a:xfrm>
          <a:prstGeom prst="rect">
            <a:avLst/>
          </a:prstGeom>
          <a:noFill/>
        </p:spPr>
        <p:txBody>
          <a:bodyPr wrap="square" rtlCol="0">
            <a:spAutoFit/>
          </a:bodyPr>
          <a:lstStyle/>
          <a:p>
            <a:r>
              <a:rPr lang="fr-FR" sz="900" i="1" dirty="0"/>
              <a:t>A la question suivante, on vous demande justement si vous voulez attribuer un mot de passe au compte root, Tapez la lettre Y pour répondre Yes et appuyez sue Entrée.</a:t>
            </a:r>
          </a:p>
          <a:p>
            <a:endParaRPr lang="fr-FR" sz="900" i="1" dirty="0"/>
          </a:p>
          <a:p>
            <a:r>
              <a:rPr lang="fr-FR" sz="900" i="1" dirty="0"/>
              <a:t>Saisissez 2 fois le mot de passe que vous voulez donner au compte SQL root. </a:t>
            </a:r>
            <a:r>
              <a:rPr lang="fr-FR" sz="900" i="1" dirty="0">
                <a:solidFill>
                  <a:srgbClr val="FF0000"/>
                </a:solidFill>
              </a:rPr>
              <a:t>Attention, aucun symbole ne va s’afficher pendant la saisie, soyez vigilant à votre frappe</a:t>
            </a:r>
            <a:r>
              <a:rPr lang="fr-FR" sz="900" i="1" dirty="0"/>
              <a:t>.</a:t>
            </a:r>
          </a:p>
        </p:txBody>
      </p:sp>
      <p:pic>
        <p:nvPicPr>
          <p:cNvPr id="11" name="Image 10">
            <a:extLst>
              <a:ext uri="{FF2B5EF4-FFF2-40B4-BE49-F238E27FC236}">
                <a16:creationId xmlns:a16="http://schemas.microsoft.com/office/drawing/2014/main" id="{0EFA42F5-6F02-7647-13D7-F65A6589FB9A}"/>
              </a:ext>
            </a:extLst>
          </p:cNvPr>
          <p:cNvPicPr>
            <a:picLocks noChangeAspect="1"/>
          </p:cNvPicPr>
          <p:nvPr/>
        </p:nvPicPr>
        <p:blipFill>
          <a:blip r:embed="rId4"/>
          <a:stretch>
            <a:fillRect/>
          </a:stretch>
        </p:blipFill>
        <p:spPr>
          <a:xfrm>
            <a:off x="535906" y="4034111"/>
            <a:ext cx="1829607" cy="6177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ZoneTexte 12">
            <a:extLst>
              <a:ext uri="{FF2B5EF4-FFF2-40B4-BE49-F238E27FC236}">
                <a16:creationId xmlns:a16="http://schemas.microsoft.com/office/drawing/2014/main" id="{35B84501-B5CC-DD59-B06F-BDB9710533E4}"/>
              </a:ext>
            </a:extLst>
          </p:cNvPr>
          <p:cNvSpPr txBox="1"/>
          <p:nvPr/>
        </p:nvSpPr>
        <p:spPr>
          <a:xfrm>
            <a:off x="4872313" y="1131421"/>
            <a:ext cx="3460987" cy="923330"/>
          </a:xfrm>
          <a:prstGeom prst="rect">
            <a:avLst/>
          </a:prstGeom>
          <a:noFill/>
        </p:spPr>
        <p:txBody>
          <a:bodyPr wrap="square" rtlCol="0">
            <a:spAutoFit/>
          </a:bodyPr>
          <a:lstStyle/>
          <a:p>
            <a:r>
              <a:rPr lang="fr-FR" sz="900" i="1" dirty="0"/>
              <a:t>Vous pourrez par la suite répondre Yes à toutes les autres questions posées.</a:t>
            </a:r>
          </a:p>
          <a:p>
            <a:endParaRPr lang="fr-FR" sz="900" i="1" dirty="0"/>
          </a:p>
          <a:p>
            <a:r>
              <a:rPr lang="fr-FR" sz="900" i="1" dirty="0"/>
              <a:t>Maintenant que l’accès aux bases de données est sécurisé, nous allons pouvoir nous y connecter avec le compte root et le mot de passe que nous venons de lui définir :</a:t>
            </a:r>
          </a:p>
        </p:txBody>
      </p:sp>
      <p:pic>
        <p:nvPicPr>
          <p:cNvPr id="15" name="Image 14">
            <a:extLst>
              <a:ext uri="{FF2B5EF4-FFF2-40B4-BE49-F238E27FC236}">
                <a16:creationId xmlns:a16="http://schemas.microsoft.com/office/drawing/2014/main" id="{738A01ED-9808-51E9-7D66-50A14806570B}"/>
              </a:ext>
            </a:extLst>
          </p:cNvPr>
          <p:cNvPicPr>
            <a:picLocks noChangeAspect="1"/>
          </p:cNvPicPr>
          <p:nvPr/>
        </p:nvPicPr>
        <p:blipFill>
          <a:blip r:embed="rId5"/>
          <a:stretch>
            <a:fillRect/>
          </a:stretch>
        </p:blipFill>
        <p:spPr>
          <a:xfrm>
            <a:off x="5012654" y="2207194"/>
            <a:ext cx="2123641" cy="1662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ZoneTexte 15">
            <a:extLst>
              <a:ext uri="{FF2B5EF4-FFF2-40B4-BE49-F238E27FC236}">
                <a16:creationId xmlns:a16="http://schemas.microsoft.com/office/drawing/2014/main" id="{3CE5F4C5-CBDC-8C8B-D78B-CCDB077BADFE}"/>
              </a:ext>
            </a:extLst>
          </p:cNvPr>
          <p:cNvSpPr txBox="1"/>
          <p:nvPr/>
        </p:nvSpPr>
        <p:spPr>
          <a:xfrm>
            <a:off x="4898592" y="2525900"/>
            <a:ext cx="3460987" cy="646331"/>
          </a:xfrm>
          <a:prstGeom prst="rect">
            <a:avLst/>
          </a:prstGeom>
          <a:noFill/>
        </p:spPr>
        <p:txBody>
          <a:bodyPr wrap="square" rtlCol="0">
            <a:spAutoFit/>
          </a:bodyPr>
          <a:lstStyle/>
          <a:p>
            <a:r>
              <a:rPr lang="fr-FR" sz="900" i="1" dirty="0"/>
              <a:t>Il faut créer la base de données qui sera utilisée par GLPI et un utilisateur de base de données qui aura les pleins pouvoir sur celle-ci. Voici les 3 commandes à saisir pour cela (les ; sont nécessaires) :</a:t>
            </a:r>
          </a:p>
        </p:txBody>
      </p:sp>
      <p:pic>
        <p:nvPicPr>
          <p:cNvPr id="18" name="Image 17">
            <a:extLst>
              <a:ext uri="{FF2B5EF4-FFF2-40B4-BE49-F238E27FC236}">
                <a16:creationId xmlns:a16="http://schemas.microsoft.com/office/drawing/2014/main" id="{31FDA6D9-7416-9F8F-E8A5-F0E57FEA0265}"/>
              </a:ext>
            </a:extLst>
          </p:cNvPr>
          <p:cNvPicPr>
            <a:picLocks noChangeAspect="1"/>
          </p:cNvPicPr>
          <p:nvPr/>
        </p:nvPicPr>
        <p:blipFill>
          <a:blip r:embed="rId6"/>
          <a:stretch>
            <a:fillRect/>
          </a:stretch>
        </p:blipFill>
        <p:spPr>
          <a:xfrm>
            <a:off x="5012653" y="3272024"/>
            <a:ext cx="3904999" cy="5446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ZoneTexte 18">
            <a:extLst>
              <a:ext uri="{FF2B5EF4-FFF2-40B4-BE49-F238E27FC236}">
                <a16:creationId xmlns:a16="http://schemas.microsoft.com/office/drawing/2014/main" id="{14B1CDD1-4D8C-F3AE-89EE-38A8747352A9}"/>
              </a:ext>
            </a:extLst>
          </p:cNvPr>
          <p:cNvSpPr txBox="1"/>
          <p:nvPr/>
        </p:nvSpPr>
        <p:spPr>
          <a:xfrm>
            <a:off x="4898592" y="3954813"/>
            <a:ext cx="3460987" cy="923330"/>
          </a:xfrm>
          <a:prstGeom prst="rect">
            <a:avLst/>
          </a:prstGeom>
          <a:noFill/>
        </p:spPr>
        <p:txBody>
          <a:bodyPr wrap="square" rtlCol="0">
            <a:spAutoFit/>
          </a:bodyPr>
          <a:lstStyle/>
          <a:p>
            <a:r>
              <a:rPr lang="fr-FR" sz="900" i="1" dirty="0"/>
              <a:t>Quelques explications sur ces commandes : </a:t>
            </a:r>
          </a:p>
          <a:p>
            <a:pPr marL="171450" indent="-171450">
              <a:buFont typeface="Arial" panose="020B0604020202020204" pitchFamily="34" charset="0"/>
              <a:buChar char="•"/>
            </a:pPr>
            <a:r>
              <a:rPr lang="fr-FR" sz="900" i="1" dirty="0"/>
              <a:t>La 1</a:t>
            </a:r>
            <a:r>
              <a:rPr lang="fr-FR" sz="900" i="1" baseline="30000" dirty="0"/>
              <a:t>ère</a:t>
            </a:r>
            <a:r>
              <a:rPr lang="fr-FR" sz="900" i="1" dirty="0"/>
              <a:t> va créer une base de données appelée « </a:t>
            </a:r>
            <a:r>
              <a:rPr lang="fr-FR" sz="900" i="1" dirty="0" err="1"/>
              <a:t>bdd_glpi</a:t>
            </a:r>
            <a:r>
              <a:rPr lang="fr-FR" sz="900" i="1" dirty="0"/>
              <a:t> », à vous de donner le nom qui vous plaira</a:t>
            </a:r>
          </a:p>
          <a:p>
            <a:pPr marL="171450" indent="-171450">
              <a:buFont typeface="Arial" panose="020B0604020202020204" pitchFamily="34" charset="0"/>
              <a:buChar char="•"/>
            </a:pPr>
            <a:r>
              <a:rPr lang="fr-FR" sz="900" i="1" dirty="0"/>
              <a:t>La 2</a:t>
            </a:r>
            <a:r>
              <a:rPr lang="fr-FR" sz="900" i="1" baseline="30000" dirty="0"/>
              <a:t>nde</a:t>
            </a:r>
            <a:r>
              <a:rPr lang="fr-FR" sz="900" i="1" dirty="0"/>
              <a:t> va à la fois créer un utilisateur ici nommé « </a:t>
            </a:r>
            <a:r>
              <a:rPr lang="fr-FR" sz="900" i="1" dirty="0" err="1"/>
              <a:t>adminbdd_glpi</a:t>
            </a:r>
            <a:r>
              <a:rPr lang="fr-FR" sz="900" i="1" dirty="0"/>
              <a:t> », lui attribuer le mot de passe « votre-MDP » et lui donner les privilèges</a:t>
            </a:r>
          </a:p>
        </p:txBody>
      </p:sp>
    </p:spTree>
    <p:extLst>
      <p:ext uri="{BB962C8B-B14F-4D97-AF65-F5344CB8AC3E}">
        <p14:creationId xmlns:p14="http://schemas.microsoft.com/office/powerpoint/2010/main" val="2484117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79;p16">
            <a:extLst>
              <a:ext uri="{FF2B5EF4-FFF2-40B4-BE49-F238E27FC236}">
                <a16:creationId xmlns:a16="http://schemas.microsoft.com/office/drawing/2014/main" id="{D137E0EC-4AA3-63DE-C1AE-07C75F85C89F}"/>
              </a:ext>
            </a:extLst>
          </p:cNvPr>
          <p:cNvPicPr preferRelativeResize="0"/>
          <p:nvPr/>
        </p:nvPicPr>
        <p:blipFill>
          <a:blip r:embed="rId2">
            <a:alphaModFix/>
          </a:blip>
          <a:stretch>
            <a:fillRect/>
          </a:stretch>
        </p:blipFill>
        <p:spPr>
          <a:xfrm>
            <a:off x="152400" y="152400"/>
            <a:ext cx="1219950" cy="764500"/>
          </a:xfrm>
          <a:prstGeom prst="rect">
            <a:avLst/>
          </a:prstGeom>
          <a:noFill/>
          <a:ln>
            <a:noFill/>
          </a:ln>
        </p:spPr>
      </p:pic>
      <p:sp>
        <p:nvSpPr>
          <p:cNvPr id="5" name="Google Shape;77;p16">
            <a:extLst>
              <a:ext uri="{FF2B5EF4-FFF2-40B4-BE49-F238E27FC236}">
                <a16:creationId xmlns:a16="http://schemas.microsoft.com/office/drawing/2014/main" id="{78FBF955-E70A-7952-638A-E470C0679C86}"/>
              </a:ext>
            </a:extLst>
          </p:cNvPr>
          <p:cNvSpPr txBox="1">
            <a:spLocks noGrp="1"/>
          </p:cNvSpPr>
          <p:nvPr>
            <p:ph type="title"/>
          </p:nvPr>
        </p:nvSpPr>
        <p:spPr>
          <a:xfrm>
            <a:off x="2266400" y="344200"/>
            <a:ext cx="6066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Procédure d’installation du serveur GLPI </a:t>
            </a:r>
            <a:endParaRPr dirty="0"/>
          </a:p>
        </p:txBody>
      </p:sp>
      <p:sp>
        <p:nvSpPr>
          <p:cNvPr id="6" name="ZoneTexte 5">
            <a:extLst>
              <a:ext uri="{FF2B5EF4-FFF2-40B4-BE49-F238E27FC236}">
                <a16:creationId xmlns:a16="http://schemas.microsoft.com/office/drawing/2014/main" id="{8BC0D6FA-6B47-165F-94C8-BE32E7D14E43}"/>
              </a:ext>
            </a:extLst>
          </p:cNvPr>
          <p:cNvSpPr txBox="1"/>
          <p:nvPr/>
        </p:nvSpPr>
        <p:spPr>
          <a:xfrm>
            <a:off x="735496" y="1391626"/>
            <a:ext cx="3924201" cy="646331"/>
          </a:xfrm>
          <a:prstGeom prst="rect">
            <a:avLst/>
          </a:prstGeom>
          <a:noFill/>
        </p:spPr>
        <p:txBody>
          <a:bodyPr wrap="square" rtlCol="0">
            <a:spAutoFit/>
          </a:bodyPr>
          <a:lstStyle/>
          <a:p>
            <a:r>
              <a:rPr lang="fr-FR" sz="900" i="1" dirty="0"/>
              <a:t>Passons maintenant à l’installation de GLPI !</a:t>
            </a:r>
          </a:p>
          <a:p>
            <a:endParaRPr lang="fr-FR" sz="900" i="1" dirty="0"/>
          </a:p>
          <a:p>
            <a:r>
              <a:rPr lang="fr-FR" sz="900" i="1" dirty="0"/>
              <a:t>Placez vous dans le répertoire « /</a:t>
            </a:r>
            <a:r>
              <a:rPr lang="fr-FR" sz="900" i="1" dirty="0" err="1"/>
              <a:t>tmp</a:t>
            </a:r>
            <a:r>
              <a:rPr lang="fr-FR" sz="900" i="1" dirty="0"/>
              <a:t> » et téléchargez la dernière version disponible de GLPI sur </a:t>
            </a:r>
            <a:r>
              <a:rPr lang="fr-FR" sz="900" i="1" dirty="0" err="1"/>
              <a:t>Github</a:t>
            </a:r>
            <a:r>
              <a:rPr lang="fr-FR" sz="900" i="1" dirty="0"/>
              <a:t> :</a:t>
            </a:r>
          </a:p>
        </p:txBody>
      </p:sp>
      <p:pic>
        <p:nvPicPr>
          <p:cNvPr id="8" name="Image 7">
            <a:extLst>
              <a:ext uri="{FF2B5EF4-FFF2-40B4-BE49-F238E27FC236}">
                <a16:creationId xmlns:a16="http://schemas.microsoft.com/office/drawing/2014/main" id="{AEA9FD6B-A724-6FFF-2BEB-B078A9784A8E}"/>
              </a:ext>
            </a:extLst>
          </p:cNvPr>
          <p:cNvPicPr>
            <a:picLocks noChangeAspect="1"/>
          </p:cNvPicPr>
          <p:nvPr/>
        </p:nvPicPr>
        <p:blipFill>
          <a:blip r:embed="rId3"/>
          <a:stretch>
            <a:fillRect/>
          </a:stretch>
        </p:blipFill>
        <p:spPr>
          <a:xfrm>
            <a:off x="847106" y="2164456"/>
            <a:ext cx="3700979" cy="1667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Image 9">
            <a:extLst>
              <a:ext uri="{FF2B5EF4-FFF2-40B4-BE49-F238E27FC236}">
                <a16:creationId xmlns:a16="http://schemas.microsoft.com/office/drawing/2014/main" id="{AA5D869F-0D4E-53C7-84A8-A35B77759511}"/>
              </a:ext>
            </a:extLst>
          </p:cNvPr>
          <p:cNvPicPr>
            <a:picLocks noChangeAspect="1"/>
          </p:cNvPicPr>
          <p:nvPr/>
        </p:nvPicPr>
        <p:blipFill>
          <a:blip r:embed="rId4"/>
          <a:stretch>
            <a:fillRect/>
          </a:stretch>
        </p:blipFill>
        <p:spPr>
          <a:xfrm>
            <a:off x="847106" y="2538201"/>
            <a:ext cx="3788676" cy="1231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ZoneTexte 10">
            <a:extLst>
              <a:ext uri="{FF2B5EF4-FFF2-40B4-BE49-F238E27FC236}">
                <a16:creationId xmlns:a16="http://schemas.microsoft.com/office/drawing/2014/main" id="{A98C9142-D9A3-E519-9707-BB24C4B5A177}"/>
              </a:ext>
            </a:extLst>
          </p:cNvPr>
          <p:cNvSpPr txBox="1"/>
          <p:nvPr/>
        </p:nvSpPr>
        <p:spPr>
          <a:xfrm>
            <a:off x="735496" y="2728548"/>
            <a:ext cx="2633869" cy="230832"/>
          </a:xfrm>
          <a:prstGeom prst="rect">
            <a:avLst/>
          </a:prstGeom>
          <a:noFill/>
        </p:spPr>
        <p:txBody>
          <a:bodyPr wrap="square" rtlCol="0">
            <a:spAutoFit/>
          </a:bodyPr>
          <a:lstStyle/>
          <a:p>
            <a:r>
              <a:rPr lang="fr-FR" sz="900" i="1" dirty="0"/>
              <a:t>Décompressez l’archive de GLPI :</a:t>
            </a:r>
          </a:p>
        </p:txBody>
      </p:sp>
      <p:pic>
        <p:nvPicPr>
          <p:cNvPr id="13" name="Image 12">
            <a:extLst>
              <a:ext uri="{FF2B5EF4-FFF2-40B4-BE49-F238E27FC236}">
                <a16:creationId xmlns:a16="http://schemas.microsoft.com/office/drawing/2014/main" id="{B3A2E3D0-3264-8F89-E483-2FE0F06084CC}"/>
              </a:ext>
            </a:extLst>
          </p:cNvPr>
          <p:cNvPicPr>
            <a:picLocks noChangeAspect="1"/>
          </p:cNvPicPr>
          <p:nvPr/>
        </p:nvPicPr>
        <p:blipFill>
          <a:blip r:embed="rId5"/>
          <a:stretch>
            <a:fillRect/>
          </a:stretch>
        </p:blipFill>
        <p:spPr>
          <a:xfrm>
            <a:off x="847106" y="3015652"/>
            <a:ext cx="2354402" cy="2374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ZoneTexte 13">
            <a:extLst>
              <a:ext uri="{FF2B5EF4-FFF2-40B4-BE49-F238E27FC236}">
                <a16:creationId xmlns:a16="http://schemas.microsoft.com/office/drawing/2014/main" id="{CDE19BBE-93FB-0551-6D03-9AC298FD4C19}"/>
              </a:ext>
            </a:extLst>
          </p:cNvPr>
          <p:cNvSpPr txBox="1"/>
          <p:nvPr/>
        </p:nvSpPr>
        <p:spPr>
          <a:xfrm>
            <a:off x="707372" y="3348082"/>
            <a:ext cx="2633869" cy="784830"/>
          </a:xfrm>
          <a:prstGeom prst="rect">
            <a:avLst/>
          </a:prstGeom>
          <a:noFill/>
        </p:spPr>
        <p:txBody>
          <a:bodyPr wrap="square" rtlCol="0">
            <a:spAutoFit/>
          </a:bodyPr>
          <a:lstStyle/>
          <a:p>
            <a:r>
              <a:rPr lang="fr-FR" sz="900" i="1" dirty="0"/>
              <a:t>Copiez le contenu du dossier </a:t>
            </a:r>
            <a:r>
              <a:rPr lang="fr-FR" sz="900" i="1" dirty="0" err="1"/>
              <a:t>décompréssé</a:t>
            </a:r>
            <a:r>
              <a:rPr lang="fr-FR" sz="900" i="1" dirty="0"/>
              <a:t> nommé « </a:t>
            </a:r>
            <a:r>
              <a:rPr lang="fr-FR" sz="900" i="1" dirty="0" err="1"/>
              <a:t>glpi</a:t>
            </a:r>
            <a:r>
              <a:rPr lang="fr-FR" sz="900" i="1" dirty="0"/>
              <a:t> » dans /var/www/html et supprimez au passage le fichier index.html qui n’est autre qu’une sorte de page d’accueil d’apache :</a:t>
            </a:r>
          </a:p>
        </p:txBody>
      </p:sp>
      <p:pic>
        <p:nvPicPr>
          <p:cNvPr id="16" name="Image 15">
            <a:extLst>
              <a:ext uri="{FF2B5EF4-FFF2-40B4-BE49-F238E27FC236}">
                <a16:creationId xmlns:a16="http://schemas.microsoft.com/office/drawing/2014/main" id="{EF611825-E71A-F7C7-13C3-865AEDC96F33}"/>
              </a:ext>
            </a:extLst>
          </p:cNvPr>
          <p:cNvPicPr>
            <a:picLocks noChangeAspect="1"/>
          </p:cNvPicPr>
          <p:nvPr/>
        </p:nvPicPr>
        <p:blipFill>
          <a:blip r:embed="rId6"/>
          <a:stretch>
            <a:fillRect/>
          </a:stretch>
        </p:blipFill>
        <p:spPr>
          <a:xfrm>
            <a:off x="847106" y="4202896"/>
            <a:ext cx="2217286" cy="3441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ZoneTexte 16">
            <a:extLst>
              <a:ext uri="{FF2B5EF4-FFF2-40B4-BE49-F238E27FC236}">
                <a16:creationId xmlns:a16="http://schemas.microsoft.com/office/drawing/2014/main" id="{CD90CBE5-C38A-A955-24F5-06BBDE73ECB4}"/>
              </a:ext>
            </a:extLst>
          </p:cNvPr>
          <p:cNvSpPr txBox="1"/>
          <p:nvPr/>
        </p:nvSpPr>
        <p:spPr>
          <a:xfrm>
            <a:off x="5551981" y="1391626"/>
            <a:ext cx="2757674" cy="369332"/>
          </a:xfrm>
          <a:prstGeom prst="rect">
            <a:avLst/>
          </a:prstGeom>
          <a:noFill/>
        </p:spPr>
        <p:txBody>
          <a:bodyPr wrap="square" rtlCol="0">
            <a:spAutoFit/>
          </a:bodyPr>
          <a:lstStyle/>
          <a:p>
            <a:r>
              <a:rPr lang="fr-FR" sz="900" i="1" dirty="0"/>
              <a:t>Rendez l’utilisateur des services web (nommé www-data) propriétaire de ces nouveaux fichiers : </a:t>
            </a:r>
          </a:p>
        </p:txBody>
      </p:sp>
      <p:pic>
        <p:nvPicPr>
          <p:cNvPr id="19" name="Image 18">
            <a:extLst>
              <a:ext uri="{FF2B5EF4-FFF2-40B4-BE49-F238E27FC236}">
                <a16:creationId xmlns:a16="http://schemas.microsoft.com/office/drawing/2014/main" id="{25808A64-3FA2-D570-6F5A-24B58E82354D}"/>
              </a:ext>
            </a:extLst>
          </p:cNvPr>
          <p:cNvPicPr>
            <a:picLocks noChangeAspect="1"/>
          </p:cNvPicPr>
          <p:nvPr/>
        </p:nvPicPr>
        <p:blipFill>
          <a:blip r:embed="rId7"/>
          <a:stretch>
            <a:fillRect/>
          </a:stretch>
        </p:blipFill>
        <p:spPr>
          <a:xfrm>
            <a:off x="5658366" y="1815717"/>
            <a:ext cx="2098834" cy="2348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 name="ZoneTexte 19">
            <a:extLst>
              <a:ext uri="{FF2B5EF4-FFF2-40B4-BE49-F238E27FC236}">
                <a16:creationId xmlns:a16="http://schemas.microsoft.com/office/drawing/2014/main" id="{D9B8AF70-2F81-D1DB-EAF2-208E372F5B53}"/>
              </a:ext>
            </a:extLst>
          </p:cNvPr>
          <p:cNvSpPr txBox="1"/>
          <p:nvPr/>
        </p:nvSpPr>
        <p:spPr>
          <a:xfrm>
            <a:off x="5539220" y="2105311"/>
            <a:ext cx="2757674" cy="646331"/>
          </a:xfrm>
          <a:prstGeom prst="rect">
            <a:avLst/>
          </a:prstGeom>
          <a:noFill/>
        </p:spPr>
        <p:txBody>
          <a:bodyPr wrap="square" rtlCol="0">
            <a:spAutoFit/>
          </a:bodyPr>
          <a:lstStyle/>
          <a:p>
            <a:r>
              <a:rPr lang="fr-FR" sz="900" i="1" dirty="0"/>
              <a:t>Nous allons séparer une partie des fichiers de GLPI.</a:t>
            </a:r>
          </a:p>
          <a:p>
            <a:r>
              <a:rPr lang="fr-FR" sz="900" i="1" dirty="0"/>
              <a:t>Créez un dossier nommé GLPI dans /</a:t>
            </a:r>
            <a:r>
              <a:rPr lang="fr-FR" sz="900" i="1" dirty="0" err="1"/>
              <a:t>etc</a:t>
            </a:r>
            <a:r>
              <a:rPr lang="fr-FR" sz="900" i="1" dirty="0"/>
              <a:t> et rendez www-data propriétaire de ce dossier :  </a:t>
            </a:r>
          </a:p>
        </p:txBody>
      </p:sp>
      <p:pic>
        <p:nvPicPr>
          <p:cNvPr id="22" name="Image 21">
            <a:extLst>
              <a:ext uri="{FF2B5EF4-FFF2-40B4-BE49-F238E27FC236}">
                <a16:creationId xmlns:a16="http://schemas.microsoft.com/office/drawing/2014/main" id="{83C9EAF9-84DC-022D-A4BC-00F2DAFB6767}"/>
              </a:ext>
            </a:extLst>
          </p:cNvPr>
          <p:cNvPicPr>
            <a:picLocks noChangeAspect="1"/>
          </p:cNvPicPr>
          <p:nvPr/>
        </p:nvPicPr>
        <p:blipFill>
          <a:blip r:embed="rId8"/>
          <a:stretch>
            <a:fillRect/>
          </a:stretch>
        </p:blipFill>
        <p:spPr>
          <a:xfrm>
            <a:off x="5658366" y="2807141"/>
            <a:ext cx="2243978" cy="2348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3" name="ZoneTexte 22">
            <a:extLst>
              <a:ext uri="{FF2B5EF4-FFF2-40B4-BE49-F238E27FC236}">
                <a16:creationId xmlns:a16="http://schemas.microsoft.com/office/drawing/2014/main" id="{2F856A5D-BD4F-EB6D-B77A-ADCE382B8944}"/>
              </a:ext>
            </a:extLst>
          </p:cNvPr>
          <p:cNvSpPr txBox="1"/>
          <p:nvPr/>
        </p:nvSpPr>
        <p:spPr>
          <a:xfrm>
            <a:off x="5539220" y="3197877"/>
            <a:ext cx="2633869" cy="369332"/>
          </a:xfrm>
          <a:prstGeom prst="rect">
            <a:avLst/>
          </a:prstGeom>
          <a:noFill/>
        </p:spPr>
        <p:txBody>
          <a:bodyPr wrap="square" rtlCol="0">
            <a:spAutoFit/>
          </a:bodyPr>
          <a:lstStyle/>
          <a:p>
            <a:r>
              <a:rPr lang="fr-FR" sz="900" i="1" dirty="0"/>
              <a:t>Déplacez le dossier « config » de /var/www/html dans /</a:t>
            </a:r>
            <a:r>
              <a:rPr lang="fr-FR" sz="900" i="1" dirty="0" err="1"/>
              <a:t>etc</a:t>
            </a:r>
            <a:r>
              <a:rPr lang="fr-FR" sz="900" i="1" dirty="0"/>
              <a:t>/</a:t>
            </a:r>
            <a:r>
              <a:rPr lang="fr-FR" sz="900" i="1" dirty="0" err="1"/>
              <a:t>glpi</a:t>
            </a:r>
            <a:r>
              <a:rPr lang="fr-FR" sz="900" i="1" dirty="0"/>
              <a:t> :</a:t>
            </a:r>
          </a:p>
        </p:txBody>
      </p:sp>
      <p:pic>
        <p:nvPicPr>
          <p:cNvPr id="24" name="Image 23">
            <a:extLst>
              <a:ext uri="{FF2B5EF4-FFF2-40B4-BE49-F238E27FC236}">
                <a16:creationId xmlns:a16="http://schemas.microsoft.com/office/drawing/2014/main" id="{8511F160-1AC1-0059-0AEE-45E0DD294EB0}"/>
              </a:ext>
            </a:extLst>
          </p:cNvPr>
          <p:cNvPicPr>
            <a:picLocks noChangeAspect="1"/>
          </p:cNvPicPr>
          <p:nvPr/>
        </p:nvPicPr>
        <p:blipFill>
          <a:blip r:embed="rId9"/>
          <a:stretch>
            <a:fillRect/>
          </a:stretch>
        </p:blipFill>
        <p:spPr>
          <a:xfrm>
            <a:off x="5658366" y="3656430"/>
            <a:ext cx="2633870" cy="2263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ZoneTexte 24">
            <a:extLst>
              <a:ext uri="{FF2B5EF4-FFF2-40B4-BE49-F238E27FC236}">
                <a16:creationId xmlns:a16="http://schemas.microsoft.com/office/drawing/2014/main" id="{4E8077BD-31A4-4EAC-F55A-8B2BF6DD8903}"/>
              </a:ext>
            </a:extLst>
          </p:cNvPr>
          <p:cNvSpPr txBox="1"/>
          <p:nvPr/>
        </p:nvSpPr>
        <p:spPr>
          <a:xfrm>
            <a:off x="5551981" y="3989710"/>
            <a:ext cx="2633869" cy="369332"/>
          </a:xfrm>
          <a:prstGeom prst="rect">
            <a:avLst/>
          </a:prstGeom>
          <a:noFill/>
        </p:spPr>
        <p:txBody>
          <a:bodyPr wrap="square" rtlCol="0">
            <a:spAutoFit/>
          </a:bodyPr>
          <a:lstStyle/>
          <a:p>
            <a:r>
              <a:rPr lang="fr-FR" sz="900" i="1" dirty="0"/>
              <a:t>Déplacez le dossier « files » de /var/www/html dans /var/lib/</a:t>
            </a:r>
            <a:r>
              <a:rPr lang="fr-FR" sz="900" i="1" dirty="0" err="1"/>
              <a:t>glpi</a:t>
            </a:r>
            <a:r>
              <a:rPr lang="fr-FR" sz="900" i="1" dirty="0"/>
              <a:t> :</a:t>
            </a:r>
          </a:p>
        </p:txBody>
      </p:sp>
      <p:pic>
        <p:nvPicPr>
          <p:cNvPr id="26" name="Image 25">
            <a:extLst>
              <a:ext uri="{FF2B5EF4-FFF2-40B4-BE49-F238E27FC236}">
                <a16:creationId xmlns:a16="http://schemas.microsoft.com/office/drawing/2014/main" id="{C67CF8D6-97C2-61D6-8E7B-A21B62FAEB2A}"/>
              </a:ext>
            </a:extLst>
          </p:cNvPr>
          <p:cNvPicPr>
            <a:picLocks noChangeAspect="1"/>
          </p:cNvPicPr>
          <p:nvPr/>
        </p:nvPicPr>
        <p:blipFill>
          <a:blip r:embed="rId10"/>
          <a:stretch>
            <a:fillRect/>
          </a:stretch>
        </p:blipFill>
        <p:spPr>
          <a:xfrm>
            <a:off x="5658366" y="4411383"/>
            <a:ext cx="3097241" cy="2404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9356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79;p16">
            <a:extLst>
              <a:ext uri="{FF2B5EF4-FFF2-40B4-BE49-F238E27FC236}">
                <a16:creationId xmlns:a16="http://schemas.microsoft.com/office/drawing/2014/main" id="{3507C4F7-6663-A177-F85A-BB4081EAAB02}"/>
              </a:ext>
            </a:extLst>
          </p:cNvPr>
          <p:cNvPicPr preferRelativeResize="0"/>
          <p:nvPr/>
        </p:nvPicPr>
        <p:blipFill>
          <a:blip r:embed="rId2">
            <a:alphaModFix/>
          </a:blip>
          <a:stretch>
            <a:fillRect/>
          </a:stretch>
        </p:blipFill>
        <p:spPr>
          <a:xfrm>
            <a:off x="152400" y="152400"/>
            <a:ext cx="1219950" cy="764500"/>
          </a:xfrm>
          <a:prstGeom prst="rect">
            <a:avLst/>
          </a:prstGeom>
          <a:noFill/>
          <a:ln>
            <a:noFill/>
          </a:ln>
        </p:spPr>
      </p:pic>
      <p:sp>
        <p:nvSpPr>
          <p:cNvPr id="6" name="Google Shape;77;p16">
            <a:extLst>
              <a:ext uri="{FF2B5EF4-FFF2-40B4-BE49-F238E27FC236}">
                <a16:creationId xmlns:a16="http://schemas.microsoft.com/office/drawing/2014/main" id="{1E8A958F-75B0-3ADF-209F-618EC9488FF1}"/>
              </a:ext>
            </a:extLst>
          </p:cNvPr>
          <p:cNvSpPr txBox="1">
            <a:spLocks noGrp="1"/>
          </p:cNvSpPr>
          <p:nvPr>
            <p:ph type="title"/>
          </p:nvPr>
        </p:nvSpPr>
        <p:spPr>
          <a:xfrm>
            <a:off x="2266400" y="344200"/>
            <a:ext cx="6066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Procédure d’installation du serveur GLPI </a:t>
            </a:r>
            <a:endParaRPr dirty="0"/>
          </a:p>
        </p:txBody>
      </p:sp>
      <p:sp>
        <p:nvSpPr>
          <p:cNvPr id="14" name="ZoneTexte 13">
            <a:extLst>
              <a:ext uri="{FF2B5EF4-FFF2-40B4-BE49-F238E27FC236}">
                <a16:creationId xmlns:a16="http://schemas.microsoft.com/office/drawing/2014/main" id="{DB6E6409-B8D8-A637-E952-62C134D5D2B5}"/>
              </a:ext>
            </a:extLst>
          </p:cNvPr>
          <p:cNvSpPr txBox="1"/>
          <p:nvPr/>
        </p:nvSpPr>
        <p:spPr>
          <a:xfrm>
            <a:off x="762375" y="1255131"/>
            <a:ext cx="2633869" cy="784830"/>
          </a:xfrm>
          <a:prstGeom prst="rect">
            <a:avLst/>
          </a:prstGeom>
          <a:noFill/>
        </p:spPr>
        <p:txBody>
          <a:bodyPr wrap="square" rtlCol="0">
            <a:spAutoFit/>
          </a:bodyPr>
          <a:lstStyle/>
          <a:p>
            <a:r>
              <a:rPr lang="fr-FR" sz="900" i="1" dirty="0"/>
              <a:t>Dans /var/www/html/</a:t>
            </a:r>
            <a:r>
              <a:rPr lang="fr-FR" sz="900" i="1" dirty="0" err="1"/>
              <a:t>glpi</a:t>
            </a:r>
            <a:r>
              <a:rPr lang="fr-FR" sz="900" i="1" dirty="0"/>
              <a:t>/</a:t>
            </a:r>
            <a:r>
              <a:rPr lang="fr-FR" sz="900" i="1" dirty="0" err="1"/>
              <a:t>inc</a:t>
            </a:r>
            <a:r>
              <a:rPr lang="fr-FR" sz="900" i="1" dirty="0"/>
              <a:t>, créer un fichier nommé </a:t>
            </a:r>
            <a:r>
              <a:rPr lang="fr-FR" sz="900" i="1" dirty="0" err="1"/>
              <a:t>downstream,php</a:t>
            </a:r>
            <a:r>
              <a:rPr lang="fr-FR" sz="900" i="1" dirty="0"/>
              <a:t> et dedans mettre ce contenu pour définir l’emplacement du dossier config déplacé précédemment (être très attentif à la syntaxe) :</a:t>
            </a:r>
          </a:p>
        </p:txBody>
      </p:sp>
      <p:pic>
        <p:nvPicPr>
          <p:cNvPr id="16" name="Image 15">
            <a:extLst>
              <a:ext uri="{FF2B5EF4-FFF2-40B4-BE49-F238E27FC236}">
                <a16:creationId xmlns:a16="http://schemas.microsoft.com/office/drawing/2014/main" id="{D0C39AF7-910E-F5DB-858D-15B4DB406566}"/>
              </a:ext>
            </a:extLst>
          </p:cNvPr>
          <p:cNvPicPr>
            <a:picLocks noChangeAspect="1"/>
          </p:cNvPicPr>
          <p:nvPr/>
        </p:nvPicPr>
        <p:blipFill>
          <a:blip r:embed="rId3"/>
          <a:stretch>
            <a:fillRect/>
          </a:stretch>
        </p:blipFill>
        <p:spPr>
          <a:xfrm>
            <a:off x="860324" y="2049997"/>
            <a:ext cx="3666724" cy="3517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 name="ZoneTexte 19">
            <a:extLst>
              <a:ext uri="{FF2B5EF4-FFF2-40B4-BE49-F238E27FC236}">
                <a16:creationId xmlns:a16="http://schemas.microsoft.com/office/drawing/2014/main" id="{A26069E3-4531-B7E4-0E65-4DF3C792C766}"/>
              </a:ext>
            </a:extLst>
          </p:cNvPr>
          <p:cNvSpPr txBox="1"/>
          <p:nvPr/>
        </p:nvSpPr>
        <p:spPr>
          <a:xfrm>
            <a:off x="762375" y="3239501"/>
            <a:ext cx="2633869" cy="784830"/>
          </a:xfrm>
          <a:prstGeom prst="rect">
            <a:avLst/>
          </a:prstGeom>
          <a:noFill/>
        </p:spPr>
        <p:txBody>
          <a:bodyPr wrap="square" rtlCol="0">
            <a:spAutoFit/>
          </a:bodyPr>
          <a:lstStyle/>
          <a:p>
            <a:r>
              <a:rPr lang="fr-FR" sz="900" i="1" dirty="0"/>
              <a:t>Dans /</a:t>
            </a:r>
            <a:r>
              <a:rPr lang="fr-FR" sz="900" i="1" dirty="0" err="1"/>
              <a:t>etc</a:t>
            </a:r>
            <a:r>
              <a:rPr lang="fr-FR" sz="900" i="1" dirty="0"/>
              <a:t>/</a:t>
            </a:r>
            <a:r>
              <a:rPr lang="fr-FR" sz="900" i="1" dirty="0" err="1"/>
              <a:t>glpi</a:t>
            </a:r>
            <a:r>
              <a:rPr lang="fr-FR" sz="900" i="1" dirty="0"/>
              <a:t>, créez un fichier nommé « </a:t>
            </a:r>
            <a:r>
              <a:rPr lang="fr-FR" sz="900" i="1" dirty="0" err="1"/>
              <a:t>local_define,php</a:t>
            </a:r>
            <a:r>
              <a:rPr lang="fr-FR" sz="900" i="1" dirty="0"/>
              <a:t> » et mettre ceci dedans pour déclarer l’emplacement du dossier files déplacé précédemment (une fois encore, soyez attentif à la syntaxe) : </a:t>
            </a:r>
          </a:p>
        </p:txBody>
      </p:sp>
      <p:pic>
        <p:nvPicPr>
          <p:cNvPr id="22" name="Image 21">
            <a:extLst>
              <a:ext uri="{FF2B5EF4-FFF2-40B4-BE49-F238E27FC236}">
                <a16:creationId xmlns:a16="http://schemas.microsoft.com/office/drawing/2014/main" id="{775B0703-64D9-1853-8262-36635992BB27}"/>
              </a:ext>
            </a:extLst>
          </p:cNvPr>
          <p:cNvPicPr>
            <a:picLocks noChangeAspect="1"/>
          </p:cNvPicPr>
          <p:nvPr/>
        </p:nvPicPr>
        <p:blipFill>
          <a:blip r:embed="rId4"/>
          <a:stretch>
            <a:fillRect/>
          </a:stretch>
        </p:blipFill>
        <p:spPr>
          <a:xfrm>
            <a:off x="860324" y="2500364"/>
            <a:ext cx="3155580" cy="6939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4" name="Image 23">
            <a:extLst>
              <a:ext uri="{FF2B5EF4-FFF2-40B4-BE49-F238E27FC236}">
                <a16:creationId xmlns:a16="http://schemas.microsoft.com/office/drawing/2014/main" id="{1425B85A-1397-27EC-4DDE-4139EA32FC42}"/>
              </a:ext>
            </a:extLst>
          </p:cNvPr>
          <p:cNvPicPr>
            <a:picLocks noChangeAspect="1"/>
          </p:cNvPicPr>
          <p:nvPr/>
        </p:nvPicPr>
        <p:blipFill>
          <a:blip r:embed="rId5"/>
          <a:stretch>
            <a:fillRect/>
          </a:stretch>
        </p:blipFill>
        <p:spPr>
          <a:xfrm>
            <a:off x="860324" y="4034367"/>
            <a:ext cx="2633869" cy="3205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7" name="Image 26">
            <a:extLst>
              <a:ext uri="{FF2B5EF4-FFF2-40B4-BE49-F238E27FC236}">
                <a16:creationId xmlns:a16="http://schemas.microsoft.com/office/drawing/2014/main" id="{ACEB56DC-CAC8-A792-78BC-CFB941C494A9}"/>
              </a:ext>
            </a:extLst>
          </p:cNvPr>
          <p:cNvPicPr>
            <a:picLocks noChangeAspect="1"/>
          </p:cNvPicPr>
          <p:nvPr/>
        </p:nvPicPr>
        <p:blipFill>
          <a:blip r:embed="rId6"/>
          <a:stretch>
            <a:fillRect/>
          </a:stretch>
        </p:blipFill>
        <p:spPr>
          <a:xfrm>
            <a:off x="860324" y="4442133"/>
            <a:ext cx="2579237" cy="4581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8" name="ZoneTexte 27">
            <a:extLst>
              <a:ext uri="{FF2B5EF4-FFF2-40B4-BE49-F238E27FC236}">
                <a16:creationId xmlns:a16="http://schemas.microsoft.com/office/drawing/2014/main" id="{1E6AC6AD-6671-9DFB-A957-5E9C77A8FFD2}"/>
              </a:ext>
            </a:extLst>
          </p:cNvPr>
          <p:cNvSpPr txBox="1"/>
          <p:nvPr/>
        </p:nvSpPr>
        <p:spPr>
          <a:xfrm>
            <a:off x="4990504" y="1255131"/>
            <a:ext cx="2633869" cy="369332"/>
          </a:xfrm>
          <a:prstGeom prst="rect">
            <a:avLst/>
          </a:prstGeom>
          <a:noFill/>
        </p:spPr>
        <p:txBody>
          <a:bodyPr wrap="square" rtlCol="0">
            <a:spAutoFit/>
          </a:bodyPr>
          <a:lstStyle/>
          <a:p>
            <a:r>
              <a:rPr lang="fr-FR" sz="900" i="1" dirty="0"/>
              <a:t>Pour terminer, nous allons modifier le fichier </a:t>
            </a:r>
            <a:r>
              <a:rPr lang="fr-FR" sz="900" i="1" dirty="0" err="1"/>
              <a:t>php,ini</a:t>
            </a:r>
            <a:r>
              <a:rPr lang="fr-FR" sz="900" i="1" dirty="0"/>
              <a:t> situé dans /</a:t>
            </a:r>
            <a:r>
              <a:rPr lang="fr-FR" sz="900" i="1" dirty="0" err="1"/>
              <a:t>etc</a:t>
            </a:r>
            <a:r>
              <a:rPr lang="fr-FR" sz="900" i="1" dirty="0"/>
              <a:t>/</a:t>
            </a:r>
            <a:r>
              <a:rPr lang="fr-FR" sz="900" i="1" dirty="0" err="1"/>
              <a:t>php</a:t>
            </a:r>
            <a:r>
              <a:rPr lang="fr-FR" sz="900" i="1" dirty="0"/>
              <a:t>/8,2/apache2 :</a:t>
            </a:r>
          </a:p>
        </p:txBody>
      </p:sp>
      <p:pic>
        <p:nvPicPr>
          <p:cNvPr id="29" name="Image 28">
            <a:extLst>
              <a:ext uri="{FF2B5EF4-FFF2-40B4-BE49-F238E27FC236}">
                <a16:creationId xmlns:a16="http://schemas.microsoft.com/office/drawing/2014/main" id="{29A2A829-98E6-AAB2-D50E-CBE1439A8621}"/>
              </a:ext>
            </a:extLst>
          </p:cNvPr>
          <p:cNvPicPr>
            <a:picLocks noChangeAspect="1"/>
          </p:cNvPicPr>
          <p:nvPr/>
        </p:nvPicPr>
        <p:blipFill>
          <a:blip r:embed="rId7"/>
          <a:stretch>
            <a:fillRect/>
          </a:stretch>
        </p:blipFill>
        <p:spPr>
          <a:xfrm>
            <a:off x="5108719" y="1657921"/>
            <a:ext cx="3133074" cy="1244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1" name="ZoneTexte 30">
            <a:extLst>
              <a:ext uri="{FF2B5EF4-FFF2-40B4-BE49-F238E27FC236}">
                <a16:creationId xmlns:a16="http://schemas.microsoft.com/office/drawing/2014/main" id="{54E723D0-E7D7-1BB2-F4A6-767F2201ED62}"/>
              </a:ext>
            </a:extLst>
          </p:cNvPr>
          <p:cNvSpPr txBox="1"/>
          <p:nvPr/>
        </p:nvSpPr>
        <p:spPr>
          <a:xfrm>
            <a:off x="4990504" y="1823500"/>
            <a:ext cx="2720701" cy="646331"/>
          </a:xfrm>
          <a:prstGeom prst="rect">
            <a:avLst/>
          </a:prstGeom>
          <a:noFill/>
        </p:spPr>
        <p:txBody>
          <a:bodyPr wrap="square" rtlCol="0">
            <a:spAutoFit/>
          </a:bodyPr>
          <a:lstStyle/>
          <a:p>
            <a:r>
              <a:rPr lang="fr-FR" sz="900" i="1" dirty="0"/>
              <a:t>Recherchez la ligne « </a:t>
            </a:r>
            <a:r>
              <a:rPr lang="fr-FR" sz="900" i="1" dirty="0" err="1"/>
              <a:t>session.cookie_httponly</a:t>
            </a:r>
            <a:r>
              <a:rPr lang="fr-FR" sz="900" i="1" dirty="0"/>
              <a:t> =« et ajoutez « on » après le égal. Vous pouvez ensuite quitter le fichier en enregistrant les modifications et sans le renommer.</a:t>
            </a:r>
          </a:p>
        </p:txBody>
      </p:sp>
      <p:pic>
        <p:nvPicPr>
          <p:cNvPr id="32" name="Image 31">
            <a:extLst>
              <a:ext uri="{FF2B5EF4-FFF2-40B4-BE49-F238E27FC236}">
                <a16:creationId xmlns:a16="http://schemas.microsoft.com/office/drawing/2014/main" id="{A8D18742-12BB-FBC6-0C75-DDB17176A67E}"/>
              </a:ext>
            </a:extLst>
          </p:cNvPr>
          <p:cNvPicPr>
            <a:picLocks noChangeAspect="1"/>
          </p:cNvPicPr>
          <p:nvPr/>
        </p:nvPicPr>
        <p:blipFill>
          <a:blip r:embed="rId8"/>
          <a:stretch>
            <a:fillRect/>
          </a:stretch>
        </p:blipFill>
        <p:spPr>
          <a:xfrm>
            <a:off x="5108719" y="2510917"/>
            <a:ext cx="3754865" cy="5143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3" name="ZoneTexte 32">
            <a:extLst>
              <a:ext uri="{FF2B5EF4-FFF2-40B4-BE49-F238E27FC236}">
                <a16:creationId xmlns:a16="http://schemas.microsoft.com/office/drawing/2014/main" id="{B14BA0E2-2455-702B-C66E-0B0F7B1144D4}"/>
              </a:ext>
            </a:extLst>
          </p:cNvPr>
          <p:cNvSpPr txBox="1"/>
          <p:nvPr/>
        </p:nvSpPr>
        <p:spPr>
          <a:xfrm>
            <a:off x="4990504" y="3426704"/>
            <a:ext cx="2720701" cy="923330"/>
          </a:xfrm>
          <a:prstGeom prst="rect">
            <a:avLst/>
          </a:prstGeom>
          <a:noFill/>
        </p:spPr>
        <p:txBody>
          <a:bodyPr wrap="square" rtlCol="0">
            <a:spAutoFit/>
          </a:bodyPr>
          <a:lstStyle/>
          <a:p>
            <a:r>
              <a:rPr lang="fr-FR" sz="900" i="1" dirty="0"/>
              <a:t>Info + : Afin de ne pas parcourir tout un fichier pour trouver un paramètre précis, appuyez simultanément sur les touches Ctrl + W de votre clavier. Dans la partie inférieure de l’écran, saisissez le paramètre recherché et appuyez sur Entrée</a:t>
            </a:r>
          </a:p>
        </p:txBody>
      </p:sp>
    </p:spTree>
    <p:extLst>
      <p:ext uri="{BB962C8B-B14F-4D97-AF65-F5344CB8AC3E}">
        <p14:creationId xmlns:p14="http://schemas.microsoft.com/office/powerpoint/2010/main" val="2487347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79;p16">
            <a:extLst>
              <a:ext uri="{FF2B5EF4-FFF2-40B4-BE49-F238E27FC236}">
                <a16:creationId xmlns:a16="http://schemas.microsoft.com/office/drawing/2014/main" id="{7B9D8174-823A-51AF-6966-65E2680C647D}"/>
              </a:ext>
            </a:extLst>
          </p:cNvPr>
          <p:cNvPicPr preferRelativeResize="0"/>
          <p:nvPr/>
        </p:nvPicPr>
        <p:blipFill>
          <a:blip r:embed="rId2">
            <a:alphaModFix/>
          </a:blip>
          <a:stretch>
            <a:fillRect/>
          </a:stretch>
        </p:blipFill>
        <p:spPr>
          <a:xfrm>
            <a:off x="152400" y="152400"/>
            <a:ext cx="1219950" cy="764500"/>
          </a:xfrm>
          <a:prstGeom prst="rect">
            <a:avLst/>
          </a:prstGeom>
          <a:noFill/>
          <a:ln>
            <a:noFill/>
          </a:ln>
        </p:spPr>
      </p:pic>
      <p:sp>
        <p:nvSpPr>
          <p:cNvPr id="5" name="Google Shape;77;p16">
            <a:extLst>
              <a:ext uri="{FF2B5EF4-FFF2-40B4-BE49-F238E27FC236}">
                <a16:creationId xmlns:a16="http://schemas.microsoft.com/office/drawing/2014/main" id="{7C6FFEAC-9E75-814A-CA75-DB7AF061257E}"/>
              </a:ext>
            </a:extLst>
          </p:cNvPr>
          <p:cNvSpPr txBox="1">
            <a:spLocks noGrp="1"/>
          </p:cNvSpPr>
          <p:nvPr>
            <p:ph type="title"/>
          </p:nvPr>
        </p:nvSpPr>
        <p:spPr>
          <a:xfrm>
            <a:off x="2266400" y="344200"/>
            <a:ext cx="6066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Procédure d’installation du serveur GLPI </a:t>
            </a:r>
            <a:endParaRPr dirty="0"/>
          </a:p>
        </p:txBody>
      </p:sp>
      <p:sp>
        <p:nvSpPr>
          <p:cNvPr id="15" name="ZoneTexte 14">
            <a:extLst>
              <a:ext uri="{FF2B5EF4-FFF2-40B4-BE49-F238E27FC236}">
                <a16:creationId xmlns:a16="http://schemas.microsoft.com/office/drawing/2014/main" id="{F0CE3BC5-EC35-0E8F-3D92-74825ED0A203}"/>
              </a:ext>
            </a:extLst>
          </p:cNvPr>
          <p:cNvSpPr txBox="1"/>
          <p:nvPr/>
        </p:nvSpPr>
        <p:spPr>
          <a:xfrm>
            <a:off x="762375" y="1327823"/>
            <a:ext cx="2633869" cy="507831"/>
          </a:xfrm>
          <a:prstGeom prst="rect">
            <a:avLst/>
          </a:prstGeom>
          <a:noFill/>
        </p:spPr>
        <p:txBody>
          <a:bodyPr wrap="square" rtlCol="0">
            <a:spAutoFit/>
          </a:bodyPr>
          <a:lstStyle/>
          <a:p>
            <a:r>
              <a:rPr lang="fr-FR" sz="900" i="1" dirty="0"/>
              <a:t>Il ne reste plus qu’à redémarrer le service apache2 pour appliquer toutes les modifications apportées :</a:t>
            </a:r>
          </a:p>
        </p:txBody>
      </p:sp>
      <p:pic>
        <p:nvPicPr>
          <p:cNvPr id="17" name="Image 16">
            <a:extLst>
              <a:ext uri="{FF2B5EF4-FFF2-40B4-BE49-F238E27FC236}">
                <a16:creationId xmlns:a16="http://schemas.microsoft.com/office/drawing/2014/main" id="{D752221E-A91F-EEDB-7474-545E7EC08EC6}"/>
              </a:ext>
            </a:extLst>
          </p:cNvPr>
          <p:cNvPicPr>
            <a:picLocks noChangeAspect="1"/>
          </p:cNvPicPr>
          <p:nvPr/>
        </p:nvPicPr>
        <p:blipFill>
          <a:blip r:embed="rId3"/>
          <a:stretch>
            <a:fillRect/>
          </a:stretch>
        </p:blipFill>
        <p:spPr>
          <a:xfrm>
            <a:off x="869473" y="1934685"/>
            <a:ext cx="2720701" cy="141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ZoneTexte 17">
            <a:extLst>
              <a:ext uri="{FF2B5EF4-FFF2-40B4-BE49-F238E27FC236}">
                <a16:creationId xmlns:a16="http://schemas.microsoft.com/office/drawing/2014/main" id="{F226859A-6644-70F1-0A6A-D44A97CF32F3}"/>
              </a:ext>
            </a:extLst>
          </p:cNvPr>
          <p:cNvSpPr txBox="1"/>
          <p:nvPr/>
        </p:nvSpPr>
        <p:spPr>
          <a:xfrm>
            <a:off x="762374" y="2246577"/>
            <a:ext cx="2633869" cy="1477328"/>
          </a:xfrm>
          <a:prstGeom prst="rect">
            <a:avLst/>
          </a:prstGeom>
          <a:noFill/>
        </p:spPr>
        <p:txBody>
          <a:bodyPr wrap="square" rtlCol="0">
            <a:spAutoFit/>
          </a:bodyPr>
          <a:lstStyle/>
          <a:p>
            <a:r>
              <a:rPr lang="fr-FR" sz="900" i="1" dirty="0"/>
              <a:t>Les fichiers pour GLPI  sont prêts, l’</a:t>
            </a:r>
            <a:r>
              <a:rPr lang="fr-FR" sz="900" i="1" dirty="0" err="1"/>
              <a:t>installatiion</a:t>
            </a:r>
            <a:r>
              <a:rPr lang="fr-FR" sz="900" i="1" dirty="0"/>
              <a:t> va se poursuivre directement via une interface web.</a:t>
            </a:r>
          </a:p>
          <a:p>
            <a:endParaRPr lang="fr-FR" sz="900" i="1" dirty="0"/>
          </a:p>
          <a:p>
            <a:r>
              <a:rPr lang="fr-FR" sz="900" i="1" dirty="0"/>
              <a:t>Si vous voulez accéder à la machine, rendez-vous à l’URL suivante : </a:t>
            </a:r>
          </a:p>
          <a:p>
            <a:endParaRPr lang="fr-FR" sz="900" i="1" dirty="0"/>
          </a:p>
          <a:p>
            <a:r>
              <a:rPr lang="fr-FR" sz="900" i="1" dirty="0">
                <a:hlinkClick r:id="rId4"/>
              </a:rPr>
              <a:t>http://ip_de_votre_machine/</a:t>
            </a:r>
            <a:endParaRPr lang="fr-FR" sz="900" i="1" dirty="0"/>
          </a:p>
          <a:p>
            <a:endParaRPr lang="fr-FR" sz="900" i="1" dirty="0"/>
          </a:p>
          <a:p>
            <a:endParaRPr lang="fr-FR" sz="900" i="1" dirty="0"/>
          </a:p>
        </p:txBody>
      </p:sp>
      <p:sp>
        <p:nvSpPr>
          <p:cNvPr id="19" name="ZoneTexte 18">
            <a:extLst>
              <a:ext uri="{FF2B5EF4-FFF2-40B4-BE49-F238E27FC236}">
                <a16:creationId xmlns:a16="http://schemas.microsoft.com/office/drawing/2014/main" id="{DEB034A5-FF34-2A2B-8472-287DD56166CB}"/>
              </a:ext>
            </a:extLst>
          </p:cNvPr>
          <p:cNvSpPr txBox="1"/>
          <p:nvPr/>
        </p:nvSpPr>
        <p:spPr>
          <a:xfrm>
            <a:off x="762374" y="3723905"/>
            <a:ext cx="2633869" cy="507831"/>
          </a:xfrm>
          <a:prstGeom prst="rect">
            <a:avLst/>
          </a:prstGeom>
          <a:noFill/>
        </p:spPr>
        <p:txBody>
          <a:bodyPr wrap="square" rtlCol="0">
            <a:spAutoFit/>
          </a:bodyPr>
          <a:lstStyle/>
          <a:p>
            <a:r>
              <a:rPr lang="fr-FR" sz="900" i="1" dirty="0"/>
              <a:t>Vous arriverez sur la page du setup de GLPI. Sélectionnez le Français dans la liste déroulante et cliquez sur OK.</a:t>
            </a:r>
          </a:p>
        </p:txBody>
      </p:sp>
      <p:pic>
        <p:nvPicPr>
          <p:cNvPr id="20" name="Picture 2">
            <a:extLst>
              <a:ext uri="{FF2B5EF4-FFF2-40B4-BE49-F238E27FC236}">
                <a16:creationId xmlns:a16="http://schemas.microsoft.com/office/drawing/2014/main" id="{A007E474-64EC-260E-732C-ADD7CDC676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727" y="1257120"/>
            <a:ext cx="2790998" cy="9765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4B07B686-B991-E1E5-1BA9-98D96C83BBD3}"/>
              </a:ext>
            </a:extLst>
          </p:cNvPr>
          <p:cNvSpPr txBox="1"/>
          <p:nvPr/>
        </p:nvSpPr>
        <p:spPr>
          <a:xfrm>
            <a:off x="5102727" y="2246577"/>
            <a:ext cx="2633869" cy="369332"/>
          </a:xfrm>
          <a:prstGeom prst="rect">
            <a:avLst/>
          </a:prstGeom>
          <a:noFill/>
        </p:spPr>
        <p:txBody>
          <a:bodyPr wrap="square" rtlCol="0">
            <a:spAutoFit/>
          </a:bodyPr>
          <a:lstStyle/>
          <a:p>
            <a:r>
              <a:rPr lang="fr-FR" sz="900" i="1" dirty="0"/>
              <a:t>Acceptez les conditions d’utilisation pour poursuivre.</a:t>
            </a:r>
          </a:p>
        </p:txBody>
      </p:sp>
      <p:pic>
        <p:nvPicPr>
          <p:cNvPr id="22" name="Picture 4">
            <a:extLst>
              <a:ext uri="{FF2B5EF4-FFF2-40B4-BE49-F238E27FC236}">
                <a16:creationId xmlns:a16="http://schemas.microsoft.com/office/drawing/2014/main" id="{4A87C8E7-4F44-008A-4257-67921748F7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2727" y="2798858"/>
            <a:ext cx="2790998" cy="18500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695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79;p16">
            <a:extLst>
              <a:ext uri="{FF2B5EF4-FFF2-40B4-BE49-F238E27FC236}">
                <a16:creationId xmlns:a16="http://schemas.microsoft.com/office/drawing/2014/main" id="{9441CC73-043C-48DE-3731-76CE349E90F7}"/>
              </a:ext>
            </a:extLst>
          </p:cNvPr>
          <p:cNvPicPr preferRelativeResize="0"/>
          <p:nvPr/>
        </p:nvPicPr>
        <p:blipFill>
          <a:blip r:embed="rId2">
            <a:alphaModFix/>
          </a:blip>
          <a:stretch>
            <a:fillRect/>
          </a:stretch>
        </p:blipFill>
        <p:spPr>
          <a:xfrm>
            <a:off x="152400" y="152400"/>
            <a:ext cx="1219950" cy="764500"/>
          </a:xfrm>
          <a:prstGeom prst="rect">
            <a:avLst/>
          </a:prstGeom>
          <a:noFill/>
          <a:ln>
            <a:noFill/>
          </a:ln>
        </p:spPr>
      </p:pic>
      <p:sp>
        <p:nvSpPr>
          <p:cNvPr id="5" name="Google Shape;77;p16">
            <a:extLst>
              <a:ext uri="{FF2B5EF4-FFF2-40B4-BE49-F238E27FC236}">
                <a16:creationId xmlns:a16="http://schemas.microsoft.com/office/drawing/2014/main" id="{40C3F58C-EFF1-5B29-1EF5-C21D47AFBA89}"/>
              </a:ext>
            </a:extLst>
          </p:cNvPr>
          <p:cNvSpPr txBox="1">
            <a:spLocks noGrp="1"/>
          </p:cNvSpPr>
          <p:nvPr>
            <p:ph type="title"/>
          </p:nvPr>
        </p:nvSpPr>
        <p:spPr>
          <a:xfrm>
            <a:off x="2266400" y="344200"/>
            <a:ext cx="6066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dirty="0"/>
              <a:t>Procédure d’installation du serveur GLPI </a:t>
            </a:r>
            <a:endParaRPr dirty="0"/>
          </a:p>
        </p:txBody>
      </p:sp>
      <p:sp>
        <p:nvSpPr>
          <p:cNvPr id="8" name="ZoneTexte 7">
            <a:extLst>
              <a:ext uri="{FF2B5EF4-FFF2-40B4-BE49-F238E27FC236}">
                <a16:creationId xmlns:a16="http://schemas.microsoft.com/office/drawing/2014/main" id="{0F3D62B4-19BF-67B0-3E9E-C2158A37BFB4}"/>
              </a:ext>
            </a:extLst>
          </p:cNvPr>
          <p:cNvSpPr txBox="1"/>
          <p:nvPr/>
        </p:nvSpPr>
        <p:spPr>
          <a:xfrm>
            <a:off x="762375" y="1433310"/>
            <a:ext cx="2633869" cy="369332"/>
          </a:xfrm>
          <a:prstGeom prst="rect">
            <a:avLst/>
          </a:prstGeom>
          <a:noFill/>
        </p:spPr>
        <p:txBody>
          <a:bodyPr wrap="square" rtlCol="0">
            <a:spAutoFit/>
          </a:bodyPr>
          <a:lstStyle/>
          <a:p>
            <a:r>
              <a:rPr lang="fr-FR" sz="900" i="1" dirty="0"/>
              <a:t>Cliquez sur le bouton Installer pour lancer le setup</a:t>
            </a:r>
          </a:p>
        </p:txBody>
      </p:sp>
      <p:pic>
        <p:nvPicPr>
          <p:cNvPr id="1030" name="Picture 6">
            <a:extLst>
              <a:ext uri="{FF2B5EF4-FFF2-40B4-BE49-F238E27FC236}">
                <a16:creationId xmlns:a16="http://schemas.microsoft.com/office/drawing/2014/main" id="{331F0CDB-D320-3FF9-2AE3-CF463BFEC4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901" y="1802642"/>
            <a:ext cx="2790998" cy="11777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E0C0C44A-468F-F6BD-89F8-4E4D6A8E27C1}"/>
              </a:ext>
            </a:extLst>
          </p:cNvPr>
          <p:cNvSpPr txBox="1"/>
          <p:nvPr/>
        </p:nvSpPr>
        <p:spPr>
          <a:xfrm>
            <a:off x="797639" y="3305590"/>
            <a:ext cx="2633869" cy="784830"/>
          </a:xfrm>
          <a:prstGeom prst="rect">
            <a:avLst/>
          </a:prstGeom>
          <a:noFill/>
        </p:spPr>
        <p:txBody>
          <a:bodyPr wrap="square" rtlCol="0">
            <a:spAutoFit/>
          </a:bodyPr>
          <a:lstStyle/>
          <a:p>
            <a:r>
              <a:rPr lang="fr-FR" sz="900" i="1" dirty="0"/>
              <a:t>Une série de test sera lancé par le setup pour s’assurer que tout les prérequis nécessaires au bon fonctionnement de GLPI sont remplis. Il ne devrait y avoir que des coches vertes.</a:t>
            </a:r>
          </a:p>
          <a:p>
            <a:r>
              <a:rPr lang="fr-FR" sz="900" i="1" dirty="0"/>
              <a:t>Cliquez sur continuer</a:t>
            </a:r>
          </a:p>
        </p:txBody>
      </p:sp>
      <p:pic>
        <p:nvPicPr>
          <p:cNvPr id="10" name="Picture 2">
            <a:extLst>
              <a:ext uri="{FF2B5EF4-FFF2-40B4-BE49-F238E27FC236}">
                <a16:creationId xmlns:a16="http://schemas.microsoft.com/office/drawing/2014/main" id="{9801D03C-E37C-6EDC-0800-11B47A18C7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9850" y="923768"/>
            <a:ext cx="2227235" cy="38755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13396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1719</Words>
  <Application>Microsoft Office PowerPoint</Application>
  <PresentationFormat>Affichage à l'écran (16:9)</PresentationFormat>
  <Paragraphs>168</Paragraphs>
  <Slides>17</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Roboto</vt:lpstr>
      <vt:lpstr>Cascadia Code SemiBold</vt:lpstr>
      <vt:lpstr>Arial</vt:lpstr>
      <vt:lpstr>Cascadia Code</vt:lpstr>
      <vt:lpstr>Simple Light</vt:lpstr>
      <vt:lpstr>Gestion de l’inventaire  du parc informatique</vt:lpstr>
      <vt:lpstr>Gestion de l’inventaire avec GLPI Présentation de la convention de nommage</vt:lpstr>
      <vt:lpstr>Gestion de l’inventaire avec GLPI Présentation de la convention de nommage </vt:lpstr>
      <vt:lpstr>Procédure d’installation du serveur GLPI </vt:lpstr>
      <vt:lpstr>Procédure d’installation du serveur GLPI </vt:lpstr>
      <vt:lpstr>Procédure d’installation du serveur GLPI </vt:lpstr>
      <vt:lpstr>Procédure d’installation du serveur GLPI </vt:lpstr>
      <vt:lpstr>Procédure d’installation du serveur GLPI </vt:lpstr>
      <vt:lpstr>Procédure d’installation du serveur GLPI </vt:lpstr>
      <vt:lpstr>Procédure d’installation du serveur GLPI </vt:lpstr>
      <vt:lpstr>Procédure d’installation du serveur GLPI </vt:lpstr>
      <vt:lpstr>Procédure d’installation du serveur GLPI </vt:lpstr>
      <vt:lpstr>Procédure d’installation de l’agent GLPI sur Windows 10</vt:lpstr>
      <vt:lpstr>Procédure d’installation de l’agent GLPI sur Windows 10</vt:lpstr>
      <vt:lpstr>Procédure d’installation de l’agent GLPI sur Windows 10</vt:lpstr>
      <vt:lpstr>Procédure d’installation de l’agent GLPI sur Windows 10</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l’inventaire  du parc informatique</dc:title>
  <cp:lastModifiedBy>Titi Ptb</cp:lastModifiedBy>
  <cp:revision>3</cp:revision>
  <dcterms:modified xsi:type="dcterms:W3CDTF">2023-08-01T08:43:17Z</dcterms:modified>
</cp:coreProperties>
</file>