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00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>
        <p:scale>
          <a:sx n="75" d="100"/>
          <a:sy n="75" d="100"/>
        </p:scale>
        <p:origin x="972" y="-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6F8B-1BB1-4D82-86C3-BBC05A11561B}" type="datetimeFigureOut">
              <a:rPr lang="de-CH" smtClean="0"/>
              <a:t>24.06.2022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00B1-2654-4C9A-8970-EEDDA7E74ED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59315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6F8B-1BB1-4D82-86C3-BBC05A11561B}" type="datetimeFigureOut">
              <a:rPr lang="de-CH" smtClean="0"/>
              <a:t>24.06.2022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00B1-2654-4C9A-8970-EEDDA7E74ED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8043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6F8B-1BB1-4D82-86C3-BBC05A11561B}" type="datetimeFigureOut">
              <a:rPr lang="de-CH" smtClean="0"/>
              <a:t>24.06.2022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00B1-2654-4C9A-8970-EEDDA7E74ED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4336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6F8B-1BB1-4D82-86C3-BBC05A11561B}" type="datetimeFigureOut">
              <a:rPr lang="de-CH" smtClean="0"/>
              <a:t>24.06.2022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00B1-2654-4C9A-8970-EEDDA7E74ED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414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6F8B-1BB1-4D82-86C3-BBC05A11561B}" type="datetimeFigureOut">
              <a:rPr lang="de-CH" smtClean="0"/>
              <a:t>24.06.2022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00B1-2654-4C9A-8970-EEDDA7E74ED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6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6F8B-1BB1-4D82-86C3-BBC05A11561B}" type="datetimeFigureOut">
              <a:rPr lang="de-CH" smtClean="0"/>
              <a:t>24.06.2022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00B1-2654-4C9A-8970-EEDDA7E74ED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5824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6F8B-1BB1-4D82-86C3-BBC05A11561B}" type="datetimeFigureOut">
              <a:rPr lang="de-CH" smtClean="0"/>
              <a:t>24.06.2022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00B1-2654-4C9A-8970-EEDDA7E74ED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3226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6F8B-1BB1-4D82-86C3-BBC05A11561B}" type="datetimeFigureOut">
              <a:rPr lang="de-CH" smtClean="0"/>
              <a:t>24.06.2022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00B1-2654-4C9A-8970-EEDDA7E74ED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6789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6F8B-1BB1-4D82-86C3-BBC05A11561B}" type="datetimeFigureOut">
              <a:rPr lang="de-CH" smtClean="0"/>
              <a:t>24.06.2022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00B1-2654-4C9A-8970-EEDDA7E74ED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815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6F8B-1BB1-4D82-86C3-BBC05A11561B}" type="datetimeFigureOut">
              <a:rPr lang="de-CH" smtClean="0"/>
              <a:t>24.06.2022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00B1-2654-4C9A-8970-EEDDA7E74ED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0750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6F8B-1BB1-4D82-86C3-BBC05A11561B}" type="datetimeFigureOut">
              <a:rPr lang="de-CH" smtClean="0"/>
              <a:t>24.06.2022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00B1-2654-4C9A-8970-EEDDA7E74ED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815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E6F8B-1BB1-4D82-86C3-BBC05A11561B}" type="datetimeFigureOut">
              <a:rPr lang="de-CH" smtClean="0"/>
              <a:t>24.06.2022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500B1-2654-4C9A-8970-EEDDA7E74ED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1049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333444" y="1588628"/>
            <a:ext cx="3517828" cy="2316349"/>
            <a:chOff x="974424" y="2449514"/>
            <a:chExt cx="4690436" cy="3088465"/>
          </a:xfrm>
        </p:grpSpPr>
        <p:sp>
          <p:nvSpPr>
            <p:cNvPr id="6" name="Rectangle 5"/>
            <p:cNvSpPr/>
            <p:nvPr/>
          </p:nvSpPr>
          <p:spPr>
            <a:xfrm>
              <a:off x="2712454" y="2875722"/>
              <a:ext cx="1535540" cy="1488826"/>
            </a:xfrm>
            <a:prstGeom prst="rect">
              <a:avLst/>
            </a:prstGeom>
            <a:solidFill>
              <a:srgbClr val="DAEE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25" b="1" dirty="0">
                  <a:solidFill>
                    <a:schemeClr val="tx1"/>
                  </a:solidFill>
                </a:rPr>
                <a:t> (ii) Estimate the rate of spread</a:t>
              </a:r>
            </a:p>
            <a:p>
              <a:pPr algn="ctr"/>
              <a:endParaRPr lang="en-US" sz="1204" dirty="0"/>
            </a:p>
            <a:p>
              <a:pPr algn="ctr"/>
              <a:endParaRPr lang="en-US" sz="1204" dirty="0"/>
            </a:p>
            <a:p>
              <a:pPr algn="ctr"/>
              <a:endParaRPr lang="en-US" sz="1204" dirty="0"/>
            </a:p>
            <a:p>
              <a:pPr algn="ctr"/>
              <a:endParaRPr lang="en-US" sz="1204" dirty="0"/>
            </a:p>
          </p:txBody>
        </p:sp>
        <p:cxnSp>
          <p:nvCxnSpPr>
            <p:cNvPr id="5" name="Straight Connector 4"/>
            <p:cNvCxnSpPr>
              <a:stCxn id="34" idx="3"/>
            </p:cNvCxnSpPr>
            <p:nvPr/>
          </p:nvCxnSpPr>
          <p:spPr>
            <a:xfrm>
              <a:off x="4248823" y="4779956"/>
              <a:ext cx="367539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2710794" y="2449514"/>
              <a:ext cx="1537200" cy="208568"/>
            </a:xfrm>
            <a:prstGeom prst="rect">
              <a:avLst/>
            </a:prstGeom>
            <a:solidFill>
              <a:srgbClr val="DAEEF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523" tIns="28262" rIns="56523" bIns="2826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25" b="1" dirty="0">
                  <a:solidFill>
                    <a:schemeClr val="tx1"/>
                  </a:solidFill>
                </a:rPr>
                <a:t>(i) Sample parameter</a:t>
              </a:r>
              <a:endParaRPr lang="de-CH" sz="675" dirty="0">
                <a:solidFill>
                  <a:schemeClr val="tx1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974424" y="2779665"/>
              <a:ext cx="3992485" cy="2182292"/>
              <a:chOff x="-1883707" y="5280297"/>
              <a:chExt cx="4182844" cy="1804222"/>
            </a:xfrm>
          </p:grpSpPr>
          <p:sp>
            <p:nvSpPr>
              <p:cNvPr id="20" name="Arc 19"/>
              <p:cNvSpPr/>
              <p:nvPr/>
            </p:nvSpPr>
            <p:spPr>
              <a:xfrm rot="10483102" flipH="1">
                <a:off x="-1883707" y="5280297"/>
                <a:ext cx="2197243" cy="1362689"/>
              </a:xfrm>
              <a:prstGeom prst="arc">
                <a:avLst>
                  <a:gd name="adj1" fmla="val 18804245"/>
                  <a:gd name="adj2" fmla="val 20340553"/>
                </a:avLst>
              </a:prstGeom>
              <a:ln w="28575">
                <a:solidFill>
                  <a:srgbClr val="82008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CH" sz="1204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 flipV="1">
                <a:off x="-91858" y="6600508"/>
                <a:ext cx="1801091" cy="10826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Arc 21"/>
              <p:cNvSpPr/>
              <p:nvPr/>
            </p:nvSpPr>
            <p:spPr>
              <a:xfrm rot="255389" flipH="1">
                <a:off x="178675" y="5756787"/>
                <a:ext cx="2120462" cy="1327732"/>
              </a:xfrm>
              <a:prstGeom prst="arc">
                <a:avLst>
                  <a:gd name="adj1" fmla="val 16529503"/>
                  <a:gd name="adj2" fmla="val 20900042"/>
                </a:avLst>
              </a:prstGeom>
              <a:ln w="28575">
                <a:solidFill>
                  <a:srgbClr val="82008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CH" sz="1204"/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 flipH="1" flipV="1">
                <a:off x="-66097" y="5364540"/>
                <a:ext cx="2419" cy="1257505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" name="Rectangle 22"/>
            <p:cNvSpPr/>
            <p:nvPr/>
          </p:nvSpPr>
          <p:spPr>
            <a:xfrm>
              <a:off x="2088002" y="4389901"/>
              <a:ext cx="3576858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25" b="1" dirty="0"/>
                <a:t>Time</a:t>
              </a:r>
              <a:endParaRPr lang="de-CH" sz="843" dirty="0"/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1224013" y="3317457"/>
              <a:ext cx="2000160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900" b="1" dirty="0"/>
                <a:t>The </a:t>
              </a:r>
              <a:r>
                <a:rPr lang="en-US" sz="900" b="1" dirty="0" smtClean="0"/>
                <a:t>frequency </a:t>
              </a:r>
              <a:r>
                <a:rPr lang="en-US" sz="900" b="1" dirty="0"/>
                <a:t>of the quintuple mutant in infected humans </a:t>
              </a:r>
              <a:endParaRPr lang="de-CH" sz="900" dirty="0"/>
            </a:p>
          </p:txBody>
        </p:sp>
        <p:cxnSp>
          <p:nvCxnSpPr>
            <p:cNvPr id="25" name="Straight Connector 24"/>
            <p:cNvCxnSpPr>
              <a:stCxn id="22" idx="0"/>
            </p:cNvCxnSpPr>
            <p:nvPr/>
          </p:nvCxnSpPr>
          <p:spPr>
            <a:xfrm>
              <a:off x="3937590" y="3354823"/>
              <a:ext cx="310405" cy="145"/>
            </a:xfrm>
            <a:prstGeom prst="line">
              <a:avLst/>
            </a:prstGeom>
            <a:ln w="28575">
              <a:solidFill>
                <a:srgbClr val="82008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7" idx="2"/>
            </p:cNvCxnSpPr>
            <p:nvPr/>
          </p:nvCxnSpPr>
          <p:spPr>
            <a:xfrm flipH="1">
              <a:off x="3478565" y="2658082"/>
              <a:ext cx="829" cy="23202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6" idx="2"/>
              <a:endCxn id="34" idx="0"/>
            </p:cNvCxnSpPr>
            <p:nvPr/>
          </p:nvCxnSpPr>
          <p:spPr>
            <a:xfrm>
              <a:off x="3480224" y="4364548"/>
              <a:ext cx="0" cy="27872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4282751" y="2553798"/>
              <a:ext cx="252477" cy="4763"/>
            </a:xfrm>
            <a:prstGeom prst="straightConnector1">
              <a:avLst/>
            </a:prstGeom>
            <a:ln w="3810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25223" y="2553798"/>
              <a:ext cx="0" cy="2226158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 rot="5400000">
              <a:off x="3872319" y="3467937"/>
              <a:ext cx="1512464" cy="318371"/>
            </a:xfrm>
            <a:prstGeom prst="rect">
              <a:avLst/>
            </a:prstGeom>
            <a:solidFill>
              <a:srgbClr val="DAEEF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25" b="1" dirty="0">
                  <a:solidFill>
                    <a:schemeClr val="tx1"/>
                  </a:solidFill>
                </a:rPr>
                <a:t>Adaptive sampling</a:t>
              </a:r>
              <a:endParaRPr lang="de-CH" sz="825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711624" y="4643271"/>
              <a:ext cx="1537200" cy="273371"/>
            </a:xfrm>
            <a:prstGeom prst="rect">
              <a:avLst/>
            </a:prstGeom>
            <a:solidFill>
              <a:srgbClr val="DAEEF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25" b="1" dirty="0">
                  <a:solidFill>
                    <a:schemeClr val="tx1"/>
                  </a:solidFill>
                </a:rPr>
                <a:t>(iii) Emulator (HGP)</a:t>
              </a:r>
              <a:endParaRPr lang="de-CH" sz="825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711624" y="5157192"/>
              <a:ext cx="1537200" cy="380787"/>
            </a:xfrm>
            <a:prstGeom prst="rect">
              <a:avLst/>
            </a:prstGeom>
            <a:solidFill>
              <a:srgbClr val="DAEEF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25" b="1" dirty="0">
                  <a:solidFill>
                    <a:schemeClr val="tx1"/>
                  </a:solidFill>
                </a:rPr>
                <a:t>(iv) Global sensitivity analysis</a:t>
              </a:r>
              <a:endParaRPr lang="de-CH" sz="825" b="1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Arrow Connector 35"/>
            <p:cNvCxnSpPr>
              <a:stCxn id="34" idx="2"/>
              <a:endCxn id="35" idx="0"/>
            </p:cNvCxnSpPr>
            <p:nvPr/>
          </p:nvCxnSpPr>
          <p:spPr>
            <a:xfrm>
              <a:off x="3480224" y="4916642"/>
              <a:ext cx="0" cy="24055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2439506" y="3213602"/>
              <a:ext cx="305179" cy="13644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75"/>
                </a:spcAft>
              </a:pPr>
              <a:r>
                <a:rPr lang="en-US" sz="825" b="1" dirty="0"/>
                <a:t>1</a:t>
              </a:r>
            </a:p>
            <a:p>
              <a:pPr algn="ctr">
                <a:spcAft>
                  <a:spcPts val="75"/>
                </a:spcAft>
              </a:pPr>
              <a:endParaRPr lang="en-US" sz="825" b="1" dirty="0"/>
            </a:p>
            <a:p>
              <a:pPr algn="ctr">
                <a:spcAft>
                  <a:spcPts val="75"/>
                </a:spcAft>
              </a:pPr>
              <a:endParaRPr lang="en-US" sz="825" b="1" dirty="0"/>
            </a:p>
            <a:p>
              <a:pPr algn="ctr">
                <a:spcAft>
                  <a:spcPts val="75"/>
                </a:spcAft>
              </a:pPr>
              <a:endParaRPr lang="en-US" sz="825" b="1" dirty="0"/>
            </a:p>
            <a:p>
              <a:pPr algn="ctr">
                <a:spcAft>
                  <a:spcPts val="75"/>
                </a:spcAft>
              </a:pPr>
              <a:endParaRPr lang="en-US" sz="825" b="1" dirty="0"/>
            </a:p>
            <a:p>
              <a:pPr algn="ctr">
                <a:spcAft>
                  <a:spcPts val="75"/>
                </a:spcAft>
              </a:pPr>
              <a:endParaRPr lang="en-US" sz="600" b="1" dirty="0"/>
            </a:p>
            <a:p>
              <a:pPr algn="ctr"/>
              <a:r>
                <a:rPr lang="en-US" sz="825" b="1" dirty="0"/>
                <a:t>0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V="1">
              <a:off x="2655066" y="3367171"/>
              <a:ext cx="1592928" cy="1"/>
            </a:xfrm>
            <a:prstGeom prst="straightConnector1">
              <a:avLst/>
            </a:prstGeom>
            <a:ln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6737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wissTP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41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Company>Swiss TPH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Thiery Masserey</dc:creator>
  <cp:lastModifiedBy>Thiery Masserey</cp:lastModifiedBy>
  <cp:revision>4</cp:revision>
  <dcterms:created xsi:type="dcterms:W3CDTF">2021-10-12T17:30:24Z</dcterms:created>
  <dcterms:modified xsi:type="dcterms:W3CDTF">2022-06-24T10:15:35Z</dcterms:modified>
</cp:coreProperties>
</file>