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6" r:id="rId2"/>
    <p:sldId id="1607" r:id="rId3"/>
    <p:sldId id="277" r:id="rId4"/>
    <p:sldId id="1562" r:id="rId5"/>
    <p:sldId id="1583" r:id="rId6"/>
    <p:sldId id="1586" r:id="rId7"/>
    <p:sldId id="1615" r:id="rId8"/>
    <p:sldId id="1616" r:id="rId9"/>
    <p:sldId id="1618" r:id="rId10"/>
    <p:sldId id="1617" r:id="rId11"/>
    <p:sldId id="1613" r:id="rId12"/>
    <p:sldId id="1590" r:id="rId13"/>
    <p:sldId id="1595" r:id="rId14"/>
    <p:sldId id="1612" r:id="rId15"/>
    <p:sldId id="1614" r:id="rId16"/>
    <p:sldId id="1610" r:id="rId17"/>
    <p:sldId id="15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3E8"/>
    <a:srgbClr val="E8F3E6"/>
    <a:srgbClr val="FFF6E2"/>
    <a:srgbClr val="E0EAF8"/>
    <a:srgbClr val="000000"/>
    <a:srgbClr val="FFD282"/>
    <a:srgbClr val="FAAA41"/>
    <a:srgbClr val="9D9D9D"/>
    <a:srgbClr val="707070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03D7-F440-F045-9E75-35AF780B991E}" v="2022" dt="2021-01-27T15:59:1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6" autoAdjust="0"/>
    <p:restoredTop sz="84384" autoAdjust="0"/>
  </p:normalViewPr>
  <p:slideViewPr>
    <p:cSldViewPr snapToGrid="0" snapToObjects="1">
      <p:cViewPr varScale="1">
        <p:scale>
          <a:sx n="92" d="100"/>
          <a:sy n="92" d="100"/>
        </p:scale>
        <p:origin x="1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119-491B-4624-9D19-375DBF0D2CBA}" type="datetimeFigureOut">
              <a:rPr lang="de-DE" smtClean="0"/>
              <a:t>27.01.21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1774-6AE9-4F35-BB8D-ABC0FC97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4366-25A1-4235-B57F-F2917B09700B}" type="datetimeFigureOut">
              <a:rPr lang="de-DE" smtClean="0"/>
              <a:pPr/>
              <a:t>27.01.21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411BC-650A-4DA6-BF2C-DF0DA485ADB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06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9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42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9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7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8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haben viele Daten und Algorithmen, die selber latente Features aus den Daten bauen. </a:t>
            </a:r>
          </a:p>
          <a:p>
            <a:r>
              <a:rPr lang="de-DE" dirty="0"/>
              <a:t>Wir selber brauchen nicht viel machen, außer der </a:t>
            </a:r>
            <a:r>
              <a:rPr lang="de-DE" dirty="0" err="1"/>
              <a:t>Machine</a:t>
            </a:r>
            <a:r>
              <a:rPr lang="de-DE" dirty="0"/>
              <a:t> sagen, was sie machen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7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5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So, </a:t>
            </a:r>
            <a:r>
              <a:rPr lang="de-DE" dirty="0" err="1"/>
              <a:t>why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?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411BC-650A-4DA6-BF2C-DF0DA485ADB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366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uppieren 19"/>
          <p:cNvGrpSpPr/>
          <p:nvPr userDrawn="1"/>
        </p:nvGrpSpPr>
        <p:grpSpPr>
          <a:xfrm>
            <a:off x="9202829" y="673098"/>
            <a:ext cx="3096106" cy="5972684"/>
            <a:chOff x="6144819" y="673098"/>
            <a:chExt cx="3096106" cy="5972684"/>
          </a:xfrm>
        </p:grpSpPr>
        <p:sp>
          <p:nvSpPr>
            <p:cNvPr id="21" name="Gleichschenkliges Dreieck 20"/>
            <p:cNvSpPr/>
            <p:nvPr userDrawn="1"/>
          </p:nvSpPr>
          <p:spPr>
            <a:xfrm rot="16200000">
              <a:off x="4823889" y="2265982"/>
              <a:ext cx="5910795" cy="2725027"/>
            </a:xfrm>
            <a:prstGeom prst="triangle">
              <a:avLst>
                <a:gd name="adj" fmla="val 20576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 rot="12240000">
              <a:off x="6144819" y="5966845"/>
              <a:ext cx="3096106" cy="678937"/>
            </a:xfrm>
            <a:custGeom>
              <a:avLst/>
              <a:gdLst>
                <a:gd name="connsiteX0" fmla="*/ 0 w 3477916"/>
                <a:gd name="connsiteY0" fmla="*/ 764402 h 764402"/>
                <a:gd name="connsiteX1" fmla="*/ 1068520 w 3477916"/>
                <a:gd name="connsiteY1" fmla="*/ 0 h 764402"/>
                <a:gd name="connsiteX2" fmla="*/ 3477916 w 3477916"/>
                <a:gd name="connsiteY2" fmla="*/ 764402 h 764402"/>
                <a:gd name="connsiteX3" fmla="*/ 0 w 3477916"/>
                <a:gd name="connsiteY3" fmla="*/ 764402 h 764402"/>
                <a:gd name="connsiteX0" fmla="*/ 0 w 3477916"/>
                <a:gd name="connsiteY0" fmla="*/ 764402 h 764402"/>
                <a:gd name="connsiteX1" fmla="*/ 283345 w 3477916"/>
                <a:gd name="connsiteY1" fmla="*/ 447507 h 764402"/>
                <a:gd name="connsiteX2" fmla="*/ 1068520 w 3477916"/>
                <a:gd name="connsiteY2" fmla="*/ 0 h 764402"/>
                <a:gd name="connsiteX3" fmla="*/ 3477916 w 3477916"/>
                <a:gd name="connsiteY3" fmla="*/ 764402 h 764402"/>
                <a:gd name="connsiteX4" fmla="*/ 0 w 3477916"/>
                <a:gd name="connsiteY4" fmla="*/ 764402 h 764402"/>
                <a:gd name="connsiteX0" fmla="*/ 207945 w 3194571"/>
                <a:gd name="connsiteY0" fmla="*/ 761580 h 764402"/>
                <a:gd name="connsiteX1" fmla="*/ 0 w 3194571"/>
                <a:gd name="connsiteY1" fmla="*/ 447507 h 764402"/>
                <a:gd name="connsiteX2" fmla="*/ 785175 w 3194571"/>
                <a:gd name="connsiteY2" fmla="*/ 0 h 764402"/>
                <a:gd name="connsiteX3" fmla="*/ 3194571 w 3194571"/>
                <a:gd name="connsiteY3" fmla="*/ 764402 h 764402"/>
                <a:gd name="connsiteX4" fmla="*/ 207945 w 3194571"/>
                <a:gd name="connsiteY4" fmla="*/ 761580 h 764402"/>
                <a:gd name="connsiteX0" fmla="*/ 207945 w 3194571"/>
                <a:gd name="connsiteY0" fmla="*/ 676115 h 678937"/>
                <a:gd name="connsiteX1" fmla="*/ 0 w 3194571"/>
                <a:gd name="connsiteY1" fmla="*/ 362042 h 678937"/>
                <a:gd name="connsiteX2" fmla="*/ 1052607 w 3194571"/>
                <a:gd name="connsiteY2" fmla="*/ 0 h 678937"/>
                <a:gd name="connsiteX3" fmla="*/ 3194571 w 3194571"/>
                <a:gd name="connsiteY3" fmla="*/ 678937 h 678937"/>
                <a:gd name="connsiteX4" fmla="*/ 207945 w 3194571"/>
                <a:gd name="connsiteY4" fmla="*/ 676115 h 678937"/>
                <a:gd name="connsiteX0" fmla="*/ 109480 w 3096106"/>
                <a:gd name="connsiteY0" fmla="*/ 676115 h 678937"/>
                <a:gd name="connsiteX1" fmla="*/ 0 w 3096106"/>
                <a:gd name="connsiteY1" fmla="*/ 424810 h 678937"/>
                <a:gd name="connsiteX2" fmla="*/ 954142 w 3096106"/>
                <a:gd name="connsiteY2" fmla="*/ 0 h 678937"/>
                <a:gd name="connsiteX3" fmla="*/ 3096106 w 3096106"/>
                <a:gd name="connsiteY3" fmla="*/ 678937 h 678937"/>
                <a:gd name="connsiteX4" fmla="*/ 109480 w 3096106"/>
                <a:gd name="connsiteY4" fmla="*/ 676115 h 67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106" h="678937">
                  <a:moveTo>
                    <a:pt x="109480" y="676115"/>
                  </a:moveTo>
                  <a:lnTo>
                    <a:pt x="0" y="424810"/>
                  </a:lnTo>
                  <a:lnTo>
                    <a:pt x="954142" y="0"/>
                  </a:lnTo>
                  <a:lnTo>
                    <a:pt x="3096106" y="678937"/>
                  </a:lnTo>
                  <a:lnTo>
                    <a:pt x="109480" y="67611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47682" y="5594539"/>
            <a:ext cx="10897562" cy="236988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None/>
              <a:defRPr sz="1400" b="1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Hans Mustermann (fett)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600" cy="2638354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de-DE" dirty="0"/>
              <a:t>Präsentationstitel durch Klicken hinzufügen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5359401"/>
            <a:ext cx="10896600" cy="236988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Frankfurt, </a:t>
            </a:r>
            <a:fld id="{89950866-8BFF-464B-88F9-24EC404E6B64}" type="datetime4">
              <a:rPr lang="de-DE" smtClean="0"/>
              <a:t>21. Mai 2019</a:t>
            </a:fld>
            <a:endParaRPr lang="en-US" dirty="0"/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4" name="Freihandform 23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504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0327" y="908051"/>
            <a:ext cx="10893972" cy="68421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baseline="0" dirty="0"/>
            </a:lvl1pPr>
          </a:lstStyle>
          <a:p>
            <a:pPr lvl="0">
              <a:lnSpc>
                <a:spcPct val="100000"/>
              </a:lnSpc>
            </a:pPr>
            <a:r>
              <a:rPr lang="de-DE" dirty="0" err="1"/>
              <a:t>Agendatitel</a:t>
            </a:r>
            <a:r>
              <a:rPr lang="de-DE" dirty="0"/>
              <a:t> durch Klicken hinzufügen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 marL="266400" indent="-266400">
              <a:buClr>
                <a:schemeClr val="tx1"/>
              </a:buClr>
              <a:buFont typeface="+mj-lt"/>
              <a:buAutoNum type="arabicPeriod"/>
              <a:defRPr/>
            </a:lvl1pPr>
          </a:lstStyle>
          <a:p>
            <a:r>
              <a:rPr lang="de-DE" dirty="0" err="1"/>
              <a:t>Agendapunkte</a:t>
            </a:r>
            <a:r>
              <a:rPr lang="de-DE" dirty="0"/>
              <a:t> 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86266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325" y="1844675"/>
            <a:ext cx="108936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1962151"/>
            <a:ext cx="10896599" cy="2600104"/>
          </a:xfrm>
        </p:spPr>
        <p:txBody>
          <a:bodyPr/>
          <a:lstStyle>
            <a:lvl1pPr algn="l">
              <a:defRPr sz="2800" baseline="0"/>
            </a:lvl1pPr>
          </a:lstStyle>
          <a:p>
            <a:r>
              <a:rPr lang="de-DE" dirty="0"/>
              <a:t>Abschnittstitel durch Klicken hinzufügen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647681" y="1592263"/>
            <a:ext cx="10897561" cy="252412"/>
          </a:xfrm>
        </p:spPr>
        <p:txBody>
          <a:bodyPr/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70781" y="1375404"/>
            <a:ext cx="544370" cy="3212769"/>
            <a:chOff x="-70781" y="1336076"/>
            <a:chExt cx="544370" cy="3212769"/>
          </a:xfrm>
        </p:grpSpPr>
        <p:sp>
          <p:nvSpPr>
            <p:cNvPr id="23" name="Freihandform 2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0326" y="728663"/>
            <a:ext cx="10893973" cy="2524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pPr lvl="0"/>
            <a:r>
              <a:rPr lang="de-DE" dirty="0"/>
              <a:t>Abschnittstitel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238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7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platzhalt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652022" y="5706533"/>
            <a:ext cx="10892275" cy="60290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850" b="0"/>
            </a:lvl1pPr>
            <a:lvl2pPr marL="182563" indent="0">
              <a:buNone/>
              <a:defRPr sz="1400"/>
            </a:lvl2pPr>
            <a:lvl3pPr marL="357187" indent="0">
              <a:buNone/>
              <a:defRPr sz="1400"/>
            </a:lvl3pPr>
            <a:lvl4pPr marL="539750" indent="0">
              <a:buNone/>
              <a:defRPr sz="1400"/>
            </a:lvl4pPr>
            <a:lvl5pPr marL="714375" indent="0">
              <a:buNone/>
              <a:defRPr sz="1400"/>
            </a:lvl5pPr>
          </a:lstStyle>
          <a:p>
            <a:r>
              <a:rPr lang="de-DE" dirty="0"/>
              <a:t>Disclaimer 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2023" y="1962151"/>
            <a:ext cx="10892275" cy="1723874"/>
          </a:xfrm>
        </p:spPr>
        <p:txBody>
          <a:bodyPr/>
          <a:lstStyle>
            <a:lvl1pPr algn="l">
              <a:defRPr sz="2200" baseline="0"/>
            </a:lvl1pPr>
          </a:lstStyle>
          <a:p>
            <a:r>
              <a:rPr lang="de-DE" dirty="0"/>
              <a:t>Unternehmen durch Klicken hinzufügen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72298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2023" y="3933825"/>
            <a:ext cx="10892276" cy="203133"/>
          </a:xfrm>
        </p:spPr>
        <p:txBody>
          <a:bodyPr wrap="square">
            <a:spAutoFit/>
          </a:bodyPr>
          <a:lstStyle>
            <a:lvl1pPr marL="0" indent="0" algn="l">
              <a:lnSpc>
                <a:spcPct val="110000"/>
              </a:lnSpc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182563" indent="0" algn="l">
              <a:buNone/>
              <a:defRPr sz="1000" b="1"/>
            </a:lvl2pPr>
            <a:lvl3pPr marL="357187" indent="0" algn="l">
              <a:buNone/>
              <a:defRPr sz="1000" b="1"/>
            </a:lvl3pPr>
            <a:lvl4pPr marL="539750" indent="0" algn="l">
              <a:buNone/>
              <a:defRPr sz="1000" b="1"/>
            </a:lvl4pPr>
            <a:lvl5pPr marL="714375" indent="0" algn="l">
              <a:buNone/>
              <a:defRPr sz="1000" b="1"/>
            </a:lvl5pPr>
          </a:lstStyle>
          <a:p>
            <a:pPr lvl="0"/>
            <a:r>
              <a:rPr lang="de-DE" dirty="0"/>
              <a:t>Hans-Mustermann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4705804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/>
              <a:t>Adresse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2023" y="4152865"/>
            <a:ext cx="10892276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buFontTx/>
              <a:buNone/>
              <a:defRPr/>
            </a:lvl2pPr>
            <a:lvl3pPr marL="357187" indent="0">
              <a:buFontTx/>
              <a:buNone/>
              <a:defRPr/>
            </a:lvl3pPr>
            <a:lvl4pPr marL="539750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de-DE" dirty="0"/>
              <a:t>Titel</a:t>
            </a:r>
          </a:p>
          <a:p>
            <a:pPr lvl="0"/>
            <a:r>
              <a:rPr lang="de-DE" dirty="0"/>
              <a:t>Position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5267433"/>
            <a:ext cx="2015065" cy="169277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80975" algn="l"/>
              </a:tabLst>
              <a:defRPr sz="1000"/>
            </a:lvl1pPr>
          </a:lstStyle>
          <a:p>
            <a:pPr>
              <a:tabLst>
                <a:tab pos="180975" algn="l"/>
              </a:tabLst>
            </a:pPr>
            <a:r>
              <a:rPr lang="de-DE" b="0" dirty="0" err="1"/>
              <a:t>homepage</a:t>
            </a:r>
            <a:endParaRPr lang="de-DE" b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069165" y="4700589"/>
            <a:ext cx="2370667" cy="4616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069165" y="5262564"/>
            <a:ext cx="2370667" cy="168275"/>
          </a:xfrm>
        </p:spPr>
        <p:txBody>
          <a:bodyPr wrap="none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  <a:lvl2pPr marL="182563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2pPr>
            <a:lvl3pPr marL="357187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3pPr>
            <a:lvl4pPr marL="53975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4pPr>
            <a:lvl5pPr marL="714375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5pPr>
          </a:lstStyle>
          <a:p>
            <a:pPr lvl="0"/>
            <a:r>
              <a:rPr lang="de-DE" dirty="0"/>
              <a:t>E-Mail</a:t>
            </a:r>
            <a:endParaRPr lang="en-GB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-70781" y="1336076"/>
            <a:ext cx="544370" cy="3212769"/>
            <a:chOff x="-70781" y="1336076"/>
            <a:chExt cx="544370" cy="3212769"/>
          </a:xfrm>
        </p:grpSpPr>
        <p:sp>
          <p:nvSpPr>
            <p:cNvPr id="18" name="Freihandform 17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Gleichschenkliges Dreieck 18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338883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326" y="981075"/>
            <a:ext cx="10893973" cy="6111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 algn="l">
              <a:lnSpc>
                <a:spcPct val="100000"/>
              </a:lnSpc>
            </a:pPr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326" y="1844675"/>
            <a:ext cx="10893973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872299" y="6583894"/>
            <a:ext cx="67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104F-20F3-448E-8F2C-C9E310CDE2A7}" type="slidenum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70781" y="330326"/>
            <a:ext cx="544370" cy="3212769"/>
            <a:chOff x="-70781" y="1336076"/>
            <a:chExt cx="544370" cy="3212769"/>
          </a:xfrm>
        </p:grpSpPr>
        <p:sp>
          <p:nvSpPr>
            <p:cNvPr id="13" name="Freihandform 12"/>
            <p:cNvSpPr/>
            <p:nvPr userDrawn="1"/>
          </p:nvSpPr>
          <p:spPr>
            <a:xfrm rot="16860000">
              <a:off x="-1156056" y="3153053"/>
              <a:ext cx="2481067" cy="310518"/>
            </a:xfrm>
            <a:custGeom>
              <a:avLst/>
              <a:gdLst>
                <a:gd name="connsiteX0" fmla="*/ 0 w 2519454"/>
                <a:gd name="connsiteY0" fmla="*/ 332914 h 332914"/>
                <a:gd name="connsiteX1" fmla="*/ 1560525 w 2519454"/>
                <a:gd name="connsiteY1" fmla="*/ 0 h 332914"/>
                <a:gd name="connsiteX2" fmla="*/ 2519454 w 2519454"/>
                <a:gd name="connsiteY2" fmla="*/ 332914 h 332914"/>
                <a:gd name="connsiteX3" fmla="*/ 0 w 2519454"/>
                <a:gd name="connsiteY3" fmla="*/ 332914 h 332914"/>
                <a:gd name="connsiteX0" fmla="*/ 0 w 2481067"/>
                <a:gd name="connsiteY0" fmla="*/ 331095 h 332914"/>
                <a:gd name="connsiteX1" fmla="*/ 1522138 w 2481067"/>
                <a:gd name="connsiteY1" fmla="*/ 0 h 332914"/>
                <a:gd name="connsiteX2" fmla="*/ 2481067 w 2481067"/>
                <a:gd name="connsiteY2" fmla="*/ 332914 h 332914"/>
                <a:gd name="connsiteX3" fmla="*/ 0 w 2481067"/>
                <a:gd name="connsiteY3" fmla="*/ 331095 h 332914"/>
                <a:gd name="connsiteX0" fmla="*/ 0 w 2481067"/>
                <a:gd name="connsiteY0" fmla="*/ 308699 h 310518"/>
                <a:gd name="connsiteX1" fmla="*/ 1588121 w 2481067"/>
                <a:gd name="connsiteY1" fmla="*/ 0 h 310518"/>
                <a:gd name="connsiteX2" fmla="*/ 2481067 w 2481067"/>
                <a:gd name="connsiteY2" fmla="*/ 310518 h 310518"/>
                <a:gd name="connsiteX3" fmla="*/ 0 w 2481067"/>
                <a:gd name="connsiteY3" fmla="*/ 308699 h 3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067" h="310518">
                  <a:moveTo>
                    <a:pt x="0" y="308699"/>
                  </a:moveTo>
                  <a:lnTo>
                    <a:pt x="1588121" y="0"/>
                  </a:lnTo>
                  <a:lnTo>
                    <a:pt x="2481067" y="310518"/>
                  </a:lnTo>
                  <a:lnTo>
                    <a:pt x="0" y="308699"/>
                  </a:lnTo>
                  <a:close/>
                </a:path>
              </a:pathLst>
            </a:custGeom>
            <a:solidFill>
              <a:srgbClr val="FAA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13"/>
            <p:cNvSpPr/>
            <p:nvPr userDrawn="1"/>
          </p:nvSpPr>
          <p:spPr>
            <a:xfrm rot="5400000">
              <a:off x="-564713" y="1899183"/>
              <a:ext cx="1601409" cy="475195"/>
            </a:xfrm>
            <a:prstGeom prst="triangle">
              <a:avLst>
                <a:gd name="adj" fmla="val 49120"/>
              </a:avLst>
            </a:prstGeom>
            <a:solidFill>
              <a:srgbClr val="FF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650326" y="6583894"/>
            <a:ext cx="1188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INFOMOTION GmbH</a:t>
            </a: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964272" y="6583894"/>
            <a:ext cx="144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30AE1-311E-43B1-96FB-950A763C1BA3}" type="datetime4">
              <a:rPr kumimoji="0" lang="de-DE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 Januar 2021</a:t>
            </a:fld>
            <a:endParaRPr kumimoji="0" lang="de-DE" sz="8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0" y="226800"/>
            <a:ext cx="2160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8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00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2563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4625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4150" algn="l" defTabSz="914400" rtl="0" eaLnBrk="1" latinLnBrk="0" hangingPunct="1">
        <a:lnSpc>
          <a:spcPct val="120000"/>
        </a:lnSpc>
        <a:spcBef>
          <a:spcPts val="400"/>
        </a:spcBef>
        <a:buClr>
          <a:schemeClr val="accent3"/>
        </a:buClr>
        <a:buFont typeface="Century Gothic" panose="020B0502020202020204" pitchFamily="34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5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647682" y="5594539"/>
            <a:ext cx="10897562" cy="216919"/>
          </a:xfrm>
        </p:spPr>
        <p:txBody>
          <a:bodyPr/>
          <a:lstStyle/>
          <a:p>
            <a:r>
              <a:rPr lang="de-DE" dirty="0"/>
              <a:t>Dr. Sven Thies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Teile und (</a:t>
            </a:r>
            <a:r>
              <a:rPr lang="de-DE" dirty="0" err="1"/>
              <a:t>Be</a:t>
            </a:r>
            <a:r>
              <a:rPr lang="de-DE" dirty="0"/>
              <a:t>-) Herrsche </a:t>
            </a:r>
            <a:br>
              <a:rPr lang="de-DE" dirty="0"/>
            </a:br>
            <a:r>
              <a:rPr lang="de-DE" sz="2000" dirty="0">
                <a:solidFill>
                  <a:schemeClr val="tx1"/>
                </a:solidFill>
              </a:rPr>
              <a:t>Einführung in </a:t>
            </a:r>
            <a:r>
              <a:rPr lang="de-DE" sz="2000" dirty="0" err="1">
                <a:solidFill>
                  <a:schemeClr val="tx1"/>
                </a:solidFill>
              </a:rPr>
              <a:t>Bayessche</a:t>
            </a:r>
            <a:r>
              <a:rPr lang="de-DE" sz="2000" dirty="0">
                <a:solidFill>
                  <a:schemeClr val="tx1"/>
                </a:solidFill>
              </a:rPr>
              <a:t> Hierarchische Modelle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647700" y="5359401"/>
            <a:ext cx="10896600" cy="217560"/>
          </a:xfrm>
        </p:spPr>
        <p:txBody>
          <a:bodyPr/>
          <a:lstStyle/>
          <a:p>
            <a:r>
              <a:rPr lang="de-DE" dirty="0"/>
              <a:t>IFM Workshop, 28.01.2021</a:t>
            </a:r>
          </a:p>
        </p:txBody>
      </p:sp>
    </p:spTree>
    <p:extLst>
      <p:ext uri="{BB962C8B-B14F-4D97-AF65-F5344CB8AC3E}">
        <p14:creationId xmlns:p14="http://schemas.microsoft.com/office/powerpoint/2010/main" val="2410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CE1EC-9058-4241-8B8D-48D9F0D0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Prädiktiven Modellierung nach Statistikern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5C66C-4D49-4441-ACB7-9ECEF35F9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  <a:p>
            <a:endParaRPr lang="de-DE" dirty="0"/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E633378E-32CE-1F4A-ADE4-89586A485342}"/>
              </a:ext>
            </a:extLst>
          </p:cNvPr>
          <p:cNvSpPr/>
          <p:nvPr/>
        </p:nvSpPr>
        <p:spPr>
          <a:xfrm>
            <a:off x="3163730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Hypothese</a:t>
            </a: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A6AC9D58-5631-A54B-9C33-C607ECCD7C53}"/>
              </a:ext>
            </a:extLst>
          </p:cNvPr>
          <p:cNvSpPr/>
          <p:nvPr/>
        </p:nvSpPr>
        <p:spPr>
          <a:xfrm>
            <a:off x="7400856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Experiment (Daten)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B3EDADA4-0B07-064B-9324-DA666B86691D}"/>
              </a:ext>
            </a:extLst>
          </p:cNvPr>
          <p:cNvSpPr/>
          <p:nvPr/>
        </p:nvSpPr>
        <p:spPr>
          <a:xfrm>
            <a:off x="9519419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Schluss-folgerung </a:t>
            </a:r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C526177F-749E-C446-A723-AB1D03CF60D6}"/>
              </a:ext>
            </a:extLst>
          </p:cNvPr>
          <p:cNvSpPr/>
          <p:nvPr/>
        </p:nvSpPr>
        <p:spPr>
          <a:xfrm>
            <a:off x="5282293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Vorhersage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3CE11DB-9779-6B43-8B9B-E0251B0E1552}"/>
              </a:ext>
            </a:extLst>
          </p:cNvPr>
          <p:cNvCxnSpPr>
            <a:cxnSpLocks/>
            <a:stCxn id="75" idx="3"/>
            <a:endCxn id="69" idx="1"/>
          </p:cNvCxnSpPr>
          <p:nvPr/>
        </p:nvCxnSpPr>
        <p:spPr>
          <a:xfrm>
            <a:off x="2672581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408A29F-46E7-9249-A056-76941CFD67FF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791144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948B1370-A6FF-3B4D-8BF5-7F1D4E8132BA}"/>
              </a:ext>
            </a:extLst>
          </p:cNvPr>
          <p:cNvSpPr/>
          <p:nvPr/>
        </p:nvSpPr>
        <p:spPr>
          <a:xfrm>
            <a:off x="1045167" y="2517645"/>
            <a:ext cx="1627414" cy="805688"/>
          </a:xfrm>
          <a:prstGeom prst="roundRect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Problem / Frage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4EAB3D5-AA69-8C4E-8659-B6254A027534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6909707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C6DF20-71D5-CE49-BE8A-BCA55383689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9028270" y="2920489"/>
            <a:ext cx="491149" cy="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>
            <a:extLst>
              <a:ext uri="{FF2B5EF4-FFF2-40B4-BE49-F238E27FC236}">
                <a16:creationId xmlns:a16="http://schemas.microsoft.com/office/drawing/2014/main" id="{822BEC33-5D72-5B42-BFFC-07864571A90C}"/>
              </a:ext>
            </a:extLst>
          </p:cNvPr>
          <p:cNvCxnSpPr>
            <a:cxnSpLocks/>
            <a:stCxn id="71" idx="2"/>
            <a:endCxn id="69" idx="2"/>
          </p:cNvCxnSpPr>
          <p:nvPr/>
        </p:nvCxnSpPr>
        <p:spPr>
          <a:xfrm rot="5400000">
            <a:off x="7155282" y="145489"/>
            <a:ext cx="12700" cy="6355689"/>
          </a:xfrm>
          <a:prstGeom prst="bentConnector3">
            <a:avLst>
              <a:gd name="adj1" fmla="val 2828567"/>
            </a:avLst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ontrolled experiments (article) | Khan Academy">
            <a:extLst>
              <a:ext uri="{FF2B5EF4-FFF2-40B4-BE49-F238E27FC236}">
                <a16:creationId xmlns:a16="http://schemas.microsoft.com/office/drawing/2014/main" id="{55BA984D-02FF-B247-A37C-528DD9E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64" y="4163157"/>
            <a:ext cx="5958672" cy="21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8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Formulierung des wissenschaftlichen Prozesses: Der Satz von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/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DA77E42-76D6-3A4F-AAB3-D0C4899BF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2784861"/>
                <a:ext cx="2707344" cy="651910"/>
              </a:xfrm>
              <a:prstGeom prst="rect">
                <a:avLst/>
              </a:prstGeom>
              <a:blipFill>
                <a:blip r:embed="rId3"/>
                <a:stretch>
                  <a:fillRect l="-1395" t="-3846" r="-2791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78" y="3738999"/>
                <a:ext cx="2638415" cy="307777"/>
              </a:xfrm>
              <a:prstGeom prst="rect">
                <a:avLst/>
              </a:prstGeom>
              <a:blipFill>
                <a:blip r:embed="rId4"/>
                <a:stretch>
                  <a:fillRect l="-1435" r="-2871" b="-3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C138F2B-4D8F-374E-A7DD-11B04E7C8F65}"/>
              </a:ext>
            </a:extLst>
          </p:cNvPr>
          <p:cNvGrpSpPr/>
          <p:nvPr/>
        </p:nvGrpSpPr>
        <p:grpSpPr>
          <a:xfrm>
            <a:off x="2951991" y="2362190"/>
            <a:ext cx="1416814" cy="1801673"/>
            <a:chOff x="2951991" y="2916378"/>
            <a:chExt cx="1416814" cy="1801673"/>
          </a:xfrm>
        </p:grpSpPr>
        <p:pic>
          <p:nvPicPr>
            <p:cNvPr id="3074" name="Picture 2" descr="upload.wikimedia.org/wikipedia/commons/d/d4/Tho...">
              <a:extLst>
                <a:ext uri="{FF2B5EF4-FFF2-40B4-BE49-F238E27FC236}">
                  <a16:creationId xmlns:a16="http://schemas.microsoft.com/office/drawing/2014/main" id="{B520B86D-5846-1B49-B0F7-BCC4301AD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991" y="2916378"/>
              <a:ext cx="1416814" cy="151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8071BAE-5046-AC48-A1B3-533285E05EB2}"/>
                </a:ext>
              </a:extLst>
            </p:cNvPr>
            <p:cNvSpPr txBox="1"/>
            <p:nvPr/>
          </p:nvSpPr>
          <p:spPr>
            <a:xfrm>
              <a:off x="3238808" y="4533385"/>
              <a:ext cx="84318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1701 – 1761</a:t>
              </a:r>
              <a:endParaRPr lang="de-DE" sz="1100" dirty="0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5ED5031-37E5-CB4E-ABB1-ADB063C0E0EA}"/>
              </a:ext>
            </a:extLst>
          </p:cNvPr>
          <p:cNvSpPr/>
          <p:nvPr/>
        </p:nvSpPr>
        <p:spPr>
          <a:xfrm>
            <a:off x="3577560" y="5079318"/>
            <a:ext cx="1856509" cy="288000"/>
          </a:xfrm>
          <a:prstGeom prst="rect">
            <a:avLst/>
          </a:prstGeom>
          <a:solidFill>
            <a:schemeClr val="accent4"/>
          </a:solidFill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Wissen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2AF1C5-A01A-3147-AE66-0F51E4C45D97}"/>
              </a:ext>
            </a:extLst>
          </p:cNvPr>
          <p:cNvSpPr/>
          <p:nvPr/>
        </p:nvSpPr>
        <p:spPr>
          <a:xfrm>
            <a:off x="6024067" y="5079318"/>
            <a:ext cx="1856509" cy="2880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Beobachtungen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22A21D5-997D-7447-B15A-5485013282D8}"/>
              </a:ext>
            </a:extLst>
          </p:cNvPr>
          <p:cNvSpPr/>
          <p:nvPr/>
        </p:nvSpPr>
        <p:spPr>
          <a:xfrm>
            <a:off x="8433511" y="5079318"/>
            <a:ext cx="1856509" cy="2880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Vorwissen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32086755-2097-554C-BAD8-5033D59F97F6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4701574" y="3939287"/>
            <a:ext cx="944273" cy="133579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DD7D37F-C7EE-A24D-ABBD-F7E065E156E3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482654" y="4604714"/>
            <a:ext cx="944273" cy="49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0228CB58-6323-D44D-B9F9-3EBE05B15665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8070804" y="3788355"/>
            <a:ext cx="944273" cy="163765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172C305-5A5D-B341-8783-AE480D2D0898}"/>
              </a:ext>
            </a:extLst>
          </p:cNvPr>
          <p:cNvSpPr/>
          <p:nvPr/>
        </p:nvSpPr>
        <p:spPr>
          <a:xfrm>
            <a:off x="5514113" y="3770698"/>
            <a:ext cx="654985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0826F17-6AD0-E64B-8CD1-17DCCE177C20}"/>
              </a:ext>
            </a:extLst>
          </p:cNvPr>
          <p:cNvSpPr/>
          <p:nvPr/>
        </p:nvSpPr>
        <p:spPr>
          <a:xfrm>
            <a:off x="6641887" y="3770698"/>
            <a:ext cx="63074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F17284-DF31-1143-93B0-9D2147E33C94}"/>
              </a:ext>
            </a:extLst>
          </p:cNvPr>
          <p:cNvSpPr/>
          <p:nvPr/>
        </p:nvSpPr>
        <p:spPr>
          <a:xfrm>
            <a:off x="7512234" y="3770698"/>
            <a:ext cx="423762" cy="364347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2003A-1CAE-DF46-B8FB-0026D61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Posteriori Wissen ist eine Kombination von A-Priori Wissen und Beobachtungen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A0752-ABBF-E045-8D4C-DEFE866F61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/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362637E-C186-3B40-A0CD-8DD4589F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30" y="4006307"/>
                <a:ext cx="3174139" cy="369332"/>
              </a:xfrm>
              <a:prstGeom prst="rect">
                <a:avLst/>
              </a:prstGeom>
              <a:blipFill>
                <a:blip r:embed="rId3"/>
                <a:stretch>
                  <a:fillRect l="-1600" r="-2800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7B9D52B4-9F80-AC4C-A1D7-203EDCD32C90}"/>
              </a:ext>
            </a:extLst>
          </p:cNvPr>
          <p:cNvSpPr/>
          <p:nvPr/>
        </p:nvSpPr>
        <p:spPr>
          <a:xfrm>
            <a:off x="4522785" y="3917812"/>
            <a:ext cx="1046743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92D01C0-3BC3-7C42-9611-37B4149EEF51}"/>
              </a:ext>
            </a:extLst>
          </p:cNvPr>
          <p:cNvGrpSpPr/>
          <p:nvPr/>
        </p:nvGrpSpPr>
        <p:grpSpPr>
          <a:xfrm>
            <a:off x="918187" y="1706294"/>
            <a:ext cx="4127969" cy="2211518"/>
            <a:chOff x="918187" y="1706294"/>
            <a:chExt cx="4127969" cy="221151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462B4C6-B706-A64C-AA8B-5D77C2EEC853}"/>
                </a:ext>
              </a:extLst>
            </p:cNvPr>
            <p:cNvSpPr/>
            <p:nvPr/>
          </p:nvSpPr>
          <p:spPr>
            <a:xfrm>
              <a:off x="918187" y="1994294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ist, nachdem wir die Daten gesehen haben.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F2086E5-0732-8A4E-9E9C-C339ABB08FFE}"/>
                </a:ext>
              </a:extLst>
            </p:cNvPr>
            <p:cNvSpPr/>
            <p:nvPr/>
          </p:nvSpPr>
          <p:spPr>
            <a:xfrm>
              <a:off x="918187" y="1706294"/>
              <a:ext cx="1856509" cy="288000"/>
            </a:xfrm>
            <a:prstGeom prst="rect">
              <a:avLst/>
            </a:prstGeom>
            <a:solidFill>
              <a:schemeClr val="accent4"/>
            </a:solidFill>
            <a:ln w="12700" cmpd="sng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r>
                <a:rPr lang="de-DE" sz="1400" b="1" dirty="0">
                  <a:solidFill>
                    <a:schemeClr val="bg1"/>
                  </a:solidFill>
                </a:rPr>
                <a:t>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winkelte Verbindung 13">
              <a:extLst>
                <a:ext uri="{FF2B5EF4-FFF2-40B4-BE49-F238E27FC236}">
                  <a16:creationId xmlns:a16="http://schemas.microsoft.com/office/drawing/2014/main" id="{34F6A717-3D70-D44A-8380-5704F51ADEFA}"/>
                </a:ext>
              </a:extLst>
            </p:cNvPr>
            <p:cNvCxnSpPr>
              <a:cxnSpLocks/>
              <a:stCxn id="4" idx="2"/>
              <a:endCxn id="34" idx="0"/>
            </p:cNvCxnSpPr>
            <p:nvPr/>
          </p:nvCxnSpPr>
          <p:spPr>
            <a:xfrm rot="16200000" flipH="1">
              <a:off x="3297931" y="2169586"/>
              <a:ext cx="601536" cy="28949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C464A538-7AC9-A742-A3A1-60966FC7F54B}"/>
              </a:ext>
            </a:extLst>
          </p:cNvPr>
          <p:cNvSpPr/>
          <p:nvPr/>
        </p:nvSpPr>
        <p:spPr>
          <a:xfrm>
            <a:off x="5914443" y="3917812"/>
            <a:ext cx="1008000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0773583-C56F-7847-9898-DFF923F7595E}"/>
              </a:ext>
            </a:extLst>
          </p:cNvPr>
          <p:cNvSpPr/>
          <p:nvPr/>
        </p:nvSpPr>
        <p:spPr>
          <a:xfrm>
            <a:off x="6950153" y="3917812"/>
            <a:ext cx="677222" cy="61119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74CFF9-25D4-7843-9543-AA656AEC9F11}"/>
              </a:ext>
            </a:extLst>
          </p:cNvPr>
          <p:cNvGrpSpPr/>
          <p:nvPr/>
        </p:nvGrpSpPr>
        <p:grpSpPr>
          <a:xfrm>
            <a:off x="7288764" y="1701302"/>
            <a:ext cx="4204990" cy="2216510"/>
            <a:chOff x="7288764" y="1701302"/>
            <a:chExt cx="4204990" cy="221651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C23FA94-0E48-E044-8BFC-D0A204BF638F}"/>
                </a:ext>
              </a:extLst>
            </p:cNvPr>
            <p:cNvSpPr/>
            <p:nvPr/>
          </p:nvSpPr>
          <p:spPr>
            <a:xfrm>
              <a:off x="9027645" y="1991410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Wahrscheinlichkeit, dass die Hypothese Wahr ist (bevor wir die Daten gesehen haben).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63B08E0-516B-5649-BF17-816FAECB7EDD}"/>
                </a:ext>
              </a:extLst>
            </p:cNvPr>
            <p:cNvSpPr/>
            <p:nvPr/>
          </p:nvSpPr>
          <p:spPr>
            <a:xfrm>
              <a:off x="9027645" y="1701302"/>
              <a:ext cx="1856509" cy="288000"/>
            </a:xfrm>
            <a:prstGeom prst="rect">
              <a:avLst/>
            </a:prstGeom>
            <a:solidFill>
              <a:schemeClr val="accent2"/>
            </a:solidFill>
            <a:ln w="12700" cmpd="sng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Prior </a:t>
              </a:r>
              <a:r>
                <a:rPr lang="de-DE" sz="1400" b="1" dirty="0" err="1">
                  <a:solidFill>
                    <a:schemeClr val="bg1"/>
                  </a:solidFill>
                </a:rPr>
                <a:t>Probability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winkelte Verbindung 38">
              <a:extLst>
                <a:ext uri="{FF2B5EF4-FFF2-40B4-BE49-F238E27FC236}">
                  <a16:creationId xmlns:a16="http://schemas.microsoft.com/office/drawing/2014/main" id="{22FD6970-0E66-1745-A738-9BFBA56A73C2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 rot="5400000">
              <a:off x="8472522" y="2129634"/>
              <a:ext cx="604420" cy="2971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322486D-F74A-BC4C-AA16-430BAF677C85}"/>
              </a:ext>
            </a:extLst>
          </p:cNvPr>
          <p:cNvGrpSpPr/>
          <p:nvPr/>
        </p:nvGrpSpPr>
        <p:grpSpPr>
          <a:xfrm>
            <a:off x="5189250" y="1703411"/>
            <a:ext cx="2466109" cy="2214400"/>
            <a:chOff x="5189250" y="1703411"/>
            <a:chExt cx="2466109" cy="22144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DF16B15-DEA1-FD41-AC60-2522C60C774F}"/>
                </a:ext>
              </a:extLst>
            </p:cNvPr>
            <p:cNvSpPr/>
            <p:nvPr/>
          </p:nvSpPr>
          <p:spPr>
            <a:xfrm>
              <a:off x="5189250" y="1991411"/>
              <a:ext cx="2466109" cy="1321982"/>
            </a:xfrm>
            <a:prstGeom prst="rect">
              <a:avLst/>
            </a:prstGeom>
            <a:noFill/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dirty="0">
                  <a:solidFill>
                    <a:schemeClr val="tx1"/>
                  </a:solidFill>
                </a:rPr>
                <a:t>Die Wahrscheinlichkeit der beobachteten Daten, angenommen, die Hypothese sei wahr.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5A3F8DC-D0F3-9747-86F7-5D014E3AFA26}"/>
                </a:ext>
              </a:extLst>
            </p:cNvPr>
            <p:cNvSpPr/>
            <p:nvPr/>
          </p:nvSpPr>
          <p:spPr>
            <a:xfrm>
              <a:off x="5189250" y="1703411"/>
              <a:ext cx="1856509" cy="288000"/>
            </a:xfrm>
            <a:prstGeom prst="rect">
              <a:avLst/>
            </a:prstGeom>
            <a:solidFill>
              <a:schemeClr val="accent3"/>
            </a:solidFill>
            <a:ln w="12700" cmpd="sng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Gewinkelte Verbindung 39">
              <a:extLst>
                <a:ext uri="{FF2B5EF4-FFF2-40B4-BE49-F238E27FC236}">
                  <a16:creationId xmlns:a16="http://schemas.microsoft.com/office/drawing/2014/main" id="{6D6D1CE2-986E-5E46-901D-60FAFD14A854}"/>
                </a:ext>
              </a:extLst>
            </p:cNvPr>
            <p:cNvCxnSpPr>
              <a:cxnSpLocks/>
              <a:stCxn id="30" idx="2"/>
              <a:endCxn id="35" idx="0"/>
            </p:cNvCxnSpPr>
            <p:nvPr/>
          </p:nvCxnSpPr>
          <p:spPr>
            <a:xfrm rot="5400000">
              <a:off x="6118165" y="3613671"/>
              <a:ext cx="604419" cy="3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6F0AB2C1-9E12-214A-832C-1FB0CF27FF05}"/>
              </a:ext>
            </a:extLst>
          </p:cNvPr>
          <p:cNvSpPr/>
          <p:nvPr/>
        </p:nvSpPr>
        <p:spPr>
          <a:xfrm>
            <a:off x="2657250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Alles wird als Verteilung dargestellt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624FF17-634B-974C-8C3A-3934EF619D99}"/>
              </a:ext>
            </a:extLst>
          </p:cNvPr>
          <p:cNvSpPr/>
          <p:nvPr/>
        </p:nvSpPr>
        <p:spPr>
          <a:xfrm>
            <a:off x="6783897" y="5054698"/>
            <a:ext cx="2761883" cy="808372"/>
          </a:xfrm>
          <a:prstGeom prst="rect">
            <a:avLst/>
          </a:prstGeom>
          <a:solidFill>
            <a:schemeClr val="tx2"/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Vorwissen wird 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genutzt</a:t>
            </a:r>
          </a:p>
        </p:txBody>
      </p:sp>
    </p:spTree>
    <p:extLst>
      <p:ext uri="{BB962C8B-B14F-4D97-AF65-F5344CB8AC3E}">
        <p14:creationId xmlns:p14="http://schemas.microsoft.com/office/powerpoint/2010/main" val="1277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5DC2-27ED-9D43-AE9B-DDCF96C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B18B1-B542-A648-9B4E-49B3B8BC1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91E375-DDC7-614F-B79A-5190337F4895}"/>
              </a:ext>
            </a:extLst>
          </p:cNvPr>
          <p:cNvGrpSpPr/>
          <p:nvPr/>
        </p:nvGrpSpPr>
        <p:grpSpPr>
          <a:xfrm>
            <a:off x="7032834" y="4020722"/>
            <a:ext cx="1188000" cy="1188000"/>
            <a:chOff x="6374836" y="4941337"/>
            <a:chExt cx="1188000" cy="11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49526A-D4C0-FC42-B93F-B4BF88AB4FE5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/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3AEA9EF2-6FD7-AB47-A0FC-53BD5F889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935" y="5166005"/>
                  <a:ext cx="100380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E386FF6-EF4F-374F-9698-905A316F23DD}"/>
                </a:ext>
              </a:extLst>
            </p:cNvPr>
            <p:cNvSpPr txBox="1"/>
            <p:nvPr/>
          </p:nvSpPr>
          <p:spPr>
            <a:xfrm>
              <a:off x="6599342" y="5585727"/>
              <a:ext cx="7389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 err="1">
                  <a:solidFill>
                    <a:schemeClr val="bg1"/>
                  </a:solidFill>
                </a:rPr>
                <a:t>Posterior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DFF5331-B4CF-9E44-AD84-DD875DE469A5}"/>
              </a:ext>
            </a:extLst>
          </p:cNvPr>
          <p:cNvGrpSpPr/>
          <p:nvPr/>
        </p:nvGrpSpPr>
        <p:grpSpPr>
          <a:xfrm>
            <a:off x="4122619" y="4020722"/>
            <a:ext cx="1188000" cy="1188000"/>
            <a:chOff x="4255091" y="4941337"/>
            <a:chExt cx="1188000" cy="11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D95863-ED84-514D-A39E-487FB5041975}"/>
                </a:ext>
              </a:extLst>
            </p:cNvPr>
            <p:cNvSpPr/>
            <p:nvPr/>
          </p:nvSpPr>
          <p:spPr>
            <a:xfrm>
              <a:off x="4255091" y="4941337"/>
              <a:ext cx="1188000" cy="1188000"/>
            </a:xfrm>
            <a:prstGeom prst="ellipse">
              <a:avLst/>
            </a:prstGeom>
            <a:solidFill>
              <a:schemeClr val="accent3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/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F5F50A97-5E11-D448-94E1-4975EDF3A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686" y="5166005"/>
                  <a:ext cx="10038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BFC157A-7D24-004C-BB37-11EB71AAF810}"/>
                </a:ext>
              </a:extLst>
            </p:cNvPr>
            <p:cNvSpPr txBox="1"/>
            <p:nvPr/>
          </p:nvSpPr>
          <p:spPr>
            <a:xfrm>
              <a:off x="4414158" y="5585727"/>
              <a:ext cx="8848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</a:rPr>
                <a:t>Likelihood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E2EE214-9EE5-4445-B5DC-2F87BF62AD1B}"/>
              </a:ext>
            </a:extLst>
          </p:cNvPr>
          <p:cNvGrpSpPr/>
          <p:nvPr/>
        </p:nvGrpSpPr>
        <p:grpSpPr>
          <a:xfrm>
            <a:off x="1212404" y="4020722"/>
            <a:ext cx="1188000" cy="1188000"/>
            <a:chOff x="1828800" y="4941337"/>
            <a:chExt cx="1188000" cy="118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64756E-6930-7A48-BBD3-9CB1ED2205CF}"/>
                </a:ext>
              </a:extLst>
            </p:cNvPr>
            <p:cNvSpPr/>
            <p:nvPr/>
          </p:nvSpPr>
          <p:spPr>
            <a:xfrm>
              <a:off x="1828800" y="4941337"/>
              <a:ext cx="1188000" cy="1188000"/>
            </a:xfrm>
            <a:prstGeom prst="ellipse">
              <a:avLst/>
            </a:prstGeom>
            <a:solidFill>
              <a:schemeClr val="accent2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/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9BF93A8-0AAA-5841-97B5-E61F651E2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340" y="5166005"/>
                  <a:ext cx="76450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97F795-1F9B-2D41-8103-5CF5B0384995}"/>
                </a:ext>
              </a:extLst>
            </p:cNvPr>
            <p:cNvSpPr txBox="1"/>
            <p:nvPr/>
          </p:nvSpPr>
          <p:spPr>
            <a:xfrm>
              <a:off x="2235900" y="5585727"/>
              <a:ext cx="3751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Prior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4E8DF1-DA70-6A4B-B18F-B43B7AB59300}"/>
              </a:ext>
            </a:extLst>
          </p:cNvPr>
          <p:cNvGrpSpPr/>
          <p:nvPr/>
        </p:nvGrpSpPr>
        <p:grpSpPr>
          <a:xfrm>
            <a:off x="9943050" y="4020722"/>
            <a:ext cx="1188000" cy="1188000"/>
            <a:chOff x="6374836" y="4941337"/>
            <a:chExt cx="1188000" cy="118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803A73-6FA0-3F47-8BE7-4FE734E1CDEE}"/>
                </a:ext>
              </a:extLst>
            </p:cNvPr>
            <p:cNvSpPr/>
            <p:nvPr/>
          </p:nvSpPr>
          <p:spPr>
            <a:xfrm>
              <a:off x="6374836" y="4941337"/>
              <a:ext cx="1188000" cy="1188000"/>
            </a:xfrm>
            <a:prstGeom prst="ellipse">
              <a:avLst/>
            </a:prstGeom>
            <a:solidFill>
              <a:schemeClr val="accent4"/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C923DC5-C56B-8445-9B51-21B35B488468}"/>
                </a:ext>
              </a:extLst>
            </p:cNvPr>
            <p:cNvSpPr txBox="1"/>
            <p:nvPr/>
          </p:nvSpPr>
          <p:spPr>
            <a:xfrm>
              <a:off x="6609078" y="5322490"/>
              <a:ext cx="72455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Rück-</a:t>
              </a:r>
              <a:br>
                <a:rPr lang="de-DE" sz="1400" b="1" dirty="0">
                  <a:solidFill>
                    <a:schemeClr val="bg1"/>
                  </a:solidFill>
                </a:rPr>
              </a:br>
              <a:r>
                <a:rPr lang="de-DE" sz="1400" b="1" dirty="0" err="1">
                  <a:solidFill>
                    <a:schemeClr val="bg1"/>
                  </a:solidFill>
                </a:rPr>
                <a:t>schlüsse</a:t>
              </a:r>
              <a:endParaRPr lang="de-DE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D559485-E99D-8B4D-A187-5E0BC036CA5B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>
            <a:off x="2400404" y="4614722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F271E2-B7FA-234A-86BC-8C78FC05B085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5310619" y="4614722"/>
            <a:ext cx="1722215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53E031B-128B-CD4C-89FD-C301F0577D62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8220834" y="4614722"/>
            <a:ext cx="1722216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4E11E278-52B4-5249-A96B-F32C61E40897}"/>
              </a:ext>
            </a:extLst>
          </p:cNvPr>
          <p:cNvCxnSpPr>
            <a:cxnSpLocks/>
            <a:stCxn id="18" idx="4"/>
            <a:endCxn id="14" idx="4"/>
          </p:cNvCxnSpPr>
          <p:nvPr/>
        </p:nvCxnSpPr>
        <p:spPr>
          <a:xfrm rot="5400000">
            <a:off x="6171727" y="843399"/>
            <a:ext cx="12700" cy="8730646"/>
          </a:xfrm>
          <a:prstGeom prst="bentConnector3">
            <a:avLst>
              <a:gd name="adj1" fmla="val 2890913"/>
            </a:avLst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E135DCA-EADD-8D4E-9013-E4E4CD5BD28F}"/>
              </a:ext>
            </a:extLst>
          </p:cNvPr>
          <p:cNvSpPr txBox="1"/>
          <p:nvPr/>
        </p:nvSpPr>
        <p:spPr>
          <a:xfrm>
            <a:off x="4596782" y="5639124"/>
            <a:ext cx="3149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Updating</a:t>
            </a:r>
            <a:r>
              <a:rPr lang="de-DE" sz="1600" dirty="0"/>
              <a:t> (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believes</a:t>
            </a:r>
            <a:r>
              <a:rPr lang="de-DE" sz="1600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4CDD76-53A6-F64F-B13E-516EB8AF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24" y="2301263"/>
            <a:ext cx="2240779" cy="15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CFC7C35E-B585-8A47-B092-AF3AE313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8" y="2313912"/>
            <a:ext cx="2319591" cy="15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/>
              <p:nvPr/>
            </p:nvSpPr>
            <p:spPr>
              <a:xfrm>
                <a:off x="3708320" y="1704983"/>
                <a:ext cx="2197845" cy="46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542C673-7FDE-D14A-A881-39723084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320" y="1704983"/>
                <a:ext cx="2197845" cy="460960"/>
              </a:xfrm>
              <a:prstGeom prst="rect">
                <a:avLst/>
              </a:prstGeom>
              <a:blipFill>
                <a:blip r:embed="rId7"/>
                <a:stretch>
                  <a:fillRect l="-1143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/>
              <p:nvPr/>
            </p:nvSpPr>
            <p:spPr>
              <a:xfrm>
                <a:off x="948867" y="1807131"/>
                <a:ext cx="18231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(170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30)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258EB16-C76F-5B48-B83D-91196A910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7" y="1807131"/>
                <a:ext cx="1823191" cy="215444"/>
              </a:xfrm>
              <a:prstGeom prst="rect">
                <a:avLst/>
              </a:prstGeom>
              <a:blipFill>
                <a:blip r:embed="rId8"/>
                <a:stretch>
                  <a:fillRect l="-1379" t="-5556" r="-2759" b="-3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8771A2C-6951-9D4B-9CF9-4FB327EE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07" y="2227829"/>
            <a:ext cx="2411486" cy="16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/>
              <p:nvPr/>
            </p:nvSpPr>
            <p:spPr>
              <a:xfrm>
                <a:off x="6505499" y="1787101"/>
                <a:ext cx="2242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033C703-079C-BF42-BB1B-5206241F8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99" y="1787101"/>
                <a:ext cx="224266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7168DE69-CFDE-5E4B-B5CA-B9F8E7530A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1585" y="2254192"/>
            <a:ext cx="2112639" cy="73696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34EC76D-EFE3-7D43-979B-B797EB6F73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5678" y="3048073"/>
            <a:ext cx="2240779" cy="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4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6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BCB8-1F6C-7942-A981-8DEA73B5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</a:t>
            </a:r>
            <a:r>
              <a:rPr lang="de-DE" dirty="0" err="1"/>
              <a:t>Bayessche</a:t>
            </a:r>
            <a:r>
              <a:rPr lang="de-DE" dirty="0"/>
              <a:t> Modellierung mit Pymc3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2677F-5C69-3540-A7DA-109CC2F2A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AA225-DCFB-A042-B41F-B20C6866D478}"/>
              </a:ext>
            </a:extLst>
          </p:cNvPr>
          <p:cNvSpPr/>
          <p:nvPr/>
        </p:nvSpPr>
        <p:spPr>
          <a:xfrm>
            <a:off x="1717133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E82D5-9B95-E743-BE52-5C2DE7D66CF3}"/>
              </a:ext>
            </a:extLst>
          </p:cNvPr>
          <p:cNvSpPr txBox="1"/>
          <p:nvPr/>
        </p:nvSpPr>
        <p:spPr>
          <a:xfrm>
            <a:off x="1814051" y="4599315"/>
            <a:ext cx="12775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/>
                </a:solidFill>
              </a:rPr>
              <a:t>Spezifikation </a:t>
            </a:r>
          </a:p>
          <a:p>
            <a:pPr algn="ctr"/>
            <a:r>
              <a:rPr lang="de-DE" sz="1600" dirty="0">
                <a:solidFill>
                  <a:schemeClr val="accent2"/>
                </a:solidFill>
              </a:rPr>
              <a:t>des Modells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D862F-D94D-7E44-9980-CDBA26F479C3}"/>
              </a:ext>
            </a:extLst>
          </p:cNvPr>
          <p:cNvSpPr/>
          <p:nvPr/>
        </p:nvSpPr>
        <p:spPr>
          <a:xfrm>
            <a:off x="5197156" y="4126387"/>
            <a:ext cx="1440000" cy="1440000"/>
          </a:xfrm>
          <a:prstGeom prst="ellipse">
            <a:avLst/>
          </a:prstGeom>
          <a:noFill/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E3D0E-D995-A049-8251-647A4FD81819}"/>
              </a:ext>
            </a:extLst>
          </p:cNvPr>
          <p:cNvSpPr txBox="1"/>
          <p:nvPr/>
        </p:nvSpPr>
        <p:spPr>
          <a:xfrm>
            <a:off x="5349051" y="4613170"/>
            <a:ext cx="11140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3"/>
                </a:solidFill>
              </a:rPr>
              <a:t>„</a:t>
            </a:r>
            <a:r>
              <a:rPr lang="de-DE" sz="1600" dirty="0" err="1">
                <a:solidFill>
                  <a:schemeClr val="accent3"/>
                </a:solidFill>
              </a:rPr>
              <a:t>Inference</a:t>
            </a:r>
            <a:r>
              <a:rPr lang="de-DE" sz="1600" dirty="0">
                <a:solidFill>
                  <a:schemeClr val="accent3"/>
                </a:solidFill>
              </a:rPr>
              <a:t> </a:t>
            </a:r>
            <a:br>
              <a:rPr lang="de-DE" sz="1600" dirty="0">
                <a:solidFill>
                  <a:schemeClr val="accent3"/>
                </a:solidFill>
              </a:rPr>
            </a:br>
            <a:r>
              <a:rPr lang="de-DE" sz="1600" dirty="0">
                <a:solidFill>
                  <a:schemeClr val="accent3"/>
                </a:solidFill>
              </a:rPr>
              <a:t>Button“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EC4E61-D8D0-C245-8A8C-5AC2A86C674F}"/>
              </a:ext>
            </a:extLst>
          </p:cNvPr>
          <p:cNvSpPr/>
          <p:nvPr/>
        </p:nvSpPr>
        <p:spPr>
          <a:xfrm>
            <a:off x="8845475" y="3353022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5B837C-6AAC-C24E-B4A5-14B4D624AA84}"/>
              </a:ext>
            </a:extLst>
          </p:cNvPr>
          <p:cNvSpPr txBox="1"/>
          <p:nvPr/>
        </p:nvSpPr>
        <p:spPr>
          <a:xfrm>
            <a:off x="8891749" y="3624492"/>
            <a:ext cx="8351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4"/>
                </a:solidFill>
              </a:rPr>
              <a:t>Parameter </a:t>
            </a:r>
          </a:p>
          <a:p>
            <a:pPr algn="ctr"/>
            <a:r>
              <a:rPr lang="de-DE" sz="1200" dirty="0">
                <a:solidFill>
                  <a:schemeClr val="accent4"/>
                </a:solidFill>
              </a:rPr>
              <a:t>Inferenz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6AF5E6-461B-6146-AD67-D37591281FDA}"/>
              </a:ext>
            </a:extLst>
          </p:cNvPr>
          <p:cNvSpPr/>
          <p:nvPr/>
        </p:nvSpPr>
        <p:spPr>
          <a:xfrm>
            <a:off x="8845475" y="4407789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7B4E65-55EB-694C-ADE9-1A383DC3AFCA}"/>
              </a:ext>
            </a:extLst>
          </p:cNvPr>
          <p:cNvSpPr txBox="1"/>
          <p:nvPr/>
        </p:nvSpPr>
        <p:spPr>
          <a:xfrm>
            <a:off x="8889372" y="4639626"/>
            <a:ext cx="81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Posterior</a:t>
            </a:r>
            <a:r>
              <a:rPr lang="de-DE" sz="1200" dirty="0">
                <a:solidFill>
                  <a:schemeClr val="accent4"/>
                </a:solidFill>
              </a:rPr>
              <a:t> </a:t>
            </a:r>
          </a:p>
          <a:p>
            <a:pPr algn="ctr"/>
            <a:r>
              <a:rPr lang="de-DE" sz="1200" dirty="0" err="1">
                <a:solidFill>
                  <a:schemeClr val="accent4"/>
                </a:solidFill>
              </a:rPr>
              <a:t>Predictions</a:t>
            </a:r>
            <a:endParaRPr lang="de-DE" sz="1200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F364F-174C-8544-AEF7-6F20644E7369}"/>
              </a:ext>
            </a:extLst>
          </p:cNvPr>
          <p:cNvSpPr/>
          <p:nvPr/>
        </p:nvSpPr>
        <p:spPr>
          <a:xfrm>
            <a:off x="8832294" y="5462556"/>
            <a:ext cx="900000" cy="900000"/>
          </a:xfrm>
          <a:prstGeom prst="ellipse">
            <a:avLst/>
          </a:prstGeom>
          <a:noFill/>
          <a:ln w="19050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B32CE9-0285-164D-A655-96F6E067F3A3}"/>
              </a:ext>
            </a:extLst>
          </p:cNvPr>
          <p:cNvSpPr txBox="1"/>
          <p:nvPr/>
        </p:nvSpPr>
        <p:spPr>
          <a:xfrm>
            <a:off x="9192527" y="5789445"/>
            <a:ext cx="1795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4"/>
                </a:solidFill>
              </a:rPr>
              <a:t>…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297568-AA2E-E442-8D20-0EECFA43AA3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57133" y="4846387"/>
            <a:ext cx="2040023" cy="0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>
            <a:extLst>
              <a:ext uri="{FF2B5EF4-FFF2-40B4-BE49-F238E27FC236}">
                <a16:creationId xmlns:a16="http://schemas.microsoft.com/office/drawing/2014/main" id="{CFE6B074-5371-7F41-BFF0-157E18C97E3C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>
          <a:xfrm rot="5400000" flipH="1" flipV="1">
            <a:off x="7368750" y="2860545"/>
            <a:ext cx="534248" cy="2419202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>
            <a:extLst>
              <a:ext uri="{FF2B5EF4-FFF2-40B4-BE49-F238E27FC236}">
                <a16:creationId xmlns:a16="http://schemas.microsoft.com/office/drawing/2014/main" id="{3667F2E1-BF64-6541-B029-17DBB05F04B9}"/>
              </a:ext>
            </a:extLst>
          </p:cNvPr>
          <p:cNvCxnSpPr>
            <a:cxnSpLocks/>
            <a:stCxn id="9" idx="5"/>
            <a:endCxn id="18" idx="2"/>
          </p:cNvCxnSpPr>
          <p:nvPr/>
        </p:nvCxnSpPr>
        <p:spPr>
          <a:xfrm rot="16200000" flipH="1">
            <a:off x="7350757" y="4431019"/>
            <a:ext cx="557052" cy="2406021"/>
          </a:xfrm>
          <a:prstGeom prst="curvedConnector2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D25DA6A-08C5-074F-AA70-7A780FD52D02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6637156" y="4846387"/>
            <a:ext cx="2208319" cy="11402"/>
          </a:xfrm>
          <a:prstGeom prst="straightConnector1">
            <a:avLst/>
          </a:prstGeom>
          <a:ln w="19050"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734EEB4F-A091-1D4F-8BD5-A5BCD0E8E9ED}"/>
              </a:ext>
            </a:extLst>
          </p:cNvPr>
          <p:cNvSpPr/>
          <p:nvPr/>
        </p:nvSpPr>
        <p:spPr>
          <a:xfrm>
            <a:off x="969815" y="2576961"/>
            <a:ext cx="3061855" cy="533534"/>
          </a:xfrm>
          <a:prstGeom prst="chevron">
            <a:avLst/>
          </a:prstGeom>
          <a:solidFill>
            <a:schemeClr val="accent2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1. Schritt</a:t>
            </a:r>
          </a:p>
        </p:txBody>
      </p:sp>
      <p:sp>
        <p:nvSpPr>
          <p:cNvPr id="28" name="Eingebuchteter Richtungspfeil 27">
            <a:extLst>
              <a:ext uri="{FF2B5EF4-FFF2-40B4-BE49-F238E27FC236}">
                <a16:creationId xmlns:a16="http://schemas.microsoft.com/office/drawing/2014/main" id="{8D7C07C4-C730-EA4A-9AA7-E33345A495EA}"/>
              </a:ext>
            </a:extLst>
          </p:cNvPr>
          <p:cNvSpPr/>
          <p:nvPr/>
        </p:nvSpPr>
        <p:spPr>
          <a:xfrm>
            <a:off x="4401930" y="2576961"/>
            <a:ext cx="3061855" cy="533534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2. Schritt</a:t>
            </a:r>
          </a:p>
        </p:txBody>
      </p:sp>
      <p:sp>
        <p:nvSpPr>
          <p:cNvPr id="29" name="Eingebuchteter Richtungspfeil 28">
            <a:extLst>
              <a:ext uri="{FF2B5EF4-FFF2-40B4-BE49-F238E27FC236}">
                <a16:creationId xmlns:a16="http://schemas.microsoft.com/office/drawing/2014/main" id="{25697061-026F-7346-A7BC-CD0E96F35328}"/>
              </a:ext>
            </a:extLst>
          </p:cNvPr>
          <p:cNvSpPr/>
          <p:nvPr/>
        </p:nvSpPr>
        <p:spPr>
          <a:xfrm>
            <a:off x="7769946" y="2576961"/>
            <a:ext cx="3061855" cy="533534"/>
          </a:xfrm>
          <a:prstGeom prst="chevron">
            <a:avLst/>
          </a:prstGeom>
          <a:solidFill>
            <a:schemeClr val="accent4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3. Schritt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7D24D5-7406-3441-951A-978D833A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5" b="20937"/>
          <a:stretch/>
        </p:blipFill>
        <p:spPr bwMode="auto">
          <a:xfrm>
            <a:off x="802607" y="1511441"/>
            <a:ext cx="2289038" cy="7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C16342A-D676-B940-99D5-DEC447D8E792}"/>
              </a:ext>
            </a:extLst>
          </p:cNvPr>
          <p:cNvSpPr txBox="1"/>
          <p:nvPr/>
        </p:nvSpPr>
        <p:spPr>
          <a:xfrm>
            <a:off x="3883909" y="1759595"/>
            <a:ext cx="28309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Leicht zu bedienende API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298CA1-48C3-BC45-B635-0FF29F18D8FA}"/>
              </a:ext>
            </a:extLst>
          </p:cNvPr>
          <p:cNvSpPr txBox="1"/>
          <p:nvPr/>
        </p:nvSpPr>
        <p:spPr>
          <a:xfrm>
            <a:off x="7463785" y="1758835"/>
            <a:ext cx="32108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Starkes Backend für Sampling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D8B5A873-05FD-6342-89FA-9930A0A913F9}"/>
              </a:ext>
            </a:extLst>
          </p:cNvPr>
          <p:cNvCxnSpPr>
            <a:cxnSpLocks/>
          </p:cNvCxnSpPr>
          <p:nvPr/>
        </p:nvCxnSpPr>
        <p:spPr>
          <a:xfrm>
            <a:off x="650326" y="2363288"/>
            <a:ext cx="10751965" cy="0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 animBg="1"/>
      <p:bldP spid="17" grpId="0"/>
      <p:bldP spid="18" grpId="0" animBg="1"/>
      <p:bldP spid="19" grpId="0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4BA75-E381-DD43-A8B7-3716287D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DE" dirty="0"/>
              <a:t>Praxis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DB24FC-9A79-8143-A6DA-9F0F003DAE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D2E5F-6D34-C343-B8B3-0AF33E97D554}"/>
              </a:ext>
            </a:extLst>
          </p:cNvPr>
          <p:cNvSpPr/>
          <p:nvPr/>
        </p:nvSpPr>
        <p:spPr>
          <a:xfrm>
            <a:off x="0" y="0"/>
            <a:ext cx="471978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057A1A5-7E80-5243-84C1-E445D323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0" y="1967345"/>
            <a:ext cx="6431598" cy="292330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Theorie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 err="1"/>
              <a:t>Machine</a:t>
            </a:r>
            <a:r>
              <a:rPr lang="de-DE" dirty="0"/>
              <a:t> Learning vs. Statistische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Grundlagen der </a:t>
            </a:r>
            <a:r>
              <a:rPr lang="de-DE" dirty="0" err="1"/>
              <a:t>Bayesschen</a:t>
            </a:r>
            <a:r>
              <a:rPr lang="de-DE" dirty="0"/>
              <a:t> Modellierung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Pymc3 – Ein </a:t>
            </a:r>
            <a:r>
              <a:rPr lang="de-DE" dirty="0" err="1"/>
              <a:t>probabilistisches</a:t>
            </a:r>
            <a:r>
              <a:rPr lang="de-DE" dirty="0"/>
              <a:t> Programmierframework</a:t>
            </a:r>
          </a:p>
          <a:p>
            <a:pPr>
              <a:buAutoNum type="romanL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Praxis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Unsicherheit beherrschen: </a:t>
            </a:r>
            <a:r>
              <a:rPr lang="de-DE" dirty="0" err="1"/>
              <a:t>Bayessche</a:t>
            </a:r>
            <a:r>
              <a:rPr lang="de-DE" dirty="0"/>
              <a:t> Lineare Modelle</a:t>
            </a:r>
          </a:p>
          <a:p>
            <a:pPr marL="582613" lvl="1" indent="-400050">
              <a:buFont typeface="+mj-lt"/>
              <a:buAutoNum type="romanLcPeriod"/>
            </a:pPr>
            <a:r>
              <a:rPr lang="de-DE" dirty="0"/>
              <a:t>Informationen teilen: </a:t>
            </a:r>
            <a:r>
              <a:rPr lang="de-DE" dirty="0" err="1"/>
              <a:t>Bayessche</a:t>
            </a:r>
            <a:r>
              <a:rPr lang="de-DE" dirty="0"/>
              <a:t> Hierarchische Modelle</a:t>
            </a:r>
          </a:p>
        </p:txBody>
      </p:sp>
    </p:spTree>
    <p:extLst>
      <p:ext uri="{BB962C8B-B14F-4D97-AF65-F5344CB8AC3E}">
        <p14:creationId xmlns:p14="http://schemas.microsoft.com/office/powerpoint/2010/main" val="323202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7FFB91D-9D19-4BB9-9920-81CFF316F011}"/>
              </a:ext>
            </a:extLst>
          </p:cNvPr>
          <p:cNvSpPr/>
          <p:nvPr/>
        </p:nvSpPr>
        <p:spPr>
          <a:xfrm>
            <a:off x="7972425" y="4048125"/>
            <a:ext cx="1076325" cy="1905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Hintergründe bestimmen Weltbild und Herangehensweise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0E6091-85AC-7A4F-A937-93569910C300}"/>
              </a:ext>
            </a:extLst>
          </p:cNvPr>
          <p:cNvSpPr txBox="1"/>
          <p:nvPr/>
        </p:nvSpPr>
        <p:spPr>
          <a:xfrm>
            <a:off x="1394147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pic>
        <p:nvPicPr>
          <p:cNvPr id="14" name="Picture 2" descr="Computer Programmer - Jakobb Dee's Digital Portfolio">
            <a:extLst>
              <a:ext uri="{FF2B5EF4-FFF2-40B4-BE49-F238E27FC236}">
                <a16:creationId xmlns:a16="http://schemas.microsoft.com/office/drawing/2014/main" id="{F927B4B1-36FD-FB4F-AA8E-6A798455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9A2D14-EF9C-5543-BD3A-C30919141438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19" name="Picture 2" descr="A simple sketch a scientist Royalty Free Vector Image">
            <a:extLst>
              <a:ext uri="{FF2B5EF4-FFF2-40B4-BE49-F238E27FC236}">
                <a16:creationId xmlns:a16="http://schemas.microsoft.com/office/drawing/2014/main" id="{77486FF5-9268-AC42-8452-22B26F9DF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ta science without programming - The Data Scientist">
            <a:extLst>
              <a:ext uri="{FF2B5EF4-FFF2-40B4-BE49-F238E27FC236}">
                <a16:creationId xmlns:a16="http://schemas.microsoft.com/office/drawing/2014/main" id="{A44C0961-C0AB-684C-BA10-DA500897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7" y="2080000"/>
            <a:ext cx="3906506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F79E89-0214-9F43-AC29-E99F44C1FCCD}"/>
              </a:ext>
            </a:extLst>
          </p:cNvPr>
          <p:cNvSpPr/>
          <p:nvPr/>
        </p:nvSpPr>
        <p:spPr>
          <a:xfrm>
            <a:off x="6108995" y="2111481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4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0" grpId="0"/>
      <p:bldP spid="22" grpId="0"/>
      <p:bldP spid="29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Prozess der Prädiktiven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1B82DBB-568B-F342-8717-C42365A6065A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55C41A8-E916-0C4F-AF47-BFCAD60F9408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38356D5-C632-BF4C-B4A4-FD92232013F8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53D6C17-FFA1-8A4A-A091-04EA92E7DDB9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F11D289-FB94-9344-AB5D-132F196EF8B9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52" name="Pfeil nach rechts 51">
            <a:extLst>
              <a:ext uri="{FF2B5EF4-FFF2-40B4-BE49-F238E27FC236}">
                <a16:creationId xmlns:a16="http://schemas.microsoft.com/office/drawing/2014/main" id="{0A2227B9-459F-C24B-AE34-9CC0DACF4207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878647-719E-2148-B7B8-11C959D713CE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</p:spTree>
    <p:extLst>
      <p:ext uri="{BB962C8B-B14F-4D97-AF65-F5344CB8AC3E}">
        <p14:creationId xmlns:p14="http://schemas.microsoft.com/office/powerpoint/2010/main" val="9543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  <p:bldP spid="51" grpId="0"/>
      <p:bldP spid="5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der Prädiktiven Modellierung nach Informatikern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2" name="Eingebuchteter Richtungspfeil 1">
            <a:extLst>
              <a:ext uri="{FF2B5EF4-FFF2-40B4-BE49-F238E27FC236}">
                <a16:creationId xmlns:a16="http://schemas.microsoft.com/office/drawing/2014/main" id="{36C55C33-49BE-B944-9128-8C51BB13A5F9}"/>
              </a:ext>
            </a:extLst>
          </p:cNvPr>
          <p:cNvSpPr/>
          <p:nvPr/>
        </p:nvSpPr>
        <p:spPr>
          <a:xfrm>
            <a:off x="1371603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Collect</a:t>
            </a:r>
            <a:r>
              <a:rPr lang="de-DE" sz="1600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1" name="Eingebuchteter Richtungspfeil 30">
            <a:extLst>
              <a:ext uri="{FF2B5EF4-FFF2-40B4-BE49-F238E27FC236}">
                <a16:creationId xmlns:a16="http://schemas.microsoft.com/office/drawing/2014/main" id="{0D2F0258-3604-1647-BBC2-C848A7D60886}"/>
              </a:ext>
            </a:extLst>
          </p:cNvPr>
          <p:cNvSpPr/>
          <p:nvPr/>
        </p:nvSpPr>
        <p:spPr>
          <a:xfrm>
            <a:off x="3626712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>
                <a:solidFill>
                  <a:schemeClr val="bg2"/>
                </a:solidFill>
              </a:rPr>
              <a:t>Engineer Features</a:t>
            </a:r>
          </a:p>
        </p:txBody>
      </p:sp>
      <p:sp>
        <p:nvSpPr>
          <p:cNvPr id="32" name="Eingebuchteter Richtungspfeil 31">
            <a:extLst>
              <a:ext uri="{FF2B5EF4-FFF2-40B4-BE49-F238E27FC236}">
                <a16:creationId xmlns:a16="http://schemas.microsoft.com/office/drawing/2014/main" id="{4BEC3D7B-D74F-214C-8DEF-7CD6D14B5762}"/>
              </a:ext>
            </a:extLst>
          </p:cNvPr>
          <p:cNvSpPr/>
          <p:nvPr/>
        </p:nvSpPr>
        <p:spPr>
          <a:xfrm>
            <a:off x="5881820" y="2581868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Build</a:t>
            </a:r>
            <a:r>
              <a:rPr lang="de-DE" sz="1600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33" name="Eingebuchteter Richtungspfeil 32">
            <a:extLst>
              <a:ext uri="{FF2B5EF4-FFF2-40B4-BE49-F238E27FC236}">
                <a16:creationId xmlns:a16="http://schemas.microsoft.com/office/drawing/2014/main" id="{63F85F6A-29E5-1D4E-B744-B9B0E6F97A81}"/>
              </a:ext>
            </a:extLst>
          </p:cNvPr>
          <p:cNvSpPr/>
          <p:nvPr/>
        </p:nvSpPr>
        <p:spPr>
          <a:xfrm>
            <a:off x="8136928" y="2581980"/>
            <a:ext cx="2188028" cy="805688"/>
          </a:xfrm>
          <a:prstGeom prst="chevron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de-DE" sz="1600" dirty="0" err="1">
                <a:solidFill>
                  <a:schemeClr val="bg2"/>
                </a:solidFill>
              </a:rPr>
              <a:t>Evaluate</a:t>
            </a:r>
            <a:r>
              <a:rPr lang="de-DE" sz="1600" dirty="0">
                <a:solidFill>
                  <a:schemeClr val="bg2"/>
                </a:solidFill>
              </a:rPr>
              <a:t> Model</a:t>
            </a:r>
          </a:p>
        </p:txBody>
      </p:sp>
      <p:pic>
        <p:nvPicPr>
          <p:cNvPr id="4098" name="Picture 2" descr="The Artificial Neural Networks handbook: Part 1 | by Jayesh Bapu Ahire |  Coinmonks | Medium">
            <a:extLst>
              <a:ext uri="{FF2B5EF4-FFF2-40B4-BE49-F238E27FC236}">
                <a16:creationId xmlns:a16="http://schemas.microsoft.com/office/drawing/2014/main" id="{CABCD31A-3617-E345-86AC-D2A48485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32" y="3984295"/>
            <a:ext cx="2027633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chflex Turns Idle Computing Power Into an Incentivized Network – News  Bitcoin News">
            <a:extLst>
              <a:ext uri="{FF2B5EF4-FFF2-40B4-BE49-F238E27FC236}">
                <a16:creationId xmlns:a16="http://schemas.microsoft.com/office/drawing/2014/main" id="{B862097E-F2E6-D14B-9F3E-12CA521B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12" y="4101139"/>
            <a:ext cx="1974416" cy="1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3888F335-41F1-0245-ADD2-9D25F0DD3B44}"/>
              </a:ext>
            </a:extLst>
          </p:cNvPr>
          <p:cNvSpPr/>
          <p:nvPr/>
        </p:nvSpPr>
        <p:spPr>
          <a:xfrm rot="16200000">
            <a:off x="5652616" y="-2140713"/>
            <a:ext cx="391327" cy="8953353"/>
          </a:xfrm>
          <a:prstGeom prst="rightBrace">
            <a:avLst>
              <a:gd name="adj1" fmla="val 8333"/>
              <a:gd name="adj2" fmla="val 503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9AA2C9-2FDA-0F45-A845-81A80EB860DE}"/>
              </a:ext>
            </a:extLst>
          </p:cNvPr>
          <p:cNvSpPr txBox="1"/>
          <p:nvPr/>
        </p:nvSpPr>
        <p:spPr>
          <a:xfrm>
            <a:off x="5237041" y="1873906"/>
            <a:ext cx="13096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Automatisiert</a:t>
            </a:r>
          </a:p>
        </p:txBody>
      </p:sp>
    </p:spTree>
    <p:extLst>
      <p:ext uri="{BB962C8B-B14F-4D97-AF65-F5344CB8AC3E}">
        <p14:creationId xmlns:p14="http://schemas.microsoft.com/office/powerpoint/2010/main" val="710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EB82EA-7BCF-C344-8787-5DF535A29260}"/>
              </a:ext>
            </a:extLst>
          </p:cNvPr>
          <p:cNvSpPr txBox="1"/>
          <p:nvPr/>
        </p:nvSpPr>
        <p:spPr>
          <a:xfrm>
            <a:off x="6229292" y="5127735"/>
            <a:ext cx="1639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b="1" dirty="0"/>
              <a:t>Strebt nach Erkenntnis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EB49DD-D629-2442-8C01-FAE6DDBBF755}"/>
              </a:ext>
            </a:extLst>
          </p:cNvPr>
          <p:cNvSpPr txBox="1"/>
          <p:nvPr/>
        </p:nvSpPr>
        <p:spPr>
          <a:xfrm>
            <a:off x="6229292" y="3481617"/>
            <a:ext cx="18739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Sorgt sich um Annahmen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5C089B-5982-5F48-8252-A22723EE5C85}"/>
              </a:ext>
            </a:extLst>
          </p:cNvPr>
          <p:cNvSpPr txBox="1"/>
          <p:nvPr/>
        </p:nvSpPr>
        <p:spPr>
          <a:xfrm>
            <a:off x="6229292" y="3893861"/>
            <a:ext cx="22938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Prüft asymptotisches Verhalten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AD2540-D7FD-7C42-ACF2-35F948C46FBC}"/>
              </a:ext>
            </a:extLst>
          </p:cNvPr>
          <p:cNvSpPr txBox="1"/>
          <p:nvPr/>
        </p:nvSpPr>
        <p:spPr>
          <a:xfrm>
            <a:off x="6229292" y="4306105"/>
            <a:ext cx="20342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Verwendet lineare Modelle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8BE7B4-EF32-5141-914A-5B15A0FF8F69}"/>
              </a:ext>
            </a:extLst>
          </p:cNvPr>
          <p:cNvSpPr txBox="1"/>
          <p:nvPr/>
        </p:nvSpPr>
        <p:spPr>
          <a:xfrm>
            <a:off x="6229292" y="4716920"/>
            <a:ext cx="18883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Modelle sind verständlich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E62702-4E72-A748-8E64-C197D2620823}"/>
              </a:ext>
            </a:extLst>
          </p:cNvPr>
          <p:cNvSpPr txBox="1"/>
          <p:nvPr/>
        </p:nvSpPr>
        <p:spPr>
          <a:xfrm>
            <a:off x="6229292" y="2656276"/>
            <a:ext cx="9698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Verwendet 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00C0AE6-ED49-BD49-9B81-8329430ED478}"/>
              </a:ext>
            </a:extLst>
          </p:cNvPr>
          <p:cNvSpPr txBox="1"/>
          <p:nvPr/>
        </p:nvSpPr>
        <p:spPr>
          <a:xfrm>
            <a:off x="6235035" y="3067129"/>
            <a:ext cx="23532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Große Datensätze sind Problem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277DE8A-174E-824A-B13C-6C7C9A862003}"/>
              </a:ext>
            </a:extLst>
          </p:cNvPr>
          <p:cNvSpPr/>
          <p:nvPr/>
        </p:nvSpPr>
        <p:spPr>
          <a:xfrm>
            <a:off x="4182821" y="2111067"/>
            <a:ext cx="1910443" cy="3817009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1AB94F-3A71-4E40-B412-DFAC0E260CA1}"/>
              </a:ext>
            </a:extLst>
          </p:cNvPr>
          <p:cNvSpPr txBox="1"/>
          <p:nvPr/>
        </p:nvSpPr>
        <p:spPr>
          <a:xfrm>
            <a:off x="3814685" y="5127735"/>
            <a:ext cx="21480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b="1" dirty="0"/>
              <a:t>Strebt nach Automatisierung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C8A605-D28A-A74E-8686-B1C9F55DB28B}"/>
              </a:ext>
            </a:extLst>
          </p:cNvPr>
          <p:cNvSpPr txBox="1"/>
          <p:nvPr/>
        </p:nvSpPr>
        <p:spPr>
          <a:xfrm>
            <a:off x="4152918" y="3481617"/>
            <a:ext cx="18097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Sorgt sich um </a:t>
            </a:r>
            <a:r>
              <a:rPr lang="de-DE" sz="1200" dirty="0" err="1"/>
              <a:t>Overfitting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E11702-88F3-994F-A1C8-433833A7953D}"/>
              </a:ext>
            </a:extLst>
          </p:cNvPr>
          <p:cNvSpPr txBox="1"/>
          <p:nvPr/>
        </p:nvSpPr>
        <p:spPr>
          <a:xfrm>
            <a:off x="4114446" y="3893861"/>
            <a:ext cx="18482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Prüft die Vorhersagekraft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A3C68D8-D50E-D540-B9C1-B6979EC4892D}"/>
              </a:ext>
            </a:extLst>
          </p:cNvPr>
          <p:cNvSpPr txBox="1"/>
          <p:nvPr/>
        </p:nvSpPr>
        <p:spPr>
          <a:xfrm>
            <a:off x="3556601" y="4306105"/>
            <a:ext cx="24061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Verwendet nichtlineare Modelle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6DFA7B-9EDD-1C46-A477-D528F048C170}"/>
              </a:ext>
            </a:extLst>
          </p:cNvPr>
          <p:cNvSpPr txBox="1"/>
          <p:nvPr/>
        </p:nvSpPr>
        <p:spPr>
          <a:xfrm>
            <a:off x="4018267" y="4716920"/>
            <a:ext cx="19444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200" dirty="0"/>
              <a:t>Modelle sind oft Black-Box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6DFABD-7149-8A45-9E34-0C3AE1E9A4CF}"/>
              </a:ext>
            </a:extLst>
          </p:cNvPr>
          <p:cNvSpPr txBox="1"/>
          <p:nvPr/>
        </p:nvSpPr>
        <p:spPr>
          <a:xfrm>
            <a:off x="3421281" y="3067129"/>
            <a:ext cx="25471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Große Datensätze sind notwendig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B2D6860-6A7D-6C45-9321-8A3C928E5134}"/>
              </a:ext>
            </a:extLst>
          </p:cNvPr>
          <p:cNvSpPr txBox="1"/>
          <p:nvPr/>
        </p:nvSpPr>
        <p:spPr>
          <a:xfrm>
            <a:off x="3568972" y="2653763"/>
            <a:ext cx="242237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 dirty="0"/>
              <a:t>Verwendet Python (TF, </a:t>
            </a:r>
            <a:r>
              <a:rPr lang="de-DE" sz="1200" dirty="0" err="1"/>
              <a:t>sklearn</a:t>
            </a:r>
            <a:r>
              <a:rPr lang="de-DE" sz="1200" dirty="0"/>
              <a:t>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Stereotypen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8A33F08-DE4D-1F4A-B0E6-611315920621}"/>
              </a:ext>
            </a:extLst>
          </p:cNvPr>
          <p:cNvSpPr txBox="1"/>
          <p:nvPr/>
        </p:nvSpPr>
        <p:spPr>
          <a:xfrm>
            <a:off x="650326" y="6183020"/>
            <a:ext cx="721191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/>
              <a:t>Quelle: In Anlehnung an „</a:t>
            </a:r>
            <a:r>
              <a:rPr lang="de-DE" sz="1000" dirty="0" err="1"/>
              <a:t>Machine</a:t>
            </a:r>
            <a:r>
              <a:rPr lang="de-DE" sz="1000" dirty="0"/>
              <a:t> Learning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: </a:t>
            </a:r>
            <a:r>
              <a:rPr lang="de-DE" sz="1000" dirty="0" err="1"/>
              <a:t>Don't</a:t>
            </a:r>
            <a:r>
              <a:rPr lang="de-DE" sz="1000" dirty="0"/>
              <a:t> </a:t>
            </a:r>
            <a:r>
              <a:rPr lang="de-DE" sz="1000" dirty="0" err="1"/>
              <a:t>Mind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Gap“, Thomas </a:t>
            </a:r>
            <a:r>
              <a:rPr lang="de-DE" sz="1000" dirty="0" err="1"/>
              <a:t>Wiecki</a:t>
            </a:r>
            <a:r>
              <a:rPr lang="de-DE" sz="1000" dirty="0"/>
              <a:t>, ODSC Europe, 2018</a:t>
            </a:r>
          </a:p>
        </p:txBody>
      </p:sp>
    </p:spTree>
    <p:extLst>
      <p:ext uri="{BB962C8B-B14F-4D97-AF65-F5344CB8AC3E}">
        <p14:creationId xmlns:p14="http://schemas.microsoft.com/office/powerpoint/2010/main" val="15215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1" grpId="0"/>
      <p:bldP spid="23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uter Programmer - Jakobb Dee's Digital Portfolio">
            <a:extLst>
              <a:ext uri="{FF2B5EF4-FFF2-40B4-BE49-F238E27FC236}">
                <a16:creationId xmlns:a16="http://schemas.microsoft.com/office/drawing/2014/main" id="{6BA3FEC8-DE08-DC4A-9EE6-20EF2E9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1" y="2644548"/>
            <a:ext cx="2550173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742F9574-D07C-1040-9270-101C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Prozess der Prädiktiven Modellierung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315501-B257-4E43-B7D3-30CBD60F3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vs. Statistische Modellierung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935DF0-83C7-6E48-90B4-27DBED8E28D6}"/>
              </a:ext>
            </a:extLst>
          </p:cNvPr>
          <p:cNvSpPr txBox="1"/>
          <p:nvPr/>
        </p:nvSpPr>
        <p:spPr>
          <a:xfrm>
            <a:off x="1394149" y="2064807"/>
            <a:ext cx="15901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Informatiker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842B07B-D274-A644-A1F1-A1D335ED9582}"/>
              </a:ext>
            </a:extLst>
          </p:cNvPr>
          <p:cNvCxnSpPr>
            <a:cxnSpLocks/>
          </p:cNvCxnSpPr>
          <p:nvPr/>
        </p:nvCxnSpPr>
        <p:spPr>
          <a:xfrm>
            <a:off x="6096000" y="2187917"/>
            <a:ext cx="0" cy="3693899"/>
          </a:xfrm>
          <a:prstGeom prst="line">
            <a:avLst/>
          </a:prstGeom>
          <a:ln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CC23137-CC13-D449-8EBB-B8D0E0464405}"/>
              </a:ext>
            </a:extLst>
          </p:cNvPr>
          <p:cNvSpPr txBox="1"/>
          <p:nvPr/>
        </p:nvSpPr>
        <p:spPr>
          <a:xfrm>
            <a:off x="5127789" y="1695898"/>
            <a:ext cx="19364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… als Data Scientist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34DD19B-D99B-C846-8431-ADF347F5FE21}"/>
              </a:ext>
            </a:extLst>
          </p:cNvPr>
          <p:cNvSpPr txBox="1"/>
          <p:nvPr/>
        </p:nvSpPr>
        <p:spPr>
          <a:xfrm>
            <a:off x="9152174" y="2064807"/>
            <a:ext cx="13304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3"/>
                </a:solidFill>
              </a:rPr>
              <a:t>Der Statistiker</a:t>
            </a:r>
          </a:p>
        </p:txBody>
      </p:sp>
      <p:pic>
        <p:nvPicPr>
          <p:cNvPr id="32" name="Picture 2" descr="A simple sketch a scientist Royalty Free Vector Image">
            <a:extLst>
              <a:ext uri="{FF2B5EF4-FFF2-40B4-BE49-F238E27FC236}">
                <a16:creationId xmlns:a16="http://schemas.microsoft.com/office/drawing/2014/main" id="{B7CBD0B4-FB98-B548-8DC4-F03EF53D8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 bwMode="auto">
          <a:xfrm>
            <a:off x="8751642" y="2644548"/>
            <a:ext cx="2131549" cy="25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976DA318-67C3-EB4D-8664-5CB60C1F0CE7}"/>
              </a:ext>
            </a:extLst>
          </p:cNvPr>
          <p:cNvSpPr txBox="1"/>
          <p:nvPr/>
        </p:nvSpPr>
        <p:spPr>
          <a:xfrm>
            <a:off x="4657865" y="2644548"/>
            <a:ext cx="13048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Viele Daten</a:t>
            </a:r>
          </a:p>
          <a:p>
            <a:pPr algn="r"/>
            <a:r>
              <a:rPr lang="de-DE" sz="1400" dirty="0"/>
              <a:t>Große Modelle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F48187-D013-1444-8E40-2A752201825B}"/>
              </a:ext>
            </a:extLst>
          </p:cNvPr>
          <p:cNvSpPr txBox="1"/>
          <p:nvPr/>
        </p:nvSpPr>
        <p:spPr>
          <a:xfrm>
            <a:off x="4744425" y="4207817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2DB3884-FC12-A943-BA88-0B2E85D81C24}"/>
              </a:ext>
            </a:extLst>
          </p:cNvPr>
          <p:cNvCxnSpPr/>
          <p:nvPr/>
        </p:nvCxnSpPr>
        <p:spPr>
          <a:xfrm>
            <a:off x="5863437" y="310175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4D930C1-53B5-E440-B540-A98269DF4698}"/>
              </a:ext>
            </a:extLst>
          </p:cNvPr>
          <p:cNvSpPr txBox="1"/>
          <p:nvPr/>
        </p:nvSpPr>
        <p:spPr>
          <a:xfrm>
            <a:off x="4676617" y="3547064"/>
            <a:ext cx="11301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 err="1"/>
              <a:t>Regularisierung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61F26D-67C6-BF46-9BCA-FE54074253EF}"/>
              </a:ext>
            </a:extLst>
          </p:cNvPr>
          <p:cNvSpPr txBox="1"/>
          <p:nvPr/>
        </p:nvSpPr>
        <p:spPr>
          <a:xfrm>
            <a:off x="6229292" y="4207817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Wenige Daten</a:t>
            </a:r>
          </a:p>
          <a:p>
            <a:r>
              <a:rPr lang="de-DE" sz="1400" dirty="0"/>
              <a:t>Kleine Modelle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ECB09F8-B07A-0E44-A65C-05A7D907F195}"/>
              </a:ext>
            </a:extLst>
          </p:cNvPr>
          <p:cNvCxnSpPr/>
          <p:nvPr/>
        </p:nvCxnSpPr>
        <p:spPr>
          <a:xfrm>
            <a:off x="6326649" y="3117397"/>
            <a:ext cx="0" cy="1044000"/>
          </a:xfrm>
          <a:prstGeom prst="straightConnector1">
            <a:avLst/>
          </a:prstGeom>
          <a:ln>
            <a:solidFill>
              <a:srgbClr val="9D9D9D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C2619A-4B86-7648-93BF-AB0FDF157FB1}"/>
              </a:ext>
            </a:extLst>
          </p:cNvPr>
          <p:cNvSpPr txBox="1"/>
          <p:nvPr/>
        </p:nvSpPr>
        <p:spPr>
          <a:xfrm>
            <a:off x="6229292" y="2859524"/>
            <a:ext cx="12182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400" dirty="0"/>
              <a:t>Finales Modell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B055F3-8692-5C49-BB8C-6F17354CE174}"/>
              </a:ext>
            </a:extLst>
          </p:cNvPr>
          <p:cNvSpPr txBox="1"/>
          <p:nvPr/>
        </p:nvSpPr>
        <p:spPr>
          <a:xfrm>
            <a:off x="6434888" y="3547064"/>
            <a:ext cx="92653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Experimente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26ED12-51CA-C14E-85DE-0B9A4B945985}"/>
              </a:ext>
            </a:extLst>
          </p:cNvPr>
          <p:cNvSpPr txBox="1"/>
          <p:nvPr/>
        </p:nvSpPr>
        <p:spPr>
          <a:xfrm>
            <a:off x="4949610" y="5091832"/>
            <a:ext cx="1013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Top-Down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41FD484C-E4E6-C845-B93D-A57ACE7E8770}"/>
              </a:ext>
            </a:extLst>
          </p:cNvPr>
          <p:cNvSpPr/>
          <p:nvPr/>
        </p:nvSpPr>
        <p:spPr>
          <a:xfrm>
            <a:off x="451812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CB9B988-949F-834E-A394-E7C7D52647B0}"/>
              </a:ext>
            </a:extLst>
          </p:cNvPr>
          <p:cNvSpPr txBox="1"/>
          <p:nvPr/>
        </p:nvSpPr>
        <p:spPr>
          <a:xfrm>
            <a:off x="6274777" y="5091832"/>
            <a:ext cx="10499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 err="1"/>
              <a:t>Bottom-Up</a:t>
            </a:r>
            <a:endParaRPr lang="de-DE" sz="1600" b="1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B08FEE4-5BC8-664A-90AA-DC580366F97C}"/>
              </a:ext>
            </a:extLst>
          </p:cNvPr>
          <p:cNvSpPr/>
          <p:nvPr/>
        </p:nvSpPr>
        <p:spPr>
          <a:xfrm rot="10800000">
            <a:off x="7421712" y="5104628"/>
            <a:ext cx="322328" cy="246222"/>
          </a:xfrm>
          <a:prstGeom prst="rightArrow">
            <a:avLst/>
          </a:prstGeom>
          <a:solidFill>
            <a:schemeClr val="accent3"/>
          </a:solidFill>
          <a:ln w="952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187B2-DA14-A24D-8A77-16F13EE171A4}"/>
              </a:ext>
            </a:extLst>
          </p:cNvPr>
          <p:cNvSpPr txBox="1"/>
          <p:nvPr/>
        </p:nvSpPr>
        <p:spPr>
          <a:xfrm>
            <a:off x="3439581" y="5463171"/>
            <a:ext cx="25231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dirty="0" err="1"/>
              <a:t>Machine</a:t>
            </a:r>
            <a:r>
              <a:rPr lang="de-DE" sz="1600" dirty="0"/>
              <a:t> Learning-Ansatz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52DC2D-6E44-A544-887D-F991981C6440}"/>
              </a:ext>
            </a:extLst>
          </p:cNvPr>
          <p:cNvSpPr txBox="1"/>
          <p:nvPr/>
        </p:nvSpPr>
        <p:spPr>
          <a:xfrm>
            <a:off x="6277181" y="5463171"/>
            <a:ext cx="2414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Inferenz-basierter Ansatz</a:t>
            </a:r>
          </a:p>
        </p:txBody>
      </p:sp>
    </p:spTree>
    <p:extLst>
      <p:ext uri="{BB962C8B-B14F-4D97-AF65-F5344CB8AC3E}">
        <p14:creationId xmlns:p14="http://schemas.microsoft.com/office/powerpoint/2010/main" val="1110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8" grpId="0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FOMOTION 16:9">
  <a:themeElements>
    <a:clrScheme name="Benutzerdefiniert 25">
      <a:dk1>
        <a:srgbClr val="555555"/>
      </a:dk1>
      <a:lt1>
        <a:sysClr val="window" lastClr="FFFFFF"/>
      </a:lt1>
      <a:dk2>
        <a:srgbClr val="194B64"/>
      </a:dk2>
      <a:lt2>
        <a:srgbClr val="F6F6F6"/>
      </a:lt2>
      <a:accent1>
        <a:srgbClr val="FFD282"/>
      </a:accent1>
      <a:accent2>
        <a:srgbClr val="FAAA41"/>
      </a:accent2>
      <a:accent3>
        <a:srgbClr val="F08C23"/>
      </a:accent3>
      <a:accent4>
        <a:srgbClr val="F07328"/>
      </a:accent4>
      <a:accent5>
        <a:srgbClr val="EB5A19"/>
      </a:accent5>
      <a:accent6>
        <a:srgbClr val="E60514"/>
      </a:accent6>
      <a:hlink>
        <a:srgbClr val="F07328"/>
      </a:hlink>
      <a:folHlink>
        <a:srgbClr val="555555"/>
      </a:folHlink>
    </a:clrScheme>
    <a:fontScheme name="Indigo Headhunter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E3E3"/>
        </a:solidFill>
        <a:ln w="9525" cmpd="sng">
          <a:solidFill>
            <a:srgbClr val="9D9D9D"/>
          </a:solidFill>
        </a:ln>
        <a:effectLst/>
      </a:spPr>
      <a:bodyPr lIns="72000" tIns="36000" rIns="72000" bIns="36000"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D9D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Custom Color 1">
      <a:srgbClr val="009696"/>
    </a:custClr>
    <a:custClr name="Custom Color 2">
      <a:srgbClr val="E3E3E3"/>
    </a:custClr>
    <a:custClr name="Custom Color 3">
      <a:srgbClr val="C6C6C6"/>
    </a:custClr>
    <a:custClr name="Custom Color 4">
      <a:srgbClr val="9D9D9D"/>
    </a:custClr>
    <a:custClr name="Custom Color 5">
      <a:srgbClr val="878787"/>
    </a:custClr>
    <a:custClr name="Custom Color 6">
      <a:srgbClr val="707070"/>
    </a:custClr>
  </a:custClrLst>
  <a:extLst>
    <a:ext uri="{05A4C25C-085E-4340-85A3-A5531E510DB2}">
      <thm15:themeFamily xmlns:thm15="http://schemas.microsoft.com/office/thememl/2012/main" name="Präsentation1" id="{010A4C70-7BF3-4DCF-A197-D7F76674408E}" vid="{9D18E6E0-891C-4841-886E-726D4C3B653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INFOMOTION 16:9</Template>
  <TotalTime>0</TotalTime>
  <Words>662</Words>
  <Application>Microsoft Macintosh PowerPoint</Application>
  <PresentationFormat>Breitbild</PresentationFormat>
  <Paragraphs>164</Paragraphs>
  <Slides>17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INFOMOTION 16:9</vt:lpstr>
      <vt:lpstr>think-cell Folie</vt:lpstr>
      <vt:lpstr>Teile und (Be-) Herrsche  Einführung in Bayessche Hierarchische Modelle</vt:lpstr>
      <vt:lpstr>PowerPoint-Präsentation</vt:lpstr>
      <vt:lpstr>Machine Learning vs. Statistische Modellierung </vt:lpstr>
      <vt:lpstr>Unterschiedliche Hintergründe bestimmen Weltbild und Herangehensweise</vt:lpstr>
      <vt:lpstr>Data Science Stereotypen</vt:lpstr>
      <vt:lpstr>Data Science Prozess der Prädiktiven Modellierung</vt:lpstr>
      <vt:lpstr>Prozess der Prädiktiven Modellierung nach Informatikern</vt:lpstr>
      <vt:lpstr>Data Science Stereotypen</vt:lpstr>
      <vt:lpstr>Data Science Prozess der Prädiktiven Modellierung</vt:lpstr>
      <vt:lpstr>Prozess der Prädiktiven Modellierung nach Statistikern</vt:lpstr>
      <vt:lpstr>Grundlagen der Bayesschen Modellierung</vt:lpstr>
      <vt:lpstr>Mathematische Formulierung des wissenschaftlichen Prozesses: Der Satz von Bayes</vt:lpstr>
      <vt:lpstr>Das Posteriori Wissen ist eine Kombination von A-Priori Wissen und Beobachtungen</vt:lpstr>
      <vt:lpstr>Prozess der Bayesschen Modellierung</vt:lpstr>
      <vt:lpstr>Pymc3 – Ein probabilistisches Programmierframework</vt:lpstr>
      <vt:lpstr>Vereinfachte Bayessche Modellierung mit Pymc3</vt:lpstr>
      <vt:lpstr>Praxis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Thies</dc:creator>
  <cp:lastModifiedBy>Sven Thies</cp:lastModifiedBy>
  <cp:revision>9</cp:revision>
  <dcterms:created xsi:type="dcterms:W3CDTF">2020-09-25T08:54:00Z</dcterms:created>
  <dcterms:modified xsi:type="dcterms:W3CDTF">2021-01-27T16:04:22Z</dcterms:modified>
  <cp:category/>
</cp:coreProperties>
</file>