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66" r:id="rId2"/>
    <p:sldId id="1607" r:id="rId3"/>
    <p:sldId id="277" r:id="rId4"/>
    <p:sldId id="1562" r:id="rId5"/>
    <p:sldId id="1583" r:id="rId6"/>
    <p:sldId id="1586" r:id="rId7"/>
    <p:sldId id="1615" r:id="rId8"/>
    <p:sldId id="1616" r:id="rId9"/>
    <p:sldId id="1618" r:id="rId10"/>
    <p:sldId id="1617" r:id="rId11"/>
    <p:sldId id="1613" r:id="rId12"/>
    <p:sldId id="1590" r:id="rId13"/>
    <p:sldId id="1595" r:id="rId14"/>
    <p:sldId id="1612" r:id="rId15"/>
    <p:sldId id="1614" r:id="rId16"/>
    <p:sldId id="1610" r:id="rId17"/>
    <p:sldId id="159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3E8"/>
    <a:srgbClr val="E8F3E6"/>
    <a:srgbClr val="FFF6E2"/>
    <a:srgbClr val="E0EAF8"/>
    <a:srgbClr val="000000"/>
    <a:srgbClr val="FFD282"/>
    <a:srgbClr val="FAAA41"/>
    <a:srgbClr val="9D9D9D"/>
    <a:srgbClr val="707070"/>
    <a:srgbClr val="8787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3803D7-F440-F045-9E75-35AF780B991E}" v="2022" dt="2021-01-27T15:59:12.4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55" autoAdjust="0"/>
    <p:restoredTop sz="84354" autoAdjust="0"/>
  </p:normalViewPr>
  <p:slideViewPr>
    <p:cSldViewPr snapToGrid="0" snapToObjects="1">
      <p:cViewPr varScale="1">
        <p:scale>
          <a:sx n="102" d="100"/>
          <a:sy n="102" d="100"/>
        </p:scale>
        <p:origin x="2048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BA119-491B-4624-9D19-375DBF0D2CBA}" type="datetimeFigureOut">
              <a:rPr lang="de-DE" smtClean="0"/>
              <a:t>16.02.21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31774-6AE9-4F35-BB8D-ABC0FC9754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22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54366-25A1-4235-B57F-F2917B09700B}" type="datetimeFigureOut">
              <a:rPr lang="de-DE" smtClean="0"/>
              <a:pPr/>
              <a:t>16.02.21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411BC-650A-4DA6-BF2C-DF0DA485ADB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2206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411BC-650A-4DA6-BF2C-DF0DA485ADB7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2066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411BC-650A-4DA6-BF2C-DF0DA485ADB7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391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411BC-650A-4DA6-BF2C-DF0DA485ADB7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62426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411BC-650A-4DA6-BF2C-DF0DA485ADB7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46534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So, </a:t>
            </a:r>
            <a:r>
              <a:rPr lang="de-DE" dirty="0" err="1"/>
              <a:t>why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science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place</a:t>
            </a:r>
            <a:r>
              <a:rPr lang="de-DE" dirty="0"/>
              <a:t>?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411BC-650A-4DA6-BF2C-DF0DA485ADB7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894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So, </a:t>
            </a:r>
            <a:r>
              <a:rPr lang="de-DE" dirty="0" err="1"/>
              <a:t>why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science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place</a:t>
            </a:r>
            <a:r>
              <a:rPr lang="de-DE" dirty="0"/>
              <a:t>?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411BC-650A-4DA6-BF2C-DF0DA485ADB7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16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411BC-650A-4DA6-BF2C-DF0DA485ADB7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73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411BC-650A-4DA6-BF2C-DF0DA485ADB7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8777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411BC-650A-4DA6-BF2C-DF0DA485ADB7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1080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Wir haben viele Daten und Algorithmen, die selber latente Features aus den Daten bauen. </a:t>
            </a:r>
          </a:p>
          <a:p>
            <a:r>
              <a:rPr lang="de-DE" dirty="0"/>
              <a:t>Wir selber brauchen nicht viel machen, außer der </a:t>
            </a:r>
            <a:r>
              <a:rPr lang="de-DE" dirty="0" err="1"/>
              <a:t>Machine</a:t>
            </a:r>
            <a:r>
              <a:rPr lang="de-DE" dirty="0"/>
              <a:t> sagen, was sie machen soll.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411BC-650A-4DA6-BF2C-DF0DA485ADB7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472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411BC-650A-4DA6-BF2C-DF0DA485ADB7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152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411BC-650A-4DA6-BF2C-DF0DA485ADB7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461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So, </a:t>
            </a:r>
            <a:r>
              <a:rPr lang="de-DE" dirty="0" err="1"/>
              <a:t>why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science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place</a:t>
            </a:r>
            <a:r>
              <a:rPr lang="de-DE" dirty="0"/>
              <a:t>?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411BC-650A-4DA6-BF2C-DF0DA485ADB7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060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7836692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4" name="Objek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uppieren 19"/>
          <p:cNvGrpSpPr/>
          <p:nvPr userDrawn="1"/>
        </p:nvGrpSpPr>
        <p:grpSpPr>
          <a:xfrm>
            <a:off x="9202829" y="673098"/>
            <a:ext cx="3096106" cy="5972684"/>
            <a:chOff x="6144819" y="673098"/>
            <a:chExt cx="3096106" cy="5972684"/>
          </a:xfrm>
        </p:grpSpPr>
        <p:sp>
          <p:nvSpPr>
            <p:cNvPr id="21" name="Gleichschenkliges Dreieck 20"/>
            <p:cNvSpPr/>
            <p:nvPr userDrawn="1"/>
          </p:nvSpPr>
          <p:spPr>
            <a:xfrm rot="16200000">
              <a:off x="4823889" y="2265982"/>
              <a:ext cx="5910795" cy="2725027"/>
            </a:xfrm>
            <a:prstGeom prst="triangle">
              <a:avLst>
                <a:gd name="adj" fmla="val 20576"/>
              </a:avLst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Freihandform 21"/>
            <p:cNvSpPr/>
            <p:nvPr userDrawn="1"/>
          </p:nvSpPr>
          <p:spPr>
            <a:xfrm rot="12240000">
              <a:off x="6144819" y="5966845"/>
              <a:ext cx="3096106" cy="678937"/>
            </a:xfrm>
            <a:custGeom>
              <a:avLst/>
              <a:gdLst>
                <a:gd name="connsiteX0" fmla="*/ 0 w 3477916"/>
                <a:gd name="connsiteY0" fmla="*/ 764402 h 764402"/>
                <a:gd name="connsiteX1" fmla="*/ 1068520 w 3477916"/>
                <a:gd name="connsiteY1" fmla="*/ 0 h 764402"/>
                <a:gd name="connsiteX2" fmla="*/ 3477916 w 3477916"/>
                <a:gd name="connsiteY2" fmla="*/ 764402 h 764402"/>
                <a:gd name="connsiteX3" fmla="*/ 0 w 3477916"/>
                <a:gd name="connsiteY3" fmla="*/ 764402 h 764402"/>
                <a:gd name="connsiteX0" fmla="*/ 0 w 3477916"/>
                <a:gd name="connsiteY0" fmla="*/ 764402 h 764402"/>
                <a:gd name="connsiteX1" fmla="*/ 283345 w 3477916"/>
                <a:gd name="connsiteY1" fmla="*/ 447507 h 764402"/>
                <a:gd name="connsiteX2" fmla="*/ 1068520 w 3477916"/>
                <a:gd name="connsiteY2" fmla="*/ 0 h 764402"/>
                <a:gd name="connsiteX3" fmla="*/ 3477916 w 3477916"/>
                <a:gd name="connsiteY3" fmla="*/ 764402 h 764402"/>
                <a:gd name="connsiteX4" fmla="*/ 0 w 3477916"/>
                <a:gd name="connsiteY4" fmla="*/ 764402 h 764402"/>
                <a:gd name="connsiteX0" fmla="*/ 207945 w 3194571"/>
                <a:gd name="connsiteY0" fmla="*/ 761580 h 764402"/>
                <a:gd name="connsiteX1" fmla="*/ 0 w 3194571"/>
                <a:gd name="connsiteY1" fmla="*/ 447507 h 764402"/>
                <a:gd name="connsiteX2" fmla="*/ 785175 w 3194571"/>
                <a:gd name="connsiteY2" fmla="*/ 0 h 764402"/>
                <a:gd name="connsiteX3" fmla="*/ 3194571 w 3194571"/>
                <a:gd name="connsiteY3" fmla="*/ 764402 h 764402"/>
                <a:gd name="connsiteX4" fmla="*/ 207945 w 3194571"/>
                <a:gd name="connsiteY4" fmla="*/ 761580 h 764402"/>
                <a:gd name="connsiteX0" fmla="*/ 207945 w 3194571"/>
                <a:gd name="connsiteY0" fmla="*/ 676115 h 678937"/>
                <a:gd name="connsiteX1" fmla="*/ 0 w 3194571"/>
                <a:gd name="connsiteY1" fmla="*/ 362042 h 678937"/>
                <a:gd name="connsiteX2" fmla="*/ 1052607 w 3194571"/>
                <a:gd name="connsiteY2" fmla="*/ 0 h 678937"/>
                <a:gd name="connsiteX3" fmla="*/ 3194571 w 3194571"/>
                <a:gd name="connsiteY3" fmla="*/ 678937 h 678937"/>
                <a:gd name="connsiteX4" fmla="*/ 207945 w 3194571"/>
                <a:gd name="connsiteY4" fmla="*/ 676115 h 678937"/>
                <a:gd name="connsiteX0" fmla="*/ 109480 w 3096106"/>
                <a:gd name="connsiteY0" fmla="*/ 676115 h 678937"/>
                <a:gd name="connsiteX1" fmla="*/ 0 w 3096106"/>
                <a:gd name="connsiteY1" fmla="*/ 424810 h 678937"/>
                <a:gd name="connsiteX2" fmla="*/ 954142 w 3096106"/>
                <a:gd name="connsiteY2" fmla="*/ 0 h 678937"/>
                <a:gd name="connsiteX3" fmla="*/ 3096106 w 3096106"/>
                <a:gd name="connsiteY3" fmla="*/ 678937 h 678937"/>
                <a:gd name="connsiteX4" fmla="*/ 109480 w 3096106"/>
                <a:gd name="connsiteY4" fmla="*/ 676115 h 678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6106" h="678937">
                  <a:moveTo>
                    <a:pt x="109480" y="676115"/>
                  </a:moveTo>
                  <a:lnTo>
                    <a:pt x="0" y="424810"/>
                  </a:lnTo>
                  <a:lnTo>
                    <a:pt x="954142" y="0"/>
                  </a:lnTo>
                  <a:lnTo>
                    <a:pt x="3096106" y="678937"/>
                  </a:lnTo>
                  <a:lnTo>
                    <a:pt x="109480" y="676115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1" name="Textplatzhalter 40"/>
          <p:cNvSpPr>
            <a:spLocks noGrp="1"/>
          </p:cNvSpPr>
          <p:nvPr>
            <p:ph type="body" sz="quarter" idx="10" hasCustomPrompt="1"/>
          </p:nvPr>
        </p:nvSpPr>
        <p:spPr>
          <a:xfrm>
            <a:off x="647682" y="5594539"/>
            <a:ext cx="10897562" cy="236988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buNone/>
              <a:defRPr sz="1400" b="1"/>
            </a:lvl1pPr>
            <a:lvl2pPr marL="182563" indent="0">
              <a:buNone/>
              <a:defRPr sz="1400"/>
            </a:lvl2pPr>
            <a:lvl3pPr marL="357187" indent="0">
              <a:buNone/>
              <a:defRPr sz="1400"/>
            </a:lvl3pPr>
            <a:lvl4pPr marL="539750" indent="0">
              <a:buNone/>
              <a:defRPr sz="1400"/>
            </a:lvl4pPr>
            <a:lvl5pPr marL="714375" indent="0">
              <a:buNone/>
              <a:defRPr sz="1400"/>
            </a:lvl5pPr>
          </a:lstStyle>
          <a:p>
            <a:r>
              <a:rPr lang="de-DE" dirty="0"/>
              <a:t>Hans Mustermann (fett)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700" y="1962151"/>
            <a:ext cx="10896600" cy="2638354"/>
          </a:xfrm>
        </p:spPr>
        <p:txBody>
          <a:bodyPr/>
          <a:lstStyle>
            <a:lvl1pPr algn="l">
              <a:defRPr sz="2800"/>
            </a:lvl1pPr>
          </a:lstStyle>
          <a:p>
            <a:r>
              <a:rPr lang="de-DE" dirty="0"/>
              <a:t>Präsentationstitel durch Klicken hinzufügen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700" y="5359401"/>
            <a:ext cx="10896600" cy="236988"/>
          </a:xfrm>
        </p:spPr>
        <p:txBody>
          <a:bodyPr wrap="square">
            <a:spAutoFit/>
          </a:bodyPr>
          <a:lstStyle>
            <a:lvl1pPr marL="0" indent="0" algn="l">
              <a:lnSpc>
                <a:spcPct val="110000"/>
              </a:lnSpc>
              <a:buNone/>
              <a:defRPr sz="1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Frankfurt, </a:t>
            </a:r>
            <a:fld id="{89950866-8BFF-464B-88F9-24EC404E6B64}" type="datetime4">
              <a:rPr lang="de-DE" smtClean="0"/>
              <a:t>21. Mai 2019</a:t>
            </a:fld>
            <a:endParaRPr lang="en-US" dirty="0"/>
          </a:p>
        </p:txBody>
      </p:sp>
      <p:grpSp>
        <p:nvGrpSpPr>
          <p:cNvPr id="23" name="Gruppieren 22"/>
          <p:cNvGrpSpPr/>
          <p:nvPr userDrawn="1"/>
        </p:nvGrpSpPr>
        <p:grpSpPr>
          <a:xfrm>
            <a:off x="-70781" y="1375404"/>
            <a:ext cx="544370" cy="3212769"/>
            <a:chOff x="-70781" y="1336076"/>
            <a:chExt cx="544370" cy="3212769"/>
          </a:xfrm>
        </p:grpSpPr>
        <p:sp>
          <p:nvSpPr>
            <p:cNvPr id="24" name="Freihandform 23"/>
            <p:cNvSpPr/>
            <p:nvPr userDrawn="1"/>
          </p:nvSpPr>
          <p:spPr>
            <a:xfrm rot="16860000">
              <a:off x="-1156056" y="3153053"/>
              <a:ext cx="2481067" cy="310518"/>
            </a:xfrm>
            <a:custGeom>
              <a:avLst/>
              <a:gdLst>
                <a:gd name="connsiteX0" fmla="*/ 0 w 2519454"/>
                <a:gd name="connsiteY0" fmla="*/ 332914 h 332914"/>
                <a:gd name="connsiteX1" fmla="*/ 1560525 w 2519454"/>
                <a:gd name="connsiteY1" fmla="*/ 0 h 332914"/>
                <a:gd name="connsiteX2" fmla="*/ 2519454 w 2519454"/>
                <a:gd name="connsiteY2" fmla="*/ 332914 h 332914"/>
                <a:gd name="connsiteX3" fmla="*/ 0 w 2519454"/>
                <a:gd name="connsiteY3" fmla="*/ 332914 h 332914"/>
                <a:gd name="connsiteX0" fmla="*/ 0 w 2481067"/>
                <a:gd name="connsiteY0" fmla="*/ 331095 h 332914"/>
                <a:gd name="connsiteX1" fmla="*/ 1522138 w 2481067"/>
                <a:gd name="connsiteY1" fmla="*/ 0 h 332914"/>
                <a:gd name="connsiteX2" fmla="*/ 2481067 w 2481067"/>
                <a:gd name="connsiteY2" fmla="*/ 332914 h 332914"/>
                <a:gd name="connsiteX3" fmla="*/ 0 w 2481067"/>
                <a:gd name="connsiteY3" fmla="*/ 331095 h 332914"/>
                <a:gd name="connsiteX0" fmla="*/ 0 w 2481067"/>
                <a:gd name="connsiteY0" fmla="*/ 308699 h 310518"/>
                <a:gd name="connsiteX1" fmla="*/ 1588121 w 2481067"/>
                <a:gd name="connsiteY1" fmla="*/ 0 h 310518"/>
                <a:gd name="connsiteX2" fmla="*/ 2481067 w 2481067"/>
                <a:gd name="connsiteY2" fmla="*/ 310518 h 310518"/>
                <a:gd name="connsiteX3" fmla="*/ 0 w 2481067"/>
                <a:gd name="connsiteY3" fmla="*/ 308699 h 310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1067" h="310518">
                  <a:moveTo>
                    <a:pt x="0" y="308699"/>
                  </a:moveTo>
                  <a:lnTo>
                    <a:pt x="1588121" y="0"/>
                  </a:lnTo>
                  <a:lnTo>
                    <a:pt x="2481067" y="310518"/>
                  </a:lnTo>
                  <a:lnTo>
                    <a:pt x="0" y="308699"/>
                  </a:lnTo>
                  <a:close/>
                </a:path>
              </a:pathLst>
            </a:custGeom>
            <a:solidFill>
              <a:srgbClr val="FAA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Gleichschenkliges Dreieck 24"/>
            <p:cNvSpPr/>
            <p:nvPr userDrawn="1"/>
          </p:nvSpPr>
          <p:spPr>
            <a:xfrm rot="5400000">
              <a:off x="-564713" y="1899183"/>
              <a:ext cx="1601409" cy="475195"/>
            </a:xfrm>
            <a:prstGeom prst="triangle">
              <a:avLst>
                <a:gd name="adj" fmla="val 49120"/>
              </a:avLst>
            </a:prstGeom>
            <a:solidFill>
              <a:srgbClr val="FFD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650326" y="6583894"/>
            <a:ext cx="1188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INFOMOTION GmbH</a:t>
            </a:r>
          </a:p>
        </p:txBody>
      </p:sp>
      <p:sp>
        <p:nvSpPr>
          <p:cNvPr id="16" name="Date Placeholder 3"/>
          <p:cNvSpPr txBox="1">
            <a:spLocks/>
          </p:cNvSpPr>
          <p:nvPr userDrawn="1"/>
        </p:nvSpPr>
        <p:spPr>
          <a:xfrm>
            <a:off x="1964272" y="6583894"/>
            <a:ext cx="144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330AE1-311E-43B1-96FB-950A763C1BA3}" type="datetime4">
              <a:rPr kumimoji="0" lang="de-DE" sz="8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16. Februar 2021</a:t>
            </a:fld>
            <a:endParaRPr kumimoji="0" lang="de-DE" sz="8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200" y="226800"/>
            <a:ext cx="2160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645044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0327" y="908051"/>
            <a:ext cx="10893972" cy="684213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US" sz="2800" baseline="0" dirty="0"/>
            </a:lvl1pPr>
          </a:lstStyle>
          <a:p>
            <a:pPr lvl="0">
              <a:lnSpc>
                <a:spcPct val="100000"/>
              </a:lnSpc>
            </a:pPr>
            <a:r>
              <a:rPr lang="de-DE" dirty="0" err="1"/>
              <a:t>Agendatitel</a:t>
            </a:r>
            <a:r>
              <a:rPr lang="de-DE" dirty="0"/>
              <a:t> durch Klicken hinzufügen</a:t>
            </a:r>
            <a:endParaRPr lang="en-US" dirty="0"/>
          </a:p>
        </p:txBody>
      </p:sp>
      <p:sp>
        <p:nvSpPr>
          <p:cNvPr id="6" name="Inhaltsplatzhalter 2"/>
          <p:cNvSpPr>
            <a:spLocks noGrp="1"/>
          </p:cNvSpPr>
          <p:nvPr>
            <p:ph idx="1" hasCustomPrompt="1"/>
          </p:nvPr>
        </p:nvSpPr>
        <p:spPr>
          <a:xfrm>
            <a:off x="650325" y="1844675"/>
            <a:ext cx="10893600" cy="4608000"/>
          </a:xfrm>
        </p:spPr>
        <p:txBody>
          <a:bodyPr/>
          <a:lstStyle>
            <a:lvl1pPr marL="266400" indent="-266400">
              <a:buClr>
                <a:schemeClr val="tx1"/>
              </a:buClr>
              <a:buFont typeface="+mj-lt"/>
              <a:buAutoNum type="arabicPeriod"/>
              <a:defRPr/>
            </a:lvl1pPr>
          </a:lstStyle>
          <a:p>
            <a:r>
              <a:rPr lang="de-DE" dirty="0" err="1"/>
              <a:t>Agendapunkte</a:t>
            </a:r>
            <a:r>
              <a:rPr lang="de-DE" dirty="0"/>
              <a:t> 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862667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hinzufügen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0326" y="728663"/>
            <a:ext cx="10893973" cy="25241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82563" indent="0">
              <a:buNone/>
              <a:defRPr sz="1400"/>
            </a:lvl2pPr>
            <a:lvl3pPr marL="357187" indent="0">
              <a:buNone/>
              <a:defRPr sz="1400"/>
            </a:lvl3pPr>
            <a:lvl4pPr marL="539750" indent="0">
              <a:buNone/>
              <a:defRPr sz="1400"/>
            </a:lvl4pPr>
            <a:lvl5pPr marL="714375" indent="0">
              <a:buNone/>
              <a:defRPr sz="1400"/>
            </a:lvl5pPr>
          </a:lstStyle>
          <a:p>
            <a:pPr lvl="0"/>
            <a:r>
              <a:rPr lang="de-DE" dirty="0"/>
              <a:t>Abschnittstitel (optional) durch Klicken hinzufügen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650325" y="1844675"/>
            <a:ext cx="10893600" cy="4608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827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700" y="1962151"/>
            <a:ext cx="10896599" cy="2600104"/>
          </a:xfrm>
        </p:spPr>
        <p:txBody>
          <a:bodyPr/>
          <a:lstStyle>
            <a:lvl1pPr algn="l">
              <a:defRPr sz="2800" baseline="0"/>
            </a:lvl1pPr>
          </a:lstStyle>
          <a:p>
            <a:r>
              <a:rPr lang="de-DE" dirty="0"/>
              <a:t>Abschnittstitel durch Klicken hinzufügen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0" hasCustomPrompt="1"/>
          </p:nvPr>
        </p:nvSpPr>
        <p:spPr>
          <a:xfrm>
            <a:off x="647681" y="1592263"/>
            <a:ext cx="10897561" cy="252412"/>
          </a:xfrm>
        </p:spPr>
        <p:txBody>
          <a:bodyPr/>
          <a:lstStyle>
            <a:lvl1pPr marL="0" indent="0">
              <a:buNone/>
              <a:defRPr sz="1400"/>
            </a:lvl1pPr>
            <a:lvl2pPr marL="182563" indent="0">
              <a:buNone/>
              <a:defRPr sz="1400"/>
            </a:lvl2pPr>
            <a:lvl3pPr marL="357187" indent="0">
              <a:buNone/>
              <a:defRPr sz="1400"/>
            </a:lvl3pPr>
            <a:lvl4pPr marL="539750" indent="0">
              <a:buNone/>
              <a:defRPr sz="1400"/>
            </a:lvl4pPr>
            <a:lvl5pPr marL="714375" indent="0">
              <a:buNone/>
              <a:defRPr sz="1400"/>
            </a:lvl5pPr>
          </a:lstStyle>
          <a:p>
            <a:pPr lvl="0"/>
            <a:r>
              <a:rPr lang="de-DE" dirty="0"/>
              <a:t>Abschnittstitel (optional) durch Klicken hinzufügen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0872299" y="6583894"/>
            <a:ext cx="672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B5104F-20F3-448E-8F2C-C9E310CDE2A7}" type="slidenum">
              <a:rPr kumimoji="0" lang="de-DE" sz="8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8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650326" y="6583894"/>
            <a:ext cx="1188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INFOMOTION GmbH</a:t>
            </a:r>
          </a:p>
        </p:txBody>
      </p:sp>
      <p:sp>
        <p:nvSpPr>
          <p:cNvPr id="16" name="Date Placeholder 3"/>
          <p:cNvSpPr txBox="1">
            <a:spLocks/>
          </p:cNvSpPr>
          <p:nvPr userDrawn="1"/>
        </p:nvSpPr>
        <p:spPr>
          <a:xfrm>
            <a:off x="1964272" y="6583894"/>
            <a:ext cx="144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330AE1-311E-43B1-96FB-950A763C1BA3}" type="datetime4">
              <a:rPr kumimoji="0" lang="de-DE" sz="8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16. Februar 2021</a:t>
            </a:fld>
            <a:endParaRPr kumimoji="0" lang="de-DE" sz="8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2" name="Gruppieren 21"/>
          <p:cNvGrpSpPr/>
          <p:nvPr userDrawn="1"/>
        </p:nvGrpSpPr>
        <p:grpSpPr>
          <a:xfrm>
            <a:off x="-70781" y="1375404"/>
            <a:ext cx="544370" cy="3212769"/>
            <a:chOff x="-70781" y="1336076"/>
            <a:chExt cx="544370" cy="3212769"/>
          </a:xfrm>
        </p:grpSpPr>
        <p:sp>
          <p:nvSpPr>
            <p:cNvPr id="23" name="Freihandform 22"/>
            <p:cNvSpPr/>
            <p:nvPr userDrawn="1"/>
          </p:nvSpPr>
          <p:spPr>
            <a:xfrm rot="16860000">
              <a:off x="-1156056" y="3153053"/>
              <a:ext cx="2481067" cy="310518"/>
            </a:xfrm>
            <a:custGeom>
              <a:avLst/>
              <a:gdLst>
                <a:gd name="connsiteX0" fmla="*/ 0 w 2519454"/>
                <a:gd name="connsiteY0" fmla="*/ 332914 h 332914"/>
                <a:gd name="connsiteX1" fmla="*/ 1560525 w 2519454"/>
                <a:gd name="connsiteY1" fmla="*/ 0 h 332914"/>
                <a:gd name="connsiteX2" fmla="*/ 2519454 w 2519454"/>
                <a:gd name="connsiteY2" fmla="*/ 332914 h 332914"/>
                <a:gd name="connsiteX3" fmla="*/ 0 w 2519454"/>
                <a:gd name="connsiteY3" fmla="*/ 332914 h 332914"/>
                <a:gd name="connsiteX0" fmla="*/ 0 w 2481067"/>
                <a:gd name="connsiteY0" fmla="*/ 331095 h 332914"/>
                <a:gd name="connsiteX1" fmla="*/ 1522138 w 2481067"/>
                <a:gd name="connsiteY1" fmla="*/ 0 h 332914"/>
                <a:gd name="connsiteX2" fmla="*/ 2481067 w 2481067"/>
                <a:gd name="connsiteY2" fmla="*/ 332914 h 332914"/>
                <a:gd name="connsiteX3" fmla="*/ 0 w 2481067"/>
                <a:gd name="connsiteY3" fmla="*/ 331095 h 332914"/>
                <a:gd name="connsiteX0" fmla="*/ 0 w 2481067"/>
                <a:gd name="connsiteY0" fmla="*/ 308699 h 310518"/>
                <a:gd name="connsiteX1" fmla="*/ 1588121 w 2481067"/>
                <a:gd name="connsiteY1" fmla="*/ 0 h 310518"/>
                <a:gd name="connsiteX2" fmla="*/ 2481067 w 2481067"/>
                <a:gd name="connsiteY2" fmla="*/ 310518 h 310518"/>
                <a:gd name="connsiteX3" fmla="*/ 0 w 2481067"/>
                <a:gd name="connsiteY3" fmla="*/ 308699 h 310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1067" h="310518">
                  <a:moveTo>
                    <a:pt x="0" y="308699"/>
                  </a:moveTo>
                  <a:lnTo>
                    <a:pt x="1588121" y="0"/>
                  </a:lnTo>
                  <a:lnTo>
                    <a:pt x="2481067" y="310518"/>
                  </a:lnTo>
                  <a:lnTo>
                    <a:pt x="0" y="308699"/>
                  </a:lnTo>
                  <a:close/>
                </a:path>
              </a:pathLst>
            </a:custGeom>
            <a:solidFill>
              <a:srgbClr val="FAA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Gleichschenkliges Dreieck 23"/>
            <p:cNvSpPr/>
            <p:nvPr userDrawn="1"/>
          </p:nvSpPr>
          <p:spPr>
            <a:xfrm rot="5400000">
              <a:off x="-564713" y="1899183"/>
              <a:ext cx="1601409" cy="475195"/>
            </a:xfrm>
            <a:prstGeom prst="triangle">
              <a:avLst>
                <a:gd name="adj" fmla="val 49120"/>
              </a:avLst>
            </a:prstGeom>
            <a:solidFill>
              <a:srgbClr val="FFD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200" y="226800"/>
            <a:ext cx="2160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79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hinzufügen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0326" y="728663"/>
            <a:ext cx="10893973" cy="25241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82563" indent="0">
              <a:buNone/>
              <a:defRPr sz="1400"/>
            </a:lvl2pPr>
            <a:lvl3pPr marL="357187" indent="0">
              <a:buNone/>
              <a:defRPr sz="1400"/>
            </a:lvl3pPr>
            <a:lvl4pPr marL="539750" indent="0">
              <a:buNone/>
              <a:defRPr sz="1400"/>
            </a:lvl4pPr>
            <a:lvl5pPr marL="714375" indent="0">
              <a:buNone/>
              <a:defRPr sz="1400"/>
            </a:lvl5pPr>
          </a:lstStyle>
          <a:p>
            <a:pPr lvl="0"/>
            <a:r>
              <a:rPr lang="de-DE" dirty="0"/>
              <a:t>Abschnittstitel (optional)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2023867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8271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tzt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platzhalter 40"/>
          <p:cNvSpPr>
            <a:spLocks noGrp="1"/>
          </p:cNvSpPr>
          <p:nvPr>
            <p:ph type="body" sz="quarter" idx="10" hasCustomPrompt="1"/>
          </p:nvPr>
        </p:nvSpPr>
        <p:spPr>
          <a:xfrm>
            <a:off x="652022" y="5706533"/>
            <a:ext cx="10892275" cy="602905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850" b="0"/>
            </a:lvl1pPr>
            <a:lvl2pPr marL="182563" indent="0">
              <a:buNone/>
              <a:defRPr sz="1400"/>
            </a:lvl2pPr>
            <a:lvl3pPr marL="357187" indent="0">
              <a:buNone/>
              <a:defRPr sz="1400"/>
            </a:lvl3pPr>
            <a:lvl4pPr marL="539750" indent="0">
              <a:buNone/>
              <a:defRPr sz="1400"/>
            </a:lvl4pPr>
            <a:lvl5pPr marL="714375" indent="0">
              <a:buNone/>
              <a:defRPr sz="1400"/>
            </a:lvl5pPr>
          </a:lstStyle>
          <a:p>
            <a:r>
              <a:rPr lang="de-DE" dirty="0"/>
              <a:t>Disclaimer einfügen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2023" y="1962151"/>
            <a:ext cx="10892275" cy="1723874"/>
          </a:xfrm>
        </p:spPr>
        <p:txBody>
          <a:bodyPr/>
          <a:lstStyle>
            <a:lvl1pPr algn="l">
              <a:defRPr sz="2200" baseline="0"/>
            </a:lvl1pPr>
          </a:lstStyle>
          <a:p>
            <a:r>
              <a:rPr lang="de-DE" dirty="0"/>
              <a:t>Unternehmen durch Klicken hinzufügen</a:t>
            </a:r>
            <a:endParaRPr lang="en-US" dirty="0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0872298" y="6583894"/>
            <a:ext cx="672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B5104F-20F3-448E-8F2C-C9E310CDE2A7}" type="slidenum">
              <a:rPr kumimoji="0" lang="de-DE" sz="8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8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52023" y="3933825"/>
            <a:ext cx="10892276" cy="203133"/>
          </a:xfrm>
        </p:spPr>
        <p:txBody>
          <a:bodyPr wrap="square">
            <a:spAutoFit/>
          </a:bodyPr>
          <a:lstStyle>
            <a:lvl1pPr marL="0" indent="0" algn="l">
              <a:lnSpc>
                <a:spcPct val="110000"/>
              </a:lnSpc>
              <a:buNone/>
              <a:defRPr sz="1200" b="1" cap="all" baseline="0">
                <a:solidFill>
                  <a:schemeClr val="accent3"/>
                </a:solidFill>
              </a:defRPr>
            </a:lvl1pPr>
            <a:lvl2pPr marL="182563" indent="0" algn="l">
              <a:buNone/>
              <a:defRPr sz="1000" b="1"/>
            </a:lvl2pPr>
            <a:lvl3pPr marL="357187" indent="0" algn="l">
              <a:buNone/>
              <a:defRPr sz="1000" b="1"/>
            </a:lvl3pPr>
            <a:lvl4pPr marL="539750" indent="0" algn="l">
              <a:buNone/>
              <a:defRPr sz="1000" b="1"/>
            </a:lvl4pPr>
            <a:lvl5pPr marL="714375" indent="0" algn="l">
              <a:buNone/>
              <a:defRPr sz="1000" b="1"/>
            </a:lvl5pPr>
          </a:lstStyle>
          <a:p>
            <a:pPr lvl="0"/>
            <a:r>
              <a:rPr lang="de-DE" dirty="0"/>
              <a:t>Hans-Mustermann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" y="4705804"/>
            <a:ext cx="2015065" cy="169277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180975" algn="l"/>
              </a:tabLst>
              <a:defRPr sz="1000"/>
            </a:lvl1pPr>
          </a:lstStyle>
          <a:p>
            <a:pPr>
              <a:tabLst>
                <a:tab pos="180975" algn="l"/>
              </a:tabLst>
            </a:pPr>
            <a:r>
              <a:rPr lang="de-DE" b="0" dirty="0"/>
              <a:t>Adresse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52023" y="4152865"/>
            <a:ext cx="10892276" cy="338554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000"/>
            </a:lvl1pPr>
            <a:lvl2pPr marL="182563" indent="0">
              <a:buFontTx/>
              <a:buNone/>
              <a:defRPr/>
            </a:lvl2pPr>
            <a:lvl3pPr marL="357187" indent="0">
              <a:buFontTx/>
              <a:buNone/>
              <a:defRPr/>
            </a:lvl3pPr>
            <a:lvl4pPr marL="539750" indent="0">
              <a:buFontTx/>
              <a:buNone/>
              <a:defRPr/>
            </a:lvl4pPr>
            <a:lvl5pPr marL="714375" indent="0">
              <a:buFontTx/>
              <a:buNone/>
              <a:defRPr/>
            </a:lvl5pPr>
          </a:lstStyle>
          <a:p>
            <a:pPr lvl="0"/>
            <a:r>
              <a:rPr lang="de-DE" dirty="0"/>
              <a:t>Titel</a:t>
            </a:r>
          </a:p>
          <a:p>
            <a:pPr lvl="0"/>
            <a:r>
              <a:rPr lang="de-DE" dirty="0"/>
              <a:t>Position</a:t>
            </a:r>
          </a:p>
        </p:txBody>
      </p:sp>
      <p:sp>
        <p:nvSpPr>
          <p:cNvPr id="16" name="Textplatzhalt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47700" y="5267433"/>
            <a:ext cx="2015065" cy="169277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180975" algn="l"/>
              </a:tabLst>
              <a:defRPr sz="1000"/>
            </a:lvl1pPr>
          </a:lstStyle>
          <a:p>
            <a:pPr>
              <a:tabLst>
                <a:tab pos="180975" algn="l"/>
              </a:tabLst>
            </a:pPr>
            <a:r>
              <a:rPr lang="de-DE" b="0" dirty="0" err="1"/>
              <a:t>homepage</a:t>
            </a:r>
            <a:endParaRPr lang="de-DE" b="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5"/>
          </p:nvPr>
        </p:nvSpPr>
        <p:spPr>
          <a:xfrm>
            <a:off x="3069165" y="4700589"/>
            <a:ext cx="2370667" cy="461665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000"/>
            </a:lvl1pPr>
            <a:lvl2pPr marL="182563" indent="0">
              <a:lnSpc>
                <a:spcPct val="100000"/>
              </a:lnSpc>
              <a:spcBef>
                <a:spcPts val="0"/>
              </a:spcBef>
              <a:buFontTx/>
              <a:buNone/>
              <a:defRPr sz="1000"/>
            </a:lvl2pPr>
            <a:lvl3pPr marL="357187" indent="0">
              <a:lnSpc>
                <a:spcPct val="100000"/>
              </a:lnSpc>
              <a:spcBef>
                <a:spcPts val="0"/>
              </a:spcBef>
              <a:buFontTx/>
              <a:buNone/>
              <a:defRPr sz="1000"/>
            </a:lvl3pPr>
            <a:lvl4pPr marL="539750" indent="0">
              <a:lnSpc>
                <a:spcPct val="100000"/>
              </a:lnSpc>
              <a:spcBef>
                <a:spcPts val="0"/>
              </a:spcBef>
              <a:buFontTx/>
              <a:buNone/>
              <a:defRPr sz="1000"/>
            </a:lvl4pPr>
            <a:lvl5pPr marL="714375" indent="0">
              <a:lnSpc>
                <a:spcPct val="100000"/>
              </a:lnSpc>
              <a:spcBef>
                <a:spcPts val="0"/>
              </a:spcBef>
              <a:buFontTx/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069165" y="5262564"/>
            <a:ext cx="2370667" cy="168275"/>
          </a:xfrm>
        </p:spPr>
        <p:txBody>
          <a:bodyPr wrap="none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000"/>
            </a:lvl1pPr>
            <a:lvl2pPr marL="182563" indent="0">
              <a:lnSpc>
                <a:spcPct val="100000"/>
              </a:lnSpc>
              <a:spcBef>
                <a:spcPts val="0"/>
              </a:spcBef>
              <a:buFontTx/>
              <a:buNone/>
              <a:defRPr sz="1000"/>
            </a:lvl2pPr>
            <a:lvl3pPr marL="357187" indent="0">
              <a:lnSpc>
                <a:spcPct val="100000"/>
              </a:lnSpc>
              <a:spcBef>
                <a:spcPts val="0"/>
              </a:spcBef>
              <a:buFontTx/>
              <a:buNone/>
              <a:defRPr sz="1000"/>
            </a:lvl3pPr>
            <a:lvl4pPr marL="539750" indent="0">
              <a:lnSpc>
                <a:spcPct val="100000"/>
              </a:lnSpc>
              <a:spcBef>
                <a:spcPts val="0"/>
              </a:spcBef>
              <a:buFontTx/>
              <a:buNone/>
              <a:defRPr sz="1000"/>
            </a:lvl4pPr>
            <a:lvl5pPr marL="714375" indent="0">
              <a:lnSpc>
                <a:spcPct val="100000"/>
              </a:lnSpc>
              <a:spcBef>
                <a:spcPts val="0"/>
              </a:spcBef>
              <a:buFontTx/>
              <a:buNone/>
              <a:defRPr sz="1000"/>
            </a:lvl5pPr>
          </a:lstStyle>
          <a:p>
            <a:pPr lvl="0"/>
            <a:r>
              <a:rPr lang="de-DE" dirty="0"/>
              <a:t>E-Mail</a:t>
            </a:r>
            <a:endParaRPr lang="en-GB" dirty="0"/>
          </a:p>
        </p:txBody>
      </p:sp>
      <p:grpSp>
        <p:nvGrpSpPr>
          <p:cNvPr id="17" name="Gruppieren 16"/>
          <p:cNvGrpSpPr/>
          <p:nvPr userDrawn="1"/>
        </p:nvGrpSpPr>
        <p:grpSpPr>
          <a:xfrm>
            <a:off x="-70781" y="1336076"/>
            <a:ext cx="544370" cy="3212769"/>
            <a:chOff x="-70781" y="1336076"/>
            <a:chExt cx="544370" cy="3212769"/>
          </a:xfrm>
        </p:grpSpPr>
        <p:sp>
          <p:nvSpPr>
            <p:cNvPr id="18" name="Freihandform 17"/>
            <p:cNvSpPr/>
            <p:nvPr userDrawn="1"/>
          </p:nvSpPr>
          <p:spPr>
            <a:xfrm rot="16860000">
              <a:off x="-1156056" y="3153053"/>
              <a:ext cx="2481067" cy="310518"/>
            </a:xfrm>
            <a:custGeom>
              <a:avLst/>
              <a:gdLst>
                <a:gd name="connsiteX0" fmla="*/ 0 w 2519454"/>
                <a:gd name="connsiteY0" fmla="*/ 332914 h 332914"/>
                <a:gd name="connsiteX1" fmla="*/ 1560525 w 2519454"/>
                <a:gd name="connsiteY1" fmla="*/ 0 h 332914"/>
                <a:gd name="connsiteX2" fmla="*/ 2519454 w 2519454"/>
                <a:gd name="connsiteY2" fmla="*/ 332914 h 332914"/>
                <a:gd name="connsiteX3" fmla="*/ 0 w 2519454"/>
                <a:gd name="connsiteY3" fmla="*/ 332914 h 332914"/>
                <a:gd name="connsiteX0" fmla="*/ 0 w 2481067"/>
                <a:gd name="connsiteY0" fmla="*/ 331095 h 332914"/>
                <a:gd name="connsiteX1" fmla="*/ 1522138 w 2481067"/>
                <a:gd name="connsiteY1" fmla="*/ 0 h 332914"/>
                <a:gd name="connsiteX2" fmla="*/ 2481067 w 2481067"/>
                <a:gd name="connsiteY2" fmla="*/ 332914 h 332914"/>
                <a:gd name="connsiteX3" fmla="*/ 0 w 2481067"/>
                <a:gd name="connsiteY3" fmla="*/ 331095 h 332914"/>
                <a:gd name="connsiteX0" fmla="*/ 0 w 2481067"/>
                <a:gd name="connsiteY0" fmla="*/ 308699 h 310518"/>
                <a:gd name="connsiteX1" fmla="*/ 1588121 w 2481067"/>
                <a:gd name="connsiteY1" fmla="*/ 0 h 310518"/>
                <a:gd name="connsiteX2" fmla="*/ 2481067 w 2481067"/>
                <a:gd name="connsiteY2" fmla="*/ 310518 h 310518"/>
                <a:gd name="connsiteX3" fmla="*/ 0 w 2481067"/>
                <a:gd name="connsiteY3" fmla="*/ 308699 h 310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1067" h="310518">
                  <a:moveTo>
                    <a:pt x="0" y="308699"/>
                  </a:moveTo>
                  <a:lnTo>
                    <a:pt x="1588121" y="0"/>
                  </a:lnTo>
                  <a:lnTo>
                    <a:pt x="2481067" y="310518"/>
                  </a:lnTo>
                  <a:lnTo>
                    <a:pt x="0" y="308699"/>
                  </a:lnTo>
                  <a:close/>
                </a:path>
              </a:pathLst>
            </a:custGeom>
            <a:solidFill>
              <a:srgbClr val="FAA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Gleichschenkliges Dreieck 18"/>
            <p:cNvSpPr/>
            <p:nvPr userDrawn="1"/>
          </p:nvSpPr>
          <p:spPr>
            <a:xfrm rot="5400000">
              <a:off x="-564713" y="1899183"/>
              <a:ext cx="1601409" cy="475195"/>
            </a:xfrm>
            <a:prstGeom prst="triangle">
              <a:avLst>
                <a:gd name="adj" fmla="val 49120"/>
              </a:avLst>
            </a:prstGeom>
            <a:solidFill>
              <a:srgbClr val="FFD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650326" y="6583894"/>
            <a:ext cx="1188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INFOMOTION GmbH</a:t>
            </a:r>
          </a:p>
        </p:txBody>
      </p:sp>
      <p:sp>
        <p:nvSpPr>
          <p:cNvPr id="21" name="Date Placeholder 3"/>
          <p:cNvSpPr txBox="1">
            <a:spLocks/>
          </p:cNvSpPr>
          <p:nvPr userDrawn="1"/>
        </p:nvSpPr>
        <p:spPr>
          <a:xfrm>
            <a:off x="1964272" y="6583894"/>
            <a:ext cx="144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330AE1-311E-43B1-96FB-950A763C1BA3}" type="datetime4">
              <a:rPr kumimoji="0" lang="de-DE" sz="8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16. Februar 2021</a:t>
            </a:fld>
            <a:endParaRPr kumimoji="0" lang="de-DE" sz="8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200" y="226800"/>
            <a:ext cx="2160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48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413388833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think-cell Folie" r:id="rId11" imgW="270" imgH="270" progId="TCLayout.ActiveDocument.1">
                  <p:embed/>
                </p:oleObj>
              </mc:Choice>
              <mc:Fallback>
                <p:oleObj name="think-cell Folie" r:id="rId11" imgW="270" imgH="270" progId="TCLayout.ActiveDocument.1">
                  <p:embed/>
                  <p:pic>
                    <p:nvPicPr>
                      <p:cNvPr id="4" name="Objek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326" y="981075"/>
            <a:ext cx="10893973" cy="61118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 algn="l">
              <a:lnSpc>
                <a:spcPct val="100000"/>
              </a:lnSpc>
            </a:pPr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326" y="1844675"/>
            <a:ext cx="10893973" cy="460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23" name="Slide Number Placeholder 5"/>
          <p:cNvSpPr txBox="1">
            <a:spLocks/>
          </p:cNvSpPr>
          <p:nvPr userDrawn="1"/>
        </p:nvSpPr>
        <p:spPr>
          <a:xfrm>
            <a:off x="10872299" y="6583894"/>
            <a:ext cx="672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B5104F-20F3-448E-8F2C-C9E310CDE2A7}" type="slidenum">
              <a:rPr kumimoji="0" lang="de-DE" sz="8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8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70781" y="330326"/>
            <a:ext cx="544370" cy="3212769"/>
            <a:chOff x="-70781" y="1336076"/>
            <a:chExt cx="544370" cy="3212769"/>
          </a:xfrm>
        </p:grpSpPr>
        <p:sp>
          <p:nvSpPr>
            <p:cNvPr id="13" name="Freihandform 12"/>
            <p:cNvSpPr/>
            <p:nvPr userDrawn="1"/>
          </p:nvSpPr>
          <p:spPr>
            <a:xfrm rot="16860000">
              <a:off x="-1156056" y="3153053"/>
              <a:ext cx="2481067" cy="310518"/>
            </a:xfrm>
            <a:custGeom>
              <a:avLst/>
              <a:gdLst>
                <a:gd name="connsiteX0" fmla="*/ 0 w 2519454"/>
                <a:gd name="connsiteY0" fmla="*/ 332914 h 332914"/>
                <a:gd name="connsiteX1" fmla="*/ 1560525 w 2519454"/>
                <a:gd name="connsiteY1" fmla="*/ 0 h 332914"/>
                <a:gd name="connsiteX2" fmla="*/ 2519454 w 2519454"/>
                <a:gd name="connsiteY2" fmla="*/ 332914 h 332914"/>
                <a:gd name="connsiteX3" fmla="*/ 0 w 2519454"/>
                <a:gd name="connsiteY3" fmla="*/ 332914 h 332914"/>
                <a:gd name="connsiteX0" fmla="*/ 0 w 2481067"/>
                <a:gd name="connsiteY0" fmla="*/ 331095 h 332914"/>
                <a:gd name="connsiteX1" fmla="*/ 1522138 w 2481067"/>
                <a:gd name="connsiteY1" fmla="*/ 0 h 332914"/>
                <a:gd name="connsiteX2" fmla="*/ 2481067 w 2481067"/>
                <a:gd name="connsiteY2" fmla="*/ 332914 h 332914"/>
                <a:gd name="connsiteX3" fmla="*/ 0 w 2481067"/>
                <a:gd name="connsiteY3" fmla="*/ 331095 h 332914"/>
                <a:gd name="connsiteX0" fmla="*/ 0 w 2481067"/>
                <a:gd name="connsiteY0" fmla="*/ 308699 h 310518"/>
                <a:gd name="connsiteX1" fmla="*/ 1588121 w 2481067"/>
                <a:gd name="connsiteY1" fmla="*/ 0 h 310518"/>
                <a:gd name="connsiteX2" fmla="*/ 2481067 w 2481067"/>
                <a:gd name="connsiteY2" fmla="*/ 310518 h 310518"/>
                <a:gd name="connsiteX3" fmla="*/ 0 w 2481067"/>
                <a:gd name="connsiteY3" fmla="*/ 308699 h 310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1067" h="310518">
                  <a:moveTo>
                    <a:pt x="0" y="308699"/>
                  </a:moveTo>
                  <a:lnTo>
                    <a:pt x="1588121" y="0"/>
                  </a:lnTo>
                  <a:lnTo>
                    <a:pt x="2481067" y="310518"/>
                  </a:lnTo>
                  <a:lnTo>
                    <a:pt x="0" y="308699"/>
                  </a:lnTo>
                  <a:close/>
                </a:path>
              </a:pathLst>
            </a:custGeom>
            <a:solidFill>
              <a:srgbClr val="FAA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Gleichschenkliges Dreieck 13"/>
            <p:cNvSpPr/>
            <p:nvPr userDrawn="1"/>
          </p:nvSpPr>
          <p:spPr>
            <a:xfrm rot="5400000">
              <a:off x="-564713" y="1899183"/>
              <a:ext cx="1601409" cy="475195"/>
            </a:xfrm>
            <a:prstGeom prst="triangle">
              <a:avLst>
                <a:gd name="adj" fmla="val 49120"/>
              </a:avLst>
            </a:prstGeom>
            <a:solidFill>
              <a:srgbClr val="FFD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650326" y="6583894"/>
            <a:ext cx="1188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INFOMOTION GmbH</a:t>
            </a:r>
          </a:p>
        </p:txBody>
      </p:sp>
      <p:sp>
        <p:nvSpPr>
          <p:cNvPr id="17" name="Date Placeholder 3"/>
          <p:cNvSpPr txBox="1">
            <a:spLocks/>
          </p:cNvSpPr>
          <p:nvPr userDrawn="1"/>
        </p:nvSpPr>
        <p:spPr>
          <a:xfrm>
            <a:off x="1964272" y="6583894"/>
            <a:ext cx="144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330AE1-311E-43B1-96FB-950A763C1BA3}" type="datetime4">
              <a:rPr kumimoji="0" lang="de-DE" sz="8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16. Februar 2021</a:t>
            </a:fld>
            <a:endParaRPr kumimoji="0" lang="de-DE" sz="8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200" y="226800"/>
            <a:ext cx="2160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7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78" r:id="rId4"/>
    <p:sldLayoutId id="2147483674" r:id="rId5"/>
    <p:sldLayoutId id="2147483675" r:id="rId6"/>
    <p:sldLayoutId id="2147483676" r:id="rId7"/>
  </p:sldLayoutIdLst>
  <p:txStyles>
    <p:titleStyle>
      <a:lvl1pPr algn="l" defTabSz="914400" rtl="0" eaLnBrk="1" latinLnBrk="0" hangingPunct="1">
        <a:spcBef>
          <a:spcPct val="0"/>
        </a:spcBef>
        <a:buNone/>
        <a:defRPr lang="en-US" sz="2000" kern="1200" dirty="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182563" indent="-182563" algn="l" defTabSz="914400" rtl="0" eaLnBrk="1" latinLnBrk="0" hangingPunct="1">
        <a:lnSpc>
          <a:spcPct val="120000"/>
        </a:lnSpc>
        <a:spcBef>
          <a:spcPts val="400"/>
        </a:spcBef>
        <a:buClr>
          <a:schemeClr val="accent3"/>
        </a:buClr>
        <a:buFont typeface="Century Gothic" panose="020B0502020202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57188" indent="-174625" algn="l" defTabSz="914400" rtl="0" eaLnBrk="1" latinLnBrk="0" hangingPunct="1">
        <a:lnSpc>
          <a:spcPct val="120000"/>
        </a:lnSpc>
        <a:spcBef>
          <a:spcPts val="400"/>
        </a:spcBef>
        <a:buClr>
          <a:schemeClr val="accent3"/>
        </a:buClr>
        <a:buFont typeface="Century Gothic" panose="020B0502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82563" algn="l" defTabSz="914400" rtl="0" eaLnBrk="1" latinLnBrk="0" hangingPunct="1">
        <a:lnSpc>
          <a:spcPct val="120000"/>
        </a:lnSpc>
        <a:spcBef>
          <a:spcPts val="400"/>
        </a:spcBef>
        <a:buClr>
          <a:schemeClr val="accent3"/>
        </a:buClr>
        <a:buFont typeface="Century Gothic" panose="020B0502020202020204" pitchFamily="34" charset="0"/>
        <a:buChar char="›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4375" indent="-174625" algn="l" defTabSz="914400" rtl="0" eaLnBrk="1" latinLnBrk="0" hangingPunct="1">
        <a:lnSpc>
          <a:spcPct val="120000"/>
        </a:lnSpc>
        <a:spcBef>
          <a:spcPts val="400"/>
        </a:spcBef>
        <a:buClr>
          <a:schemeClr val="accent3"/>
        </a:buClr>
        <a:buFont typeface="Century Gothic" panose="020B0502020202020204" pitchFamily="34" charset="0"/>
        <a:buChar char="›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4150" algn="l" defTabSz="914400" rtl="0" eaLnBrk="1" latinLnBrk="0" hangingPunct="1">
        <a:lnSpc>
          <a:spcPct val="120000"/>
        </a:lnSpc>
        <a:spcBef>
          <a:spcPts val="400"/>
        </a:spcBef>
        <a:buClr>
          <a:schemeClr val="accent3"/>
        </a:buClr>
        <a:buFont typeface="Century Gothic" panose="020B0502020202020204" pitchFamily="34" charset="0"/>
        <a:buChar char="›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39" userDrawn="1">
          <p15:clr>
            <a:srgbClr val="F26B43"/>
          </p15:clr>
        </p15:guide>
        <p15:guide id="2" pos="7287" userDrawn="1">
          <p15:clr>
            <a:srgbClr val="F26B43"/>
          </p15:clr>
        </p15:guide>
        <p15:guide id="3" orient="horz" pos="4088" userDrawn="1">
          <p15:clr>
            <a:srgbClr val="F26B43"/>
          </p15:clr>
        </p15:guide>
        <p15:guide id="5" pos="39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gif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647682" y="5594539"/>
            <a:ext cx="10897562" cy="216919"/>
          </a:xfrm>
        </p:spPr>
        <p:txBody>
          <a:bodyPr/>
          <a:lstStyle/>
          <a:p>
            <a:r>
              <a:rPr lang="de-DE" dirty="0"/>
              <a:t>Dr. Sven Thies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Teile und (</a:t>
            </a:r>
            <a:r>
              <a:rPr lang="de-DE" dirty="0" err="1"/>
              <a:t>Be</a:t>
            </a:r>
            <a:r>
              <a:rPr lang="de-DE" dirty="0"/>
              <a:t>-) Herrsche </a:t>
            </a:r>
            <a:br>
              <a:rPr lang="de-DE" dirty="0"/>
            </a:br>
            <a:r>
              <a:rPr lang="de-DE" sz="2000" dirty="0">
                <a:solidFill>
                  <a:schemeClr val="tx1"/>
                </a:solidFill>
              </a:rPr>
              <a:t>Einführung in </a:t>
            </a:r>
            <a:r>
              <a:rPr lang="de-DE" sz="2000" dirty="0" err="1">
                <a:solidFill>
                  <a:schemeClr val="tx1"/>
                </a:solidFill>
              </a:rPr>
              <a:t>Bayessche</a:t>
            </a:r>
            <a:r>
              <a:rPr lang="de-DE" sz="2000" dirty="0">
                <a:solidFill>
                  <a:schemeClr val="tx1"/>
                </a:solidFill>
              </a:rPr>
              <a:t> Hierarchische Modelle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xfrm>
            <a:off x="647700" y="5359401"/>
            <a:ext cx="10896600" cy="217560"/>
          </a:xfrm>
        </p:spPr>
        <p:txBody>
          <a:bodyPr/>
          <a:lstStyle/>
          <a:p>
            <a:r>
              <a:rPr lang="de-DE" dirty="0"/>
              <a:t>IFM Workshop, 28.01.2021</a:t>
            </a:r>
          </a:p>
        </p:txBody>
      </p:sp>
    </p:spTree>
    <p:extLst>
      <p:ext uri="{BB962C8B-B14F-4D97-AF65-F5344CB8AC3E}">
        <p14:creationId xmlns:p14="http://schemas.microsoft.com/office/powerpoint/2010/main" val="241011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5CE1EC-9058-4241-8B8D-48D9F0D05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Prozess der Modellierung nach Statistikern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55C66C-4D49-4441-ACB7-9ECEF35F99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 vs. Statistische Modellierung </a:t>
            </a:r>
          </a:p>
        </p:txBody>
      </p:sp>
      <p:sp>
        <p:nvSpPr>
          <p:cNvPr id="69" name="Abgerundetes Rechteck 68">
            <a:extLst>
              <a:ext uri="{FF2B5EF4-FFF2-40B4-BE49-F238E27FC236}">
                <a16:creationId xmlns:a16="http://schemas.microsoft.com/office/drawing/2014/main" id="{E633378E-32CE-1F4A-ADE4-89586A485342}"/>
              </a:ext>
            </a:extLst>
          </p:cNvPr>
          <p:cNvSpPr/>
          <p:nvPr/>
        </p:nvSpPr>
        <p:spPr>
          <a:xfrm>
            <a:off x="3163730" y="2517645"/>
            <a:ext cx="1627414" cy="805688"/>
          </a:xfrm>
          <a:prstGeom prst="roundRect">
            <a:avLst/>
          </a:prstGeom>
          <a:solidFill>
            <a:schemeClr val="accent3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de-DE" sz="1600" dirty="0">
                <a:solidFill>
                  <a:schemeClr val="bg2"/>
                </a:solidFill>
              </a:rPr>
              <a:t>Hypothese</a:t>
            </a:r>
          </a:p>
        </p:txBody>
      </p:sp>
      <p:sp>
        <p:nvSpPr>
          <p:cNvPr id="70" name="Abgerundetes Rechteck 69">
            <a:extLst>
              <a:ext uri="{FF2B5EF4-FFF2-40B4-BE49-F238E27FC236}">
                <a16:creationId xmlns:a16="http://schemas.microsoft.com/office/drawing/2014/main" id="{A6AC9D58-5631-A54B-9C33-C607ECCD7C53}"/>
              </a:ext>
            </a:extLst>
          </p:cNvPr>
          <p:cNvSpPr/>
          <p:nvPr/>
        </p:nvSpPr>
        <p:spPr>
          <a:xfrm>
            <a:off x="7400856" y="2517645"/>
            <a:ext cx="1627414" cy="805688"/>
          </a:xfrm>
          <a:prstGeom prst="roundRect">
            <a:avLst/>
          </a:prstGeom>
          <a:solidFill>
            <a:schemeClr val="accent3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de-DE" sz="1600" dirty="0">
                <a:solidFill>
                  <a:schemeClr val="bg2"/>
                </a:solidFill>
              </a:rPr>
              <a:t>Experiment (Daten)</a:t>
            </a:r>
          </a:p>
        </p:txBody>
      </p:sp>
      <p:sp>
        <p:nvSpPr>
          <p:cNvPr id="71" name="Abgerundetes Rechteck 70">
            <a:extLst>
              <a:ext uri="{FF2B5EF4-FFF2-40B4-BE49-F238E27FC236}">
                <a16:creationId xmlns:a16="http://schemas.microsoft.com/office/drawing/2014/main" id="{B3EDADA4-0B07-064B-9324-DA666B86691D}"/>
              </a:ext>
            </a:extLst>
          </p:cNvPr>
          <p:cNvSpPr/>
          <p:nvPr/>
        </p:nvSpPr>
        <p:spPr>
          <a:xfrm>
            <a:off x="9519419" y="2517645"/>
            <a:ext cx="1627414" cy="805688"/>
          </a:xfrm>
          <a:prstGeom prst="roundRect">
            <a:avLst/>
          </a:prstGeom>
          <a:solidFill>
            <a:schemeClr val="accent3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de-DE" sz="1600" dirty="0">
                <a:solidFill>
                  <a:schemeClr val="bg2"/>
                </a:solidFill>
              </a:rPr>
              <a:t>Schluss-folgerung </a:t>
            </a:r>
          </a:p>
        </p:txBody>
      </p:sp>
      <p:sp>
        <p:nvSpPr>
          <p:cNvPr id="72" name="Abgerundetes Rechteck 71">
            <a:extLst>
              <a:ext uri="{FF2B5EF4-FFF2-40B4-BE49-F238E27FC236}">
                <a16:creationId xmlns:a16="http://schemas.microsoft.com/office/drawing/2014/main" id="{C526177F-749E-C446-A723-AB1D03CF60D6}"/>
              </a:ext>
            </a:extLst>
          </p:cNvPr>
          <p:cNvSpPr/>
          <p:nvPr/>
        </p:nvSpPr>
        <p:spPr>
          <a:xfrm>
            <a:off x="5282293" y="2517645"/>
            <a:ext cx="1627414" cy="805688"/>
          </a:xfrm>
          <a:prstGeom prst="roundRect">
            <a:avLst/>
          </a:prstGeom>
          <a:solidFill>
            <a:schemeClr val="accent3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de-DE" sz="1600" dirty="0">
                <a:solidFill>
                  <a:schemeClr val="bg2"/>
                </a:solidFill>
              </a:rPr>
              <a:t>Vorhersage</a:t>
            </a:r>
          </a:p>
        </p:txBody>
      </p: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63CE11DB-9779-6B43-8B9B-E0251B0E1552}"/>
              </a:ext>
            </a:extLst>
          </p:cNvPr>
          <p:cNvCxnSpPr>
            <a:cxnSpLocks/>
            <a:stCxn id="75" idx="3"/>
            <a:endCxn id="69" idx="1"/>
          </p:cNvCxnSpPr>
          <p:nvPr/>
        </p:nvCxnSpPr>
        <p:spPr>
          <a:xfrm>
            <a:off x="2672581" y="2920489"/>
            <a:ext cx="491149" cy="0"/>
          </a:xfrm>
          <a:prstGeom prst="straightConnector1">
            <a:avLst/>
          </a:prstGeom>
          <a:ln>
            <a:solidFill>
              <a:srgbClr val="9D9D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7408A29F-46E7-9249-A056-76941CFD67FF}"/>
              </a:ext>
            </a:extLst>
          </p:cNvPr>
          <p:cNvCxnSpPr>
            <a:cxnSpLocks/>
            <a:stCxn id="69" idx="3"/>
            <a:endCxn id="72" idx="1"/>
          </p:cNvCxnSpPr>
          <p:nvPr/>
        </p:nvCxnSpPr>
        <p:spPr>
          <a:xfrm>
            <a:off x="4791144" y="2920489"/>
            <a:ext cx="491149" cy="0"/>
          </a:xfrm>
          <a:prstGeom prst="straightConnector1">
            <a:avLst/>
          </a:prstGeom>
          <a:ln>
            <a:solidFill>
              <a:srgbClr val="9D9D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Abgerundetes Rechteck 74">
            <a:extLst>
              <a:ext uri="{FF2B5EF4-FFF2-40B4-BE49-F238E27FC236}">
                <a16:creationId xmlns:a16="http://schemas.microsoft.com/office/drawing/2014/main" id="{948B1370-A6FF-3B4D-8BF5-7F1D4E8132BA}"/>
              </a:ext>
            </a:extLst>
          </p:cNvPr>
          <p:cNvSpPr/>
          <p:nvPr/>
        </p:nvSpPr>
        <p:spPr>
          <a:xfrm>
            <a:off x="1045167" y="2517645"/>
            <a:ext cx="1627414" cy="805688"/>
          </a:xfrm>
          <a:prstGeom prst="roundRect">
            <a:avLst/>
          </a:prstGeom>
          <a:solidFill>
            <a:schemeClr val="accent3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de-DE" sz="1600" dirty="0">
                <a:solidFill>
                  <a:schemeClr val="bg2"/>
                </a:solidFill>
              </a:rPr>
              <a:t>Problem / Frage</a:t>
            </a:r>
          </a:p>
        </p:txBody>
      </p: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04EAB3D5-AA69-8C4E-8659-B6254A027534}"/>
              </a:ext>
            </a:extLst>
          </p:cNvPr>
          <p:cNvCxnSpPr>
            <a:cxnSpLocks/>
            <a:stCxn id="72" idx="3"/>
            <a:endCxn id="70" idx="1"/>
          </p:cNvCxnSpPr>
          <p:nvPr/>
        </p:nvCxnSpPr>
        <p:spPr>
          <a:xfrm>
            <a:off x="6909707" y="2920489"/>
            <a:ext cx="491149" cy="0"/>
          </a:xfrm>
          <a:prstGeom prst="straightConnector1">
            <a:avLst/>
          </a:prstGeom>
          <a:ln>
            <a:solidFill>
              <a:srgbClr val="9D9D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5FC6DF20-71D5-CE49-BE8A-BCA553836896}"/>
              </a:ext>
            </a:extLst>
          </p:cNvPr>
          <p:cNvCxnSpPr>
            <a:cxnSpLocks/>
            <a:stCxn id="70" idx="3"/>
            <a:endCxn id="71" idx="1"/>
          </p:cNvCxnSpPr>
          <p:nvPr/>
        </p:nvCxnSpPr>
        <p:spPr>
          <a:xfrm>
            <a:off x="9028270" y="2920489"/>
            <a:ext cx="491149" cy="0"/>
          </a:xfrm>
          <a:prstGeom prst="straightConnector1">
            <a:avLst/>
          </a:prstGeom>
          <a:ln>
            <a:solidFill>
              <a:srgbClr val="9D9D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winkelte Verbindung 77">
            <a:extLst>
              <a:ext uri="{FF2B5EF4-FFF2-40B4-BE49-F238E27FC236}">
                <a16:creationId xmlns:a16="http://schemas.microsoft.com/office/drawing/2014/main" id="{822BEC33-5D72-5B42-BFFC-07864571A90C}"/>
              </a:ext>
            </a:extLst>
          </p:cNvPr>
          <p:cNvCxnSpPr>
            <a:cxnSpLocks/>
            <a:stCxn id="71" idx="2"/>
            <a:endCxn id="69" idx="2"/>
          </p:cNvCxnSpPr>
          <p:nvPr/>
        </p:nvCxnSpPr>
        <p:spPr>
          <a:xfrm rot="5400000">
            <a:off x="7155282" y="145489"/>
            <a:ext cx="12700" cy="6355689"/>
          </a:xfrm>
          <a:prstGeom prst="bentConnector3">
            <a:avLst>
              <a:gd name="adj1" fmla="val 2828567"/>
            </a:avLst>
          </a:prstGeom>
          <a:ln>
            <a:solidFill>
              <a:srgbClr val="9D9D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 descr="Controlled experiments (article) | Khan Academy">
            <a:extLst>
              <a:ext uri="{FF2B5EF4-FFF2-40B4-BE49-F238E27FC236}">
                <a16:creationId xmlns:a16="http://schemas.microsoft.com/office/drawing/2014/main" id="{55BA984D-02FF-B247-A37C-528DD9E6C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664" y="4163157"/>
            <a:ext cx="5958672" cy="219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88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  <p:bldP spid="71" grpId="0" animBg="1"/>
      <p:bldP spid="72" grpId="0" animBg="1"/>
      <p:bldP spid="7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Grundlagen der </a:t>
            </a:r>
            <a:r>
              <a:rPr lang="de-DE" dirty="0" err="1"/>
              <a:t>Bayesschen</a:t>
            </a:r>
            <a:r>
              <a:rPr lang="de-DE" dirty="0"/>
              <a:t> Modellierung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37FFB91D-9D19-4BB9-9920-81CFF316F011}"/>
              </a:ext>
            </a:extLst>
          </p:cNvPr>
          <p:cNvSpPr/>
          <p:nvPr/>
        </p:nvSpPr>
        <p:spPr>
          <a:xfrm>
            <a:off x="7972425" y="4048125"/>
            <a:ext cx="1076325" cy="1905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786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2003A-1CAE-DF46-B8FB-0026D61C6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Mathematische Formulierung des wissenschaftlichen Prozesses: Der Satz von </a:t>
            </a:r>
            <a:r>
              <a:rPr lang="de-DE" dirty="0" err="1"/>
              <a:t>Bayes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BA0752-ABBF-E045-8D4C-DEFE866F61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Grundlagen der </a:t>
            </a:r>
            <a:r>
              <a:rPr lang="de-DE" dirty="0" err="1"/>
              <a:t>Bayesschen</a:t>
            </a:r>
            <a:r>
              <a:rPr lang="de-DE" dirty="0"/>
              <a:t> Modellierung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7DA77E42-76D6-3A4F-AAB3-D0C4899BF69A}"/>
                  </a:ext>
                </a:extLst>
              </p:cNvPr>
              <p:cNvSpPr txBox="1"/>
              <p:nvPr/>
            </p:nvSpPr>
            <p:spPr>
              <a:xfrm>
                <a:off x="5354778" y="2784861"/>
                <a:ext cx="2707344" cy="651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sz="2000" b="0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7DA77E42-76D6-3A4F-AAB3-D0C4899BF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778" y="2784861"/>
                <a:ext cx="2707344" cy="651910"/>
              </a:xfrm>
              <a:prstGeom prst="rect">
                <a:avLst/>
              </a:prstGeom>
              <a:blipFill>
                <a:blip r:embed="rId3"/>
                <a:stretch>
                  <a:fillRect l="-1395" t="-3846" r="-2791" b="-153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8362637E-C186-3B40-A0CD-8DD4589FF863}"/>
                  </a:ext>
                </a:extLst>
              </p:cNvPr>
              <p:cNvSpPr txBox="1"/>
              <p:nvPr/>
            </p:nvSpPr>
            <p:spPr>
              <a:xfrm>
                <a:off x="5354778" y="3738999"/>
                <a:ext cx="263841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de-DE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de-DE" sz="20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000" b="0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8362637E-C186-3B40-A0CD-8DD4589FF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778" y="3738999"/>
                <a:ext cx="2638415" cy="307777"/>
              </a:xfrm>
              <a:prstGeom prst="rect">
                <a:avLst/>
              </a:prstGeom>
              <a:blipFill>
                <a:blip r:embed="rId4"/>
                <a:stretch>
                  <a:fillRect l="-1435" r="-2871" b="-36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C138F2B-4D8F-374E-A7DD-11B04E7C8F65}"/>
              </a:ext>
            </a:extLst>
          </p:cNvPr>
          <p:cNvGrpSpPr/>
          <p:nvPr/>
        </p:nvGrpSpPr>
        <p:grpSpPr>
          <a:xfrm>
            <a:off x="2951991" y="2362190"/>
            <a:ext cx="1416814" cy="1801673"/>
            <a:chOff x="2951991" y="2916378"/>
            <a:chExt cx="1416814" cy="1801673"/>
          </a:xfrm>
        </p:grpSpPr>
        <p:pic>
          <p:nvPicPr>
            <p:cNvPr id="3074" name="Picture 2" descr="upload.wikimedia.org/wikipedia/commons/d/d4/Tho...">
              <a:extLst>
                <a:ext uri="{FF2B5EF4-FFF2-40B4-BE49-F238E27FC236}">
                  <a16:creationId xmlns:a16="http://schemas.microsoft.com/office/drawing/2014/main" id="{B520B86D-5846-1B49-B0F7-BCC4301AD1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1991" y="2916378"/>
              <a:ext cx="1416814" cy="1519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A8071BAE-5046-AC48-A1B3-533285E05EB2}"/>
                </a:ext>
              </a:extLst>
            </p:cNvPr>
            <p:cNvSpPr txBox="1"/>
            <p:nvPr/>
          </p:nvSpPr>
          <p:spPr>
            <a:xfrm>
              <a:off x="3238808" y="4533385"/>
              <a:ext cx="843180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1200" dirty="0"/>
                <a:t>1701 – 1761</a:t>
              </a:r>
              <a:endParaRPr lang="de-DE" sz="1100" dirty="0"/>
            </a:p>
          </p:txBody>
        </p:sp>
      </p:grpSp>
      <p:sp>
        <p:nvSpPr>
          <p:cNvPr id="9" name="Rechteck 8">
            <a:extLst>
              <a:ext uri="{FF2B5EF4-FFF2-40B4-BE49-F238E27FC236}">
                <a16:creationId xmlns:a16="http://schemas.microsoft.com/office/drawing/2014/main" id="{45ED5031-37E5-CB4E-ABB1-ADB063C0E0EA}"/>
              </a:ext>
            </a:extLst>
          </p:cNvPr>
          <p:cNvSpPr/>
          <p:nvPr/>
        </p:nvSpPr>
        <p:spPr>
          <a:xfrm>
            <a:off x="3577560" y="5079318"/>
            <a:ext cx="1856509" cy="288000"/>
          </a:xfrm>
          <a:prstGeom prst="rect">
            <a:avLst/>
          </a:prstGeom>
          <a:solidFill>
            <a:schemeClr val="accent4"/>
          </a:solidFill>
          <a:ln w="12700" cmpd="sng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Wissen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22AF1C5-A01A-3147-AE66-0F51E4C45D97}"/>
              </a:ext>
            </a:extLst>
          </p:cNvPr>
          <p:cNvSpPr/>
          <p:nvPr/>
        </p:nvSpPr>
        <p:spPr>
          <a:xfrm>
            <a:off x="6024067" y="5079318"/>
            <a:ext cx="1856509" cy="288000"/>
          </a:xfrm>
          <a:prstGeom prst="rect">
            <a:avLst/>
          </a:prstGeom>
          <a:solidFill>
            <a:schemeClr val="accent3"/>
          </a:solidFill>
          <a:ln w="12700" cmpd="sng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Beobachtungen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22A21D5-997D-7447-B15A-5485013282D8}"/>
              </a:ext>
            </a:extLst>
          </p:cNvPr>
          <p:cNvSpPr/>
          <p:nvPr/>
        </p:nvSpPr>
        <p:spPr>
          <a:xfrm>
            <a:off x="8433511" y="5079318"/>
            <a:ext cx="1856509" cy="288000"/>
          </a:xfrm>
          <a:prstGeom prst="rect">
            <a:avLst/>
          </a:prstGeom>
          <a:solidFill>
            <a:schemeClr val="accent2"/>
          </a:solidFill>
          <a:ln w="12700" cmpd="sng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Vorwissen</a:t>
            </a:r>
          </a:p>
        </p:txBody>
      </p:sp>
      <p:cxnSp>
        <p:nvCxnSpPr>
          <p:cNvPr id="12" name="Gewinkelte Verbindung 11">
            <a:extLst>
              <a:ext uri="{FF2B5EF4-FFF2-40B4-BE49-F238E27FC236}">
                <a16:creationId xmlns:a16="http://schemas.microsoft.com/office/drawing/2014/main" id="{32086755-2097-554C-BAD8-5033D59F97F6}"/>
              </a:ext>
            </a:extLst>
          </p:cNvPr>
          <p:cNvCxnSpPr>
            <a:cxnSpLocks/>
            <a:stCxn id="9" idx="0"/>
            <a:endCxn id="15" idx="2"/>
          </p:cNvCxnSpPr>
          <p:nvPr/>
        </p:nvCxnSpPr>
        <p:spPr>
          <a:xfrm rot="5400000" flipH="1" flipV="1">
            <a:off x="4701574" y="3939287"/>
            <a:ext cx="944273" cy="133579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winkelte Verbindung 12">
            <a:extLst>
              <a:ext uri="{FF2B5EF4-FFF2-40B4-BE49-F238E27FC236}">
                <a16:creationId xmlns:a16="http://schemas.microsoft.com/office/drawing/2014/main" id="{DDD7D37F-C7EE-A24D-ABBD-F7E065E156E3}"/>
              </a:ext>
            </a:extLst>
          </p:cNvPr>
          <p:cNvCxnSpPr>
            <a:cxnSpLocks/>
            <a:stCxn id="10" idx="0"/>
            <a:endCxn id="16" idx="2"/>
          </p:cNvCxnSpPr>
          <p:nvPr/>
        </p:nvCxnSpPr>
        <p:spPr>
          <a:xfrm rot="5400000" flipH="1" flipV="1">
            <a:off x="6482654" y="4604714"/>
            <a:ext cx="944273" cy="4936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winkelte Verbindung 13">
            <a:extLst>
              <a:ext uri="{FF2B5EF4-FFF2-40B4-BE49-F238E27FC236}">
                <a16:creationId xmlns:a16="http://schemas.microsoft.com/office/drawing/2014/main" id="{0228CB58-6323-D44D-B9F9-3EBE05B15665}"/>
              </a:ext>
            </a:extLst>
          </p:cNvPr>
          <p:cNvCxnSpPr>
            <a:cxnSpLocks/>
            <a:stCxn id="17" idx="2"/>
            <a:endCxn id="11" idx="0"/>
          </p:cNvCxnSpPr>
          <p:nvPr/>
        </p:nvCxnSpPr>
        <p:spPr>
          <a:xfrm rot="16200000" flipH="1">
            <a:off x="8070804" y="3788355"/>
            <a:ext cx="944273" cy="163765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1172C305-5A5D-B341-8783-AE480D2D0898}"/>
              </a:ext>
            </a:extLst>
          </p:cNvPr>
          <p:cNvSpPr/>
          <p:nvPr/>
        </p:nvSpPr>
        <p:spPr>
          <a:xfrm>
            <a:off x="5514113" y="3770698"/>
            <a:ext cx="654985" cy="364347"/>
          </a:xfrm>
          <a:prstGeom prst="rect">
            <a:avLst/>
          </a:prstGeom>
          <a:noFill/>
          <a:ln w="12700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0826F17-6AD0-E64B-8CD1-17DCCE177C20}"/>
              </a:ext>
            </a:extLst>
          </p:cNvPr>
          <p:cNvSpPr/>
          <p:nvPr/>
        </p:nvSpPr>
        <p:spPr>
          <a:xfrm>
            <a:off x="6641887" y="3770698"/>
            <a:ext cx="630742" cy="364347"/>
          </a:xfrm>
          <a:prstGeom prst="rect">
            <a:avLst/>
          </a:prstGeom>
          <a:noFill/>
          <a:ln w="12700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5F17284-DF31-1143-93B0-9D2147E33C94}"/>
              </a:ext>
            </a:extLst>
          </p:cNvPr>
          <p:cNvSpPr/>
          <p:nvPr/>
        </p:nvSpPr>
        <p:spPr>
          <a:xfrm>
            <a:off x="7512234" y="3770698"/>
            <a:ext cx="423762" cy="364347"/>
          </a:xfrm>
          <a:prstGeom prst="rect">
            <a:avLst/>
          </a:prstGeom>
          <a:noFill/>
          <a:ln w="12700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725FF5F-A1C7-234F-962C-13325251439C}"/>
              </a:ext>
            </a:extLst>
          </p:cNvPr>
          <p:cNvSpPr txBox="1"/>
          <p:nvPr/>
        </p:nvSpPr>
        <p:spPr>
          <a:xfrm>
            <a:off x="9531927" y="5597236"/>
            <a:ext cx="6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de-DE" sz="1600" dirty="0" err="1"/>
          </a:p>
        </p:txBody>
      </p:sp>
    </p:spTree>
    <p:extLst>
      <p:ext uri="{BB962C8B-B14F-4D97-AF65-F5344CB8AC3E}">
        <p14:creationId xmlns:p14="http://schemas.microsoft.com/office/powerpoint/2010/main" val="118243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2003A-1CAE-DF46-B8FB-0026D61C6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Posteriori Wissen ist eine Kombination von A-Priori Wissen und Beobachtungen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BA0752-ABBF-E045-8D4C-DEFE866F61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Grundlagen der </a:t>
            </a:r>
            <a:r>
              <a:rPr lang="de-DE" dirty="0" err="1"/>
              <a:t>Bayesschen</a:t>
            </a:r>
            <a:r>
              <a:rPr lang="de-DE" dirty="0"/>
              <a:t> Modellierung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8362637E-C186-3B40-A0CD-8DD4589FF863}"/>
                  </a:ext>
                </a:extLst>
              </p:cNvPr>
              <p:cNvSpPr txBox="1"/>
              <p:nvPr/>
            </p:nvSpPr>
            <p:spPr>
              <a:xfrm>
                <a:off x="4508930" y="4006307"/>
                <a:ext cx="31741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de-DE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de-DE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de-DE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de-DE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400" b="0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8362637E-C186-3B40-A0CD-8DD4589FF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930" y="4006307"/>
                <a:ext cx="3174139" cy="369332"/>
              </a:xfrm>
              <a:prstGeom prst="rect">
                <a:avLst/>
              </a:prstGeom>
              <a:blipFill>
                <a:blip r:embed="rId3"/>
                <a:stretch>
                  <a:fillRect l="-1600" r="-2800" b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hteck 33">
            <a:extLst>
              <a:ext uri="{FF2B5EF4-FFF2-40B4-BE49-F238E27FC236}">
                <a16:creationId xmlns:a16="http://schemas.microsoft.com/office/drawing/2014/main" id="{7B9D52B4-9F80-AC4C-A1D7-203EDCD32C90}"/>
              </a:ext>
            </a:extLst>
          </p:cNvPr>
          <p:cNvSpPr/>
          <p:nvPr/>
        </p:nvSpPr>
        <p:spPr>
          <a:xfrm>
            <a:off x="4522785" y="3917812"/>
            <a:ext cx="1046743" cy="611190"/>
          </a:xfrm>
          <a:prstGeom prst="rect">
            <a:avLst/>
          </a:prstGeom>
          <a:noFill/>
          <a:ln w="12700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endParaRPr lang="de-DE" sz="1400" dirty="0">
              <a:solidFill>
                <a:schemeClr val="tx1"/>
              </a:solidFill>
            </a:endParaRPr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292D01C0-3BC3-7C42-9611-37B4149EEF51}"/>
              </a:ext>
            </a:extLst>
          </p:cNvPr>
          <p:cNvGrpSpPr/>
          <p:nvPr/>
        </p:nvGrpSpPr>
        <p:grpSpPr>
          <a:xfrm>
            <a:off x="918187" y="1706294"/>
            <a:ext cx="4127969" cy="2211518"/>
            <a:chOff x="918187" y="1706294"/>
            <a:chExt cx="4127969" cy="2211518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6462B4C6-B706-A64C-AA8B-5D77C2EEC853}"/>
                </a:ext>
              </a:extLst>
            </p:cNvPr>
            <p:cNvSpPr/>
            <p:nvPr/>
          </p:nvSpPr>
          <p:spPr>
            <a:xfrm>
              <a:off x="918187" y="1994294"/>
              <a:ext cx="2466109" cy="1321982"/>
            </a:xfrm>
            <a:prstGeom prst="rect">
              <a:avLst/>
            </a:prstGeom>
            <a:noFill/>
            <a:ln w="12700" cmpd="sng">
              <a:solidFill>
                <a:schemeClr val="accent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t"/>
            <a:lstStyle/>
            <a:p>
              <a:r>
                <a:rPr lang="de-DE" sz="1400" dirty="0">
                  <a:solidFill>
                    <a:schemeClr val="tx1"/>
                  </a:solidFill>
                </a:rPr>
                <a:t>Die Wahrscheinlichkeit, dass die Hypothese wahr ist, nachdem wir die Daten gesehen haben.</a:t>
              </a: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5F2086E5-0732-8A4E-9E9C-C339ABB08FFE}"/>
                </a:ext>
              </a:extLst>
            </p:cNvPr>
            <p:cNvSpPr/>
            <p:nvPr/>
          </p:nvSpPr>
          <p:spPr>
            <a:xfrm>
              <a:off x="918187" y="1706294"/>
              <a:ext cx="1856509" cy="288000"/>
            </a:xfrm>
            <a:prstGeom prst="rect">
              <a:avLst/>
            </a:prstGeom>
            <a:solidFill>
              <a:schemeClr val="accent4"/>
            </a:solidFill>
            <a:ln w="12700" cmpd="sng">
              <a:solidFill>
                <a:schemeClr val="accent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t"/>
            <a:lstStyle/>
            <a:p>
              <a:r>
                <a:rPr lang="de-DE" sz="1400" b="1" dirty="0" err="1">
                  <a:solidFill>
                    <a:schemeClr val="bg1"/>
                  </a:solidFill>
                </a:rPr>
                <a:t>Posterior</a:t>
              </a:r>
              <a:r>
                <a:rPr lang="de-DE" sz="1400" b="1" dirty="0">
                  <a:solidFill>
                    <a:schemeClr val="bg1"/>
                  </a:solidFill>
                </a:rPr>
                <a:t> </a:t>
              </a:r>
              <a:r>
                <a:rPr lang="de-DE" sz="1400" b="1" dirty="0" err="1">
                  <a:solidFill>
                    <a:schemeClr val="bg1"/>
                  </a:solidFill>
                </a:rPr>
                <a:t>Probability</a:t>
              </a:r>
              <a:endParaRPr lang="de-DE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Gewinkelte Verbindung 13">
              <a:extLst>
                <a:ext uri="{FF2B5EF4-FFF2-40B4-BE49-F238E27FC236}">
                  <a16:creationId xmlns:a16="http://schemas.microsoft.com/office/drawing/2014/main" id="{34F6A717-3D70-D44A-8380-5704F51ADEFA}"/>
                </a:ext>
              </a:extLst>
            </p:cNvPr>
            <p:cNvCxnSpPr>
              <a:cxnSpLocks/>
              <a:stCxn id="4" idx="2"/>
              <a:endCxn id="34" idx="0"/>
            </p:cNvCxnSpPr>
            <p:nvPr/>
          </p:nvCxnSpPr>
          <p:spPr>
            <a:xfrm rot="16200000" flipH="1">
              <a:off x="3297931" y="2169586"/>
              <a:ext cx="601536" cy="28949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hteck 34">
            <a:extLst>
              <a:ext uri="{FF2B5EF4-FFF2-40B4-BE49-F238E27FC236}">
                <a16:creationId xmlns:a16="http://schemas.microsoft.com/office/drawing/2014/main" id="{C464A538-7AC9-A742-A3A1-60966FC7F54B}"/>
              </a:ext>
            </a:extLst>
          </p:cNvPr>
          <p:cNvSpPr/>
          <p:nvPr/>
        </p:nvSpPr>
        <p:spPr>
          <a:xfrm>
            <a:off x="5914443" y="3917812"/>
            <a:ext cx="1008000" cy="611190"/>
          </a:xfrm>
          <a:prstGeom prst="rect">
            <a:avLst/>
          </a:prstGeom>
          <a:noFill/>
          <a:ln w="12700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0773583-C56F-7847-9898-DFF923F7595E}"/>
              </a:ext>
            </a:extLst>
          </p:cNvPr>
          <p:cNvSpPr/>
          <p:nvPr/>
        </p:nvSpPr>
        <p:spPr>
          <a:xfrm>
            <a:off x="6950153" y="3917812"/>
            <a:ext cx="677222" cy="611190"/>
          </a:xfrm>
          <a:prstGeom prst="rect">
            <a:avLst/>
          </a:prstGeom>
          <a:noFill/>
          <a:ln w="12700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endParaRPr lang="de-DE" sz="1400" dirty="0">
              <a:solidFill>
                <a:schemeClr val="tx1"/>
              </a:solidFill>
            </a:endParaRPr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3A74CFF9-25D4-7843-9543-AA656AEC9F11}"/>
              </a:ext>
            </a:extLst>
          </p:cNvPr>
          <p:cNvGrpSpPr/>
          <p:nvPr/>
        </p:nvGrpSpPr>
        <p:grpSpPr>
          <a:xfrm>
            <a:off x="7288764" y="1701302"/>
            <a:ext cx="4204990" cy="2216510"/>
            <a:chOff x="7288764" y="1701302"/>
            <a:chExt cx="4204990" cy="2216510"/>
          </a:xfrm>
        </p:grpSpPr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3C23FA94-0E48-E044-8BFC-D0A204BF638F}"/>
                </a:ext>
              </a:extLst>
            </p:cNvPr>
            <p:cNvSpPr/>
            <p:nvPr/>
          </p:nvSpPr>
          <p:spPr>
            <a:xfrm>
              <a:off x="9027645" y="1991410"/>
              <a:ext cx="2466109" cy="1321982"/>
            </a:xfrm>
            <a:prstGeom prst="rect">
              <a:avLst/>
            </a:prstGeom>
            <a:noFill/>
            <a:ln w="12700" cmpd="sng"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t"/>
            <a:lstStyle/>
            <a:p>
              <a:r>
                <a:rPr lang="de-DE" sz="1400" dirty="0">
                  <a:solidFill>
                    <a:schemeClr val="tx1"/>
                  </a:solidFill>
                </a:rPr>
                <a:t>Die Wahrscheinlichkeit, dass die Hypothese Wahr ist (bevor wir die Daten gesehen haben).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B63B08E0-516B-5649-BF17-816FAECB7EDD}"/>
                </a:ext>
              </a:extLst>
            </p:cNvPr>
            <p:cNvSpPr/>
            <p:nvPr/>
          </p:nvSpPr>
          <p:spPr>
            <a:xfrm>
              <a:off x="9027645" y="1701302"/>
              <a:ext cx="1856509" cy="288000"/>
            </a:xfrm>
            <a:prstGeom prst="rect">
              <a:avLst/>
            </a:prstGeom>
            <a:solidFill>
              <a:schemeClr val="accent2"/>
            </a:solidFill>
            <a:ln w="12700" cmpd="sng"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t"/>
            <a:lstStyle/>
            <a:p>
              <a:r>
                <a:rPr lang="de-DE" sz="1400" b="1" dirty="0">
                  <a:solidFill>
                    <a:schemeClr val="bg1"/>
                  </a:solidFill>
                </a:rPr>
                <a:t>Prior </a:t>
              </a:r>
              <a:r>
                <a:rPr lang="de-DE" sz="1400" b="1" dirty="0" err="1">
                  <a:solidFill>
                    <a:schemeClr val="bg1"/>
                  </a:solidFill>
                </a:rPr>
                <a:t>Probability</a:t>
              </a:r>
              <a:endParaRPr lang="de-DE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9" name="Gewinkelte Verbindung 38">
              <a:extLst>
                <a:ext uri="{FF2B5EF4-FFF2-40B4-BE49-F238E27FC236}">
                  <a16:creationId xmlns:a16="http://schemas.microsoft.com/office/drawing/2014/main" id="{22FD6970-0E66-1745-A738-9BFBA56A73C2}"/>
                </a:ext>
              </a:extLst>
            </p:cNvPr>
            <p:cNvCxnSpPr>
              <a:cxnSpLocks/>
              <a:stCxn id="32" idx="2"/>
              <a:endCxn id="36" idx="0"/>
            </p:cNvCxnSpPr>
            <p:nvPr/>
          </p:nvCxnSpPr>
          <p:spPr>
            <a:xfrm rot="5400000">
              <a:off x="8472522" y="2129634"/>
              <a:ext cx="604420" cy="29719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4322486D-F74A-BC4C-AA16-430BAF677C85}"/>
              </a:ext>
            </a:extLst>
          </p:cNvPr>
          <p:cNvGrpSpPr/>
          <p:nvPr/>
        </p:nvGrpSpPr>
        <p:grpSpPr>
          <a:xfrm>
            <a:off x="5189250" y="1703411"/>
            <a:ext cx="2466109" cy="2214400"/>
            <a:chOff x="5189250" y="1703411"/>
            <a:chExt cx="2466109" cy="2214400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3DF16B15-DEA1-FD41-AC60-2522C60C774F}"/>
                </a:ext>
              </a:extLst>
            </p:cNvPr>
            <p:cNvSpPr/>
            <p:nvPr/>
          </p:nvSpPr>
          <p:spPr>
            <a:xfrm>
              <a:off x="5189250" y="1991411"/>
              <a:ext cx="2466109" cy="1321982"/>
            </a:xfrm>
            <a:prstGeom prst="rect">
              <a:avLst/>
            </a:prstGeom>
            <a:noFill/>
            <a:ln w="12700" cmpd="sng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t"/>
            <a:lstStyle/>
            <a:p>
              <a:r>
                <a:rPr lang="de-DE" sz="1400" dirty="0">
                  <a:solidFill>
                    <a:schemeClr val="tx1"/>
                  </a:solidFill>
                </a:rPr>
                <a:t>Die Wahrscheinlichkeit der beobachteten Daten, angenommen, die Hypothese sei wahr.</a:t>
              </a:r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55A3F8DC-D0F3-9747-86F7-5D014E3AFA26}"/>
                </a:ext>
              </a:extLst>
            </p:cNvPr>
            <p:cNvSpPr/>
            <p:nvPr/>
          </p:nvSpPr>
          <p:spPr>
            <a:xfrm>
              <a:off x="5189250" y="1703411"/>
              <a:ext cx="1856509" cy="288000"/>
            </a:xfrm>
            <a:prstGeom prst="rect">
              <a:avLst/>
            </a:prstGeom>
            <a:solidFill>
              <a:schemeClr val="accent3"/>
            </a:solidFill>
            <a:ln w="12700" cmpd="sng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t"/>
            <a:lstStyle/>
            <a:p>
              <a:r>
                <a:rPr lang="de-DE" sz="1400" b="1" dirty="0" err="1">
                  <a:solidFill>
                    <a:schemeClr val="bg1"/>
                  </a:solidFill>
                </a:rPr>
                <a:t>Likelihood</a:t>
              </a:r>
              <a:endParaRPr lang="de-DE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40" name="Gewinkelte Verbindung 39">
              <a:extLst>
                <a:ext uri="{FF2B5EF4-FFF2-40B4-BE49-F238E27FC236}">
                  <a16:creationId xmlns:a16="http://schemas.microsoft.com/office/drawing/2014/main" id="{6D6D1CE2-986E-5E46-901D-60FAFD14A854}"/>
                </a:ext>
              </a:extLst>
            </p:cNvPr>
            <p:cNvCxnSpPr>
              <a:cxnSpLocks/>
              <a:stCxn id="30" idx="2"/>
              <a:endCxn id="35" idx="0"/>
            </p:cNvCxnSpPr>
            <p:nvPr/>
          </p:nvCxnSpPr>
          <p:spPr>
            <a:xfrm rot="5400000">
              <a:off x="6118165" y="3613671"/>
              <a:ext cx="604419" cy="38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hteck 42">
            <a:extLst>
              <a:ext uri="{FF2B5EF4-FFF2-40B4-BE49-F238E27FC236}">
                <a16:creationId xmlns:a16="http://schemas.microsoft.com/office/drawing/2014/main" id="{6F0AB2C1-9E12-214A-832C-1FB0CF27FF05}"/>
              </a:ext>
            </a:extLst>
          </p:cNvPr>
          <p:cNvSpPr/>
          <p:nvPr/>
        </p:nvSpPr>
        <p:spPr>
          <a:xfrm>
            <a:off x="2657250" y="5054698"/>
            <a:ext cx="2761883" cy="808372"/>
          </a:xfrm>
          <a:prstGeom prst="rect">
            <a:avLst/>
          </a:prstGeom>
          <a:solidFill>
            <a:schemeClr val="tx2"/>
          </a:solidFill>
          <a:ln w="19050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Alles wird als Verteilung dargestellt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D624FF17-634B-974C-8C3A-3934EF619D99}"/>
              </a:ext>
            </a:extLst>
          </p:cNvPr>
          <p:cNvSpPr/>
          <p:nvPr/>
        </p:nvSpPr>
        <p:spPr>
          <a:xfrm>
            <a:off x="6783897" y="5054698"/>
            <a:ext cx="2761883" cy="808372"/>
          </a:xfrm>
          <a:prstGeom prst="rect">
            <a:avLst/>
          </a:prstGeom>
          <a:solidFill>
            <a:schemeClr val="tx2"/>
          </a:solidFill>
          <a:ln w="19050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Vorwissen wird </a:t>
            </a:r>
          </a:p>
          <a:p>
            <a:pPr algn="ctr"/>
            <a:r>
              <a:rPr lang="de-DE" b="1" dirty="0">
                <a:solidFill>
                  <a:schemeClr val="bg1"/>
                </a:solidFill>
              </a:rPr>
              <a:t>genutzt</a:t>
            </a: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6C2B13AA-FB0D-C447-BC72-9E537EE060C5}"/>
              </a:ext>
            </a:extLst>
          </p:cNvPr>
          <p:cNvCxnSpPr>
            <a:cxnSpLocks/>
          </p:cNvCxnSpPr>
          <p:nvPr/>
        </p:nvCxnSpPr>
        <p:spPr>
          <a:xfrm>
            <a:off x="775855" y="4715187"/>
            <a:ext cx="10717899" cy="0"/>
          </a:xfrm>
          <a:prstGeom prst="line">
            <a:avLst/>
          </a:prstGeom>
          <a:ln>
            <a:solidFill>
              <a:srgbClr val="9D9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1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855DC2-27ED-9D43-AE9B-DDCF96CF2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Prozess der </a:t>
            </a:r>
            <a:r>
              <a:rPr lang="de-DE" dirty="0" err="1"/>
              <a:t>Bayesschen</a:t>
            </a:r>
            <a:r>
              <a:rPr lang="de-DE" dirty="0"/>
              <a:t> Modellierung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7B18B1-B542-A648-9B4E-49B3B8BC1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Grundlagen der </a:t>
            </a:r>
            <a:r>
              <a:rPr lang="de-DE" dirty="0" err="1"/>
              <a:t>Bayesschen</a:t>
            </a:r>
            <a:r>
              <a:rPr lang="de-DE" dirty="0"/>
              <a:t> Modellierung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BC91E375-DDC7-614F-B79A-5190337F4895}"/>
              </a:ext>
            </a:extLst>
          </p:cNvPr>
          <p:cNvGrpSpPr/>
          <p:nvPr/>
        </p:nvGrpSpPr>
        <p:grpSpPr>
          <a:xfrm>
            <a:off x="7032834" y="4436364"/>
            <a:ext cx="1188000" cy="1188000"/>
            <a:chOff x="6374836" y="4941337"/>
            <a:chExt cx="1188000" cy="11880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349526A-D4C0-FC42-B93F-B4BF88AB4FE5}"/>
                </a:ext>
              </a:extLst>
            </p:cNvPr>
            <p:cNvSpPr/>
            <p:nvPr/>
          </p:nvSpPr>
          <p:spPr>
            <a:xfrm>
              <a:off x="6374836" y="4941337"/>
              <a:ext cx="1188000" cy="1188000"/>
            </a:xfrm>
            <a:prstGeom prst="ellipse">
              <a:avLst/>
            </a:prstGeom>
            <a:solidFill>
              <a:schemeClr val="accent4"/>
            </a:solidFill>
            <a:ln w="9525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/>
            <a:lstStyle/>
            <a:p>
              <a:pPr algn="ctr"/>
              <a:endParaRPr lang="de-DE" sz="16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hteck 6">
                  <a:extLst>
                    <a:ext uri="{FF2B5EF4-FFF2-40B4-BE49-F238E27FC236}">
                      <a16:creationId xmlns:a16="http://schemas.microsoft.com/office/drawing/2014/main" id="{3AEA9EF2-6FD7-AB47-A0FC-53BD5F889A8E}"/>
                    </a:ext>
                  </a:extLst>
                </p:cNvPr>
                <p:cNvSpPr/>
                <p:nvPr/>
              </p:nvSpPr>
              <p:spPr>
                <a:xfrm>
                  <a:off x="6466935" y="5166005"/>
                  <a:ext cx="100380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oMath>
                    </m:oMathPara>
                  </a14:m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hteck 6">
                  <a:extLst>
                    <a:ext uri="{FF2B5EF4-FFF2-40B4-BE49-F238E27FC236}">
                      <a16:creationId xmlns:a16="http://schemas.microsoft.com/office/drawing/2014/main" id="{3AEA9EF2-6FD7-AB47-A0FC-53BD5F889A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6935" y="5166005"/>
                  <a:ext cx="1003801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E386FF6-EF4F-374F-9698-905A316F23DD}"/>
                </a:ext>
              </a:extLst>
            </p:cNvPr>
            <p:cNvSpPr txBox="1"/>
            <p:nvPr/>
          </p:nvSpPr>
          <p:spPr>
            <a:xfrm>
              <a:off x="6599342" y="5585727"/>
              <a:ext cx="738985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1400" b="1" dirty="0" err="1">
                  <a:solidFill>
                    <a:schemeClr val="bg1"/>
                  </a:solidFill>
                </a:rPr>
                <a:t>Posterior</a:t>
              </a:r>
              <a:endParaRPr lang="de-DE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3DFF5331-B4CF-9E44-AD84-DD875DE469A5}"/>
              </a:ext>
            </a:extLst>
          </p:cNvPr>
          <p:cNvGrpSpPr/>
          <p:nvPr/>
        </p:nvGrpSpPr>
        <p:grpSpPr>
          <a:xfrm>
            <a:off x="4122619" y="4436364"/>
            <a:ext cx="1188000" cy="1188000"/>
            <a:chOff x="4255091" y="4941337"/>
            <a:chExt cx="1188000" cy="1188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DD95863-ED84-514D-A39E-487FB5041975}"/>
                </a:ext>
              </a:extLst>
            </p:cNvPr>
            <p:cNvSpPr/>
            <p:nvPr/>
          </p:nvSpPr>
          <p:spPr>
            <a:xfrm>
              <a:off x="4255091" y="4941337"/>
              <a:ext cx="1188000" cy="1188000"/>
            </a:xfrm>
            <a:prstGeom prst="ellipse">
              <a:avLst/>
            </a:prstGeom>
            <a:solidFill>
              <a:schemeClr val="accent3"/>
            </a:solidFill>
            <a:ln w="9525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/>
            <a:lstStyle/>
            <a:p>
              <a:pPr algn="ctr"/>
              <a:endParaRPr lang="de-DE" sz="16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hteck 10">
                  <a:extLst>
                    <a:ext uri="{FF2B5EF4-FFF2-40B4-BE49-F238E27FC236}">
                      <a16:creationId xmlns:a16="http://schemas.microsoft.com/office/drawing/2014/main" id="{F5F50A97-5E11-D448-94E1-4975EDF3A0CF}"/>
                    </a:ext>
                  </a:extLst>
                </p:cNvPr>
                <p:cNvSpPr/>
                <p:nvPr/>
              </p:nvSpPr>
              <p:spPr>
                <a:xfrm>
                  <a:off x="4354686" y="5166005"/>
                  <a:ext cx="100380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de-DE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</m:oMath>
                    </m:oMathPara>
                  </a14:m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hteck 10">
                  <a:extLst>
                    <a:ext uri="{FF2B5EF4-FFF2-40B4-BE49-F238E27FC236}">
                      <a16:creationId xmlns:a16="http://schemas.microsoft.com/office/drawing/2014/main" id="{F5F50A97-5E11-D448-94E1-4975EDF3A0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4686" y="5166005"/>
                  <a:ext cx="100380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3BFC157A-7D24-004C-BB37-11EB71AAF810}"/>
                </a:ext>
              </a:extLst>
            </p:cNvPr>
            <p:cNvSpPr txBox="1"/>
            <p:nvPr/>
          </p:nvSpPr>
          <p:spPr>
            <a:xfrm>
              <a:off x="4414158" y="5585727"/>
              <a:ext cx="884859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de-DE" sz="1400" b="1" dirty="0" err="1">
                  <a:solidFill>
                    <a:schemeClr val="bg1"/>
                  </a:solidFill>
                </a:rPr>
                <a:t>Likelihood</a:t>
              </a:r>
              <a:endParaRPr lang="de-DE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6E2EE214-9EE5-4445-B5DC-2F87BF62AD1B}"/>
              </a:ext>
            </a:extLst>
          </p:cNvPr>
          <p:cNvGrpSpPr/>
          <p:nvPr/>
        </p:nvGrpSpPr>
        <p:grpSpPr>
          <a:xfrm>
            <a:off x="1212404" y="4436364"/>
            <a:ext cx="1188000" cy="1188000"/>
            <a:chOff x="1828800" y="4941337"/>
            <a:chExt cx="1188000" cy="118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364756E-6930-7A48-BBD3-9CB1ED2205CF}"/>
                </a:ext>
              </a:extLst>
            </p:cNvPr>
            <p:cNvSpPr/>
            <p:nvPr/>
          </p:nvSpPr>
          <p:spPr>
            <a:xfrm>
              <a:off x="1828800" y="4941337"/>
              <a:ext cx="1188000" cy="1188000"/>
            </a:xfrm>
            <a:prstGeom prst="ellipse">
              <a:avLst/>
            </a:prstGeom>
            <a:solidFill>
              <a:schemeClr val="accent2"/>
            </a:solidFill>
            <a:ln w="9525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/>
            <a:lstStyle/>
            <a:p>
              <a:pPr algn="ctr"/>
              <a:endParaRPr lang="de-DE" sz="16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hteck 14">
                  <a:extLst>
                    <a:ext uri="{FF2B5EF4-FFF2-40B4-BE49-F238E27FC236}">
                      <a16:creationId xmlns:a16="http://schemas.microsoft.com/office/drawing/2014/main" id="{F9BF93A8-0AAA-5841-97B5-E61F651E27A5}"/>
                    </a:ext>
                  </a:extLst>
                </p:cNvPr>
                <p:cNvSpPr/>
                <p:nvPr/>
              </p:nvSpPr>
              <p:spPr>
                <a:xfrm>
                  <a:off x="2035340" y="5166005"/>
                  <a:ext cx="7645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hteck 14">
                  <a:extLst>
                    <a:ext uri="{FF2B5EF4-FFF2-40B4-BE49-F238E27FC236}">
                      <a16:creationId xmlns:a16="http://schemas.microsoft.com/office/drawing/2014/main" id="{F9BF93A8-0AAA-5841-97B5-E61F651E27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5340" y="5166005"/>
                  <a:ext cx="76450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7A97F795-1F9B-2D41-8103-5CF5B0384995}"/>
                </a:ext>
              </a:extLst>
            </p:cNvPr>
            <p:cNvSpPr txBox="1"/>
            <p:nvPr/>
          </p:nvSpPr>
          <p:spPr>
            <a:xfrm>
              <a:off x="2235900" y="5585727"/>
              <a:ext cx="37510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de-DE" sz="1400" b="1" dirty="0">
                  <a:solidFill>
                    <a:schemeClr val="bg1"/>
                  </a:solidFill>
                </a:rPr>
                <a:t>Prior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E94E8DF1-DA70-6A4B-B18F-B43B7AB59300}"/>
              </a:ext>
            </a:extLst>
          </p:cNvPr>
          <p:cNvGrpSpPr/>
          <p:nvPr/>
        </p:nvGrpSpPr>
        <p:grpSpPr>
          <a:xfrm>
            <a:off x="9943050" y="4436364"/>
            <a:ext cx="1188000" cy="1188000"/>
            <a:chOff x="6374836" y="4941337"/>
            <a:chExt cx="1188000" cy="118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6803A73-6FA0-3F47-8BE7-4FE734E1CDEE}"/>
                </a:ext>
              </a:extLst>
            </p:cNvPr>
            <p:cNvSpPr/>
            <p:nvPr/>
          </p:nvSpPr>
          <p:spPr>
            <a:xfrm>
              <a:off x="6374836" y="4941337"/>
              <a:ext cx="1188000" cy="1188000"/>
            </a:xfrm>
            <a:prstGeom prst="ellipse">
              <a:avLst/>
            </a:prstGeom>
            <a:solidFill>
              <a:schemeClr val="accent4"/>
            </a:solidFill>
            <a:ln w="9525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/>
            <a:lstStyle/>
            <a:p>
              <a:pPr algn="ctr"/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CC923DC5-C56B-8445-9B51-21B35B488468}"/>
                </a:ext>
              </a:extLst>
            </p:cNvPr>
            <p:cNvSpPr txBox="1"/>
            <p:nvPr/>
          </p:nvSpPr>
          <p:spPr>
            <a:xfrm>
              <a:off x="6609078" y="5322490"/>
              <a:ext cx="724557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de-DE" sz="1400" b="1" dirty="0">
                  <a:solidFill>
                    <a:schemeClr val="bg1"/>
                  </a:solidFill>
                </a:rPr>
                <a:t>Rück-</a:t>
              </a:r>
              <a:br>
                <a:rPr lang="de-DE" sz="1400" b="1" dirty="0">
                  <a:solidFill>
                    <a:schemeClr val="bg1"/>
                  </a:solidFill>
                </a:rPr>
              </a:br>
              <a:r>
                <a:rPr lang="de-DE" sz="1400" b="1" dirty="0" err="1">
                  <a:solidFill>
                    <a:schemeClr val="bg1"/>
                  </a:solidFill>
                </a:rPr>
                <a:t>schlüsse</a:t>
              </a:r>
              <a:endParaRPr lang="de-DE" sz="1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2D559485-E99D-8B4D-A187-5E0BC036CA5B}"/>
              </a:ext>
            </a:extLst>
          </p:cNvPr>
          <p:cNvCxnSpPr>
            <a:stCxn id="14" idx="6"/>
            <a:endCxn id="10" idx="2"/>
          </p:cNvCxnSpPr>
          <p:nvPr/>
        </p:nvCxnSpPr>
        <p:spPr>
          <a:xfrm>
            <a:off x="2400404" y="5030364"/>
            <a:ext cx="1722215" cy="0"/>
          </a:xfrm>
          <a:prstGeom prst="straightConnector1">
            <a:avLst/>
          </a:prstGeom>
          <a:ln w="19050">
            <a:solidFill>
              <a:srgbClr val="9D9D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5F271E2-B7FA-234A-86BC-8C78FC05B085}"/>
              </a:ext>
            </a:extLst>
          </p:cNvPr>
          <p:cNvCxnSpPr>
            <a:cxnSpLocks/>
            <a:stCxn id="10" idx="6"/>
            <a:endCxn id="6" idx="2"/>
          </p:cNvCxnSpPr>
          <p:nvPr/>
        </p:nvCxnSpPr>
        <p:spPr>
          <a:xfrm>
            <a:off x="5310619" y="5030364"/>
            <a:ext cx="1722215" cy="0"/>
          </a:xfrm>
          <a:prstGeom prst="straightConnector1">
            <a:avLst/>
          </a:prstGeom>
          <a:ln w="19050">
            <a:solidFill>
              <a:srgbClr val="9D9D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A53E031B-128B-CD4C-89FD-C301F0577D62}"/>
              </a:ext>
            </a:extLst>
          </p:cNvPr>
          <p:cNvCxnSpPr>
            <a:cxnSpLocks/>
            <a:stCxn id="6" idx="6"/>
            <a:endCxn id="18" idx="2"/>
          </p:cNvCxnSpPr>
          <p:nvPr/>
        </p:nvCxnSpPr>
        <p:spPr>
          <a:xfrm>
            <a:off x="8220834" y="5030364"/>
            <a:ext cx="1722216" cy="0"/>
          </a:xfrm>
          <a:prstGeom prst="straightConnector1">
            <a:avLst/>
          </a:prstGeom>
          <a:ln w="19050">
            <a:solidFill>
              <a:srgbClr val="9D9D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winkelte Verbindung 22">
            <a:extLst>
              <a:ext uri="{FF2B5EF4-FFF2-40B4-BE49-F238E27FC236}">
                <a16:creationId xmlns:a16="http://schemas.microsoft.com/office/drawing/2014/main" id="{4E11E278-52B4-5249-A96B-F32C61E40897}"/>
              </a:ext>
            </a:extLst>
          </p:cNvPr>
          <p:cNvCxnSpPr>
            <a:cxnSpLocks/>
            <a:stCxn id="6" idx="4"/>
            <a:endCxn id="14" idx="4"/>
          </p:cNvCxnSpPr>
          <p:nvPr/>
        </p:nvCxnSpPr>
        <p:spPr>
          <a:xfrm rot="5400000">
            <a:off x="4716619" y="2714149"/>
            <a:ext cx="12700" cy="5820430"/>
          </a:xfrm>
          <a:prstGeom prst="bentConnector3">
            <a:avLst>
              <a:gd name="adj1" fmla="val 2490409"/>
            </a:avLst>
          </a:prstGeom>
          <a:ln w="19050">
            <a:solidFill>
              <a:srgbClr val="9D9D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3E135DCA-EADD-8D4E-9013-E4E4CD5BD28F}"/>
              </a:ext>
            </a:extLst>
          </p:cNvPr>
          <p:cNvSpPr txBox="1"/>
          <p:nvPr/>
        </p:nvSpPr>
        <p:spPr>
          <a:xfrm>
            <a:off x="3141668" y="6019626"/>
            <a:ext cx="314990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 err="1"/>
              <a:t>Bayesian</a:t>
            </a:r>
            <a:r>
              <a:rPr lang="de-DE" sz="1600" dirty="0"/>
              <a:t> </a:t>
            </a:r>
            <a:r>
              <a:rPr lang="de-DE" sz="1600" dirty="0" err="1"/>
              <a:t>Updating</a:t>
            </a:r>
            <a:r>
              <a:rPr lang="de-DE" sz="1600" dirty="0"/>
              <a:t> (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believes</a:t>
            </a:r>
            <a:r>
              <a:rPr lang="de-DE" sz="1600" dirty="0"/>
              <a:t>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34CDD76-53A6-F64F-B13E-516EB8AF5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724" y="1816349"/>
            <a:ext cx="2240779" cy="150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>
            <a:extLst>
              <a:ext uri="{FF2B5EF4-FFF2-40B4-BE49-F238E27FC236}">
                <a16:creationId xmlns:a16="http://schemas.microsoft.com/office/drawing/2014/main" id="{CFC7C35E-B585-8A47-B092-AF3AE3132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58" y="1828998"/>
            <a:ext cx="2319591" cy="1507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E542C673-7FDE-D14A-A881-39723084DE2D}"/>
                  </a:ext>
                </a:extLst>
              </p:cNvPr>
              <p:cNvSpPr txBox="1"/>
              <p:nvPr/>
            </p:nvSpPr>
            <p:spPr>
              <a:xfrm>
                <a:off x="3708320" y="3575347"/>
                <a:ext cx="2087687" cy="4609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DE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sz="1200" dirty="0"/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E542C673-7FDE-D14A-A881-39723084D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320" y="3575347"/>
                <a:ext cx="2087687" cy="460960"/>
              </a:xfrm>
              <a:prstGeom prst="rect">
                <a:avLst/>
              </a:prstGeom>
              <a:blipFill>
                <a:blip r:embed="rId8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9258EB16-C76F-5B48-B83D-91196A910690}"/>
                  </a:ext>
                </a:extLst>
              </p:cNvPr>
              <p:cNvSpPr txBox="1"/>
              <p:nvPr/>
            </p:nvSpPr>
            <p:spPr>
              <a:xfrm>
                <a:off x="948867" y="3677495"/>
                <a:ext cx="182319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(170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30)</m:t>
                      </m:r>
                    </m:oMath>
                  </m:oMathPara>
                </a14:m>
                <a:endParaRPr sz="1200" dirty="0"/>
              </a:p>
            </p:txBody>
          </p:sp>
        </mc:Choice>
        <mc:Fallback xmlns="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9258EB16-C76F-5B48-B83D-91196A910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867" y="3677495"/>
                <a:ext cx="1823191" cy="215444"/>
              </a:xfrm>
              <a:prstGeom prst="rect">
                <a:avLst/>
              </a:prstGeom>
              <a:blipFill>
                <a:blip r:embed="rId9"/>
                <a:stretch>
                  <a:fillRect l="-1379" t="-5556" r="-2759" b="-388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0" name="Picture 4">
            <a:extLst>
              <a:ext uri="{FF2B5EF4-FFF2-40B4-BE49-F238E27FC236}">
                <a16:creationId xmlns:a16="http://schemas.microsoft.com/office/drawing/2014/main" id="{E8771A2C-6951-9D4B-9CF9-4FB327EE1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307" y="1742915"/>
            <a:ext cx="2411486" cy="162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A033C703-079C-BF42-BB1B-5206241F828D}"/>
                  </a:ext>
                </a:extLst>
              </p:cNvPr>
              <p:cNvSpPr/>
              <p:nvPr/>
            </p:nvSpPr>
            <p:spPr>
              <a:xfrm>
                <a:off x="6560919" y="3657465"/>
                <a:ext cx="212301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de-DE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de-DE" sz="1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de-DE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A033C703-079C-BF42-BB1B-5206241F82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919" y="3657465"/>
                <a:ext cx="2123017" cy="307777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Grafik 29">
            <a:extLst>
              <a:ext uri="{FF2B5EF4-FFF2-40B4-BE49-F238E27FC236}">
                <a16:creationId xmlns:a16="http://schemas.microsoft.com/office/drawing/2014/main" id="{7168DE69-CFDE-5E4B-B5CA-B9F8E7530A2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31585" y="1769278"/>
            <a:ext cx="2112639" cy="736967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334EC76D-EFE3-7D43-979B-B797EB6F73F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55678" y="2563159"/>
            <a:ext cx="2240779" cy="73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14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28" grpId="0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Pymc3 – Ein </a:t>
            </a:r>
            <a:r>
              <a:rPr lang="de-DE" dirty="0" err="1"/>
              <a:t>probabilistisches</a:t>
            </a:r>
            <a:r>
              <a:rPr lang="de-DE" dirty="0"/>
              <a:t> Programmierframework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37FFB91D-9D19-4BB9-9920-81CFF316F011}"/>
              </a:ext>
            </a:extLst>
          </p:cNvPr>
          <p:cNvSpPr/>
          <p:nvPr/>
        </p:nvSpPr>
        <p:spPr>
          <a:xfrm>
            <a:off x="7972425" y="4048125"/>
            <a:ext cx="1076325" cy="1905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263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BBCB8-1F6C-7942-A981-8DEA73B58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Vereinfachte </a:t>
            </a:r>
            <a:r>
              <a:rPr lang="de-DE" dirty="0" err="1"/>
              <a:t>Bayessche</a:t>
            </a:r>
            <a:r>
              <a:rPr lang="de-DE" dirty="0"/>
              <a:t> Modellierung mit Pymc3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32677F-5C69-3540-A7DA-109CC2F2A8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Pymc3 – Ein </a:t>
            </a:r>
            <a:r>
              <a:rPr lang="de-DE" dirty="0" err="1"/>
              <a:t>probabilistisches</a:t>
            </a:r>
            <a:r>
              <a:rPr lang="de-DE" dirty="0"/>
              <a:t> Programmierframework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9DAA225-DCFB-A042-B41F-B20C6866D478}"/>
              </a:ext>
            </a:extLst>
          </p:cNvPr>
          <p:cNvSpPr/>
          <p:nvPr/>
        </p:nvSpPr>
        <p:spPr>
          <a:xfrm>
            <a:off x="1717133" y="4126387"/>
            <a:ext cx="1440000" cy="1440000"/>
          </a:xfrm>
          <a:prstGeom prst="ellipse">
            <a:avLst/>
          </a:prstGeom>
          <a:noFill/>
          <a:ln w="19050" cmpd="sng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e-DE" sz="1600" dirty="0">
              <a:solidFill>
                <a:schemeClr val="accent2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D5E82D5-9B95-E743-BE52-5C2DE7D66CF3}"/>
              </a:ext>
            </a:extLst>
          </p:cNvPr>
          <p:cNvSpPr txBox="1"/>
          <p:nvPr/>
        </p:nvSpPr>
        <p:spPr>
          <a:xfrm>
            <a:off x="1814051" y="4599315"/>
            <a:ext cx="127759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solidFill>
                  <a:schemeClr val="accent2"/>
                </a:solidFill>
              </a:rPr>
              <a:t>Spezifikation </a:t>
            </a:r>
          </a:p>
          <a:p>
            <a:pPr algn="ctr"/>
            <a:r>
              <a:rPr lang="de-DE" sz="1600" dirty="0">
                <a:solidFill>
                  <a:schemeClr val="accent2"/>
                </a:solidFill>
              </a:rPr>
              <a:t>des Modells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BD862F-D94D-7E44-9980-CDBA26F479C3}"/>
              </a:ext>
            </a:extLst>
          </p:cNvPr>
          <p:cNvSpPr/>
          <p:nvPr/>
        </p:nvSpPr>
        <p:spPr>
          <a:xfrm>
            <a:off x="5197156" y="4126387"/>
            <a:ext cx="1440000" cy="1440000"/>
          </a:xfrm>
          <a:prstGeom prst="ellipse">
            <a:avLst/>
          </a:prstGeom>
          <a:noFill/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75E3D0E-D995-A049-8251-647A4FD81819}"/>
              </a:ext>
            </a:extLst>
          </p:cNvPr>
          <p:cNvSpPr txBox="1"/>
          <p:nvPr/>
        </p:nvSpPr>
        <p:spPr>
          <a:xfrm>
            <a:off x="5349051" y="4613170"/>
            <a:ext cx="111408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solidFill>
                  <a:schemeClr val="accent3"/>
                </a:solidFill>
              </a:rPr>
              <a:t>„</a:t>
            </a:r>
            <a:r>
              <a:rPr lang="de-DE" sz="1600" dirty="0" err="1">
                <a:solidFill>
                  <a:schemeClr val="accent3"/>
                </a:solidFill>
              </a:rPr>
              <a:t>Inference</a:t>
            </a:r>
            <a:r>
              <a:rPr lang="de-DE" sz="1600" dirty="0">
                <a:solidFill>
                  <a:schemeClr val="accent3"/>
                </a:solidFill>
              </a:rPr>
              <a:t> </a:t>
            </a:r>
            <a:br>
              <a:rPr lang="de-DE" sz="1600" dirty="0">
                <a:solidFill>
                  <a:schemeClr val="accent3"/>
                </a:solidFill>
              </a:rPr>
            </a:br>
            <a:r>
              <a:rPr lang="de-DE" sz="1600" dirty="0">
                <a:solidFill>
                  <a:schemeClr val="accent3"/>
                </a:solidFill>
              </a:rPr>
              <a:t>Button“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FEC4E61-D8D0-C245-8A8C-5AC2A86C674F}"/>
              </a:ext>
            </a:extLst>
          </p:cNvPr>
          <p:cNvSpPr/>
          <p:nvPr/>
        </p:nvSpPr>
        <p:spPr>
          <a:xfrm>
            <a:off x="8845475" y="3353022"/>
            <a:ext cx="900000" cy="900000"/>
          </a:xfrm>
          <a:prstGeom prst="ellipse">
            <a:avLst/>
          </a:prstGeom>
          <a:noFill/>
          <a:ln w="19050" cmpd="sng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75B837C-6AAC-C24E-B4A5-14B4D624AA84}"/>
              </a:ext>
            </a:extLst>
          </p:cNvPr>
          <p:cNvSpPr txBox="1"/>
          <p:nvPr/>
        </p:nvSpPr>
        <p:spPr>
          <a:xfrm>
            <a:off x="8891749" y="3624492"/>
            <a:ext cx="8351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200" dirty="0">
                <a:solidFill>
                  <a:schemeClr val="accent4"/>
                </a:solidFill>
              </a:rPr>
              <a:t>Parameter </a:t>
            </a:r>
          </a:p>
          <a:p>
            <a:pPr algn="ctr"/>
            <a:r>
              <a:rPr lang="de-DE" sz="1200" dirty="0">
                <a:solidFill>
                  <a:schemeClr val="accent4"/>
                </a:solidFill>
              </a:rPr>
              <a:t>Inferenz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36AF5E6-461B-6146-AD67-D37591281FDA}"/>
              </a:ext>
            </a:extLst>
          </p:cNvPr>
          <p:cNvSpPr/>
          <p:nvPr/>
        </p:nvSpPr>
        <p:spPr>
          <a:xfrm>
            <a:off x="8845475" y="4407789"/>
            <a:ext cx="900000" cy="900000"/>
          </a:xfrm>
          <a:prstGeom prst="ellipse">
            <a:avLst/>
          </a:prstGeom>
          <a:noFill/>
          <a:ln w="19050" cmpd="sng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E7B4E65-55EB-694C-ADE9-1A383DC3AFCA}"/>
              </a:ext>
            </a:extLst>
          </p:cNvPr>
          <p:cNvSpPr txBox="1"/>
          <p:nvPr/>
        </p:nvSpPr>
        <p:spPr>
          <a:xfrm>
            <a:off x="8889372" y="4639626"/>
            <a:ext cx="81111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200" dirty="0" err="1">
                <a:solidFill>
                  <a:schemeClr val="accent4"/>
                </a:solidFill>
              </a:rPr>
              <a:t>Posterior</a:t>
            </a:r>
            <a:r>
              <a:rPr lang="de-DE" sz="1200" dirty="0">
                <a:solidFill>
                  <a:schemeClr val="accent4"/>
                </a:solidFill>
              </a:rPr>
              <a:t> </a:t>
            </a:r>
          </a:p>
          <a:p>
            <a:pPr algn="ctr"/>
            <a:r>
              <a:rPr lang="de-DE" sz="1200" dirty="0" err="1">
                <a:solidFill>
                  <a:schemeClr val="accent4"/>
                </a:solidFill>
              </a:rPr>
              <a:t>Predictions</a:t>
            </a:r>
            <a:endParaRPr lang="de-DE" sz="1200" dirty="0">
              <a:solidFill>
                <a:schemeClr val="accent4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34F364F-174C-8544-AEF7-6F20644E7369}"/>
              </a:ext>
            </a:extLst>
          </p:cNvPr>
          <p:cNvSpPr/>
          <p:nvPr/>
        </p:nvSpPr>
        <p:spPr>
          <a:xfrm>
            <a:off x="8832294" y="5462556"/>
            <a:ext cx="900000" cy="900000"/>
          </a:xfrm>
          <a:prstGeom prst="ellipse">
            <a:avLst/>
          </a:prstGeom>
          <a:noFill/>
          <a:ln w="19050" cmpd="sng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6B32CE9-0285-164D-A655-96F6E067F3A3}"/>
              </a:ext>
            </a:extLst>
          </p:cNvPr>
          <p:cNvSpPr txBox="1"/>
          <p:nvPr/>
        </p:nvSpPr>
        <p:spPr>
          <a:xfrm>
            <a:off x="9192527" y="5789445"/>
            <a:ext cx="17953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4"/>
                </a:solidFill>
              </a:rPr>
              <a:t>…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4C297568-AA2E-E442-8D20-0EECFA43AA38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3157133" y="4846387"/>
            <a:ext cx="2040023" cy="0"/>
          </a:xfrm>
          <a:prstGeom prst="straightConnector1">
            <a:avLst/>
          </a:prstGeom>
          <a:ln w="19050">
            <a:solidFill>
              <a:srgbClr val="9D9D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krümmte Verbindung 23">
            <a:extLst>
              <a:ext uri="{FF2B5EF4-FFF2-40B4-BE49-F238E27FC236}">
                <a16:creationId xmlns:a16="http://schemas.microsoft.com/office/drawing/2014/main" id="{CFE6B074-5371-7F41-BFF0-157E18C97E3C}"/>
              </a:ext>
            </a:extLst>
          </p:cNvPr>
          <p:cNvCxnSpPr>
            <a:cxnSpLocks/>
            <a:stCxn id="9" idx="7"/>
            <a:endCxn id="12" idx="2"/>
          </p:cNvCxnSpPr>
          <p:nvPr/>
        </p:nvCxnSpPr>
        <p:spPr>
          <a:xfrm rot="5400000" flipH="1" flipV="1">
            <a:off x="7368750" y="2860545"/>
            <a:ext cx="534248" cy="2419202"/>
          </a:xfrm>
          <a:prstGeom prst="curvedConnector2">
            <a:avLst/>
          </a:prstGeom>
          <a:ln w="19050">
            <a:solidFill>
              <a:srgbClr val="9D9D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krümmte Verbindung 25">
            <a:extLst>
              <a:ext uri="{FF2B5EF4-FFF2-40B4-BE49-F238E27FC236}">
                <a16:creationId xmlns:a16="http://schemas.microsoft.com/office/drawing/2014/main" id="{3667F2E1-BF64-6541-B029-17DBB05F04B9}"/>
              </a:ext>
            </a:extLst>
          </p:cNvPr>
          <p:cNvCxnSpPr>
            <a:cxnSpLocks/>
            <a:stCxn id="9" idx="5"/>
            <a:endCxn id="18" idx="2"/>
          </p:cNvCxnSpPr>
          <p:nvPr/>
        </p:nvCxnSpPr>
        <p:spPr>
          <a:xfrm rot="16200000" flipH="1">
            <a:off x="7350757" y="4431019"/>
            <a:ext cx="557052" cy="2406021"/>
          </a:xfrm>
          <a:prstGeom prst="curvedConnector2">
            <a:avLst/>
          </a:prstGeom>
          <a:ln w="19050">
            <a:solidFill>
              <a:srgbClr val="9D9D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D25DA6A-08C5-074F-AA70-7A780FD52D02}"/>
              </a:ext>
            </a:extLst>
          </p:cNvPr>
          <p:cNvCxnSpPr>
            <a:cxnSpLocks/>
            <a:stCxn id="9" idx="6"/>
            <a:endCxn id="16" idx="2"/>
          </p:cNvCxnSpPr>
          <p:nvPr/>
        </p:nvCxnSpPr>
        <p:spPr>
          <a:xfrm>
            <a:off x="6637156" y="4846387"/>
            <a:ext cx="2208319" cy="11402"/>
          </a:xfrm>
          <a:prstGeom prst="straightConnector1">
            <a:avLst/>
          </a:prstGeom>
          <a:ln w="19050">
            <a:solidFill>
              <a:srgbClr val="9D9D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ingebuchteter Richtungspfeil 26">
            <a:extLst>
              <a:ext uri="{FF2B5EF4-FFF2-40B4-BE49-F238E27FC236}">
                <a16:creationId xmlns:a16="http://schemas.microsoft.com/office/drawing/2014/main" id="{734EEB4F-A091-1D4F-8BD5-A5BCD0E8E9ED}"/>
              </a:ext>
            </a:extLst>
          </p:cNvPr>
          <p:cNvSpPr/>
          <p:nvPr/>
        </p:nvSpPr>
        <p:spPr>
          <a:xfrm>
            <a:off x="969815" y="2576961"/>
            <a:ext cx="3061855" cy="533534"/>
          </a:xfrm>
          <a:prstGeom prst="chevron">
            <a:avLst/>
          </a:prstGeom>
          <a:solidFill>
            <a:schemeClr val="accent2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de-DE" sz="1600" dirty="0">
                <a:solidFill>
                  <a:schemeClr val="bg1"/>
                </a:solidFill>
              </a:rPr>
              <a:t>1. Schritt</a:t>
            </a:r>
          </a:p>
        </p:txBody>
      </p:sp>
      <p:sp>
        <p:nvSpPr>
          <p:cNvPr id="28" name="Eingebuchteter Richtungspfeil 27">
            <a:extLst>
              <a:ext uri="{FF2B5EF4-FFF2-40B4-BE49-F238E27FC236}">
                <a16:creationId xmlns:a16="http://schemas.microsoft.com/office/drawing/2014/main" id="{8D7C07C4-C730-EA4A-9AA7-E33345A495EA}"/>
              </a:ext>
            </a:extLst>
          </p:cNvPr>
          <p:cNvSpPr/>
          <p:nvPr/>
        </p:nvSpPr>
        <p:spPr>
          <a:xfrm>
            <a:off x="4401930" y="2576961"/>
            <a:ext cx="3061855" cy="533534"/>
          </a:xfrm>
          <a:prstGeom prst="chevron">
            <a:avLst/>
          </a:prstGeom>
          <a:solidFill>
            <a:schemeClr val="accent3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de-DE" sz="1600" dirty="0">
                <a:solidFill>
                  <a:schemeClr val="bg1"/>
                </a:solidFill>
              </a:rPr>
              <a:t>2. Schritt</a:t>
            </a:r>
          </a:p>
        </p:txBody>
      </p:sp>
      <p:sp>
        <p:nvSpPr>
          <p:cNvPr id="29" name="Eingebuchteter Richtungspfeil 28">
            <a:extLst>
              <a:ext uri="{FF2B5EF4-FFF2-40B4-BE49-F238E27FC236}">
                <a16:creationId xmlns:a16="http://schemas.microsoft.com/office/drawing/2014/main" id="{25697061-026F-7346-A7BC-CD0E96F35328}"/>
              </a:ext>
            </a:extLst>
          </p:cNvPr>
          <p:cNvSpPr/>
          <p:nvPr/>
        </p:nvSpPr>
        <p:spPr>
          <a:xfrm>
            <a:off x="7769946" y="2576961"/>
            <a:ext cx="3061855" cy="533534"/>
          </a:xfrm>
          <a:prstGeom prst="chevron">
            <a:avLst/>
          </a:prstGeom>
          <a:solidFill>
            <a:schemeClr val="accent4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de-DE" sz="1600" dirty="0">
                <a:solidFill>
                  <a:schemeClr val="bg1"/>
                </a:solidFill>
              </a:rPr>
              <a:t>3. Schritt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4E7D24D5-7406-3441-951A-978D833A30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85" b="20937"/>
          <a:stretch/>
        </p:blipFill>
        <p:spPr bwMode="auto">
          <a:xfrm>
            <a:off x="802607" y="1511441"/>
            <a:ext cx="2289038" cy="74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6C16342A-D676-B940-99D5-DEC447D8E792}"/>
              </a:ext>
            </a:extLst>
          </p:cNvPr>
          <p:cNvSpPr txBox="1"/>
          <p:nvPr/>
        </p:nvSpPr>
        <p:spPr>
          <a:xfrm>
            <a:off x="3883909" y="1759595"/>
            <a:ext cx="283090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Leicht zu bedienende API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CE298CA1-48C3-BC45-B635-0FF29F18D8FA}"/>
              </a:ext>
            </a:extLst>
          </p:cNvPr>
          <p:cNvSpPr txBox="1"/>
          <p:nvPr/>
        </p:nvSpPr>
        <p:spPr>
          <a:xfrm>
            <a:off x="7463785" y="1758835"/>
            <a:ext cx="321081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Starkes Backend für Sampling</a:t>
            </a:r>
          </a:p>
        </p:txBody>
      </p:sp>
      <p:cxnSp>
        <p:nvCxnSpPr>
          <p:cNvPr id="33" name="Gerade Verbindung 32">
            <a:extLst>
              <a:ext uri="{FF2B5EF4-FFF2-40B4-BE49-F238E27FC236}">
                <a16:creationId xmlns:a16="http://schemas.microsoft.com/office/drawing/2014/main" id="{D8B5A873-05FD-6342-89FA-9930A0A913F9}"/>
              </a:ext>
            </a:extLst>
          </p:cNvPr>
          <p:cNvCxnSpPr>
            <a:cxnSpLocks/>
          </p:cNvCxnSpPr>
          <p:nvPr/>
        </p:nvCxnSpPr>
        <p:spPr>
          <a:xfrm>
            <a:off x="650326" y="2363288"/>
            <a:ext cx="10751965" cy="0"/>
          </a:xfrm>
          <a:prstGeom prst="line">
            <a:avLst/>
          </a:prstGeom>
          <a:ln>
            <a:solidFill>
              <a:srgbClr val="9D9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282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  <p:bldP spid="10" grpId="0"/>
      <p:bldP spid="12" grpId="0" animBg="1"/>
      <p:bldP spid="13" grpId="0"/>
      <p:bldP spid="16" grpId="0" animBg="1"/>
      <p:bldP spid="17" grpId="0"/>
      <p:bldP spid="18" grpId="0" animBg="1"/>
      <p:bldP spid="19" grpId="0"/>
      <p:bldP spid="27" grpId="0" animBg="1"/>
      <p:bldP spid="28" grpId="0" animBg="1"/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F4BA75-E381-DD43-A8B7-3716287DC2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de-DE" dirty="0"/>
              <a:t>Praxis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BDB24FC-9A79-8143-A6DA-9F0F003DAE8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2366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1D2E5F-6D34-C343-B8B3-0AF33E97D554}"/>
              </a:ext>
            </a:extLst>
          </p:cNvPr>
          <p:cNvSpPr/>
          <p:nvPr/>
        </p:nvSpPr>
        <p:spPr>
          <a:xfrm>
            <a:off x="0" y="0"/>
            <a:ext cx="4719782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AGENDA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B057A1A5-7E80-5243-84C1-E445D323C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020" y="1967345"/>
            <a:ext cx="6431598" cy="2923309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1. Theorie</a:t>
            </a:r>
          </a:p>
          <a:p>
            <a:pPr marL="582613" lvl="1" indent="-400050">
              <a:buFont typeface="+mj-lt"/>
              <a:buAutoNum type="romanLcPeriod"/>
            </a:pPr>
            <a:r>
              <a:rPr lang="de-DE" dirty="0" err="1"/>
              <a:t>Machine</a:t>
            </a:r>
            <a:r>
              <a:rPr lang="de-DE" dirty="0"/>
              <a:t> Learning vs. Statistische Modellierung</a:t>
            </a:r>
          </a:p>
          <a:p>
            <a:pPr marL="582613" lvl="1" indent="-400050">
              <a:buFont typeface="+mj-lt"/>
              <a:buAutoNum type="romanLcPeriod"/>
            </a:pPr>
            <a:r>
              <a:rPr lang="de-DE" dirty="0"/>
              <a:t>Grundlagen der </a:t>
            </a:r>
            <a:r>
              <a:rPr lang="de-DE" dirty="0" err="1"/>
              <a:t>Bayesschen</a:t>
            </a:r>
            <a:r>
              <a:rPr lang="de-DE" dirty="0"/>
              <a:t> Modellierung</a:t>
            </a:r>
          </a:p>
          <a:p>
            <a:pPr marL="582613" lvl="1" indent="-400050">
              <a:buFont typeface="+mj-lt"/>
              <a:buAutoNum type="romanLcPeriod"/>
            </a:pPr>
            <a:r>
              <a:rPr lang="de-DE" dirty="0"/>
              <a:t>Pymc3 – Ein </a:t>
            </a:r>
            <a:r>
              <a:rPr lang="de-DE" dirty="0" err="1"/>
              <a:t>probabilistisches</a:t>
            </a:r>
            <a:r>
              <a:rPr lang="de-DE" dirty="0"/>
              <a:t> Programmierframework</a:t>
            </a:r>
          </a:p>
          <a:p>
            <a:pPr>
              <a:buAutoNum type="romanLcPeriod"/>
            </a:pPr>
            <a:endParaRPr lang="de-DE" dirty="0"/>
          </a:p>
          <a:p>
            <a:pPr marL="0" indent="0">
              <a:buNone/>
            </a:pPr>
            <a:r>
              <a:rPr lang="de-DE" dirty="0"/>
              <a:t>2. Praxis</a:t>
            </a:r>
          </a:p>
          <a:p>
            <a:pPr marL="582613" lvl="1" indent="-400050">
              <a:buFont typeface="+mj-lt"/>
              <a:buAutoNum type="romanLcPeriod"/>
            </a:pPr>
            <a:r>
              <a:rPr lang="de-DE" dirty="0"/>
              <a:t>Unsicherheit beherrschen: </a:t>
            </a:r>
            <a:r>
              <a:rPr lang="de-DE" dirty="0" err="1"/>
              <a:t>Bayessche</a:t>
            </a:r>
            <a:r>
              <a:rPr lang="de-DE" dirty="0"/>
              <a:t> Lineare Modelle</a:t>
            </a:r>
          </a:p>
          <a:p>
            <a:pPr marL="582613" lvl="1" indent="-400050">
              <a:buFont typeface="+mj-lt"/>
              <a:buAutoNum type="romanLcPeriod"/>
            </a:pPr>
            <a:r>
              <a:rPr lang="de-DE" dirty="0"/>
              <a:t>Informationen teilen: </a:t>
            </a:r>
            <a:r>
              <a:rPr lang="de-DE" dirty="0" err="1"/>
              <a:t>Bayessche</a:t>
            </a:r>
            <a:r>
              <a:rPr lang="de-DE" dirty="0"/>
              <a:t> Hierarchische Modelle</a:t>
            </a:r>
          </a:p>
        </p:txBody>
      </p:sp>
    </p:spTree>
    <p:extLst>
      <p:ext uri="{BB962C8B-B14F-4D97-AF65-F5344CB8AC3E}">
        <p14:creationId xmlns:p14="http://schemas.microsoft.com/office/powerpoint/2010/main" val="3232026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 vs. Statistische Modellierung 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37FFB91D-9D19-4BB9-9920-81CFF316F011}"/>
              </a:ext>
            </a:extLst>
          </p:cNvPr>
          <p:cNvSpPr/>
          <p:nvPr/>
        </p:nvSpPr>
        <p:spPr>
          <a:xfrm>
            <a:off x="7972425" y="4048125"/>
            <a:ext cx="1076325" cy="1905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477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742F9574-D07C-1040-9270-101CF13C9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Unterschiedliche Hintergründe bestimmen Weltbild und Herangehensweise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7315501-B257-4E43-B7D3-30CBD60F30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 vs. Statistische Modellierung 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C0E6091-85AC-7A4F-A937-93569910C300}"/>
              </a:ext>
            </a:extLst>
          </p:cNvPr>
          <p:cNvSpPr txBox="1"/>
          <p:nvPr/>
        </p:nvSpPr>
        <p:spPr>
          <a:xfrm>
            <a:off x="1394147" y="2064807"/>
            <a:ext cx="159017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3"/>
                </a:solidFill>
              </a:rPr>
              <a:t>Der Informatiker</a:t>
            </a:r>
          </a:p>
        </p:txBody>
      </p:sp>
      <p:pic>
        <p:nvPicPr>
          <p:cNvPr id="14" name="Picture 2" descr="Computer Programmer - Jakobb Dee's Digital Portfolio">
            <a:extLst>
              <a:ext uri="{FF2B5EF4-FFF2-40B4-BE49-F238E27FC236}">
                <a16:creationId xmlns:a16="http://schemas.microsoft.com/office/drawing/2014/main" id="{F927B4B1-36FD-FB4F-AA8E-6A7984557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51" y="2644548"/>
            <a:ext cx="2550173" cy="259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BD9A2D14-EF9C-5543-BD3A-C30919141438}"/>
              </a:ext>
            </a:extLst>
          </p:cNvPr>
          <p:cNvSpPr txBox="1"/>
          <p:nvPr/>
        </p:nvSpPr>
        <p:spPr>
          <a:xfrm>
            <a:off x="9152174" y="2064807"/>
            <a:ext cx="133049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3"/>
                </a:solidFill>
              </a:rPr>
              <a:t>Der Statistiker</a:t>
            </a:r>
          </a:p>
        </p:txBody>
      </p:sp>
      <p:pic>
        <p:nvPicPr>
          <p:cNvPr id="19" name="Picture 2" descr="A simple sketch a scientist Royalty Free Vector Image">
            <a:extLst>
              <a:ext uri="{FF2B5EF4-FFF2-40B4-BE49-F238E27FC236}">
                <a16:creationId xmlns:a16="http://schemas.microsoft.com/office/drawing/2014/main" id="{77486FF5-9268-AC42-8452-22B26F9DF4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05"/>
          <a:stretch/>
        </p:blipFill>
        <p:spPr bwMode="auto">
          <a:xfrm>
            <a:off x="8751642" y="2644548"/>
            <a:ext cx="2131549" cy="259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ata science without programming - The Data Scientist">
            <a:extLst>
              <a:ext uri="{FF2B5EF4-FFF2-40B4-BE49-F238E27FC236}">
                <a16:creationId xmlns:a16="http://schemas.microsoft.com/office/drawing/2014/main" id="{A44C0961-C0AB-684C-BA10-DA500897B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747" y="2080000"/>
            <a:ext cx="3906506" cy="360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00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omputer Programmer - Jakobb Dee's Digital Portfolio">
            <a:extLst>
              <a:ext uri="{FF2B5EF4-FFF2-40B4-BE49-F238E27FC236}">
                <a16:creationId xmlns:a16="http://schemas.microsoft.com/office/drawing/2014/main" id="{6BA3FEC8-DE08-DC4A-9EE6-20EF2E99B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51" y="2644548"/>
            <a:ext cx="2550173" cy="259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161AB94F-3A71-4E40-B412-DFAC0E260CA1}"/>
              </a:ext>
            </a:extLst>
          </p:cNvPr>
          <p:cNvSpPr txBox="1"/>
          <p:nvPr/>
        </p:nvSpPr>
        <p:spPr>
          <a:xfrm>
            <a:off x="3814685" y="5127735"/>
            <a:ext cx="214802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1200" b="1" dirty="0"/>
              <a:t>Strebt nach Automatisierung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FC8A605-D28A-A74E-8686-B1C9F55DB28B}"/>
              </a:ext>
            </a:extLst>
          </p:cNvPr>
          <p:cNvSpPr txBox="1"/>
          <p:nvPr/>
        </p:nvSpPr>
        <p:spPr>
          <a:xfrm>
            <a:off x="4152918" y="3481617"/>
            <a:ext cx="180979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1200" dirty="0"/>
              <a:t>Sorgt sich um </a:t>
            </a:r>
            <a:r>
              <a:rPr lang="de-DE" sz="1200" dirty="0" err="1"/>
              <a:t>Overfitting</a:t>
            </a:r>
            <a:endParaRPr lang="de-DE" sz="12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AE11702-88F3-994F-A1C8-433833A7953D}"/>
              </a:ext>
            </a:extLst>
          </p:cNvPr>
          <p:cNvSpPr txBox="1"/>
          <p:nvPr/>
        </p:nvSpPr>
        <p:spPr>
          <a:xfrm>
            <a:off x="4114446" y="3893861"/>
            <a:ext cx="184826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1200" dirty="0"/>
              <a:t>Prüft die Vorhersagekraft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A3C68D8-D50E-D540-B9C1-B6979EC4892D}"/>
              </a:ext>
            </a:extLst>
          </p:cNvPr>
          <p:cNvSpPr txBox="1"/>
          <p:nvPr/>
        </p:nvSpPr>
        <p:spPr>
          <a:xfrm>
            <a:off x="3556601" y="4306105"/>
            <a:ext cx="240610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1200" dirty="0"/>
              <a:t>Verwendet nichtlineare Modelle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36DFA7B-9EDD-1C46-A477-D528F048C170}"/>
              </a:ext>
            </a:extLst>
          </p:cNvPr>
          <p:cNvSpPr txBox="1"/>
          <p:nvPr/>
        </p:nvSpPr>
        <p:spPr>
          <a:xfrm>
            <a:off x="4018267" y="4716920"/>
            <a:ext cx="194444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1200" dirty="0"/>
              <a:t>Modelle sind oft Black-Box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D06DFABD-7149-8A45-9E34-0C3AE1E9A4CF}"/>
              </a:ext>
            </a:extLst>
          </p:cNvPr>
          <p:cNvSpPr txBox="1"/>
          <p:nvPr/>
        </p:nvSpPr>
        <p:spPr>
          <a:xfrm>
            <a:off x="3421281" y="3067129"/>
            <a:ext cx="254717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200" dirty="0"/>
              <a:t>Große Datensätze sind notwendig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42F9574-D07C-1040-9270-101CF13C9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Science Stereotypen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7315501-B257-4E43-B7D3-30CBD60F30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 vs. Statistische Modellierung 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E935DF0-83C7-6E48-90B4-27DBED8E28D6}"/>
              </a:ext>
            </a:extLst>
          </p:cNvPr>
          <p:cNvSpPr txBox="1"/>
          <p:nvPr/>
        </p:nvSpPr>
        <p:spPr>
          <a:xfrm>
            <a:off x="1394149" y="2064807"/>
            <a:ext cx="159017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3"/>
                </a:solidFill>
              </a:rPr>
              <a:t>Der Informatiker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CC23137-CC13-D449-8EBB-B8D0E0464405}"/>
              </a:ext>
            </a:extLst>
          </p:cNvPr>
          <p:cNvSpPr txBox="1"/>
          <p:nvPr/>
        </p:nvSpPr>
        <p:spPr>
          <a:xfrm>
            <a:off x="5127789" y="1695898"/>
            <a:ext cx="193642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3"/>
                </a:solidFill>
              </a:rPr>
              <a:t>… als Data Scientist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34DD19B-D99B-C846-8431-ADF347F5FE21}"/>
              </a:ext>
            </a:extLst>
          </p:cNvPr>
          <p:cNvSpPr txBox="1"/>
          <p:nvPr/>
        </p:nvSpPr>
        <p:spPr>
          <a:xfrm>
            <a:off x="9152174" y="2064807"/>
            <a:ext cx="133049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3"/>
                </a:solidFill>
              </a:rPr>
              <a:t>Der Statistiker</a:t>
            </a:r>
          </a:p>
        </p:txBody>
      </p:sp>
      <p:pic>
        <p:nvPicPr>
          <p:cNvPr id="32" name="Picture 2" descr="A simple sketch a scientist Royalty Free Vector Image">
            <a:extLst>
              <a:ext uri="{FF2B5EF4-FFF2-40B4-BE49-F238E27FC236}">
                <a16:creationId xmlns:a16="http://schemas.microsoft.com/office/drawing/2014/main" id="{B7CBD0B4-FB98-B548-8DC4-F03EF53D8D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05"/>
          <a:stretch/>
        </p:blipFill>
        <p:spPr bwMode="auto">
          <a:xfrm>
            <a:off x="8751642" y="2644548"/>
            <a:ext cx="2131549" cy="259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38A33F08-DE4D-1F4A-B0E6-611315920621}"/>
              </a:ext>
            </a:extLst>
          </p:cNvPr>
          <p:cNvSpPr txBox="1"/>
          <p:nvPr/>
        </p:nvSpPr>
        <p:spPr>
          <a:xfrm>
            <a:off x="650326" y="6183020"/>
            <a:ext cx="721191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000" dirty="0"/>
              <a:t>Quelle: In Anlehnung an „</a:t>
            </a:r>
            <a:r>
              <a:rPr lang="de-DE" sz="1000" dirty="0" err="1"/>
              <a:t>Machine</a:t>
            </a:r>
            <a:r>
              <a:rPr lang="de-DE" sz="1000" dirty="0"/>
              <a:t> Learning </a:t>
            </a:r>
            <a:r>
              <a:rPr lang="de-DE" sz="1000" dirty="0" err="1"/>
              <a:t>and</a:t>
            </a:r>
            <a:r>
              <a:rPr lang="de-DE" sz="1000" dirty="0"/>
              <a:t> </a:t>
            </a:r>
            <a:r>
              <a:rPr lang="de-DE" sz="1000" dirty="0" err="1"/>
              <a:t>Statistics</a:t>
            </a:r>
            <a:r>
              <a:rPr lang="de-DE" sz="1000" dirty="0"/>
              <a:t>: </a:t>
            </a:r>
            <a:r>
              <a:rPr lang="de-DE" sz="1000" dirty="0" err="1"/>
              <a:t>Don't</a:t>
            </a:r>
            <a:r>
              <a:rPr lang="de-DE" sz="1000" dirty="0"/>
              <a:t> </a:t>
            </a:r>
            <a:r>
              <a:rPr lang="de-DE" sz="1000" dirty="0" err="1"/>
              <a:t>Mind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Gap“, Thomas </a:t>
            </a:r>
            <a:r>
              <a:rPr lang="de-DE" sz="1000" dirty="0" err="1"/>
              <a:t>Wiecki</a:t>
            </a:r>
            <a:r>
              <a:rPr lang="de-DE" sz="1000" dirty="0"/>
              <a:t>, ODSC Europe, 2018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FB2D6860-6A7D-6C45-9321-8A3C928E5134}"/>
              </a:ext>
            </a:extLst>
          </p:cNvPr>
          <p:cNvSpPr txBox="1"/>
          <p:nvPr/>
        </p:nvSpPr>
        <p:spPr>
          <a:xfrm>
            <a:off x="3568972" y="2653763"/>
            <a:ext cx="242237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200" dirty="0"/>
              <a:t>Verwendet Python (TF, </a:t>
            </a:r>
            <a:r>
              <a:rPr lang="de-DE" sz="1200" dirty="0" err="1"/>
              <a:t>sklearn</a:t>
            </a:r>
            <a:r>
              <a:rPr lang="de-DE" sz="1200" dirty="0"/>
              <a:t>)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DF79E89-0214-9F43-AC29-E99F44C1FCCD}"/>
              </a:ext>
            </a:extLst>
          </p:cNvPr>
          <p:cNvSpPr/>
          <p:nvPr/>
        </p:nvSpPr>
        <p:spPr>
          <a:xfrm>
            <a:off x="6108995" y="2111481"/>
            <a:ext cx="1910443" cy="3817009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e-DE" sz="1600" dirty="0" err="1">
              <a:solidFill>
                <a:schemeClr val="tx1"/>
              </a:solidFill>
            </a:endParaRPr>
          </a:p>
        </p:txBody>
      </p:sp>
      <p:cxnSp>
        <p:nvCxnSpPr>
          <p:cNvPr id="4" name="Gerade Verbindung 3">
            <a:extLst>
              <a:ext uri="{FF2B5EF4-FFF2-40B4-BE49-F238E27FC236}">
                <a16:creationId xmlns:a16="http://schemas.microsoft.com/office/drawing/2014/main" id="{1842B07B-D274-A644-A1F1-A1D335ED9582}"/>
              </a:ext>
            </a:extLst>
          </p:cNvPr>
          <p:cNvCxnSpPr>
            <a:cxnSpLocks/>
          </p:cNvCxnSpPr>
          <p:nvPr/>
        </p:nvCxnSpPr>
        <p:spPr>
          <a:xfrm>
            <a:off x="6096000" y="2187917"/>
            <a:ext cx="0" cy="3693899"/>
          </a:xfrm>
          <a:prstGeom prst="line">
            <a:avLst/>
          </a:prstGeom>
          <a:ln>
            <a:solidFill>
              <a:srgbClr val="9D9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44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8" grpId="0"/>
      <p:bldP spid="20" grpId="0"/>
      <p:bldP spid="22" grpId="0"/>
      <p:bldP spid="29" grpId="0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omputer Programmer - Jakobb Dee's Digital Portfolio">
            <a:extLst>
              <a:ext uri="{FF2B5EF4-FFF2-40B4-BE49-F238E27FC236}">
                <a16:creationId xmlns:a16="http://schemas.microsoft.com/office/drawing/2014/main" id="{6BA3FEC8-DE08-DC4A-9EE6-20EF2E99B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51" y="2644548"/>
            <a:ext cx="2550173" cy="259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742F9574-D07C-1040-9270-101CF13C9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Herangehensweise bei der Modellierung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7315501-B257-4E43-B7D3-30CBD60F30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 vs. Statistische Modellierung 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E935DF0-83C7-6E48-90B4-27DBED8E28D6}"/>
              </a:ext>
            </a:extLst>
          </p:cNvPr>
          <p:cNvSpPr txBox="1"/>
          <p:nvPr/>
        </p:nvSpPr>
        <p:spPr>
          <a:xfrm>
            <a:off x="1394149" y="2064807"/>
            <a:ext cx="159017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3"/>
                </a:solidFill>
              </a:rPr>
              <a:t>Der Informatiker</a:t>
            </a:r>
          </a:p>
        </p:txBody>
      </p:sp>
      <p:cxnSp>
        <p:nvCxnSpPr>
          <p:cNvPr id="4" name="Gerade Verbindung 3">
            <a:extLst>
              <a:ext uri="{FF2B5EF4-FFF2-40B4-BE49-F238E27FC236}">
                <a16:creationId xmlns:a16="http://schemas.microsoft.com/office/drawing/2014/main" id="{1842B07B-D274-A644-A1F1-A1D335ED9582}"/>
              </a:ext>
            </a:extLst>
          </p:cNvPr>
          <p:cNvCxnSpPr>
            <a:cxnSpLocks/>
          </p:cNvCxnSpPr>
          <p:nvPr/>
        </p:nvCxnSpPr>
        <p:spPr>
          <a:xfrm>
            <a:off x="6096000" y="2187917"/>
            <a:ext cx="0" cy="3693899"/>
          </a:xfrm>
          <a:prstGeom prst="line">
            <a:avLst/>
          </a:prstGeom>
          <a:ln>
            <a:solidFill>
              <a:srgbClr val="9D9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ECC23137-CC13-D449-8EBB-B8D0E0464405}"/>
              </a:ext>
            </a:extLst>
          </p:cNvPr>
          <p:cNvSpPr txBox="1"/>
          <p:nvPr/>
        </p:nvSpPr>
        <p:spPr>
          <a:xfrm>
            <a:off x="5127789" y="1695898"/>
            <a:ext cx="193642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3"/>
                </a:solidFill>
              </a:rPr>
              <a:t>… als Data Scientist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34DD19B-D99B-C846-8431-ADF347F5FE21}"/>
              </a:ext>
            </a:extLst>
          </p:cNvPr>
          <p:cNvSpPr txBox="1"/>
          <p:nvPr/>
        </p:nvSpPr>
        <p:spPr>
          <a:xfrm>
            <a:off x="9152174" y="2064807"/>
            <a:ext cx="133049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3"/>
                </a:solidFill>
              </a:rPr>
              <a:t>Der Statistiker</a:t>
            </a:r>
          </a:p>
        </p:txBody>
      </p:sp>
      <p:pic>
        <p:nvPicPr>
          <p:cNvPr id="32" name="Picture 2" descr="A simple sketch a scientist Royalty Free Vector Image">
            <a:extLst>
              <a:ext uri="{FF2B5EF4-FFF2-40B4-BE49-F238E27FC236}">
                <a16:creationId xmlns:a16="http://schemas.microsoft.com/office/drawing/2014/main" id="{B7CBD0B4-FB98-B548-8DC4-F03EF53D8D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05"/>
          <a:stretch/>
        </p:blipFill>
        <p:spPr bwMode="auto">
          <a:xfrm>
            <a:off x="8751642" y="2644548"/>
            <a:ext cx="2131549" cy="259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feld 46">
            <a:extLst>
              <a:ext uri="{FF2B5EF4-FFF2-40B4-BE49-F238E27FC236}">
                <a16:creationId xmlns:a16="http://schemas.microsoft.com/office/drawing/2014/main" id="{F1B82DBB-568B-F342-8717-C42365A6065A}"/>
              </a:ext>
            </a:extLst>
          </p:cNvPr>
          <p:cNvSpPr txBox="1"/>
          <p:nvPr/>
        </p:nvSpPr>
        <p:spPr>
          <a:xfrm>
            <a:off x="4657865" y="2644548"/>
            <a:ext cx="130484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1400" dirty="0"/>
              <a:t>Viele Daten</a:t>
            </a:r>
          </a:p>
          <a:p>
            <a:pPr algn="r"/>
            <a:r>
              <a:rPr lang="de-DE" sz="1400" dirty="0"/>
              <a:t>Große Modelle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55C41A8-E916-0C4F-AF47-BFCAD60F9408}"/>
              </a:ext>
            </a:extLst>
          </p:cNvPr>
          <p:cNvSpPr txBox="1"/>
          <p:nvPr/>
        </p:nvSpPr>
        <p:spPr>
          <a:xfrm>
            <a:off x="4744425" y="4207817"/>
            <a:ext cx="121828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1400" dirty="0"/>
              <a:t>Finales Modell</a:t>
            </a: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E38356D5-C632-BF4C-B4A4-FD92232013F8}"/>
              </a:ext>
            </a:extLst>
          </p:cNvPr>
          <p:cNvCxnSpPr/>
          <p:nvPr/>
        </p:nvCxnSpPr>
        <p:spPr>
          <a:xfrm>
            <a:off x="5863437" y="3101757"/>
            <a:ext cx="0" cy="1044000"/>
          </a:xfrm>
          <a:prstGeom prst="straightConnector1">
            <a:avLst/>
          </a:prstGeom>
          <a:ln>
            <a:solidFill>
              <a:srgbClr val="9D9D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853D6C17-FFA1-8A4A-A091-04EA92E7DDB9}"/>
              </a:ext>
            </a:extLst>
          </p:cNvPr>
          <p:cNvSpPr txBox="1"/>
          <p:nvPr/>
        </p:nvSpPr>
        <p:spPr>
          <a:xfrm>
            <a:off x="4676617" y="3547064"/>
            <a:ext cx="11301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200" dirty="0" err="1"/>
              <a:t>Regularisierung</a:t>
            </a:r>
            <a:endParaRPr lang="de-DE" sz="1200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2F11D289-FB94-9344-AB5D-132F196EF8B9}"/>
              </a:ext>
            </a:extLst>
          </p:cNvPr>
          <p:cNvSpPr txBox="1"/>
          <p:nvPr/>
        </p:nvSpPr>
        <p:spPr>
          <a:xfrm>
            <a:off x="4949610" y="5091832"/>
            <a:ext cx="101309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b="1" dirty="0"/>
              <a:t>Top-Down</a:t>
            </a:r>
          </a:p>
        </p:txBody>
      </p:sp>
      <p:sp>
        <p:nvSpPr>
          <p:cNvPr id="52" name="Pfeil nach rechts 51">
            <a:extLst>
              <a:ext uri="{FF2B5EF4-FFF2-40B4-BE49-F238E27FC236}">
                <a16:creationId xmlns:a16="http://schemas.microsoft.com/office/drawing/2014/main" id="{0A2227B9-459F-C24B-AE34-9CC0DACF4207}"/>
              </a:ext>
            </a:extLst>
          </p:cNvPr>
          <p:cNvSpPr/>
          <p:nvPr/>
        </p:nvSpPr>
        <p:spPr>
          <a:xfrm>
            <a:off x="4518122" y="5104628"/>
            <a:ext cx="322328" cy="246222"/>
          </a:xfrm>
          <a:prstGeom prst="rightArrow">
            <a:avLst/>
          </a:prstGeom>
          <a:solidFill>
            <a:schemeClr val="accent3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C878647-719E-2148-B7B8-11C959D713CE}"/>
              </a:ext>
            </a:extLst>
          </p:cNvPr>
          <p:cNvSpPr txBox="1"/>
          <p:nvPr/>
        </p:nvSpPr>
        <p:spPr>
          <a:xfrm>
            <a:off x="3439581" y="5463171"/>
            <a:ext cx="252312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1600" dirty="0" err="1"/>
              <a:t>Machine</a:t>
            </a:r>
            <a:r>
              <a:rPr lang="de-DE" sz="1600" dirty="0"/>
              <a:t> Learning-Ansatz</a:t>
            </a:r>
          </a:p>
        </p:txBody>
      </p:sp>
    </p:spTree>
    <p:extLst>
      <p:ext uri="{BB962C8B-B14F-4D97-AF65-F5344CB8AC3E}">
        <p14:creationId xmlns:p14="http://schemas.microsoft.com/office/powerpoint/2010/main" val="95437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50" grpId="0"/>
      <p:bldP spid="51" grpId="0"/>
      <p:bldP spid="52" grpId="0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742F9574-D07C-1040-9270-101CF13C9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Prozess der Modellierung nach Informatikern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7315501-B257-4E43-B7D3-30CBD60F30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 vs. Statistische Modellierung </a:t>
            </a:r>
          </a:p>
        </p:txBody>
      </p:sp>
      <p:sp>
        <p:nvSpPr>
          <p:cNvPr id="2" name="Eingebuchteter Richtungspfeil 1">
            <a:extLst>
              <a:ext uri="{FF2B5EF4-FFF2-40B4-BE49-F238E27FC236}">
                <a16:creationId xmlns:a16="http://schemas.microsoft.com/office/drawing/2014/main" id="{36C55C33-49BE-B944-9128-8C51BB13A5F9}"/>
              </a:ext>
            </a:extLst>
          </p:cNvPr>
          <p:cNvSpPr/>
          <p:nvPr/>
        </p:nvSpPr>
        <p:spPr>
          <a:xfrm>
            <a:off x="1371603" y="2581868"/>
            <a:ext cx="2188028" cy="805688"/>
          </a:xfrm>
          <a:prstGeom prst="chevron">
            <a:avLst/>
          </a:prstGeom>
          <a:solidFill>
            <a:schemeClr val="accent3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de-DE" sz="1600" dirty="0" err="1">
                <a:solidFill>
                  <a:schemeClr val="bg2"/>
                </a:solidFill>
              </a:rPr>
              <a:t>Collect</a:t>
            </a:r>
            <a:r>
              <a:rPr lang="de-DE" sz="1600" dirty="0">
                <a:solidFill>
                  <a:schemeClr val="bg2"/>
                </a:solidFill>
              </a:rPr>
              <a:t> Data</a:t>
            </a:r>
          </a:p>
        </p:txBody>
      </p:sp>
      <p:sp>
        <p:nvSpPr>
          <p:cNvPr id="31" name="Eingebuchteter Richtungspfeil 30">
            <a:extLst>
              <a:ext uri="{FF2B5EF4-FFF2-40B4-BE49-F238E27FC236}">
                <a16:creationId xmlns:a16="http://schemas.microsoft.com/office/drawing/2014/main" id="{0D2F0258-3604-1647-BBC2-C848A7D60886}"/>
              </a:ext>
            </a:extLst>
          </p:cNvPr>
          <p:cNvSpPr/>
          <p:nvPr/>
        </p:nvSpPr>
        <p:spPr>
          <a:xfrm>
            <a:off x="3626712" y="2581868"/>
            <a:ext cx="2188028" cy="805688"/>
          </a:xfrm>
          <a:prstGeom prst="chevron">
            <a:avLst/>
          </a:prstGeom>
          <a:solidFill>
            <a:schemeClr val="accent3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de-DE" sz="1600" dirty="0">
                <a:solidFill>
                  <a:schemeClr val="bg2"/>
                </a:solidFill>
              </a:rPr>
              <a:t>Engineer Features</a:t>
            </a:r>
          </a:p>
        </p:txBody>
      </p:sp>
      <p:sp>
        <p:nvSpPr>
          <p:cNvPr id="32" name="Eingebuchteter Richtungspfeil 31">
            <a:extLst>
              <a:ext uri="{FF2B5EF4-FFF2-40B4-BE49-F238E27FC236}">
                <a16:creationId xmlns:a16="http://schemas.microsoft.com/office/drawing/2014/main" id="{4BEC3D7B-D74F-214C-8DEF-7CD6D14B5762}"/>
              </a:ext>
            </a:extLst>
          </p:cNvPr>
          <p:cNvSpPr/>
          <p:nvPr/>
        </p:nvSpPr>
        <p:spPr>
          <a:xfrm>
            <a:off x="5881820" y="2581868"/>
            <a:ext cx="2188028" cy="805688"/>
          </a:xfrm>
          <a:prstGeom prst="chevron">
            <a:avLst/>
          </a:prstGeom>
          <a:solidFill>
            <a:schemeClr val="accent3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de-DE" sz="1600" dirty="0" err="1">
                <a:solidFill>
                  <a:schemeClr val="bg2"/>
                </a:solidFill>
              </a:rPr>
              <a:t>Build</a:t>
            </a:r>
            <a:r>
              <a:rPr lang="de-DE" sz="1600" dirty="0">
                <a:solidFill>
                  <a:schemeClr val="bg2"/>
                </a:solidFill>
              </a:rPr>
              <a:t> </a:t>
            </a:r>
          </a:p>
          <a:p>
            <a:pPr algn="ctr"/>
            <a:r>
              <a:rPr lang="de-DE" sz="1600" dirty="0">
                <a:solidFill>
                  <a:schemeClr val="bg2"/>
                </a:solidFill>
              </a:rPr>
              <a:t>Model</a:t>
            </a:r>
          </a:p>
        </p:txBody>
      </p:sp>
      <p:sp>
        <p:nvSpPr>
          <p:cNvPr id="33" name="Eingebuchteter Richtungspfeil 32">
            <a:extLst>
              <a:ext uri="{FF2B5EF4-FFF2-40B4-BE49-F238E27FC236}">
                <a16:creationId xmlns:a16="http://schemas.microsoft.com/office/drawing/2014/main" id="{63F85F6A-29E5-1D4E-B744-B9B0E6F97A81}"/>
              </a:ext>
            </a:extLst>
          </p:cNvPr>
          <p:cNvSpPr/>
          <p:nvPr/>
        </p:nvSpPr>
        <p:spPr>
          <a:xfrm>
            <a:off x="8136928" y="2581980"/>
            <a:ext cx="2188028" cy="805688"/>
          </a:xfrm>
          <a:prstGeom prst="chevron">
            <a:avLst/>
          </a:prstGeom>
          <a:solidFill>
            <a:schemeClr val="accent3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de-DE" sz="1600" dirty="0" err="1">
                <a:solidFill>
                  <a:schemeClr val="bg2"/>
                </a:solidFill>
              </a:rPr>
              <a:t>Evaluate</a:t>
            </a:r>
            <a:r>
              <a:rPr lang="de-DE" sz="1600" dirty="0">
                <a:solidFill>
                  <a:schemeClr val="bg2"/>
                </a:solidFill>
              </a:rPr>
              <a:t> Model</a:t>
            </a:r>
          </a:p>
        </p:txBody>
      </p:sp>
      <p:pic>
        <p:nvPicPr>
          <p:cNvPr id="4098" name="Picture 2" descr="The Artificial Neural Networks handbook: Part 1 | by Jayesh Bapu Ahire |  Coinmonks | Medium">
            <a:extLst>
              <a:ext uri="{FF2B5EF4-FFF2-40B4-BE49-F238E27FC236}">
                <a16:creationId xmlns:a16="http://schemas.microsoft.com/office/drawing/2014/main" id="{CABCD31A-3617-E345-86AC-D2A48485C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132" y="3984295"/>
            <a:ext cx="2027633" cy="171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Suchflex Turns Idle Computing Power Into an Incentivized Network – News  Bitcoin News">
            <a:extLst>
              <a:ext uri="{FF2B5EF4-FFF2-40B4-BE49-F238E27FC236}">
                <a16:creationId xmlns:a16="http://schemas.microsoft.com/office/drawing/2014/main" id="{B862097E-F2E6-D14B-9F3E-12CA521B8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512" y="4101139"/>
            <a:ext cx="1974416" cy="148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3888F335-41F1-0245-ADD2-9D25F0DD3B44}"/>
              </a:ext>
            </a:extLst>
          </p:cNvPr>
          <p:cNvSpPr/>
          <p:nvPr/>
        </p:nvSpPr>
        <p:spPr>
          <a:xfrm rot="16200000">
            <a:off x="5652616" y="-2140713"/>
            <a:ext cx="391327" cy="8953353"/>
          </a:xfrm>
          <a:prstGeom prst="rightBrace">
            <a:avLst>
              <a:gd name="adj1" fmla="val 8333"/>
              <a:gd name="adj2" fmla="val 50337"/>
            </a:avLst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29AA2C9-2FDA-0F45-A845-81A80EB860DE}"/>
              </a:ext>
            </a:extLst>
          </p:cNvPr>
          <p:cNvSpPr txBox="1"/>
          <p:nvPr/>
        </p:nvSpPr>
        <p:spPr>
          <a:xfrm>
            <a:off x="5237041" y="1873906"/>
            <a:ext cx="130965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/>
              <a:t>Automatisiert</a:t>
            </a:r>
          </a:p>
        </p:txBody>
      </p:sp>
    </p:spTree>
    <p:extLst>
      <p:ext uri="{BB962C8B-B14F-4D97-AF65-F5344CB8AC3E}">
        <p14:creationId xmlns:p14="http://schemas.microsoft.com/office/powerpoint/2010/main" val="71079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1" grpId="0" animBg="1"/>
      <p:bldP spid="32" grpId="0" animBg="1"/>
      <p:bldP spid="33" grpId="0" animBg="1"/>
      <p:bldP spid="3" grpId="0" animBg="1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omputer Programmer - Jakobb Dee's Digital Portfolio">
            <a:extLst>
              <a:ext uri="{FF2B5EF4-FFF2-40B4-BE49-F238E27FC236}">
                <a16:creationId xmlns:a16="http://schemas.microsoft.com/office/drawing/2014/main" id="{6BA3FEC8-DE08-DC4A-9EE6-20EF2E99B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51" y="2644548"/>
            <a:ext cx="2550173" cy="259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60EB82EA-7BCF-C344-8787-5DF535A29260}"/>
              </a:ext>
            </a:extLst>
          </p:cNvPr>
          <p:cNvSpPr txBox="1"/>
          <p:nvPr/>
        </p:nvSpPr>
        <p:spPr>
          <a:xfrm>
            <a:off x="6229292" y="5127735"/>
            <a:ext cx="163987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200" b="1" dirty="0"/>
              <a:t>Strebt nach Erkenntnis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AEB49DD-D629-2442-8C01-FAE6DDBBF755}"/>
              </a:ext>
            </a:extLst>
          </p:cNvPr>
          <p:cNvSpPr txBox="1"/>
          <p:nvPr/>
        </p:nvSpPr>
        <p:spPr>
          <a:xfrm>
            <a:off x="6229292" y="3481617"/>
            <a:ext cx="187391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200" dirty="0"/>
              <a:t>Sorgt sich um Annahmen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C5C089B-5982-5F48-8252-A22723EE5C85}"/>
              </a:ext>
            </a:extLst>
          </p:cNvPr>
          <p:cNvSpPr txBox="1"/>
          <p:nvPr/>
        </p:nvSpPr>
        <p:spPr>
          <a:xfrm>
            <a:off x="6229292" y="3893861"/>
            <a:ext cx="22938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200" dirty="0"/>
              <a:t>Prüft asymptotisches Verhalten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0AD2540-D7FD-7C42-ACF2-35F948C46FBC}"/>
              </a:ext>
            </a:extLst>
          </p:cNvPr>
          <p:cNvSpPr txBox="1"/>
          <p:nvPr/>
        </p:nvSpPr>
        <p:spPr>
          <a:xfrm>
            <a:off x="6229292" y="4306105"/>
            <a:ext cx="203421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200" dirty="0"/>
              <a:t>Verwendet lineare Modelle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08BE7B4-EF32-5141-914A-5B15A0FF8F69}"/>
              </a:ext>
            </a:extLst>
          </p:cNvPr>
          <p:cNvSpPr txBox="1"/>
          <p:nvPr/>
        </p:nvSpPr>
        <p:spPr>
          <a:xfrm>
            <a:off x="6229292" y="4716920"/>
            <a:ext cx="188833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200" dirty="0"/>
              <a:t>Modelle sind verständlich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4E62702-4E72-A748-8E64-C197D2620823}"/>
              </a:ext>
            </a:extLst>
          </p:cNvPr>
          <p:cNvSpPr txBox="1"/>
          <p:nvPr/>
        </p:nvSpPr>
        <p:spPr>
          <a:xfrm>
            <a:off x="6229292" y="2656276"/>
            <a:ext cx="96981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dirty="0"/>
              <a:t>Verwendet R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900C0AE6-ED49-BD49-9B81-8329430ED478}"/>
              </a:ext>
            </a:extLst>
          </p:cNvPr>
          <p:cNvSpPr txBox="1"/>
          <p:nvPr/>
        </p:nvSpPr>
        <p:spPr>
          <a:xfrm>
            <a:off x="6235035" y="3067129"/>
            <a:ext cx="235320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200" dirty="0"/>
              <a:t>Große Datensätze sind Problem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B277DE8A-174E-824A-B13C-6C7C9A862003}"/>
              </a:ext>
            </a:extLst>
          </p:cNvPr>
          <p:cNvSpPr/>
          <p:nvPr/>
        </p:nvSpPr>
        <p:spPr>
          <a:xfrm>
            <a:off x="4182821" y="2111067"/>
            <a:ext cx="1910443" cy="3817009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61AB94F-3A71-4E40-B412-DFAC0E260CA1}"/>
              </a:ext>
            </a:extLst>
          </p:cNvPr>
          <p:cNvSpPr txBox="1"/>
          <p:nvPr/>
        </p:nvSpPr>
        <p:spPr>
          <a:xfrm>
            <a:off x="3814685" y="5127735"/>
            <a:ext cx="214802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1200" b="1" dirty="0"/>
              <a:t>Strebt nach Automatisierung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FC8A605-D28A-A74E-8686-B1C9F55DB28B}"/>
              </a:ext>
            </a:extLst>
          </p:cNvPr>
          <p:cNvSpPr txBox="1"/>
          <p:nvPr/>
        </p:nvSpPr>
        <p:spPr>
          <a:xfrm>
            <a:off x="4152918" y="3481617"/>
            <a:ext cx="180979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1200" dirty="0"/>
              <a:t>Sorgt sich um </a:t>
            </a:r>
            <a:r>
              <a:rPr lang="de-DE" sz="1200" dirty="0" err="1"/>
              <a:t>Overfitting</a:t>
            </a:r>
            <a:endParaRPr lang="de-DE" sz="12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AE11702-88F3-994F-A1C8-433833A7953D}"/>
              </a:ext>
            </a:extLst>
          </p:cNvPr>
          <p:cNvSpPr txBox="1"/>
          <p:nvPr/>
        </p:nvSpPr>
        <p:spPr>
          <a:xfrm>
            <a:off x="4114446" y="3893861"/>
            <a:ext cx="184826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1200" dirty="0"/>
              <a:t>Prüft die Vorhersagekraft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A3C68D8-D50E-D540-B9C1-B6979EC4892D}"/>
              </a:ext>
            </a:extLst>
          </p:cNvPr>
          <p:cNvSpPr txBox="1"/>
          <p:nvPr/>
        </p:nvSpPr>
        <p:spPr>
          <a:xfrm>
            <a:off x="3556601" y="4306105"/>
            <a:ext cx="240610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1200" dirty="0"/>
              <a:t>Verwendet nichtlineare Modelle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36DFA7B-9EDD-1C46-A477-D528F048C170}"/>
              </a:ext>
            </a:extLst>
          </p:cNvPr>
          <p:cNvSpPr txBox="1"/>
          <p:nvPr/>
        </p:nvSpPr>
        <p:spPr>
          <a:xfrm>
            <a:off x="4018267" y="4716920"/>
            <a:ext cx="194444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1200" dirty="0"/>
              <a:t>Modelle sind oft Black-Box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D06DFABD-7149-8A45-9E34-0C3AE1E9A4CF}"/>
              </a:ext>
            </a:extLst>
          </p:cNvPr>
          <p:cNvSpPr txBox="1"/>
          <p:nvPr/>
        </p:nvSpPr>
        <p:spPr>
          <a:xfrm>
            <a:off x="3421281" y="3067129"/>
            <a:ext cx="254717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200" dirty="0"/>
              <a:t>Große Datensätze sind notwendig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FB2D6860-6A7D-6C45-9321-8A3C928E5134}"/>
              </a:ext>
            </a:extLst>
          </p:cNvPr>
          <p:cNvSpPr txBox="1"/>
          <p:nvPr/>
        </p:nvSpPr>
        <p:spPr>
          <a:xfrm>
            <a:off x="3568972" y="2653763"/>
            <a:ext cx="242237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200" dirty="0"/>
              <a:t>Verwendet Python (TF, </a:t>
            </a:r>
            <a:r>
              <a:rPr lang="de-DE" sz="1200" dirty="0" err="1"/>
              <a:t>sklearn</a:t>
            </a:r>
            <a:r>
              <a:rPr lang="de-DE" sz="1200" dirty="0"/>
              <a:t>)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42F9574-D07C-1040-9270-101CF13C9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Science Stereotypen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7315501-B257-4E43-B7D3-30CBD60F30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 vs. Statistische Modellierung 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E935DF0-83C7-6E48-90B4-27DBED8E28D6}"/>
              </a:ext>
            </a:extLst>
          </p:cNvPr>
          <p:cNvSpPr txBox="1"/>
          <p:nvPr/>
        </p:nvSpPr>
        <p:spPr>
          <a:xfrm>
            <a:off x="1394149" y="2064807"/>
            <a:ext cx="159017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3"/>
                </a:solidFill>
              </a:rPr>
              <a:t>Der Informatiker</a:t>
            </a:r>
          </a:p>
        </p:txBody>
      </p:sp>
      <p:cxnSp>
        <p:nvCxnSpPr>
          <p:cNvPr id="4" name="Gerade Verbindung 3">
            <a:extLst>
              <a:ext uri="{FF2B5EF4-FFF2-40B4-BE49-F238E27FC236}">
                <a16:creationId xmlns:a16="http://schemas.microsoft.com/office/drawing/2014/main" id="{1842B07B-D274-A644-A1F1-A1D335ED9582}"/>
              </a:ext>
            </a:extLst>
          </p:cNvPr>
          <p:cNvCxnSpPr>
            <a:cxnSpLocks/>
          </p:cNvCxnSpPr>
          <p:nvPr/>
        </p:nvCxnSpPr>
        <p:spPr>
          <a:xfrm>
            <a:off x="6096000" y="2187917"/>
            <a:ext cx="0" cy="3693899"/>
          </a:xfrm>
          <a:prstGeom prst="line">
            <a:avLst/>
          </a:prstGeom>
          <a:ln>
            <a:solidFill>
              <a:srgbClr val="9D9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ECC23137-CC13-D449-8EBB-B8D0E0464405}"/>
              </a:ext>
            </a:extLst>
          </p:cNvPr>
          <p:cNvSpPr txBox="1"/>
          <p:nvPr/>
        </p:nvSpPr>
        <p:spPr>
          <a:xfrm>
            <a:off x="5127789" y="1695898"/>
            <a:ext cx="193642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3"/>
                </a:solidFill>
              </a:rPr>
              <a:t>… als Data Scientist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34DD19B-D99B-C846-8431-ADF347F5FE21}"/>
              </a:ext>
            </a:extLst>
          </p:cNvPr>
          <p:cNvSpPr txBox="1"/>
          <p:nvPr/>
        </p:nvSpPr>
        <p:spPr>
          <a:xfrm>
            <a:off x="9152174" y="2064807"/>
            <a:ext cx="133049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3"/>
                </a:solidFill>
              </a:rPr>
              <a:t>Der Statistiker</a:t>
            </a:r>
          </a:p>
        </p:txBody>
      </p:sp>
      <p:pic>
        <p:nvPicPr>
          <p:cNvPr id="32" name="Picture 2" descr="A simple sketch a scientist Royalty Free Vector Image">
            <a:extLst>
              <a:ext uri="{FF2B5EF4-FFF2-40B4-BE49-F238E27FC236}">
                <a16:creationId xmlns:a16="http://schemas.microsoft.com/office/drawing/2014/main" id="{B7CBD0B4-FB98-B548-8DC4-F03EF53D8D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05"/>
          <a:stretch/>
        </p:blipFill>
        <p:spPr bwMode="auto">
          <a:xfrm>
            <a:off x="8751642" y="2644548"/>
            <a:ext cx="2131549" cy="259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38A33F08-DE4D-1F4A-B0E6-611315920621}"/>
              </a:ext>
            </a:extLst>
          </p:cNvPr>
          <p:cNvSpPr txBox="1"/>
          <p:nvPr/>
        </p:nvSpPr>
        <p:spPr>
          <a:xfrm>
            <a:off x="650326" y="6183020"/>
            <a:ext cx="721191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000" dirty="0"/>
              <a:t>Quelle: In Anlehnung an „</a:t>
            </a:r>
            <a:r>
              <a:rPr lang="de-DE" sz="1000" dirty="0" err="1"/>
              <a:t>Machine</a:t>
            </a:r>
            <a:r>
              <a:rPr lang="de-DE" sz="1000" dirty="0"/>
              <a:t> Learning </a:t>
            </a:r>
            <a:r>
              <a:rPr lang="de-DE" sz="1000" dirty="0" err="1"/>
              <a:t>and</a:t>
            </a:r>
            <a:r>
              <a:rPr lang="de-DE" sz="1000" dirty="0"/>
              <a:t> </a:t>
            </a:r>
            <a:r>
              <a:rPr lang="de-DE" sz="1000" dirty="0" err="1"/>
              <a:t>Statistics</a:t>
            </a:r>
            <a:r>
              <a:rPr lang="de-DE" sz="1000" dirty="0"/>
              <a:t>: </a:t>
            </a:r>
            <a:r>
              <a:rPr lang="de-DE" sz="1000" dirty="0" err="1"/>
              <a:t>Don't</a:t>
            </a:r>
            <a:r>
              <a:rPr lang="de-DE" sz="1000" dirty="0"/>
              <a:t> </a:t>
            </a:r>
            <a:r>
              <a:rPr lang="de-DE" sz="1000" dirty="0" err="1"/>
              <a:t>Mind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Gap“, Thomas </a:t>
            </a:r>
            <a:r>
              <a:rPr lang="de-DE" sz="1000" dirty="0" err="1"/>
              <a:t>Wiecki</a:t>
            </a:r>
            <a:r>
              <a:rPr lang="de-DE" sz="1000" dirty="0"/>
              <a:t>, ODSC Europe, 2018</a:t>
            </a:r>
          </a:p>
        </p:txBody>
      </p:sp>
    </p:spTree>
    <p:extLst>
      <p:ext uri="{BB962C8B-B14F-4D97-AF65-F5344CB8AC3E}">
        <p14:creationId xmlns:p14="http://schemas.microsoft.com/office/powerpoint/2010/main" val="152159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9" grpId="0"/>
      <p:bldP spid="21" grpId="0"/>
      <p:bldP spid="23" grpId="0"/>
      <p:bldP spid="28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omputer Programmer - Jakobb Dee's Digital Portfolio">
            <a:extLst>
              <a:ext uri="{FF2B5EF4-FFF2-40B4-BE49-F238E27FC236}">
                <a16:creationId xmlns:a16="http://schemas.microsoft.com/office/drawing/2014/main" id="{6BA3FEC8-DE08-DC4A-9EE6-20EF2E99B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51" y="2644548"/>
            <a:ext cx="2550173" cy="259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742F9574-D07C-1040-9270-101CF13C9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Herangehensweise bei der Modellierung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7315501-B257-4E43-B7D3-30CBD60F30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 vs. Statistische Modellierung 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E935DF0-83C7-6E48-90B4-27DBED8E28D6}"/>
              </a:ext>
            </a:extLst>
          </p:cNvPr>
          <p:cNvSpPr txBox="1"/>
          <p:nvPr/>
        </p:nvSpPr>
        <p:spPr>
          <a:xfrm>
            <a:off x="1394149" y="2064807"/>
            <a:ext cx="159017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3"/>
                </a:solidFill>
              </a:rPr>
              <a:t>Der Informatiker</a:t>
            </a:r>
          </a:p>
        </p:txBody>
      </p:sp>
      <p:cxnSp>
        <p:nvCxnSpPr>
          <p:cNvPr id="4" name="Gerade Verbindung 3">
            <a:extLst>
              <a:ext uri="{FF2B5EF4-FFF2-40B4-BE49-F238E27FC236}">
                <a16:creationId xmlns:a16="http://schemas.microsoft.com/office/drawing/2014/main" id="{1842B07B-D274-A644-A1F1-A1D335ED9582}"/>
              </a:ext>
            </a:extLst>
          </p:cNvPr>
          <p:cNvCxnSpPr>
            <a:cxnSpLocks/>
          </p:cNvCxnSpPr>
          <p:nvPr/>
        </p:nvCxnSpPr>
        <p:spPr>
          <a:xfrm>
            <a:off x="6096000" y="2187917"/>
            <a:ext cx="0" cy="3693899"/>
          </a:xfrm>
          <a:prstGeom prst="line">
            <a:avLst/>
          </a:prstGeom>
          <a:ln>
            <a:solidFill>
              <a:srgbClr val="9D9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ECC23137-CC13-D449-8EBB-B8D0E0464405}"/>
              </a:ext>
            </a:extLst>
          </p:cNvPr>
          <p:cNvSpPr txBox="1"/>
          <p:nvPr/>
        </p:nvSpPr>
        <p:spPr>
          <a:xfrm>
            <a:off x="5127789" y="1695898"/>
            <a:ext cx="193642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3"/>
                </a:solidFill>
              </a:rPr>
              <a:t>… als Data Scientist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34DD19B-D99B-C846-8431-ADF347F5FE21}"/>
              </a:ext>
            </a:extLst>
          </p:cNvPr>
          <p:cNvSpPr txBox="1"/>
          <p:nvPr/>
        </p:nvSpPr>
        <p:spPr>
          <a:xfrm>
            <a:off x="9152174" y="2064807"/>
            <a:ext cx="133049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3"/>
                </a:solidFill>
              </a:rPr>
              <a:t>Der Statistiker</a:t>
            </a:r>
          </a:p>
        </p:txBody>
      </p:sp>
      <p:pic>
        <p:nvPicPr>
          <p:cNvPr id="32" name="Picture 2" descr="A simple sketch a scientist Royalty Free Vector Image">
            <a:extLst>
              <a:ext uri="{FF2B5EF4-FFF2-40B4-BE49-F238E27FC236}">
                <a16:creationId xmlns:a16="http://schemas.microsoft.com/office/drawing/2014/main" id="{B7CBD0B4-FB98-B548-8DC4-F03EF53D8D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05"/>
          <a:stretch/>
        </p:blipFill>
        <p:spPr bwMode="auto">
          <a:xfrm>
            <a:off x="8751642" y="2644548"/>
            <a:ext cx="2131549" cy="259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feld 41">
            <a:extLst>
              <a:ext uri="{FF2B5EF4-FFF2-40B4-BE49-F238E27FC236}">
                <a16:creationId xmlns:a16="http://schemas.microsoft.com/office/drawing/2014/main" id="{976DA318-67C3-EB4D-8664-5CB60C1F0CE7}"/>
              </a:ext>
            </a:extLst>
          </p:cNvPr>
          <p:cNvSpPr txBox="1"/>
          <p:nvPr/>
        </p:nvSpPr>
        <p:spPr>
          <a:xfrm>
            <a:off x="4657865" y="2644548"/>
            <a:ext cx="130484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1400" dirty="0"/>
              <a:t>Viele Daten</a:t>
            </a:r>
          </a:p>
          <a:p>
            <a:pPr algn="r"/>
            <a:r>
              <a:rPr lang="de-DE" sz="1400" dirty="0"/>
              <a:t>Große Modelle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37F48187-D013-1444-8E40-2A752201825B}"/>
              </a:ext>
            </a:extLst>
          </p:cNvPr>
          <p:cNvSpPr txBox="1"/>
          <p:nvPr/>
        </p:nvSpPr>
        <p:spPr>
          <a:xfrm>
            <a:off x="4744425" y="4207817"/>
            <a:ext cx="121828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1400" dirty="0"/>
              <a:t>Finales Modell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E2DB3884-FC12-A943-BA88-0B2E85D81C24}"/>
              </a:ext>
            </a:extLst>
          </p:cNvPr>
          <p:cNvCxnSpPr/>
          <p:nvPr/>
        </p:nvCxnSpPr>
        <p:spPr>
          <a:xfrm>
            <a:off x="5863437" y="3101757"/>
            <a:ext cx="0" cy="1044000"/>
          </a:xfrm>
          <a:prstGeom prst="straightConnector1">
            <a:avLst/>
          </a:prstGeom>
          <a:ln>
            <a:solidFill>
              <a:srgbClr val="9D9D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C4D930C1-53B5-E440-B540-A98269DF4698}"/>
              </a:ext>
            </a:extLst>
          </p:cNvPr>
          <p:cNvSpPr txBox="1"/>
          <p:nvPr/>
        </p:nvSpPr>
        <p:spPr>
          <a:xfrm>
            <a:off x="4676617" y="3547064"/>
            <a:ext cx="11301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200" dirty="0" err="1"/>
              <a:t>Regularisierung</a:t>
            </a:r>
            <a:endParaRPr lang="de-DE" sz="12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661F26D-67C6-BF46-9BCA-FE54074253EF}"/>
              </a:ext>
            </a:extLst>
          </p:cNvPr>
          <p:cNvSpPr txBox="1"/>
          <p:nvPr/>
        </p:nvSpPr>
        <p:spPr>
          <a:xfrm>
            <a:off x="6229292" y="4207817"/>
            <a:ext cx="127919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/>
              <a:t>Wenige Daten</a:t>
            </a:r>
          </a:p>
          <a:p>
            <a:r>
              <a:rPr lang="de-DE" sz="1400" dirty="0"/>
              <a:t>Kleine Modelle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4ECB09F8-B07A-0E44-A65C-05A7D907F195}"/>
              </a:ext>
            </a:extLst>
          </p:cNvPr>
          <p:cNvCxnSpPr/>
          <p:nvPr/>
        </p:nvCxnSpPr>
        <p:spPr>
          <a:xfrm>
            <a:off x="6326649" y="3117397"/>
            <a:ext cx="0" cy="1044000"/>
          </a:xfrm>
          <a:prstGeom prst="straightConnector1">
            <a:avLst/>
          </a:prstGeom>
          <a:ln>
            <a:solidFill>
              <a:srgbClr val="9D9D9D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C3C2619A-4B86-7648-93BF-AB0FDF157FB1}"/>
              </a:ext>
            </a:extLst>
          </p:cNvPr>
          <p:cNvSpPr txBox="1"/>
          <p:nvPr/>
        </p:nvSpPr>
        <p:spPr>
          <a:xfrm>
            <a:off x="6229292" y="2859524"/>
            <a:ext cx="121828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1400" dirty="0"/>
              <a:t>Finales Modell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7B055F3-8692-5C49-BB8C-6F17354CE174}"/>
              </a:ext>
            </a:extLst>
          </p:cNvPr>
          <p:cNvSpPr txBox="1"/>
          <p:nvPr/>
        </p:nvSpPr>
        <p:spPr>
          <a:xfrm>
            <a:off x="6434888" y="3547064"/>
            <a:ext cx="92653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200" dirty="0"/>
              <a:t>Experimente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E26ED12-51CA-C14E-85DE-0B9A4B945985}"/>
              </a:ext>
            </a:extLst>
          </p:cNvPr>
          <p:cNvSpPr txBox="1"/>
          <p:nvPr/>
        </p:nvSpPr>
        <p:spPr>
          <a:xfrm>
            <a:off x="4949610" y="5091832"/>
            <a:ext cx="101309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b="1" dirty="0"/>
              <a:t>Top-Down</a:t>
            </a:r>
          </a:p>
        </p:txBody>
      </p:sp>
      <p:sp>
        <p:nvSpPr>
          <p:cNvPr id="27" name="Pfeil nach rechts 26">
            <a:extLst>
              <a:ext uri="{FF2B5EF4-FFF2-40B4-BE49-F238E27FC236}">
                <a16:creationId xmlns:a16="http://schemas.microsoft.com/office/drawing/2014/main" id="{41FD484C-E4E6-C845-B93D-A57ACE7E8770}"/>
              </a:ext>
            </a:extLst>
          </p:cNvPr>
          <p:cNvSpPr/>
          <p:nvPr/>
        </p:nvSpPr>
        <p:spPr>
          <a:xfrm>
            <a:off x="4518122" y="5104628"/>
            <a:ext cx="322328" cy="246222"/>
          </a:xfrm>
          <a:prstGeom prst="rightArrow">
            <a:avLst/>
          </a:prstGeom>
          <a:solidFill>
            <a:schemeClr val="accent3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8CB9B988-949F-834E-A394-E7C7D52647B0}"/>
              </a:ext>
            </a:extLst>
          </p:cNvPr>
          <p:cNvSpPr txBox="1"/>
          <p:nvPr/>
        </p:nvSpPr>
        <p:spPr>
          <a:xfrm>
            <a:off x="6274777" y="5091832"/>
            <a:ext cx="104996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b="1" dirty="0" err="1"/>
              <a:t>Bottom-Up</a:t>
            </a:r>
            <a:endParaRPr lang="de-DE" sz="1600" b="1" dirty="0"/>
          </a:p>
        </p:txBody>
      </p:sp>
      <p:sp>
        <p:nvSpPr>
          <p:cNvPr id="29" name="Pfeil nach rechts 28">
            <a:extLst>
              <a:ext uri="{FF2B5EF4-FFF2-40B4-BE49-F238E27FC236}">
                <a16:creationId xmlns:a16="http://schemas.microsoft.com/office/drawing/2014/main" id="{CB08FEE4-5BC8-664A-90AA-DC580366F97C}"/>
              </a:ext>
            </a:extLst>
          </p:cNvPr>
          <p:cNvSpPr/>
          <p:nvPr/>
        </p:nvSpPr>
        <p:spPr>
          <a:xfrm rot="10800000">
            <a:off x="7421712" y="5104628"/>
            <a:ext cx="322328" cy="246222"/>
          </a:xfrm>
          <a:prstGeom prst="rightArrow">
            <a:avLst/>
          </a:prstGeom>
          <a:solidFill>
            <a:schemeClr val="accent3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FC187B2-DA14-A24D-8A77-16F13EE171A4}"/>
              </a:ext>
            </a:extLst>
          </p:cNvPr>
          <p:cNvSpPr txBox="1"/>
          <p:nvPr/>
        </p:nvSpPr>
        <p:spPr>
          <a:xfrm>
            <a:off x="3439581" y="5463171"/>
            <a:ext cx="252312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1600" dirty="0" err="1"/>
              <a:t>Machine</a:t>
            </a:r>
            <a:r>
              <a:rPr lang="de-DE" sz="1600" dirty="0"/>
              <a:t> Learning-Ansatz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5B52DC2D-6E44-A544-887D-F991981C6440}"/>
              </a:ext>
            </a:extLst>
          </p:cNvPr>
          <p:cNvSpPr txBox="1"/>
          <p:nvPr/>
        </p:nvSpPr>
        <p:spPr>
          <a:xfrm>
            <a:off x="6277181" y="5463171"/>
            <a:ext cx="241412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/>
              <a:t>Inferenz-basierter Ansatz</a:t>
            </a:r>
          </a:p>
        </p:txBody>
      </p:sp>
    </p:spTree>
    <p:extLst>
      <p:ext uri="{BB962C8B-B14F-4D97-AF65-F5344CB8AC3E}">
        <p14:creationId xmlns:p14="http://schemas.microsoft.com/office/powerpoint/2010/main" val="111058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1" grpId="0"/>
      <p:bldP spid="28" grpId="0"/>
      <p:bldP spid="29" grpId="0" animBg="1"/>
      <p:bldP spid="3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INFOMOTION 16:9">
  <a:themeElements>
    <a:clrScheme name="Benutzerdefiniert 25">
      <a:dk1>
        <a:srgbClr val="555555"/>
      </a:dk1>
      <a:lt1>
        <a:sysClr val="window" lastClr="FFFFFF"/>
      </a:lt1>
      <a:dk2>
        <a:srgbClr val="194B64"/>
      </a:dk2>
      <a:lt2>
        <a:srgbClr val="F6F6F6"/>
      </a:lt2>
      <a:accent1>
        <a:srgbClr val="FFD282"/>
      </a:accent1>
      <a:accent2>
        <a:srgbClr val="FAAA41"/>
      </a:accent2>
      <a:accent3>
        <a:srgbClr val="F08C23"/>
      </a:accent3>
      <a:accent4>
        <a:srgbClr val="F07328"/>
      </a:accent4>
      <a:accent5>
        <a:srgbClr val="EB5A19"/>
      </a:accent5>
      <a:accent6>
        <a:srgbClr val="E60514"/>
      </a:accent6>
      <a:hlink>
        <a:srgbClr val="F07328"/>
      </a:hlink>
      <a:folHlink>
        <a:srgbClr val="555555"/>
      </a:folHlink>
    </a:clrScheme>
    <a:fontScheme name="Indigo Headhunters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Subtile Körper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3E3E3"/>
        </a:solidFill>
        <a:ln w="9525" cmpd="sng">
          <a:solidFill>
            <a:srgbClr val="9D9D9D"/>
          </a:solidFill>
        </a:ln>
        <a:effectLst/>
      </a:spPr>
      <a:bodyPr lIns="72000" tIns="36000" rIns="72000" bIns="36000" rtlCol="0" anchor="ctr"/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9D9D9D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Custom Color 1">
      <a:srgbClr val="009696"/>
    </a:custClr>
    <a:custClr name="Custom Color 2">
      <a:srgbClr val="E3E3E3"/>
    </a:custClr>
    <a:custClr name="Custom Color 3">
      <a:srgbClr val="C6C6C6"/>
    </a:custClr>
    <a:custClr name="Custom Color 4">
      <a:srgbClr val="9D9D9D"/>
    </a:custClr>
    <a:custClr name="Custom Color 5">
      <a:srgbClr val="878787"/>
    </a:custClr>
    <a:custClr name="Custom Color 6">
      <a:srgbClr val="707070"/>
    </a:custClr>
  </a:custClrLst>
  <a:extLst>
    <a:ext uri="{05A4C25C-085E-4340-85A3-A5531E510DB2}">
      <thm15:themeFamily xmlns:thm15="http://schemas.microsoft.com/office/thememl/2012/main" name="Präsentation1" id="{010A4C70-7BF3-4DCF-A197-D7F76674408E}" vid="{9D18E6E0-891C-4841-886E-726D4C3B6536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INFOMOTION 16:9</Template>
  <TotalTime>0</TotalTime>
  <Words>655</Words>
  <Application>Microsoft Macintosh PowerPoint</Application>
  <PresentationFormat>Breitbild</PresentationFormat>
  <Paragraphs>165</Paragraphs>
  <Slides>17</Slides>
  <Notes>13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Century Gothic</vt:lpstr>
      <vt:lpstr>INFOMOTION 16:9</vt:lpstr>
      <vt:lpstr>think-cell Folie</vt:lpstr>
      <vt:lpstr>Teile und (Be-) Herrsche  Einführung in Bayessche Hierarchische Modelle</vt:lpstr>
      <vt:lpstr>PowerPoint-Präsentation</vt:lpstr>
      <vt:lpstr>Machine Learning vs. Statistische Modellierung </vt:lpstr>
      <vt:lpstr>Unterschiedliche Hintergründe bestimmen Weltbild und Herangehensweise</vt:lpstr>
      <vt:lpstr>Data Science Stereotypen</vt:lpstr>
      <vt:lpstr>Herangehensweise bei der Modellierung</vt:lpstr>
      <vt:lpstr>Prozess der Modellierung nach Informatikern</vt:lpstr>
      <vt:lpstr>Data Science Stereotypen</vt:lpstr>
      <vt:lpstr>Herangehensweise bei der Modellierung</vt:lpstr>
      <vt:lpstr>Prozess der Modellierung nach Statistikern</vt:lpstr>
      <vt:lpstr>Grundlagen der Bayesschen Modellierung</vt:lpstr>
      <vt:lpstr>Mathematische Formulierung des wissenschaftlichen Prozesses: Der Satz von Bayes</vt:lpstr>
      <vt:lpstr>Das Posteriori Wissen ist eine Kombination von A-Priori Wissen und Beobachtungen</vt:lpstr>
      <vt:lpstr>Prozess der Bayesschen Modellierung</vt:lpstr>
      <vt:lpstr>Pymc3 – Ein probabilistisches Programmierframework</vt:lpstr>
      <vt:lpstr>Vereinfachte Bayessche Modellierung mit Pymc3</vt:lpstr>
      <vt:lpstr>Praxis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Sven Thies</dc:creator>
  <cp:lastModifiedBy>Sven Thies</cp:lastModifiedBy>
  <cp:revision>16</cp:revision>
  <dcterms:created xsi:type="dcterms:W3CDTF">2020-09-25T08:54:00Z</dcterms:created>
  <dcterms:modified xsi:type="dcterms:W3CDTF">2021-02-16T10:38:09Z</dcterms:modified>
  <cp:category/>
</cp:coreProperties>
</file>