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5" r:id="rId4"/>
    <p:sldId id="266" r:id="rId5"/>
    <p:sldId id="269" r:id="rId6"/>
    <p:sldId id="263" r:id="rId7"/>
    <p:sldId id="264"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4660"/>
  </p:normalViewPr>
  <p:slideViewPr>
    <p:cSldViewPr snapToGrid="0">
      <p:cViewPr varScale="1">
        <p:scale>
          <a:sx n="72" d="100"/>
          <a:sy n="72" d="100"/>
        </p:scale>
        <p:origin x="5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4C85-9400-46D7-82CE-47BB1DB17638}"/>
              </a:ext>
            </a:extLst>
          </p:cNvPr>
          <p:cNvSpPr>
            <a:spLocks noGrp="1"/>
          </p:cNvSpPr>
          <p:nvPr>
            <p:ph type="ctrTitle"/>
          </p:nvPr>
        </p:nvSpPr>
        <p:spPr>
          <a:xfrm>
            <a:off x="1613084" y="291548"/>
            <a:ext cx="7766936" cy="1033670"/>
          </a:xfrm>
        </p:spPr>
        <p:txBody>
          <a:bodyPr/>
          <a:lstStyle/>
          <a:p>
            <a:pPr algn="l"/>
            <a:r>
              <a:rPr lang="en-US" sz="4000" b="1">
                <a:solidFill>
                  <a:schemeClr val="tx1"/>
                </a:solidFill>
              </a:rPr>
              <a:t>Đ</a:t>
            </a:r>
            <a:r>
              <a:rPr lang="en-US" sz="4000" b="1">
                <a:solidFill>
                  <a:schemeClr val="tx1"/>
                </a:solidFill>
                <a:latin typeface="Times New Roman" panose="02020603050405020304" pitchFamily="18" charset="0"/>
                <a:cs typeface="Times New Roman" panose="02020603050405020304" pitchFamily="18" charset="0"/>
              </a:rPr>
              <a:t>ề tài:   Xây dựng website tin tức </a:t>
            </a:r>
            <a:endParaRPr lang="en-US" sz="4000" b="1">
              <a:solidFill>
                <a:schemeClr val="tx1"/>
              </a:solidFill>
            </a:endParaRPr>
          </a:p>
        </p:txBody>
      </p:sp>
      <p:sp>
        <p:nvSpPr>
          <p:cNvPr id="3" name="Subtitle 2">
            <a:extLst>
              <a:ext uri="{FF2B5EF4-FFF2-40B4-BE49-F238E27FC236}">
                <a16:creationId xmlns:a16="http://schemas.microsoft.com/office/drawing/2014/main" id="{D5770E4B-7E9D-40AC-95C5-B95EC61DBE15}"/>
              </a:ext>
            </a:extLst>
          </p:cNvPr>
          <p:cNvSpPr>
            <a:spLocks noGrp="1"/>
          </p:cNvSpPr>
          <p:nvPr>
            <p:ph type="subTitle" idx="1"/>
          </p:nvPr>
        </p:nvSpPr>
        <p:spPr>
          <a:xfrm>
            <a:off x="1507067" y="2252869"/>
            <a:ext cx="7766936" cy="4412973"/>
          </a:xfrm>
        </p:spPr>
        <p:txBody>
          <a:bodyPr>
            <a:normAutofit/>
          </a:bodyPr>
          <a:lstStyle/>
          <a:p>
            <a:pPr algn="l"/>
            <a:r>
              <a:rPr lang="en-US" sz="2500" b="1">
                <a:solidFill>
                  <a:schemeClr val="tx1"/>
                </a:solidFill>
                <a:latin typeface="Times New Roman" panose="02020603050405020304" pitchFamily="18" charset="0"/>
                <a:cs typeface="Times New Roman" panose="02020603050405020304" pitchFamily="18" charset="0"/>
              </a:rPr>
              <a:t>Nhóm 5</a:t>
            </a:r>
          </a:p>
          <a:p>
            <a:pPr algn="l"/>
            <a:r>
              <a:rPr lang="en-US" sz="2500" b="1">
                <a:solidFill>
                  <a:schemeClr val="tx1"/>
                </a:solidFill>
                <a:latin typeface="Times New Roman" panose="02020603050405020304" pitchFamily="18" charset="0"/>
                <a:cs typeface="Times New Roman" panose="02020603050405020304" pitchFamily="18" charset="0"/>
              </a:rPr>
              <a:t>Sinh viên thực hiện:     Đinh Văn Hùng 		  20155750</a:t>
            </a:r>
          </a:p>
          <a:p>
            <a:pPr algn="l"/>
            <a:r>
              <a:rPr lang="en-US" sz="2500" b="1">
                <a:solidFill>
                  <a:schemeClr val="tx1"/>
                </a:solidFill>
                <a:latin typeface="Times New Roman" panose="02020603050405020304" pitchFamily="18" charset="0"/>
                <a:cs typeface="Times New Roman" panose="02020603050405020304" pitchFamily="18" charset="0"/>
              </a:rPr>
              <a:t>						     Tr</a:t>
            </a:r>
            <a:r>
              <a:rPr lang="vi-VN" sz="2500" b="1">
                <a:solidFill>
                  <a:schemeClr val="tx1"/>
                </a:solidFill>
                <a:latin typeface="Times New Roman" panose="02020603050405020304" pitchFamily="18" charset="0"/>
                <a:cs typeface="Times New Roman" panose="02020603050405020304" pitchFamily="18" charset="0"/>
              </a:rPr>
              <a:t>ư</a:t>
            </a:r>
            <a:r>
              <a:rPr lang="en-US" sz="2500" b="1">
                <a:solidFill>
                  <a:schemeClr val="tx1"/>
                </a:solidFill>
                <a:latin typeface="Times New Roman" panose="02020603050405020304" pitchFamily="18" charset="0"/>
                <a:cs typeface="Times New Roman" panose="02020603050405020304" pitchFamily="18" charset="0"/>
              </a:rPr>
              <a:t>ơng Thị Tuyết       20156782</a:t>
            </a:r>
          </a:p>
          <a:p>
            <a:pPr algn="l"/>
            <a:r>
              <a:rPr lang="en-US" sz="2500" b="1">
                <a:solidFill>
                  <a:schemeClr val="tx1"/>
                </a:solidFill>
                <a:latin typeface="Times New Roman" panose="02020603050405020304" pitchFamily="18" charset="0"/>
                <a:cs typeface="Times New Roman" panose="02020603050405020304" pitchFamily="18" charset="0"/>
              </a:rPr>
              <a:t>						     Phan Thị Huyền 	        20146349</a:t>
            </a:r>
          </a:p>
          <a:p>
            <a:pPr algn="l"/>
            <a:r>
              <a:rPr lang="en-US" sz="2500" b="1">
                <a:solidFill>
                  <a:schemeClr val="tx1"/>
                </a:solidFill>
                <a:latin typeface="Times New Roman" panose="02020603050405020304" pitchFamily="18" charset="0"/>
                <a:cs typeface="Times New Roman" panose="02020603050405020304" pitchFamily="18" charset="0"/>
              </a:rPr>
              <a:t>						     Nguyễn Thị Uyên	  20156834</a:t>
            </a:r>
          </a:p>
          <a:p>
            <a:pPr algn="l"/>
            <a:endParaRPr lang="en-US" sz="2500" b="1">
              <a:solidFill>
                <a:schemeClr val="tx1"/>
              </a:solidFill>
              <a:latin typeface="Times New Roman" panose="02020603050405020304" pitchFamily="18" charset="0"/>
              <a:cs typeface="Times New Roman" panose="02020603050405020304" pitchFamily="18" charset="0"/>
            </a:endParaRPr>
          </a:p>
          <a:p>
            <a:pPr algn="l"/>
            <a:r>
              <a:rPr lang="en-US" sz="2500" b="1">
                <a:solidFill>
                  <a:schemeClr val="tx1"/>
                </a:solidFill>
                <a:latin typeface="Times New Roman" panose="02020603050405020304" pitchFamily="18" charset="0"/>
                <a:cs typeface="Times New Roman" panose="02020603050405020304" pitchFamily="18" charset="0"/>
              </a:rPr>
              <a:t>Giảng viên h</a:t>
            </a:r>
            <a:r>
              <a:rPr lang="vi-VN" sz="2500" b="1">
                <a:solidFill>
                  <a:schemeClr val="tx1"/>
                </a:solidFill>
                <a:latin typeface="Times New Roman" panose="02020603050405020304" pitchFamily="18" charset="0"/>
                <a:cs typeface="Times New Roman" panose="02020603050405020304" pitchFamily="18" charset="0"/>
              </a:rPr>
              <a:t>ư</a:t>
            </a:r>
            <a:r>
              <a:rPr lang="en-US" sz="2500" b="1">
                <a:solidFill>
                  <a:schemeClr val="tx1"/>
                </a:solidFill>
                <a:latin typeface="Times New Roman" panose="02020603050405020304" pitchFamily="18" charset="0"/>
                <a:cs typeface="Times New Roman" panose="02020603050405020304" pitchFamily="18" charset="0"/>
              </a:rPr>
              <a:t>ớng dẫn: Nguyễn Nhất Hải</a:t>
            </a:r>
          </a:p>
        </p:txBody>
      </p:sp>
    </p:spTree>
    <p:extLst>
      <p:ext uri="{BB962C8B-B14F-4D97-AF65-F5344CB8AC3E}">
        <p14:creationId xmlns:p14="http://schemas.microsoft.com/office/powerpoint/2010/main" val="68424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EFA22-4B1E-4E73-9C1C-FEDA33199BF1}"/>
              </a:ext>
            </a:extLst>
          </p:cNvPr>
          <p:cNvSpPr>
            <a:spLocks noGrp="1"/>
          </p:cNvSpPr>
          <p:nvPr>
            <p:ph type="title"/>
          </p:nvPr>
        </p:nvSpPr>
        <p:spPr>
          <a:xfrm>
            <a:off x="0" y="254000"/>
            <a:ext cx="8596668" cy="1320800"/>
          </a:xfrm>
        </p:spPr>
        <p:txBody>
          <a:bodyPr>
            <a:normAutofit/>
          </a:bodyPr>
          <a:lstStyle/>
          <a:p>
            <a:r>
              <a:rPr lang="en-US" sz="2800" b="1">
                <a:solidFill>
                  <a:schemeClr val="tx1"/>
                </a:solidFill>
                <a:latin typeface="Times New Roman" panose="02020603050405020304" pitchFamily="18" charset="0"/>
                <a:cs typeface="Times New Roman" panose="02020603050405020304" pitchFamily="18" charset="0"/>
              </a:rPr>
              <a:t>1. Giới Thiệu Đề Tài </a:t>
            </a:r>
          </a:p>
        </p:txBody>
      </p:sp>
      <p:sp>
        <p:nvSpPr>
          <p:cNvPr id="3" name="Content Placeholder 2">
            <a:extLst>
              <a:ext uri="{FF2B5EF4-FFF2-40B4-BE49-F238E27FC236}">
                <a16:creationId xmlns:a16="http://schemas.microsoft.com/office/drawing/2014/main" id="{CE55720E-33C4-480B-BAB9-F455315814E0}"/>
              </a:ext>
            </a:extLst>
          </p:cNvPr>
          <p:cNvSpPr>
            <a:spLocks noGrp="1"/>
          </p:cNvSpPr>
          <p:nvPr>
            <p:ph idx="1"/>
          </p:nvPr>
        </p:nvSpPr>
        <p:spPr>
          <a:xfrm>
            <a:off x="0" y="1113182"/>
            <a:ext cx="12192000" cy="5744817"/>
          </a:xfrm>
        </p:spPr>
        <p:txBody>
          <a:bodyPr>
            <a:normAutofit fontScale="70000" lnSpcReduction="20000"/>
          </a:bodyPr>
          <a:lstStyle/>
          <a:p>
            <a:pPr marL="0" indent="0">
              <a:lnSpc>
                <a:spcPct val="170000"/>
              </a:lnSpc>
              <a:spcBef>
                <a:spcPts val="0"/>
              </a:spcBef>
              <a:buNone/>
            </a:pPr>
            <a:r>
              <a:rPr lang="en-US" sz="3300">
                <a:latin typeface="Times New Roman" panose="02020603050405020304" pitchFamily="18" charset="0"/>
                <a:cs typeface="Times New Roman" panose="02020603050405020304" pitchFamily="18" charset="0"/>
              </a:rPr>
              <a:t>♦  Web tin tức là giải pháp tạo lập một trang báo điện tử với khả  năng tiếp cận độc giả toàn cầu và liên tục. Khả năng xuất bản thông tin nhanh chóng và tính cập nhật đa dạng.</a:t>
            </a:r>
          </a:p>
          <a:p>
            <a:pPr marL="0" indent="0">
              <a:lnSpc>
                <a:spcPct val="170000"/>
              </a:lnSpc>
              <a:spcBef>
                <a:spcPts val="0"/>
              </a:spcBef>
              <a:buNone/>
            </a:pPr>
            <a:endParaRPr lang="en-US" sz="3300">
              <a:latin typeface="Times New Roman" panose="02020603050405020304" pitchFamily="18" charset="0"/>
              <a:cs typeface="Times New Roman" panose="02020603050405020304" pitchFamily="18" charset="0"/>
            </a:endParaRPr>
          </a:p>
          <a:p>
            <a:pPr marL="0" indent="0">
              <a:lnSpc>
                <a:spcPct val="170000"/>
              </a:lnSpc>
              <a:spcBef>
                <a:spcPts val="0"/>
              </a:spcBef>
              <a:buNone/>
            </a:pPr>
            <a:r>
              <a:rPr lang="en-US" sz="3300">
                <a:latin typeface="Times New Roman" panose="02020603050405020304" pitchFamily="18" charset="0"/>
                <a:cs typeface="Times New Roman" panose="02020603050405020304" pitchFamily="18" charset="0"/>
              </a:rPr>
              <a:t>♦   Các chức năng chính:</a:t>
            </a:r>
          </a:p>
          <a:p>
            <a:pPr marL="0" indent="0">
              <a:lnSpc>
                <a:spcPct val="170000"/>
              </a:lnSpc>
              <a:spcBef>
                <a:spcPts val="0"/>
              </a:spcBef>
              <a:buNone/>
            </a:pPr>
            <a:r>
              <a:rPr lang="en-US" sz="3300">
                <a:latin typeface="Times New Roman" panose="02020603050405020304" pitchFamily="18" charset="0"/>
                <a:cs typeface="Times New Roman" panose="02020603050405020304" pitchFamily="18" charset="0"/>
              </a:rPr>
              <a:t>	●    Đăng bài, duyệt bài</a:t>
            </a:r>
          </a:p>
          <a:p>
            <a:pPr marL="0" indent="0">
              <a:lnSpc>
                <a:spcPct val="170000"/>
              </a:lnSpc>
              <a:spcBef>
                <a:spcPts val="0"/>
              </a:spcBef>
              <a:buNone/>
            </a:pPr>
            <a:r>
              <a:rPr lang="en-US" sz="3300">
                <a:latin typeface="Times New Roman" panose="02020603050405020304" pitchFamily="18" charset="0"/>
                <a:cs typeface="Times New Roman" panose="02020603050405020304" pitchFamily="18" charset="0"/>
              </a:rPr>
              <a:t> 	●    Xem bài viết, chat</a:t>
            </a:r>
          </a:p>
          <a:p>
            <a:pPr marL="0" indent="0">
              <a:lnSpc>
                <a:spcPct val="170000"/>
              </a:lnSpc>
              <a:spcBef>
                <a:spcPts val="0"/>
              </a:spcBef>
              <a:buNone/>
            </a:pPr>
            <a:r>
              <a:rPr lang="en-US" sz="3300">
                <a:latin typeface="Times New Roman" panose="02020603050405020304" pitchFamily="18" charset="0"/>
                <a:cs typeface="Times New Roman" panose="02020603050405020304" pitchFamily="18" charset="0"/>
              </a:rPr>
              <a:t>      ●    Tìm kiếm, bình luận</a:t>
            </a:r>
          </a:p>
          <a:p>
            <a:pPr marL="0" indent="0">
              <a:lnSpc>
                <a:spcPct val="170000"/>
              </a:lnSpc>
              <a:spcBef>
                <a:spcPts val="0"/>
              </a:spcBef>
              <a:buNone/>
            </a:pPr>
            <a:r>
              <a:rPr lang="en-US" sz="3300">
                <a:latin typeface="Times New Roman" panose="02020603050405020304" pitchFamily="18" charset="0"/>
                <a:cs typeface="Times New Roman" panose="02020603050405020304" pitchFamily="18" charset="0"/>
              </a:rPr>
              <a:t>      ●    Chia sẻ, báo cáo</a:t>
            </a:r>
          </a:p>
          <a:p>
            <a:pPr marL="0" indent="0">
              <a:lnSpc>
                <a:spcPct val="170000"/>
              </a:lnSpc>
              <a:spcBef>
                <a:spcPts val="0"/>
              </a:spcBef>
              <a:buNone/>
            </a:pPr>
            <a:r>
              <a:rPr lang="en-US" sz="3300">
                <a:latin typeface="Times New Roman" panose="02020603050405020304" pitchFamily="18" charset="0"/>
                <a:cs typeface="Times New Roman" panose="02020603050405020304" pitchFamily="18" charset="0"/>
              </a:rPr>
              <a:t>	●    Chạy baner quảng cáo</a:t>
            </a:r>
          </a:p>
          <a:p>
            <a:pPr marL="0" indent="0">
              <a:lnSpc>
                <a:spcPct val="170000"/>
              </a:lnSpc>
              <a:spcBef>
                <a:spcPts val="0"/>
              </a:spcBef>
              <a:buNone/>
            </a:pPr>
            <a:r>
              <a:rPr lang="en-US" sz="3300">
                <a:latin typeface="Times New Roman" panose="02020603050405020304" pitchFamily="18" charset="0"/>
                <a:cs typeface="Times New Roman" panose="02020603050405020304" pitchFamily="18" charset="0"/>
              </a:rPr>
              <a:t>      ●     Liên kết website khác</a:t>
            </a: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93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9D12A6-BCAF-4454-94F5-A0EAD8F11EB2}"/>
              </a:ext>
            </a:extLst>
          </p:cNvPr>
          <p:cNvSpPr>
            <a:spLocks noGrp="1"/>
          </p:cNvSpPr>
          <p:nvPr>
            <p:ph type="title"/>
          </p:nvPr>
        </p:nvSpPr>
        <p:spPr>
          <a:xfrm>
            <a:off x="0" y="0"/>
            <a:ext cx="8596668" cy="1320800"/>
          </a:xfrm>
        </p:spPr>
        <p:txBody>
          <a:bodyPr>
            <a:normAutofit fontScale="90000"/>
          </a:bodyPr>
          <a:lstStyle/>
          <a:p>
            <a:pPr>
              <a:lnSpc>
                <a:spcPct val="150000"/>
              </a:lnSpc>
            </a:pPr>
            <a:r>
              <a:rPr lang="en-US" sz="3100" b="1">
                <a:solidFill>
                  <a:schemeClr val="tx1"/>
                </a:solidFill>
                <a:latin typeface="Times New Roman" panose="02020603050405020304" pitchFamily="18" charset="0"/>
                <a:cs typeface="Times New Roman" panose="02020603050405020304" pitchFamily="18" charset="0"/>
              </a:rPr>
              <a:t>2. Phân tích thiết kế hệ thống </a:t>
            </a:r>
            <a:br>
              <a:rPr lang="en-US" sz="4000" b="1">
                <a:solidFill>
                  <a:schemeClr val="tx1"/>
                </a:solidFill>
                <a:latin typeface="Times New Roman" panose="02020603050405020304" pitchFamily="18" charset="0"/>
                <a:cs typeface="Times New Roman" panose="02020603050405020304" pitchFamily="18" charset="0"/>
              </a:rPr>
            </a:br>
            <a:r>
              <a:rPr lang="en-US" sz="2700" b="1">
                <a:solidFill>
                  <a:schemeClr val="tx1"/>
                </a:solidFill>
                <a:latin typeface="Times New Roman" panose="02020603050405020304" pitchFamily="18" charset="0"/>
                <a:cs typeface="Times New Roman" panose="02020603050405020304" pitchFamily="18" charset="0"/>
              </a:rPr>
              <a:t>    2.1. S</a:t>
            </a:r>
            <a:r>
              <a:rPr lang="vi-VN" sz="2700" b="1">
                <a:solidFill>
                  <a:schemeClr val="tx1"/>
                </a:solidFill>
                <a:latin typeface="Times New Roman" panose="02020603050405020304" pitchFamily="18" charset="0"/>
                <a:cs typeface="Times New Roman" panose="02020603050405020304" pitchFamily="18" charset="0"/>
              </a:rPr>
              <a:t>ơ</a:t>
            </a:r>
            <a:r>
              <a:rPr lang="en-US" sz="2700" b="1">
                <a:solidFill>
                  <a:schemeClr val="tx1"/>
                </a:solidFill>
                <a:latin typeface="Times New Roman" panose="02020603050405020304" pitchFamily="18" charset="0"/>
                <a:cs typeface="Times New Roman" panose="02020603050405020304" pitchFamily="18" charset="0"/>
              </a:rPr>
              <a:t> đồ usecase</a:t>
            </a:r>
            <a:br>
              <a:rPr lang="en-US" sz="4000">
                <a:solidFill>
                  <a:schemeClr val="tx1"/>
                </a:solidFill>
              </a:rPr>
            </a:br>
            <a:r>
              <a:rPr lang="en-US" sz="4000">
                <a:solidFill>
                  <a:schemeClr val="tx1"/>
                </a:solidFill>
              </a:rPr>
              <a:t>   </a:t>
            </a:r>
            <a:r>
              <a:rPr lang="en-US" sz="400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endParaRPr lang="en-US" sz="4000">
              <a:solidFill>
                <a:schemeClr val="tx1"/>
              </a:solidFill>
              <a:latin typeface="Times New Roman" panose="02020603050405020304" pitchFamily="18" charset="0"/>
            </a:endParaRPr>
          </a:p>
        </p:txBody>
      </p:sp>
      <p:pic>
        <p:nvPicPr>
          <p:cNvPr id="7" name="Picture 6">
            <a:extLst>
              <a:ext uri="{FF2B5EF4-FFF2-40B4-BE49-F238E27FC236}">
                <a16:creationId xmlns:a16="http://schemas.microsoft.com/office/drawing/2014/main" id="{12976D10-CF45-4EF8-887C-506E0B8E0AC2}"/>
              </a:ext>
            </a:extLst>
          </p:cNvPr>
          <p:cNvPicPr/>
          <p:nvPr/>
        </p:nvPicPr>
        <p:blipFill>
          <a:blip r:embed="rId2"/>
          <a:stretch>
            <a:fillRect/>
          </a:stretch>
        </p:blipFill>
        <p:spPr>
          <a:xfrm>
            <a:off x="1073426" y="1165124"/>
            <a:ext cx="9369287" cy="5716028"/>
          </a:xfrm>
          <a:prstGeom prst="rect">
            <a:avLst/>
          </a:prstGeom>
        </p:spPr>
      </p:pic>
    </p:spTree>
    <p:extLst>
      <p:ext uri="{BB962C8B-B14F-4D97-AF65-F5344CB8AC3E}">
        <p14:creationId xmlns:p14="http://schemas.microsoft.com/office/powerpoint/2010/main" val="199551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35A8E4-BB0C-4092-BA76-106B9ABB17F7}"/>
              </a:ext>
            </a:extLst>
          </p:cNvPr>
          <p:cNvSpPr>
            <a:spLocks noGrp="1"/>
          </p:cNvSpPr>
          <p:nvPr>
            <p:ph type="title"/>
          </p:nvPr>
        </p:nvSpPr>
        <p:spPr>
          <a:xfrm>
            <a:off x="306272" y="0"/>
            <a:ext cx="8596668" cy="1320800"/>
          </a:xfrm>
        </p:spPr>
        <p:txBody>
          <a:bodyPr>
            <a:normAutofit/>
          </a:bodyPr>
          <a:lstStyle/>
          <a:p>
            <a:r>
              <a:rPr lang="en-US" sz="2400" b="1">
                <a:solidFill>
                  <a:schemeClr val="tx1"/>
                </a:solidFill>
                <a:latin typeface="Times New Roman" panose="02020603050405020304" pitchFamily="18" charset="0"/>
                <a:cs typeface="Times New Roman" panose="02020603050405020304" pitchFamily="18" charset="0"/>
              </a:rPr>
              <a:t>2.2. Thiết kế c</a:t>
            </a:r>
            <a:r>
              <a:rPr lang="vi-VN" sz="2400" b="1">
                <a:solidFill>
                  <a:schemeClr val="tx1"/>
                </a:solidFill>
                <a:latin typeface="Times New Roman" panose="02020603050405020304" pitchFamily="18" charset="0"/>
                <a:cs typeface="Times New Roman" panose="02020603050405020304" pitchFamily="18" charset="0"/>
              </a:rPr>
              <a:t>ơ</a:t>
            </a:r>
            <a:r>
              <a:rPr lang="en-US" sz="2400" b="1">
                <a:solidFill>
                  <a:schemeClr val="tx1"/>
                </a:solidFill>
                <a:latin typeface="Times New Roman" panose="02020603050405020304" pitchFamily="18" charset="0"/>
                <a:cs typeface="Times New Roman" panose="02020603050405020304" pitchFamily="18" charset="0"/>
              </a:rPr>
              <a:t> sở dữ liệu</a:t>
            </a:r>
          </a:p>
        </p:txBody>
      </p:sp>
      <p:pic>
        <p:nvPicPr>
          <p:cNvPr id="4" name="Picture 22">
            <a:extLst>
              <a:ext uri="{FF2B5EF4-FFF2-40B4-BE49-F238E27FC236}">
                <a16:creationId xmlns:a16="http://schemas.microsoft.com/office/drawing/2014/main" id="{C446E23A-FD7F-4019-9A43-94C0736A531B}"/>
              </a:ext>
            </a:extLst>
          </p:cNvPr>
          <p:cNvPicPr>
            <a:picLocks noGrp="1"/>
          </p:cNvPicPr>
          <p:nvPr>
            <p:ph idx="1"/>
          </p:nvPr>
        </p:nvPicPr>
        <p:blipFill>
          <a:blip r:embed="rId2"/>
          <a:srcRect/>
          <a:stretch>
            <a:fillRect/>
          </a:stretch>
        </p:blipFill>
        <p:spPr>
          <a:xfrm>
            <a:off x="0" y="755374"/>
            <a:ext cx="12192000" cy="6102626"/>
          </a:xfrm>
          <a:prstGeom prst="rect">
            <a:avLst/>
          </a:prstGeom>
          <a:noFill/>
          <a:ln>
            <a:noFill/>
            <a:prstDash/>
          </a:ln>
        </p:spPr>
      </p:pic>
    </p:spTree>
    <p:extLst>
      <p:ext uri="{BB962C8B-B14F-4D97-AF65-F5344CB8AC3E}">
        <p14:creationId xmlns:p14="http://schemas.microsoft.com/office/powerpoint/2010/main" val="168583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577C-132F-4FCD-8A2F-E90C9D6B3A24}"/>
              </a:ext>
            </a:extLst>
          </p:cNvPr>
          <p:cNvSpPr>
            <a:spLocks noGrp="1"/>
          </p:cNvSpPr>
          <p:nvPr>
            <p:ph type="title"/>
          </p:nvPr>
        </p:nvSpPr>
        <p:spPr>
          <a:xfrm>
            <a:off x="677684" y="132522"/>
            <a:ext cx="8596668" cy="1320800"/>
          </a:xfrm>
        </p:spPr>
        <p:txBody>
          <a:bodyPr>
            <a:normAutofit/>
          </a:bodyPr>
          <a:lstStyle/>
          <a:p>
            <a:r>
              <a:rPr lang="en-US" sz="2400" b="1">
                <a:solidFill>
                  <a:schemeClr val="tx1"/>
                </a:solidFill>
                <a:latin typeface="Times New Roman" panose="02020603050405020304" pitchFamily="18" charset="0"/>
                <a:cs typeface="Times New Roman" panose="02020603050405020304" pitchFamily="18" charset="0"/>
              </a:rPr>
              <a:t>2.3  Thiết kế lớp </a:t>
            </a:r>
          </a:p>
        </p:txBody>
      </p:sp>
      <p:pic>
        <p:nvPicPr>
          <p:cNvPr id="4" name="Content Placeholder 3">
            <a:extLst>
              <a:ext uri="{FF2B5EF4-FFF2-40B4-BE49-F238E27FC236}">
                <a16:creationId xmlns:a16="http://schemas.microsoft.com/office/drawing/2014/main" id="{B1339C9D-5DDA-4D13-AAA8-45E58DF012BC}"/>
              </a:ext>
            </a:extLst>
          </p:cNvPr>
          <p:cNvPicPr>
            <a:picLocks noGrp="1" noChangeAspect="1"/>
          </p:cNvPicPr>
          <p:nvPr>
            <p:ph idx="1"/>
          </p:nvPr>
        </p:nvPicPr>
        <p:blipFill>
          <a:blip r:embed="rId2"/>
          <a:stretch>
            <a:fillRect/>
          </a:stretch>
        </p:blipFill>
        <p:spPr>
          <a:xfrm>
            <a:off x="0" y="569843"/>
            <a:ext cx="12192000" cy="6327913"/>
          </a:xfrm>
          <a:prstGeom prst="rect">
            <a:avLst/>
          </a:prstGeom>
        </p:spPr>
      </p:pic>
    </p:spTree>
    <p:extLst>
      <p:ext uri="{BB962C8B-B14F-4D97-AF65-F5344CB8AC3E}">
        <p14:creationId xmlns:p14="http://schemas.microsoft.com/office/powerpoint/2010/main" val="93282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28CE-729C-401E-B260-F4D18CD74AFC}"/>
              </a:ext>
            </a:extLst>
          </p:cNvPr>
          <p:cNvSpPr>
            <a:spLocks noGrp="1"/>
          </p:cNvSpPr>
          <p:nvPr>
            <p:ph type="title"/>
          </p:nvPr>
        </p:nvSpPr>
        <p:spPr>
          <a:xfrm>
            <a:off x="583096" y="123689"/>
            <a:ext cx="6175514" cy="1320800"/>
          </a:xfrm>
        </p:spPr>
        <p:txBody>
          <a:bodyPr/>
          <a:lstStyle/>
          <a:p>
            <a:r>
              <a:rPr lang="en-US" sz="2800" b="1">
                <a:solidFill>
                  <a:schemeClr val="tx1"/>
                </a:solidFill>
                <a:latin typeface="Times New Roman" panose="02020603050405020304" pitchFamily="18" charset="0"/>
                <a:cs typeface="Times New Roman" panose="02020603050405020304" pitchFamily="18" charset="0"/>
              </a:rPr>
              <a:t>Trang chủ view</a:t>
            </a:r>
            <a:br>
              <a:rPr lang="en-US"/>
            </a:br>
            <a:endParaRPr lang="en-US"/>
          </a:p>
        </p:txBody>
      </p:sp>
      <p:pic>
        <p:nvPicPr>
          <p:cNvPr id="4" name="Content Placeholder 3">
            <a:extLst>
              <a:ext uri="{FF2B5EF4-FFF2-40B4-BE49-F238E27FC236}">
                <a16:creationId xmlns:a16="http://schemas.microsoft.com/office/drawing/2014/main" id="{E9E73824-F34D-4402-A2F6-526DFA5CBB02}"/>
              </a:ext>
            </a:extLst>
          </p:cNvPr>
          <p:cNvPicPr>
            <a:picLocks noGrp="1"/>
          </p:cNvPicPr>
          <p:nvPr>
            <p:ph idx="1"/>
          </p:nvPr>
        </p:nvPicPr>
        <p:blipFill>
          <a:blip r:embed="rId2"/>
          <a:stretch>
            <a:fillRect/>
          </a:stretch>
        </p:blipFill>
        <p:spPr>
          <a:xfrm>
            <a:off x="0" y="1033670"/>
            <a:ext cx="12192000" cy="5824330"/>
          </a:xfrm>
          <a:prstGeom prst="rect">
            <a:avLst/>
          </a:prstGeom>
        </p:spPr>
      </p:pic>
    </p:spTree>
    <p:extLst>
      <p:ext uri="{BB962C8B-B14F-4D97-AF65-F5344CB8AC3E}">
        <p14:creationId xmlns:p14="http://schemas.microsoft.com/office/powerpoint/2010/main" val="8221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0297-D13D-41AC-AC72-39E415EDB515}"/>
              </a:ext>
            </a:extLst>
          </p:cNvPr>
          <p:cNvSpPr>
            <a:spLocks noGrp="1"/>
          </p:cNvSpPr>
          <p:nvPr>
            <p:ph type="title"/>
          </p:nvPr>
        </p:nvSpPr>
        <p:spPr>
          <a:xfrm>
            <a:off x="637578" y="172278"/>
            <a:ext cx="8596668" cy="1320800"/>
          </a:xfrm>
        </p:spPr>
        <p:txBody>
          <a:bodyPr/>
          <a:lstStyle/>
          <a:p>
            <a:r>
              <a:rPr lang="en-US" sz="2800" b="1">
                <a:solidFill>
                  <a:schemeClr val="tx1"/>
                </a:solidFill>
                <a:latin typeface="Times New Roman" panose="02020603050405020304" pitchFamily="18" charset="0"/>
                <a:cs typeface="Times New Roman" panose="02020603050405020304" pitchFamily="18" charset="0"/>
              </a:rPr>
              <a:t>Trang giới thiệu</a:t>
            </a:r>
            <a:br>
              <a:rPr lang="en-US"/>
            </a:br>
            <a:endParaRPr lang="en-US"/>
          </a:p>
        </p:txBody>
      </p:sp>
      <p:pic>
        <p:nvPicPr>
          <p:cNvPr id="3" name="Picture 2">
            <a:extLst>
              <a:ext uri="{FF2B5EF4-FFF2-40B4-BE49-F238E27FC236}">
                <a16:creationId xmlns:a16="http://schemas.microsoft.com/office/drawing/2014/main" id="{210EF9C8-23A0-4AC6-ADD2-ECEE5502442F}"/>
              </a:ext>
            </a:extLst>
          </p:cNvPr>
          <p:cNvPicPr/>
          <p:nvPr/>
        </p:nvPicPr>
        <p:blipFill>
          <a:blip r:embed="rId2"/>
          <a:stretch>
            <a:fillRect/>
          </a:stretch>
        </p:blipFill>
        <p:spPr>
          <a:xfrm>
            <a:off x="1" y="1111348"/>
            <a:ext cx="12192000" cy="5746652"/>
          </a:xfrm>
          <a:prstGeom prst="rect">
            <a:avLst/>
          </a:prstGeom>
        </p:spPr>
      </p:pic>
    </p:spTree>
    <p:extLst>
      <p:ext uri="{BB962C8B-B14F-4D97-AF65-F5344CB8AC3E}">
        <p14:creationId xmlns:p14="http://schemas.microsoft.com/office/powerpoint/2010/main" val="428660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91ADE1-F031-4269-A71C-086B80E1E677}"/>
              </a:ext>
            </a:extLst>
          </p:cNvPr>
          <p:cNvSpPr>
            <a:spLocks noGrp="1"/>
          </p:cNvSpPr>
          <p:nvPr>
            <p:ph type="title"/>
          </p:nvPr>
        </p:nvSpPr>
        <p:spPr>
          <a:xfrm>
            <a:off x="584569" y="145774"/>
            <a:ext cx="8596668" cy="1320800"/>
          </a:xfrm>
          <a:solidFill>
            <a:schemeClr val="bg1"/>
          </a:solidFill>
          <a:ln>
            <a:solidFill>
              <a:schemeClr val="bg1"/>
            </a:solidFill>
          </a:ln>
        </p:spPr>
        <p:txBody>
          <a:bodyPr>
            <a:normAutofit/>
          </a:bodyPr>
          <a:lstStyle/>
          <a:p>
            <a:r>
              <a:rPr lang="en-US" sz="2800" b="1">
                <a:solidFill>
                  <a:schemeClr val="tx1"/>
                </a:solidFill>
                <a:latin typeface="Times New Roman" panose="02020603050405020304" pitchFamily="18" charset="0"/>
                <a:cs typeface="Times New Roman" panose="02020603050405020304" pitchFamily="18" charset="0"/>
              </a:rPr>
              <a:t>Trang đăng nhập</a:t>
            </a:r>
          </a:p>
        </p:txBody>
      </p:sp>
      <p:pic>
        <p:nvPicPr>
          <p:cNvPr id="4" name="Picture 24">
            <a:extLst>
              <a:ext uri="{FF2B5EF4-FFF2-40B4-BE49-F238E27FC236}">
                <a16:creationId xmlns:a16="http://schemas.microsoft.com/office/drawing/2014/main" id="{CC60498A-4F0F-4407-902F-CE50FD64E936}"/>
              </a:ext>
            </a:extLst>
          </p:cNvPr>
          <p:cNvPicPr>
            <a:picLocks noGrp="1"/>
          </p:cNvPicPr>
          <p:nvPr>
            <p:ph idx="1"/>
          </p:nvPr>
        </p:nvPicPr>
        <p:blipFill>
          <a:blip r:embed="rId2"/>
          <a:stretch>
            <a:fillRect/>
          </a:stretch>
        </p:blipFill>
        <p:spPr>
          <a:xfrm>
            <a:off x="0" y="993913"/>
            <a:ext cx="12192000" cy="5864087"/>
          </a:xfrm>
          <a:prstGeom prst="rect">
            <a:avLst/>
          </a:prstGeom>
          <a:noFill/>
          <a:ln>
            <a:noFill/>
            <a:prstDash/>
          </a:ln>
        </p:spPr>
      </p:pic>
    </p:spTree>
    <p:extLst>
      <p:ext uri="{BB962C8B-B14F-4D97-AF65-F5344CB8AC3E}">
        <p14:creationId xmlns:p14="http://schemas.microsoft.com/office/powerpoint/2010/main" val="218100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FADE0B-D577-4211-A077-3D2C714B55E0}"/>
              </a:ext>
            </a:extLst>
          </p:cNvPr>
          <p:cNvSpPr>
            <a:spLocks noGrp="1"/>
          </p:cNvSpPr>
          <p:nvPr>
            <p:ph type="title"/>
          </p:nvPr>
        </p:nvSpPr>
        <p:spPr>
          <a:xfrm>
            <a:off x="3595332" y="198783"/>
            <a:ext cx="8596668" cy="1320800"/>
          </a:xfrm>
        </p:spPr>
        <p:txBody>
          <a:bodyPr>
            <a:normAutofit/>
          </a:bodyPr>
          <a:lstStyle/>
          <a:p>
            <a:r>
              <a:rPr lang="en-US" sz="2400" b="1">
                <a:solidFill>
                  <a:schemeClr val="tx1"/>
                </a:solidFill>
                <a:latin typeface="Times New Roman" panose="02020603050405020304" pitchFamily="18" charset="0"/>
              </a:rPr>
              <a:t>Trang quản lí tin tức </a:t>
            </a:r>
          </a:p>
        </p:txBody>
      </p:sp>
      <p:pic>
        <p:nvPicPr>
          <p:cNvPr id="4" name="Picture 27">
            <a:extLst>
              <a:ext uri="{FF2B5EF4-FFF2-40B4-BE49-F238E27FC236}">
                <a16:creationId xmlns:a16="http://schemas.microsoft.com/office/drawing/2014/main" id="{25353A16-1AB2-4142-AF07-96B6FD34F8AD}"/>
              </a:ext>
            </a:extLst>
          </p:cNvPr>
          <p:cNvPicPr>
            <a:picLocks noGrp="1"/>
          </p:cNvPicPr>
          <p:nvPr>
            <p:ph idx="1"/>
          </p:nvPr>
        </p:nvPicPr>
        <p:blipFill>
          <a:blip r:embed="rId2"/>
          <a:stretch>
            <a:fillRect/>
          </a:stretch>
        </p:blipFill>
        <p:spPr>
          <a:xfrm>
            <a:off x="0" y="954157"/>
            <a:ext cx="12192000" cy="5903843"/>
          </a:xfrm>
          <a:prstGeom prst="rect">
            <a:avLst/>
          </a:prstGeom>
          <a:noFill/>
          <a:ln>
            <a:noFill/>
            <a:prstDash/>
          </a:ln>
        </p:spPr>
      </p:pic>
    </p:spTree>
    <p:extLst>
      <p:ext uri="{BB962C8B-B14F-4D97-AF65-F5344CB8AC3E}">
        <p14:creationId xmlns:p14="http://schemas.microsoft.com/office/powerpoint/2010/main" val="35417111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367</TotalTime>
  <Words>104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Đề tài:   Xây dựng website tin tức </vt:lpstr>
      <vt:lpstr>1. Giới Thiệu Đề Tài </vt:lpstr>
      <vt:lpstr>2. Phân tích thiết kế hệ thống      2.1. Sơ đồ usecase     </vt:lpstr>
      <vt:lpstr>2.2. Thiết kế cơ sở dữ liệu</vt:lpstr>
      <vt:lpstr>2.3  Thiết kế lớp </vt:lpstr>
      <vt:lpstr>Trang chủ view </vt:lpstr>
      <vt:lpstr>Trang giới thiệu </vt:lpstr>
      <vt:lpstr>Trang đăng nhập</vt:lpstr>
      <vt:lpstr>Trang quản lí tin tức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website tin tức</dc:title>
  <dc:creator>HuyenPc</dc:creator>
  <cp:lastModifiedBy>HuyenPc</cp:lastModifiedBy>
  <cp:revision>20</cp:revision>
  <dcterms:created xsi:type="dcterms:W3CDTF">2018-04-15T17:32:28Z</dcterms:created>
  <dcterms:modified xsi:type="dcterms:W3CDTF">2018-04-16T16:22:08Z</dcterms:modified>
</cp:coreProperties>
</file>