
<file path=[Content_Types].xml><?xml version="1.0" encoding="utf-8"?>
<Types xmlns="http://schemas.openxmlformats.org/package/2006/content-types">
  <Override PartName="/_rels/.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6.gif" ContentType="image/gif"/>
  <Override PartName="/ppt/media/image15.png" ContentType="image/png"/>
  <Override PartName="/ppt/media/image13.jpeg" ContentType="image/jpeg"/>
  <Override PartName="/ppt/media/image12.jpeg" ContentType="image/jpeg"/>
  <Override PartName="/ppt/media/image11.jpeg" ContentType="image/jpeg"/>
  <Override PartName="/ppt/media/image14.png" ContentType="image/png"/>
  <Override PartName="/ppt/media/image10.jpeg" ContentType="image/jpeg"/>
  <Override PartName="/ppt/media/image3.png" ContentType="image/png"/>
  <Override PartName="/ppt/media/image1.jpeg" ContentType="image/jpeg"/>
  <Override PartName="/ppt/media/image4.jpeg" ContentType="image/jpeg"/>
  <Override PartName="/ppt/media/image6.png" ContentType="image/png"/>
  <Override PartName="/ppt/media/image5.png" ContentType="image/png"/>
  <Override PartName="/ppt/media/image9.jpeg" ContentType="image/jpeg"/>
  <Override PartName="/ppt/media/image2.png" ContentType="image/png"/>
  <Override PartName="/ppt/media/image7.jpeg" ContentType="image/jpeg"/>
  <Override PartName="/ppt/media/image8.jpeg" ContentType="image/jpe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E7DCA346-DA95-4504-9136-372CB0B95C3A}"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42"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2CEAB759-73FF-4543-917A-BBB57480F28F}"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44"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546A8F3F-2962-4146-80A4-26ACDEAF7FC3}"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46"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CF05DF09-761F-4E24-ABF1-0D819199DACA}"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gif"/><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sp>
        <p:nvSpPr>
          <p:cNvPr id="77" name="CustomShape 1"/>
          <p:cNvSpPr/>
          <p:nvPr/>
        </p:nvSpPr>
        <p:spPr>
          <a:xfrm>
            <a:off x="2185200" y="2006640"/>
            <a:ext cx="9142920" cy="2386440"/>
          </a:xfrm>
          <a:prstGeom prst="rect">
            <a:avLst/>
          </a:prstGeom>
          <a:noFill/>
          <a:ln w="12600">
            <a:noFill/>
          </a:ln>
        </p:spPr>
        <p:style>
          <a:lnRef idx="0"/>
          <a:fillRef idx="0"/>
          <a:effectRef idx="0"/>
          <a:fontRef idx="minor"/>
        </p:style>
        <p:txBody>
          <a:bodyPr lIns="90000" rIns="90000" tIns="45000" bIns="45000" anchor="ctr"/>
          <a:p>
            <a:pPr algn="r">
              <a:lnSpc>
                <a:spcPct val="100000"/>
              </a:lnSpc>
            </a:pPr>
            <a:r>
              <a:rPr b="1" lang="en-US" sz="4000" spc="-1" strike="noStrike">
                <a:solidFill>
                  <a:srgbClr val="c00000"/>
                </a:solidFill>
                <a:uFill>
                  <a:solidFill>
                    <a:srgbClr val="ffffff"/>
                  </a:solidFill>
                </a:uFill>
                <a:latin typeface="Calibri"/>
                <a:ea typeface="DejaVu Sans"/>
              </a:rPr>
              <a:t>Giải thuật Dijkstra tìm đường đi ngắn nhất và giải thuật Prim tìm cây khung nhỏ nhất </a:t>
            </a:r>
            <a:endParaRPr b="0" lang="en-US" sz="1800" spc="-1" strike="noStrike">
              <a:solidFill>
                <a:srgbClr val="000000"/>
              </a:solidFill>
              <a:uFill>
                <a:solidFill>
                  <a:srgbClr val="ffffff"/>
                </a:solidFill>
              </a:uFill>
              <a:latin typeface="Arial"/>
            </a:endParaRPr>
          </a:p>
        </p:txBody>
      </p:sp>
      <p:sp>
        <p:nvSpPr>
          <p:cNvPr id="78" name="CustomShape 2"/>
          <p:cNvSpPr/>
          <p:nvPr/>
        </p:nvSpPr>
        <p:spPr>
          <a:xfrm>
            <a:off x="2185200" y="4394160"/>
            <a:ext cx="9142920" cy="1625760"/>
          </a:xfrm>
          <a:prstGeom prst="rect">
            <a:avLst/>
          </a:prstGeom>
          <a:noFill/>
          <a:ln>
            <a:noFill/>
          </a:ln>
        </p:spPr>
        <p:style>
          <a:lnRef idx="0"/>
          <a:fillRef idx="0"/>
          <a:effectRef idx="0"/>
          <a:fontRef idx="minor"/>
        </p:style>
        <p:txBody>
          <a:bodyPr lIns="90000" rIns="90000" tIns="45000" bIns="45000"/>
          <a:p>
            <a:pPr algn="r">
              <a:lnSpc>
                <a:spcPct val="100000"/>
              </a:lnSpc>
            </a:pPr>
            <a:r>
              <a:rPr b="1" lang="en-US" sz="1800" spc="-1" strike="noStrike" u="sng">
                <a:solidFill>
                  <a:srgbClr val="000000"/>
                </a:solidFill>
                <a:uFill>
                  <a:solidFill>
                    <a:srgbClr val="ffffff"/>
                  </a:solidFill>
                </a:uFill>
                <a:latin typeface="Calibri Light"/>
                <a:ea typeface="DejaVu Sans"/>
              </a:rPr>
              <a:t>NHÓM 3</a:t>
            </a:r>
            <a:endParaRPr b="0" lang="en-US" sz="1800" spc="-1" strike="noStrike">
              <a:solidFill>
                <a:srgbClr val="000000"/>
              </a:solidFill>
              <a:uFill>
                <a:solidFill>
                  <a:srgbClr val="ffffff"/>
                </a:solidFill>
              </a:uFill>
              <a:latin typeface="Arial"/>
            </a:endParaRPr>
          </a:p>
          <a:p>
            <a:pPr algn="r">
              <a:lnSpc>
                <a:spcPct val="100000"/>
              </a:lnSpc>
            </a:pPr>
            <a:r>
              <a:rPr b="0" lang="en-US" sz="1800" spc="-1" strike="noStrike">
                <a:solidFill>
                  <a:srgbClr val="000000"/>
                </a:solidFill>
                <a:uFill>
                  <a:solidFill>
                    <a:srgbClr val="ffffff"/>
                  </a:solidFill>
                </a:uFill>
                <a:latin typeface="Calibri Light"/>
                <a:ea typeface="DejaVu Sans"/>
              </a:rPr>
              <a:t>VŨ VĂN CHUNG </a:t>
            </a:r>
            <a:endParaRPr b="0" lang="en-US" sz="1800" spc="-1" strike="noStrike">
              <a:solidFill>
                <a:srgbClr val="000000"/>
              </a:solidFill>
              <a:uFill>
                <a:solidFill>
                  <a:srgbClr val="ffffff"/>
                </a:solidFill>
              </a:uFill>
              <a:latin typeface="Arial"/>
            </a:endParaRPr>
          </a:p>
          <a:p>
            <a:pPr algn="r">
              <a:lnSpc>
                <a:spcPct val="100000"/>
              </a:lnSpc>
            </a:pPr>
            <a:r>
              <a:rPr b="0" lang="en-US" sz="1800" spc="-1" strike="noStrike">
                <a:solidFill>
                  <a:srgbClr val="000000"/>
                </a:solidFill>
                <a:uFill>
                  <a:solidFill>
                    <a:srgbClr val="ffffff"/>
                  </a:solidFill>
                </a:uFill>
                <a:latin typeface="Calibri Light"/>
                <a:ea typeface="DejaVu Sans"/>
              </a:rPr>
              <a:t>NGUYỄN VĂN THIỆU</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838080" y="365040"/>
            <a:ext cx="10514520" cy="82512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Thuật toán Dijkstra song song</a:t>
            </a:r>
            <a:endParaRPr b="0" lang="en-US" sz="1800" spc="-1" strike="noStrike">
              <a:solidFill>
                <a:srgbClr val="000000"/>
              </a:solidFill>
              <a:uFill>
                <a:solidFill>
                  <a:srgbClr val="ffffff"/>
                </a:solidFill>
              </a:uFill>
              <a:latin typeface="Arial"/>
            </a:endParaRPr>
          </a:p>
        </p:txBody>
      </p:sp>
      <p:sp>
        <p:nvSpPr>
          <p:cNvPr id="110" name="CustomShape 2"/>
          <p:cNvSpPr/>
          <p:nvPr/>
        </p:nvSpPr>
        <p:spPr>
          <a:xfrm>
            <a:off x="838080" y="1343880"/>
            <a:ext cx="10514520" cy="4831920"/>
          </a:xfrm>
          <a:prstGeom prst="rect">
            <a:avLst/>
          </a:prstGeom>
          <a:noFill/>
          <a:ln>
            <a:noFill/>
          </a:ln>
        </p:spPr>
        <p:style>
          <a:lnRef idx="0"/>
          <a:fillRef idx="0"/>
          <a:effectRef idx="0"/>
          <a:fontRef idx="minor"/>
        </p:style>
        <p:txBody>
          <a:bodyPr lIns="90000" rIns="90000" tIns="45000" bIns="45000"/>
          <a:p>
            <a:pPr>
              <a:lnSpc>
                <a:spcPct val="90000"/>
              </a:lnSpc>
            </a:pP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Mỗi proc có biến local Q và giá trị nhỏ nhất trong hàng đợi local được tìm thấy và được sử dụng bởi tất cả các proc như là 1 đỉnh được chọn.</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Với p proc, global-min có thể thực hiện như all-to-one reduction và sau đó sẽ broadcast đến các tiến trình khác, thời gian là O(logp). </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Nếu có n đỉnh, mỗi proc thực hiện trên n/p đỉnh. Vòng lặp phải thực thi mỗi lần cho mội đỉnh global,nhưng extract-min sẽ lấy thời gian là O(n/p). Vậy thời gian song song là: O(n^2/p) + O(nlogp)</a:t>
            </a:r>
            <a:endParaRPr b="0" lang="en-US" sz="1800" spc="-1" strike="noStrike">
              <a:solidFill>
                <a:srgbClr val="000000"/>
              </a:solidFill>
              <a:uFill>
                <a:solidFill>
                  <a:srgbClr val="ffffff"/>
                </a:solidFill>
              </a:uFill>
              <a:latin typeface="Arial"/>
            </a:endParaRPr>
          </a:p>
        </p:txBody>
      </p:sp>
      <p:sp>
        <p:nvSpPr>
          <p:cNvPr id="111"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CB30615B-FF96-48BC-9E1A-EE37C06CBC13}"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Đánh giá kết quả thuật toán Dijkstra</a:t>
            </a:r>
            <a:endParaRPr b="0" lang="en-US" sz="1800" spc="-1" strike="noStrike">
              <a:solidFill>
                <a:srgbClr val="000000"/>
              </a:solidFill>
              <a:uFill>
                <a:solidFill>
                  <a:srgbClr val="ffffff"/>
                </a:solidFill>
              </a:uFill>
              <a:latin typeface="Arial"/>
            </a:endParaRPr>
          </a:p>
        </p:txBody>
      </p:sp>
      <p:sp>
        <p:nvSpPr>
          <p:cNvPr id="113"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Kịch bản chạy Local (thời gian: millisecond)</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
        <p:nvSpPr>
          <p:cNvPr id="114"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1CCF5C8B-024A-4ACA-9C8B-AE912F6DE35C}"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graphicFrame>
        <p:nvGraphicFramePr>
          <p:cNvPr id="115" name="Table 4"/>
          <p:cNvGraphicFramePr/>
          <p:nvPr/>
        </p:nvGraphicFramePr>
        <p:xfrm>
          <a:off x="1533240" y="2560320"/>
          <a:ext cx="8524800" cy="3695400"/>
        </p:xfrm>
        <a:graphic>
          <a:graphicData uri="http://schemas.openxmlformats.org/drawingml/2006/table">
            <a:tbl>
              <a:tblPr/>
              <a:tblGrid>
                <a:gridCol w="2841480"/>
                <a:gridCol w="2841480"/>
                <a:gridCol w="2842200"/>
              </a:tblGrid>
              <a:tr h="428760">
                <a:tc>
                  <a:txBody>
                    <a:bodyPr/>
                    <a:p>
                      <a:pPr>
                        <a:lnSpc>
                          <a:spcPct val="100000"/>
                        </a:lnSpc>
                      </a:pPr>
                      <a:r>
                        <a:rPr b="1" lang="en-US" sz="1800" spc="-1" strike="noStrike">
                          <a:solidFill>
                            <a:srgbClr val="ffffff"/>
                          </a:solidFill>
                          <a:uFill>
                            <a:solidFill>
                              <a:srgbClr val="ffffff"/>
                            </a:solidFill>
                          </a:uFill>
                          <a:latin typeface="Calibri"/>
                        </a:rPr>
                        <a:t>Dataset (node)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800" spc="-1" strike="noStrike">
                          <a:solidFill>
                            <a:srgbClr val="ffffff"/>
                          </a:solidFill>
                          <a:uFill>
                            <a:solidFill>
                              <a:srgbClr val="ffffff"/>
                            </a:solidFill>
                          </a:uFill>
                          <a:latin typeface="Calibri"/>
                        </a:rPr>
                        <a:t> </a:t>
                      </a:r>
                      <a:r>
                        <a:rPr b="1" lang="en-US" sz="1800" spc="-1" strike="noStrike">
                          <a:solidFill>
                            <a:srgbClr val="ffffff"/>
                          </a:solidFill>
                          <a:uFill>
                            <a:solidFill>
                              <a:srgbClr val="ffffff"/>
                            </a:solidFill>
                          </a:uFill>
                          <a:latin typeface="Calibri"/>
                        </a:rPr>
                        <a:t>tuần tự</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r>
                        <a:rPr b="0" lang="en-US" sz="2400" spc="-1" strike="noStrike">
                          <a:solidFill>
                            <a:srgbClr val="000000"/>
                          </a:solidFill>
                          <a:uFill>
                            <a:solidFill>
                              <a:srgbClr val="ffffff"/>
                            </a:solidFill>
                          </a:uFill>
                          <a:latin typeface="Times New Roman"/>
                        </a:rPr>
                        <a:t>song song (16 pro)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28760">
                <a:tc>
                  <a:txBody>
                    <a:bodyPr/>
                    <a:p>
                      <a:r>
                        <a:rPr b="0" lang="en-US" sz="2400" spc="-1" strike="noStrike">
                          <a:solidFill>
                            <a:srgbClr val="000000"/>
                          </a:solidFill>
                          <a:uFill>
                            <a:solidFill>
                              <a:srgbClr val="ffffff"/>
                            </a:solidFill>
                          </a:uFill>
                          <a:latin typeface="Times New Roman"/>
                        </a:rPr>
                        <a:t>64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r>
                        <a:rPr b="0" lang="en-US" sz="1800" spc="-1" strike="noStrike">
                          <a:solidFill>
                            <a:srgbClr val="000000"/>
                          </a:solidFill>
                          <a:uFill>
                            <a:solidFill>
                              <a:srgbClr val="ffffff"/>
                            </a:solidFill>
                          </a:uFill>
                          <a:latin typeface="Times New Roman"/>
                        </a:rPr>
                        <a:t>0.677</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r>
                        <a:rPr b="0" lang="en-US" sz="1800" spc="-1" strike="noStrike">
                          <a:solidFill>
                            <a:srgbClr val="000000"/>
                          </a:solidFill>
                          <a:uFill>
                            <a:solidFill>
                              <a:srgbClr val="ffffff"/>
                            </a:solidFill>
                          </a:uFill>
                          <a:latin typeface="Arial"/>
                        </a:rPr>
                        <a:t>1.411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57120">
                <a:tc>
                  <a:txBody>
                    <a:bodyPr/>
                    <a:p>
                      <a:pPr>
                        <a:lnSpc>
                          <a:spcPct val="100000"/>
                        </a:lnSpc>
                      </a:pPr>
                      <a:r>
                        <a:rPr b="0" lang="en-US" sz="1800" spc="-1" strike="noStrike">
                          <a:solidFill>
                            <a:srgbClr val="000000"/>
                          </a:solidFill>
                          <a:uFill>
                            <a:solidFill>
                              <a:srgbClr val="ffffff"/>
                            </a:solidFill>
                          </a:uFill>
                          <a:latin typeface="Calibri"/>
                        </a:rPr>
                        <a:t>128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r>
                        <a:rPr b="0" lang="en-US" sz="1800" spc="-1" strike="noStrike">
                          <a:solidFill>
                            <a:srgbClr val="000000"/>
                          </a:solidFill>
                          <a:uFill>
                            <a:solidFill>
                              <a:srgbClr val="ffffff"/>
                            </a:solidFill>
                          </a:uFill>
                          <a:latin typeface="Times New Roman"/>
                        </a:rPr>
                        <a:t>0.800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r>
                        <a:rPr b="0" lang="en-US" sz="1800" spc="-1" strike="noStrike">
                          <a:solidFill>
                            <a:srgbClr val="000000"/>
                          </a:solidFill>
                          <a:uFill>
                            <a:solidFill>
                              <a:srgbClr val="ffffff"/>
                            </a:solidFill>
                          </a:uFill>
                          <a:latin typeface="Arial"/>
                        </a:rPr>
                        <a:t>3.740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57120">
                <a:tc>
                  <a:txBody>
                    <a:bodyPr/>
                    <a:p>
                      <a:pPr>
                        <a:lnSpc>
                          <a:spcPct val="100000"/>
                        </a:lnSpc>
                      </a:pPr>
                      <a:r>
                        <a:rPr b="0" lang="en-US" sz="1800" spc="-1" strike="noStrike">
                          <a:solidFill>
                            <a:srgbClr val="000000"/>
                          </a:solidFill>
                          <a:uFill>
                            <a:solidFill>
                              <a:srgbClr val="ffffff"/>
                            </a:solidFill>
                          </a:uFill>
                          <a:latin typeface="Calibri"/>
                        </a:rPr>
                        <a:t>256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r>
                        <a:rPr b="0" lang="en-US" sz="1800" spc="-1" strike="noStrike">
                          <a:solidFill>
                            <a:srgbClr val="000000"/>
                          </a:solidFill>
                          <a:uFill>
                            <a:solidFill>
                              <a:srgbClr val="ffffff"/>
                            </a:solidFill>
                          </a:uFill>
                          <a:latin typeface="Times New Roman"/>
                        </a:rPr>
                        <a:t>1.386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r>
                        <a:rPr b="0" lang="en-US" sz="1800" spc="-1" strike="noStrike">
                          <a:solidFill>
                            <a:srgbClr val="000000"/>
                          </a:solidFill>
                          <a:uFill>
                            <a:solidFill>
                              <a:srgbClr val="ffffff"/>
                            </a:solidFill>
                          </a:uFill>
                          <a:latin typeface="Arial"/>
                        </a:rPr>
                        <a:t>4.568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57120">
                <a:tc>
                  <a:txBody>
                    <a:bodyPr/>
                    <a:p>
                      <a:pPr>
                        <a:lnSpc>
                          <a:spcPct val="100000"/>
                        </a:lnSpc>
                      </a:pPr>
                      <a:r>
                        <a:rPr b="0" lang="en-US" sz="1800" spc="-1" strike="noStrike">
                          <a:solidFill>
                            <a:srgbClr val="000000"/>
                          </a:solidFill>
                          <a:uFill>
                            <a:solidFill>
                              <a:srgbClr val="ffffff"/>
                            </a:solidFill>
                          </a:uFill>
                          <a:latin typeface="Calibri"/>
                        </a:rPr>
                        <a:t>512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r>
                        <a:rPr b="0" lang="en-US" sz="1800" spc="-1" strike="noStrike">
                          <a:solidFill>
                            <a:srgbClr val="000000"/>
                          </a:solidFill>
                          <a:uFill>
                            <a:solidFill>
                              <a:srgbClr val="ffffff"/>
                            </a:solidFill>
                          </a:uFill>
                          <a:latin typeface="Times New Roman"/>
                        </a:rPr>
                        <a:t>3.710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r>
                        <a:rPr b="0" lang="en-US" sz="1800" spc="-1" strike="noStrike">
                          <a:solidFill>
                            <a:srgbClr val="000000"/>
                          </a:solidFill>
                          <a:uFill>
                            <a:solidFill>
                              <a:srgbClr val="ffffff"/>
                            </a:solidFill>
                          </a:uFill>
                          <a:latin typeface="Arial"/>
                        </a:rPr>
                        <a:t>10.235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57120">
                <a:tc>
                  <a:txBody>
                    <a:bodyPr/>
                    <a:p>
                      <a:pPr>
                        <a:lnSpc>
                          <a:spcPct val="100000"/>
                        </a:lnSpc>
                      </a:pPr>
                      <a:r>
                        <a:rPr b="0" lang="en-US" sz="1800" spc="-1" strike="noStrike">
                          <a:solidFill>
                            <a:srgbClr val="000000"/>
                          </a:solidFill>
                          <a:uFill>
                            <a:solidFill>
                              <a:srgbClr val="ffffff"/>
                            </a:solidFill>
                          </a:uFill>
                          <a:latin typeface="Calibri"/>
                        </a:rPr>
                        <a:t>1024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r>
                        <a:rPr b="0" lang="en-US" sz="1800" spc="-1" strike="noStrike">
                          <a:solidFill>
                            <a:srgbClr val="000000"/>
                          </a:solidFill>
                          <a:uFill>
                            <a:solidFill>
                              <a:srgbClr val="ffffff"/>
                            </a:solidFill>
                          </a:uFill>
                          <a:latin typeface="Times New Roman"/>
                        </a:rPr>
                        <a:t>12.235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r>
                        <a:rPr b="0" lang="en-US" sz="1800" spc="-1" strike="noStrike">
                          <a:solidFill>
                            <a:srgbClr val="000000"/>
                          </a:solidFill>
                          <a:uFill>
                            <a:solidFill>
                              <a:srgbClr val="ffffff"/>
                            </a:solidFill>
                          </a:uFill>
                          <a:latin typeface="Arial"/>
                        </a:rPr>
                        <a:t>8.468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57120">
                <a:tc>
                  <a:txBody>
                    <a:bodyPr/>
                    <a:p>
                      <a:pPr>
                        <a:lnSpc>
                          <a:spcPct val="100000"/>
                        </a:lnSpc>
                      </a:pPr>
                      <a:r>
                        <a:rPr b="0" lang="en-US" sz="1800" spc="-1" strike="noStrike">
                          <a:solidFill>
                            <a:srgbClr val="000000"/>
                          </a:solidFill>
                          <a:uFill>
                            <a:solidFill>
                              <a:srgbClr val="ffffff"/>
                            </a:solidFill>
                          </a:uFill>
                          <a:latin typeface="Calibri"/>
                        </a:rPr>
                        <a:t>2048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r>
                        <a:rPr b="0" lang="en-US" sz="1800" spc="-1" strike="noStrike">
                          <a:solidFill>
                            <a:srgbClr val="000000"/>
                          </a:solidFill>
                          <a:uFill>
                            <a:solidFill>
                              <a:srgbClr val="ffffff"/>
                            </a:solidFill>
                          </a:uFill>
                          <a:latin typeface="Arial"/>
                        </a:rPr>
                        <a:t>46.225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r>
                        <a:rPr b="0" lang="en-US" sz="1800" spc="-1" strike="noStrike">
                          <a:solidFill>
                            <a:srgbClr val="000000"/>
                          </a:solidFill>
                          <a:uFill>
                            <a:solidFill>
                              <a:srgbClr val="ffffff"/>
                            </a:solidFill>
                          </a:uFill>
                          <a:latin typeface="Arial"/>
                        </a:rPr>
                        <a:t>13.509</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57120">
                <a:tc>
                  <a:txBody>
                    <a:bodyPr/>
                    <a:p>
                      <a:pPr>
                        <a:lnSpc>
                          <a:spcPct val="100000"/>
                        </a:lnSpc>
                      </a:pPr>
                      <a:r>
                        <a:rPr b="0" lang="en-US" sz="1800" spc="-1" strike="noStrike">
                          <a:solidFill>
                            <a:srgbClr val="000000"/>
                          </a:solidFill>
                          <a:uFill>
                            <a:solidFill>
                              <a:srgbClr val="ffffff"/>
                            </a:solidFill>
                          </a:uFill>
                          <a:latin typeface="Calibri"/>
                        </a:rPr>
                        <a:t>4096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r>
                        <a:rPr b="0" lang="en-US" sz="1800" spc="-1" strike="noStrike">
                          <a:solidFill>
                            <a:srgbClr val="000000"/>
                          </a:solidFill>
                          <a:uFill>
                            <a:solidFill>
                              <a:srgbClr val="ffffff"/>
                            </a:solidFill>
                          </a:uFill>
                          <a:latin typeface="Arial"/>
                        </a:rPr>
                        <a:t>51.017</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r>
                        <a:rPr b="0" lang="en-US" sz="1800" spc="-1" strike="noStrike">
                          <a:solidFill>
                            <a:srgbClr val="000000"/>
                          </a:solidFill>
                          <a:uFill>
                            <a:solidFill>
                              <a:srgbClr val="ffffff"/>
                            </a:solidFill>
                          </a:uFill>
                          <a:latin typeface="Arial"/>
                        </a:rPr>
                        <a:t>84.820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7760">
                <a:tc>
                  <a:txBody>
                    <a:bodyPr/>
                    <a:p>
                      <a:r>
                        <a:rPr b="0" lang="en-US" sz="1800" spc="-1" strike="noStrike">
                          <a:solidFill>
                            <a:srgbClr val="000000"/>
                          </a:solidFill>
                          <a:uFill>
                            <a:solidFill>
                              <a:srgbClr val="ffffff"/>
                            </a:solidFill>
                          </a:uFill>
                          <a:latin typeface="Times New Roman"/>
                        </a:rPr>
                        <a:t>8192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r>
                        <a:rPr b="0" lang="en-US" sz="1800" spc="-1" strike="noStrike">
                          <a:solidFill>
                            <a:srgbClr val="000000"/>
                          </a:solidFill>
                          <a:uFill>
                            <a:solidFill>
                              <a:srgbClr val="ffffff"/>
                            </a:solidFill>
                          </a:uFill>
                          <a:latin typeface="Times New Roman"/>
                        </a:rPr>
                        <a:t>187.65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r>
                        <a:rPr b="0" lang="en-US" sz="1800" spc="-1" strike="noStrike">
                          <a:solidFill>
                            <a:srgbClr val="000000"/>
                          </a:solidFill>
                          <a:uFill>
                            <a:solidFill>
                              <a:srgbClr val="ffffff"/>
                            </a:solidFill>
                          </a:uFill>
                          <a:latin typeface="Arial"/>
                        </a:rPr>
                        <a:t>157.36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7760">
                <a:tc>
                  <a:txBody>
                    <a:bodyPr/>
                    <a:p>
                      <a:r>
                        <a:rPr b="0" lang="en-US" sz="1800" spc="-1" strike="noStrike">
                          <a:solidFill>
                            <a:srgbClr val="000000"/>
                          </a:solidFill>
                          <a:uFill>
                            <a:solidFill>
                              <a:srgbClr val="ffffff"/>
                            </a:solidFill>
                          </a:uFill>
                          <a:latin typeface="Times New Roman"/>
                        </a:rPr>
                        <a:t>16384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r>
                        <a:rPr b="0" lang="en-US" sz="1800" spc="-1" strike="noStrike">
                          <a:solidFill>
                            <a:srgbClr val="000000"/>
                          </a:solidFill>
                          <a:uFill>
                            <a:solidFill>
                              <a:srgbClr val="ffffff"/>
                            </a:solidFill>
                          </a:uFill>
                          <a:latin typeface="Times New Roman"/>
                        </a:rPr>
                        <a:t>354.69</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r>
                        <a:rPr b="0" lang="en-US" sz="1800" spc="-1" strike="noStrike">
                          <a:solidFill>
                            <a:srgbClr val="000000"/>
                          </a:solidFill>
                          <a:uFill>
                            <a:solidFill>
                              <a:srgbClr val="ffffff"/>
                            </a:solidFill>
                          </a:uFill>
                          <a:latin typeface="Arial"/>
                        </a:rPr>
                        <a:t>236.56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16" name="Table 1"/>
          <p:cNvGraphicFramePr/>
          <p:nvPr/>
        </p:nvGraphicFramePr>
        <p:xfrm>
          <a:off x="998640" y="1371600"/>
          <a:ext cx="10888200" cy="3259440"/>
        </p:xfrm>
        <a:graphic>
          <a:graphicData uri="http://schemas.openxmlformats.org/drawingml/2006/table">
            <a:tbl>
              <a:tblPr/>
              <a:tblGrid>
                <a:gridCol w="1654560"/>
                <a:gridCol w="3129840"/>
                <a:gridCol w="3129480"/>
                <a:gridCol w="2974680"/>
              </a:tblGrid>
              <a:tr h="834480">
                <a:tc>
                  <a:txBody>
                    <a:bodyPr/>
                    <a:p>
                      <a:pPr>
                        <a:lnSpc>
                          <a:spcPct val="100000"/>
                        </a:lnSpc>
                      </a:pPr>
                      <a:r>
                        <a:rPr b="1" lang="en-US" sz="2000" spc="-1" strike="noStrike">
                          <a:solidFill>
                            <a:srgbClr val="ffffff"/>
                          </a:solidFill>
                          <a:uFill>
                            <a:solidFill>
                              <a:srgbClr val="ffffff"/>
                            </a:solidFill>
                          </a:uFill>
                          <a:latin typeface="Calibri"/>
                        </a:rPr>
                        <a:t>Dataset (node)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2000" spc="-1" strike="noStrike">
                          <a:solidFill>
                            <a:srgbClr val="ffffff"/>
                          </a:solidFill>
                          <a:uFill>
                            <a:solidFill>
                              <a:srgbClr val="ffffff"/>
                            </a:solidFill>
                          </a:uFill>
                          <a:latin typeface="Calibri"/>
                        </a:rPr>
                        <a:t>song song (4 pro) (second)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r>
                        <a:rPr b="0" lang="en-US" sz="2000" spc="-1" strike="noStrike">
                          <a:solidFill>
                            <a:srgbClr val="000000"/>
                          </a:solidFill>
                          <a:uFill>
                            <a:solidFill>
                              <a:srgbClr val="ffffff"/>
                            </a:solidFill>
                          </a:uFill>
                          <a:latin typeface="Times New Roman"/>
                        </a:rPr>
                        <a:t>song song (8 pro)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r>
                        <a:rPr b="0" lang="en-US" sz="2000" spc="-1" strike="noStrike">
                          <a:solidFill>
                            <a:srgbClr val="000000"/>
                          </a:solidFill>
                          <a:uFill>
                            <a:solidFill>
                              <a:srgbClr val="ffffff"/>
                            </a:solidFill>
                          </a:uFill>
                          <a:latin typeface="Times New Roman"/>
                        </a:rPr>
                        <a:t>song song (16 pro)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66920">
                <a:tc>
                  <a:txBody>
                    <a:bodyPr/>
                    <a:p>
                      <a:r>
                        <a:rPr b="0" lang="en-US" sz="2000" spc="-1" strike="noStrike">
                          <a:solidFill>
                            <a:srgbClr val="000000"/>
                          </a:solidFill>
                          <a:uFill>
                            <a:solidFill>
                              <a:srgbClr val="ffffff"/>
                            </a:solidFill>
                          </a:uFill>
                          <a:latin typeface="Times New Roman"/>
                        </a:rPr>
                        <a:t>64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r>
                        <a:rPr b="0" lang="en-US" sz="2000" spc="-1" strike="noStrike">
                          <a:solidFill>
                            <a:srgbClr val="000000"/>
                          </a:solidFill>
                          <a:uFill>
                            <a:solidFill>
                              <a:srgbClr val="ffffff"/>
                            </a:solidFill>
                          </a:uFill>
                          <a:latin typeface="Arial"/>
                        </a:rPr>
                        <a:t>0.589, 0.438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r>
                        <a:rPr b="0" lang="en-US" sz="2000" spc="-1" strike="noStrike">
                          <a:solidFill>
                            <a:srgbClr val="000000"/>
                          </a:solidFill>
                          <a:uFill>
                            <a:solidFill>
                              <a:srgbClr val="ffffff"/>
                            </a:solidFill>
                          </a:uFill>
                          <a:latin typeface="Times New Roman"/>
                        </a:rPr>
                        <a:t>0.449, 0.221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r>
                        <a:rPr b="0" lang="en-US" sz="2000" spc="-1" strike="noStrike">
                          <a:solidFill>
                            <a:srgbClr val="000000"/>
                          </a:solidFill>
                          <a:uFill>
                            <a:solidFill>
                              <a:srgbClr val="ffffff"/>
                            </a:solidFill>
                          </a:uFill>
                          <a:latin typeface="Times New Roman"/>
                        </a:rPr>
                        <a:t> </a:t>
                      </a:r>
                      <a:r>
                        <a:rPr b="0" lang="en-US" sz="2000" spc="-1" strike="noStrike">
                          <a:solidFill>
                            <a:srgbClr val="000000"/>
                          </a:solidFill>
                          <a:uFill>
                            <a:solidFill>
                              <a:srgbClr val="ffffff"/>
                            </a:solidFill>
                          </a:uFill>
                          <a:latin typeface="Times New Roman"/>
                        </a:rPr>
                        <a:t>0.415, 0.235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91680">
                <a:tc>
                  <a:txBody>
                    <a:bodyPr/>
                    <a:p>
                      <a:pPr>
                        <a:lnSpc>
                          <a:spcPct val="100000"/>
                        </a:lnSpc>
                      </a:pPr>
                      <a:r>
                        <a:rPr b="0" lang="en-US" sz="2000" spc="-1" strike="noStrike">
                          <a:solidFill>
                            <a:srgbClr val="000000"/>
                          </a:solidFill>
                          <a:uFill>
                            <a:solidFill>
                              <a:srgbClr val="ffffff"/>
                            </a:solidFill>
                          </a:uFill>
                          <a:latin typeface="Calibri"/>
                        </a:rPr>
                        <a:t>128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r>
                        <a:rPr b="0" lang="en-US" sz="2000" spc="-1" strike="noStrike">
                          <a:solidFill>
                            <a:srgbClr val="000000"/>
                          </a:solidFill>
                          <a:uFill>
                            <a:solidFill>
                              <a:srgbClr val="ffffff"/>
                            </a:solidFill>
                          </a:uFill>
                          <a:latin typeface="Arial"/>
                        </a:rPr>
                        <a:t>2.263, 2.039</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r>
                        <a:rPr b="0" lang="en-US" sz="2000" spc="-1" strike="noStrike">
                          <a:solidFill>
                            <a:srgbClr val="000000"/>
                          </a:solidFill>
                          <a:uFill>
                            <a:solidFill>
                              <a:srgbClr val="ffffff"/>
                            </a:solidFill>
                          </a:uFill>
                          <a:latin typeface="Arial"/>
                        </a:rPr>
                        <a:t>1.102, 1.035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r>
                        <a:rPr b="0" lang="en-US" sz="2000" spc="-1" strike="noStrike">
                          <a:solidFill>
                            <a:srgbClr val="000000"/>
                          </a:solidFill>
                          <a:uFill>
                            <a:solidFill>
                              <a:srgbClr val="ffffff"/>
                            </a:solidFill>
                          </a:uFill>
                          <a:latin typeface="Times New Roman"/>
                        </a:rPr>
                        <a:t>1.033, 1.001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91680">
                <a:tc>
                  <a:txBody>
                    <a:bodyPr/>
                    <a:p>
                      <a:pPr>
                        <a:lnSpc>
                          <a:spcPct val="100000"/>
                        </a:lnSpc>
                      </a:pPr>
                      <a:r>
                        <a:rPr b="0" lang="en-US" sz="2000" spc="-1" strike="noStrike">
                          <a:solidFill>
                            <a:srgbClr val="000000"/>
                          </a:solidFill>
                          <a:uFill>
                            <a:solidFill>
                              <a:srgbClr val="ffffff"/>
                            </a:solidFill>
                          </a:uFill>
                          <a:latin typeface="Calibri"/>
                        </a:rPr>
                        <a:t>256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r>
                        <a:rPr b="0" lang="en-US" sz="2000" spc="-1" strike="noStrike">
                          <a:solidFill>
                            <a:srgbClr val="000000"/>
                          </a:solidFill>
                          <a:uFill>
                            <a:solidFill>
                              <a:srgbClr val="ffffff"/>
                            </a:solidFill>
                          </a:uFill>
                          <a:latin typeface="Arial"/>
                        </a:rPr>
                        <a:t>5.172, 4.234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r>
                        <a:rPr b="0" lang="en-US" sz="2000" spc="-1" strike="noStrike">
                          <a:solidFill>
                            <a:srgbClr val="000000"/>
                          </a:solidFill>
                          <a:uFill>
                            <a:solidFill>
                              <a:srgbClr val="ffffff"/>
                            </a:solidFill>
                          </a:uFill>
                          <a:latin typeface="Arial"/>
                        </a:rPr>
                        <a:t>1.473, 0.361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r>
                        <a:rPr b="0" lang="en-US" sz="2000" spc="-1" strike="noStrike">
                          <a:solidFill>
                            <a:srgbClr val="000000"/>
                          </a:solidFill>
                          <a:uFill>
                            <a:solidFill>
                              <a:srgbClr val="ffffff"/>
                            </a:solidFill>
                          </a:uFill>
                          <a:latin typeface="Times New Roman"/>
                        </a:rPr>
                        <a:t>2.602, 0.703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91680">
                <a:tc>
                  <a:txBody>
                    <a:bodyPr/>
                    <a:p>
                      <a:pPr>
                        <a:lnSpc>
                          <a:spcPct val="100000"/>
                        </a:lnSpc>
                      </a:pPr>
                      <a:r>
                        <a:rPr b="0" lang="en-US" sz="2000" spc="-1" strike="noStrike">
                          <a:solidFill>
                            <a:srgbClr val="000000"/>
                          </a:solidFill>
                          <a:uFill>
                            <a:solidFill>
                              <a:srgbClr val="ffffff"/>
                            </a:solidFill>
                          </a:uFill>
                          <a:latin typeface="Calibri"/>
                        </a:rPr>
                        <a:t>512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r>
                        <a:rPr b="0" lang="en-US" sz="2000" spc="-1" strike="noStrike">
                          <a:solidFill>
                            <a:srgbClr val="000000"/>
                          </a:solidFill>
                          <a:uFill>
                            <a:solidFill>
                              <a:srgbClr val="ffffff"/>
                            </a:solidFill>
                          </a:uFill>
                          <a:latin typeface="Arial"/>
                        </a:rPr>
                        <a:t>15.875 , 11.798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r>
                        <a:rPr b="0" lang="en-US" sz="2000" spc="-1" strike="noStrike">
                          <a:solidFill>
                            <a:srgbClr val="000000"/>
                          </a:solidFill>
                          <a:uFill>
                            <a:solidFill>
                              <a:srgbClr val="ffffff"/>
                            </a:solidFill>
                          </a:uFill>
                          <a:latin typeface="Arial"/>
                        </a:rPr>
                        <a:t>8.029, 6.095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r>
                        <a:rPr b="0" lang="en-US" sz="2000" spc="-1" strike="noStrike">
                          <a:solidFill>
                            <a:srgbClr val="000000"/>
                          </a:solidFill>
                          <a:uFill>
                            <a:solidFill>
                              <a:srgbClr val="ffffff"/>
                            </a:solidFill>
                          </a:uFill>
                          <a:latin typeface="Times New Roman"/>
                        </a:rPr>
                        <a:t>12.727, 7.307</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91680">
                <a:tc>
                  <a:txBody>
                    <a:bodyPr/>
                    <a:p>
                      <a:pPr>
                        <a:lnSpc>
                          <a:spcPct val="100000"/>
                        </a:lnSpc>
                      </a:pPr>
                      <a:r>
                        <a:rPr b="0" lang="en-US" sz="2000" spc="-1" strike="noStrike">
                          <a:solidFill>
                            <a:srgbClr val="000000"/>
                          </a:solidFill>
                          <a:uFill>
                            <a:solidFill>
                              <a:srgbClr val="ffffff"/>
                            </a:solidFill>
                          </a:uFill>
                          <a:latin typeface="Calibri"/>
                        </a:rPr>
                        <a:t>1024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r>
                        <a:rPr b="0" lang="en-US" sz="2000" spc="-1" strike="noStrike">
                          <a:solidFill>
                            <a:srgbClr val="000000"/>
                          </a:solidFill>
                          <a:uFill>
                            <a:solidFill>
                              <a:srgbClr val="ffffff"/>
                            </a:solidFill>
                          </a:uFill>
                          <a:latin typeface="Arial"/>
                        </a:rPr>
                        <a:t>37.589, 34.038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r>
                        <a:rPr b="0" lang="en-US" sz="2000" spc="-1" strike="noStrike">
                          <a:solidFill>
                            <a:srgbClr val="000000"/>
                          </a:solidFill>
                          <a:uFill>
                            <a:solidFill>
                              <a:srgbClr val="ffffff"/>
                            </a:solidFill>
                          </a:uFill>
                          <a:latin typeface="Arial"/>
                        </a:rPr>
                        <a:t>35.480, 32.544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r>
                        <a:rPr b="0" lang="en-US" sz="2000" spc="-1" strike="noStrike">
                          <a:solidFill>
                            <a:srgbClr val="000000"/>
                          </a:solidFill>
                          <a:uFill>
                            <a:solidFill>
                              <a:srgbClr val="ffffff"/>
                            </a:solidFill>
                          </a:uFill>
                          <a:latin typeface="Times New Roman"/>
                        </a:rPr>
                        <a:t>31.385, 22.480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91680">
                <a:tc>
                  <a:txBody>
                    <a:bodyPr/>
                    <a:p>
                      <a:pPr>
                        <a:lnSpc>
                          <a:spcPct val="100000"/>
                        </a:lnSpc>
                      </a:pPr>
                      <a:r>
                        <a:rPr b="0" lang="en-US" sz="2000" spc="-1" strike="noStrike">
                          <a:solidFill>
                            <a:srgbClr val="000000"/>
                          </a:solidFill>
                          <a:uFill>
                            <a:solidFill>
                              <a:srgbClr val="ffffff"/>
                            </a:solidFill>
                          </a:uFill>
                          <a:latin typeface="Calibri"/>
                        </a:rPr>
                        <a:t>2048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r>
                        <a:rPr b="0" lang="en-US" sz="2000" spc="-1" strike="noStrike">
                          <a:solidFill>
                            <a:srgbClr val="000000"/>
                          </a:solidFill>
                          <a:uFill>
                            <a:solidFill>
                              <a:srgbClr val="ffffff"/>
                            </a:solidFill>
                          </a:uFill>
                          <a:latin typeface="Arial"/>
                        </a:rPr>
                        <a:t>127.239, 120.551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r>
                        <a:rPr b="0" lang="en-US" sz="2000" spc="-1" strike="noStrike">
                          <a:solidFill>
                            <a:srgbClr val="000000"/>
                          </a:solidFill>
                          <a:uFill>
                            <a:solidFill>
                              <a:srgbClr val="ffffff"/>
                            </a:solidFill>
                          </a:uFill>
                          <a:latin typeface="Arial"/>
                        </a:rPr>
                        <a:t>120.444, 114.751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r>
                        <a:rPr b="0" lang="en-US" sz="2000" spc="-1" strike="noStrike">
                          <a:solidFill>
                            <a:srgbClr val="000000"/>
                          </a:solidFill>
                          <a:uFill>
                            <a:solidFill>
                              <a:srgbClr val="ffffff"/>
                            </a:solidFill>
                          </a:uFill>
                          <a:latin typeface="Times New Roman"/>
                        </a:rPr>
                        <a:t>105.354, 98.368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838080" y="365040"/>
            <a:ext cx="10514520" cy="9360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Thuật toán Prim tuần tự</a:t>
            </a:r>
            <a:endParaRPr b="0" lang="en-US" sz="1800" spc="-1" strike="noStrike">
              <a:solidFill>
                <a:srgbClr val="000000"/>
              </a:solidFill>
              <a:uFill>
                <a:solidFill>
                  <a:srgbClr val="ffffff"/>
                </a:solidFill>
              </a:uFill>
              <a:latin typeface="Arial"/>
            </a:endParaRPr>
          </a:p>
        </p:txBody>
      </p:sp>
      <p:sp>
        <p:nvSpPr>
          <p:cNvPr id="118" name="CustomShape 2"/>
          <p:cNvSpPr/>
          <p:nvPr/>
        </p:nvSpPr>
        <p:spPr>
          <a:xfrm>
            <a:off x="838080" y="1510200"/>
            <a:ext cx="10514520" cy="466560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là một thuật toán tham lam để tìm cây bao trùm nhỏ nhất của một đồ thị vô hướng có trọng số liên thông. Nghĩa là nó tìm một tập hợp các cạnh của đồ thị tạo thành một cây chứa tất cả các đỉnh, sao cho tổng trọng số các cạnh của cây là nhỏ nhất.</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Thuật toán được tìm ra năm 1930 bởi nhà toán học người Séc Vojtěch Jarník và sau đó bởi nhà nghiên cứu khoa học máy tính Robert C. Prim năm 1957 và một lần nữa độc lập bởi Edsger Dijkstra năm 1959.</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Do đó nó còn được gọi là thuật toán DJP, thuật toán Jarník, hay thuật toán Prim–Jarník.</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Thuật toán Prim tuần tự có thời gian tính toán là O(n^2)</a:t>
            </a:r>
            <a:endParaRPr b="0" lang="en-US" sz="1800" spc="-1" strike="noStrike">
              <a:solidFill>
                <a:srgbClr val="000000"/>
              </a:solidFill>
              <a:uFill>
                <a:solidFill>
                  <a:srgbClr val="ffffff"/>
                </a:solidFill>
              </a:uFill>
              <a:latin typeface="Arial"/>
            </a:endParaRPr>
          </a:p>
        </p:txBody>
      </p:sp>
      <p:sp>
        <p:nvSpPr>
          <p:cNvPr id="119"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F42ABE08-CB76-4EAC-8845-D1371D81E130}"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38080" y="365040"/>
            <a:ext cx="10514520" cy="5619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Mô tả thuật toán</a:t>
            </a:r>
            <a:endParaRPr b="0" lang="en-US" sz="1800" spc="-1" strike="noStrike">
              <a:solidFill>
                <a:srgbClr val="000000"/>
              </a:solidFill>
              <a:uFill>
                <a:solidFill>
                  <a:srgbClr val="ffffff"/>
                </a:solidFill>
              </a:uFill>
              <a:latin typeface="Arial"/>
            </a:endParaRPr>
          </a:p>
        </p:txBody>
      </p:sp>
      <p:sp>
        <p:nvSpPr>
          <p:cNvPr id="121" name="CustomShape 2"/>
          <p:cNvSpPr/>
          <p:nvPr/>
        </p:nvSpPr>
        <p:spPr>
          <a:xfrm>
            <a:off x="838080" y="1177560"/>
            <a:ext cx="10514520" cy="499824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Thuật toán xuất phát từ một cây chỉ chứa đúng một đỉnh và mở rộng từng bước một, mỗi bước thêm một cạnh mới vào cây, cho tới khi bao trùm được tất cả các đỉnh của đồ thị.</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Dữ liệu vào</a:t>
            </a:r>
            <a:r>
              <a:rPr b="0" lang="en-US" sz="2800" spc="-1" strike="noStrike">
                <a:solidFill>
                  <a:srgbClr val="000000"/>
                </a:solidFill>
                <a:uFill>
                  <a:solidFill>
                    <a:srgbClr val="ffffff"/>
                  </a:solidFill>
                </a:uFill>
                <a:latin typeface="Calibri"/>
                <a:ea typeface="DejaVu Sans"/>
              </a:rPr>
              <a:t>: Một đồ thị có trọng số liên thông với tập hợp đỉnh </a:t>
            </a:r>
            <a:r>
              <a:rPr b="0" i="1" lang="en-US" sz="2800" spc="-1" strike="noStrike">
                <a:solidFill>
                  <a:srgbClr val="000000"/>
                </a:solidFill>
                <a:uFill>
                  <a:solidFill>
                    <a:srgbClr val="ffffff"/>
                  </a:solidFill>
                </a:uFill>
                <a:latin typeface="Calibri"/>
                <a:ea typeface="DejaVu Sans"/>
              </a:rPr>
              <a:t>V</a:t>
            </a:r>
            <a:r>
              <a:rPr b="0" lang="en-US" sz="2800" spc="-1" strike="noStrike">
                <a:solidFill>
                  <a:srgbClr val="000000"/>
                </a:solidFill>
                <a:uFill>
                  <a:solidFill>
                    <a:srgbClr val="ffffff"/>
                  </a:solidFill>
                </a:uFill>
                <a:latin typeface="Calibri"/>
                <a:ea typeface="DejaVu Sans"/>
              </a:rPr>
              <a:t> và tập hợp cạnh </a:t>
            </a:r>
            <a:r>
              <a:rPr b="0" i="1" lang="en-US" sz="2800" spc="-1" strike="noStrike">
                <a:solidFill>
                  <a:srgbClr val="000000"/>
                </a:solidFill>
                <a:uFill>
                  <a:solidFill>
                    <a:srgbClr val="ffffff"/>
                  </a:solidFill>
                </a:uFill>
                <a:latin typeface="Calibri"/>
                <a:ea typeface="DejaVu Sans"/>
              </a:rPr>
              <a:t>E</a:t>
            </a:r>
            <a:r>
              <a:rPr b="0" lang="en-US" sz="2800" spc="-1" strike="noStrike">
                <a:solidFill>
                  <a:srgbClr val="000000"/>
                </a:solidFill>
                <a:uFill>
                  <a:solidFill>
                    <a:srgbClr val="ffffff"/>
                  </a:solidFill>
                </a:uFill>
                <a:latin typeface="Calibri"/>
                <a:ea typeface="DejaVu Sans"/>
              </a:rPr>
              <a:t> (trọng số có thể âm). Đồng thời cũng dùng </a:t>
            </a:r>
            <a:r>
              <a:rPr b="0" i="1" lang="en-US" sz="2800" spc="-1" strike="noStrike">
                <a:solidFill>
                  <a:srgbClr val="000000"/>
                </a:solidFill>
                <a:uFill>
                  <a:solidFill>
                    <a:srgbClr val="ffffff"/>
                  </a:solidFill>
                </a:uFill>
                <a:latin typeface="Calibri"/>
                <a:ea typeface="DejaVu Sans"/>
              </a:rPr>
              <a:t>V</a:t>
            </a:r>
            <a:r>
              <a:rPr b="0" lang="en-US" sz="2800" spc="-1" strike="noStrike">
                <a:solidFill>
                  <a:srgbClr val="000000"/>
                </a:solidFill>
                <a:uFill>
                  <a:solidFill>
                    <a:srgbClr val="ffffff"/>
                  </a:solidFill>
                </a:uFill>
                <a:latin typeface="Calibri"/>
                <a:ea typeface="DejaVu Sans"/>
              </a:rPr>
              <a:t> và </a:t>
            </a:r>
            <a:r>
              <a:rPr b="0" i="1" lang="en-US" sz="2800" spc="-1" strike="noStrike">
                <a:solidFill>
                  <a:srgbClr val="000000"/>
                </a:solidFill>
                <a:uFill>
                  <a:solidFill>
                    <a:srgbClr val="ffffff"/>
                  </a:solidFill>
                </a:uFill>
                <a:latin typeface="Calibri"/>
                <a:ea typeface="DejaVu Sans"/>
              </a:rPr>
              <a:t>E</a:t>
            </a:r>
            <a:r>
              <a:rPr b="0" lang="en-US" sz="2800" spc="-1" strike="noStrike">
                <a:solidFill>
                  <a:srgbClr val="000000"/>
                </a:solidFill>
                <a:uFill>
                  <a:solidFill>
                    <a:srgbClr val="ffffff"/>
                  </a:solidFill>
                </a:uFill>
                <a:latin typeface="Calibri"/>
                <a:ea typeface="DejaVu Sans"/>
              </a:rPr>
              <a:t> để ký hiệu số đỉnh và số cạnh của đồ thị.</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Khởi tạo</a:t>
            </a:r>
            <a:r>
              <a:rPr b="0" lang="en-US" sz="2800" spc="-1" strike="noStrike">
                <a:solidFill>
                  <a:srgbClr val="000000"/>
                </a:solidFill>
                <a:uFill>
                  <a:solidFill>
                    <a:srgbClr val="ffffff"/>
                  </a:solidFill>
                </a:uFill>
                <a:latin typeface="Calibri"/>
                <a:ea typeface="DejaVu Sans"/>
              </a:rPr>
              <a:t>: </a:t>
            </a:r>
            <a:r>
              <a:rPr b="0" i="1" lang="en-US" sz="2800" spc="-1" strike="noStrike">
                <a:solidFill>
                  <a:srgbClr val="000000"/>
                </a:solidFill>
                <a:uFill>
                  <a:solidFill>
                    <a:srgbClr val="ffffff"/>
                  </a:solidFill>
                </a:uFill>
                <a:latin typeface="Calibri"/>
                <a:ea typeface="DejaVu Sans"/>
              </a:rPr>
              <a:t>V</a:t>
            </a:r>
            <a:r>
              <a:rPr b="0" lang="en-US" sz="2800" spc="-1" strike="noStrike" baseline="-25000">
                <a:solidFill>
                  <a:srgbClr val="000000"/>
                </a:solidFill>
                <a:uFill>
                  <a:solidFill>
                    <a:srgbClr val="ffffff"/>
                  </a:solidFill>
                </a:uFill>
                <a:latin typeface="Calibri"/>
                <a:ea typeface="DejaVu Sans"/>
              </a:rPr>
              <a:t>mới</a:t>
            </a:r>
            <a:r>
              <a:rPr b="0" lang="en-US" sz="2800" spc="-1" strike="noStrike">
                <a:solidFill>
                  <a:srgbClr val="000000"/>
                </a:solidFill>
                <a:uFill>
                  <a:solidFill>
                    <a:srgbClr val="ffffff"/>
                  </a:solidFill>
                </a:uFill>
                <a:latin typeface="Calibri"/>
                <a:ea typeface="DejaVu Sans"/>
              </a:rPr>
              <a:t> = {</a:t>
            </a:r>
            <a:r>
              <a:rPr b="0" i="1" lang="en-US" sz="2800" spc="-1" strike="noStrike">
                <a:solidFill>
                  <a:srgbClr val="000000"/>
                </a:solidFill>
                <a:uFill>
                  <a:solidFill>
                    <a:srgbClr val="ffffff"/>
                  </a:solidFill>
                </a:uFill>
                <a:latin typeface="Calibri"/>
                <a:ea typeface="DejaVu Sans"/>
              </a:rPr>
              <a:t>x</a:t>
            </a:r>
            <a:r>
              <a:rPr b="0" lang="en-US" sz="2800" spc="-1" strike="noStrike">
                <a:solidFill>
                  <a:srgbClr val="000000"/>
                </a:solidFill>
                <a:uFill>
                  <a:solidFill>
                    <a:srgbClr val="ffffff"/>
                  </a:solidFill>
                </a:uFill>
                <a:latin typeface="Calibri"/>
                <a:ea typeface="DejaVu Sans"/>
              </a:rPr>
              <a:t>}, trong đó </a:t>
            </a:r>
            <a:r>
              <a:rPr b="0" i="1" lang="en-US" sz="2800" spc="-1" strike="noStrike">
                <a:solidFill>
                  <a:srgbClr val="000000"/>
                </a:solidFill>
                <a:uFill>
                  <a:solidFill>
                    <a:srgbClr val="ffffff"/>
                  </a:solidFill>
                </a:uFill>
                <a:latin typeface="Calibri"/>
                <a:ea typeface="DejaVu Sans"/>
              </a:rPr>
              <a:t>x</a:t>
            </a:r>
            <a:r>
              <a:rPr b="0" lang="en-US" sz="2800" spc="-1" strike="noStrike">
                <a:solidFill>
                  <a:srgbClr val="000000"/>
                </a:solidFill>
                <a:uFill>
                  <a:solidFill>
                    <a:srgbClr val="ffffff"/>
                  </a:solidFill>
                </a:uFill>
                <a:latin typeface="Calibri"/>
                <a:ea typeface="DejaVu Sans"/>
              </a:rPr>
              <a:t> là một đỉnh bất kì (đỉnh bắt đầu) trong </a:t>
            </a:r>
            <a:r>
              <a:rPr b="0" i="1" lang="en-US" sz="2800" spc="-1" strike="noStrike">
                <a:solidFill>
                  <a:srgbClr val="000000"/>
                </a:solidFill>
                <a:uFill>
                  <a:solidFill>
                    <a:srgbClr val="ffffff"/>
                  </a:solidFill>
                </a:uFill>
                <a:latin typeface="Calibri"/>
                <a:ea typeface="DejaVu Sans"/>
              </a:rPr>
              <a:t>V</a:t>
            </a:r>
            <a:r>
              <a:rPr b="0" lang="en-US" sz="2800" spc="-1" strike="noStrike">
                <a:solidFill>
                  <a:srgbClr val="000000"/>
                </a:solidFill>
                <a:uFill>
                  <a:solidFill>
                    <a:srgbClr val="ffffff"/>
                  </a:solidFill>
                </a:uFill>
                <a:latin typeface="Calibri"/>
                <a:ea typeface="DejaVu Sans"/>
              </a:rPr>
              <a:t>, </a:t>
            </a:r>
            <a:r>
              <a:rPr b="0" i="1" lang="en-US" sz="2800" spc="-1" strike="noStrike">
                <a:solidFill>
                  <a:srgbClr val="000000"/>
                </a:solidFill>
                <a:uFill>
                  <a:solidFill>
                    <a:srgbClr val="ffffff"/>
                  </a:solidFill>
                </a:uFill>
                <a:latin typeface="Calibri"/>
                <a:ea typeface="DejaVu Sans"/>
              </a:rPr>
              <a:t>E</a:t>
            </a:r>
            <a:r>
              <a:rPr b="0" lang="en-US" sz="2800" spc="-1" strike="noStrike" baseline="-25000">
                <a:solidFill>
                  <a:srgbClr val="000000"/>
                </a:solidFill>
                <a:uFill>
                  <a:solidFill>
                    <a:srgbClr val="ffffff"/>
                  </a:solidFill>
                </a:uFill>
                <a:latin typeface="Calibri"/>
                <a:ea typeface="DejaVu Sans"/>
              </a:rPr>
              <a:t>mới</a:t>
            </a:r>
            <a:r>
              <a:rPr b="0" lang="en-US" sz="2800" spc="-1" strike="noStrike">
                <a:solidFill>
                  <a:srgbClr val="000000"/>
                </a:solidFill>
                <a:uFill>
                  <a:solidFill>
                    <a:srgbClr val="ffffff"/>
                  </a:solidFill>
                </a:uFill>
                <a:latin typeface="Calibri"/>
                <a:ea typeface="DejaVu Sans"/>
              </a:rPr>
              <a:t> = {}</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Lặp lại cho tới khi </a:t>
            </a:r>
            <a:r>
              <a:rPr b="0" i="1" lang="en-US" sz="2800" spc="-1" strike="noStrike">
                <a:solidFill>
                  <a:srgbClr val="000000"/>
                </a:solidFill>
                <a:uFill>
                  <a:solidFill>
                    <a:srgbClr val="ffffff"/>
                  </a:solidFill>
                </a:uFill>
                <a:latin typeface="Calibri"/>
                <a:ea typeface="DejaVu Sans"/>
              </a:rPr>
              <a:t>V</a:t>
            </a:r>
            <a:r>
              <a:rPr b="0" lang="en-US" sz="2800" spc="-1" strike="noStrike" baseline="-25000">
                <a:solidFill>
                  <a:srgbClr val="000000"/>
                </a:solidFill>
                <a:uFill>
                  <a:solidFill>
                    <a:srgbClr val="ffffff"/>
                  </a:solidFill>
                </a:uFill>
                <a:latin typeface="Calibri"/>
                <a:ea typeface="DejaVu Sans"/>
              </a:rPr>
              <a:t>mới</a:t>
            </a:r>
            <a:r>
              <a:rPr b="0" lang="en-US" sz="2800" spc="-1" strike="noStrike">
                <a:solidFill>
                  <a:srgbClr val="000000"/>
                </a:solidFill>
                <a:uFill>
                  <a:solidFill>
                    <a:srgbClr val="ffffff"/>
                  </a:solidFill>
                </a:uFill>
                <a:latin typeface="Calibri"/>
                <a:ea typeface="DejaVu Sans"/>
              </a:rPr>
              <a:t> = </a:t>
            </a:r>
            <a:r>
              <a:rPr b="0" i="1" lang="en-US" sz="2800" spc="-1" strike="noStrike">
                <a:solidFill>
                  <a:srgbClr val="000000"/>
                </a:solidFill>
                <a:uFill>
                  <a:solidFill>
                    <a:srgbClr val="ffffff"/>
                  </a:solidFill>
                </a:uFill>
                <a:latin typeface="Calibri"/>
                <a:ea typeface="DejaVu Sans"/>
              </a:rPr>
              <a:t>V</a:t>
            </a:r>
            <a:r>
              <a:rPr b="0" lang="en-US" sz="2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lvl="1" marL="685800" indent="-22752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Chọn cạnh (</a:t>
            </a:r>
            <a:r>
              <a:rPr b="0" i="1" lang="en-US" sz="2400" spc="-1" strike="noStrike">
                <a:solidFill>
                  <a:srgbClr val="000000"/>
                </a:solidFill>
                <a:uFill>
                  <a:solidFill>
                    <a:srgbClr val="ffffff"/>
                  </a:solidFill>
                </a:uFill>
                <a:latin typeface="Calibri"/>
                <a:ea typeface="DejaVu Sans"/>
              </a:rPr>
              <a:t>u</a:t>
            </a:r>
            <a:r>
              <a:rPr b="0" lang="en-US" sz="2400" spc="-1" strike="noStrike">
                <a:solidFill>
                  <a:srgbClr val="000000"/>
                </a:solidFill>
                <a:uFill>
                  <a:solidFill>
                    <a:srgbClr val="ffffff"/>
                  </a:solidFill>
                </a:uFill>
                <a:latin typeface="Calibri"/>
                <a:ea typeface="DejaVu Sans"/>
              </a:rPr>
              <a:t>, </a:t>
            </a:r>
            <a:r>
              <a:rPr b="0" i="1" lang="en-US" sz="2400" spc="-1" strike="noStrike">
                <a:solidFill>
                  <a:srgbClr val="000000"/>
                </a:solidFill>
                <a:uFill>
                  <a:solidFill>
                    <a:srgbClr val="ffffff"/>
                  </a:solidFill>
                </a:uFill>
                <a:latin typeface="Calibri"/>
                <a:ea typeface="DejaVu Sans"/>
              </a:rPr>
              <a:t>v</a:t>
            </a:r>
            <a:r>
              <a:rPr b="0" lang="en-US" sz="2400" spc="-1" strike="noStrike">
                <a:solidFill>
                  <a:srgbClr val="000000"/>
                </a:solidFill>
                <a:uFill>
                  <a:solidFill>
                    <a:srgbClr val="ffffff"/>
                  </a:solidFill>
                </a:uFill>
                <a:latin typeface="Calibri"/>
                <a:ea typeface="DejaVu Sans"/>
              </a:rPr>
              <a:t>) có trọng số nhỏ nhất thỏa mãn </a:t>
            </a:r>
            <a:r>
              <a:rPr b="0" i="1" lang="en-US" sz="2400" spc="-1" strike="noStrike">
                <a:solidFill>
                  <a:srgbClr val="000000"/>
                </a:solidFill>
                <a:uFill>
                  <a:solidFill>
                    <a:srgbClr val="ffffff"/>
                  </a:solidFill>
                </a:uFill>
                <a:latin typeface="Calibri"/>
                <a:ea typeface="DejaVu Sans"/>
              </a:rPr>
              <a:t>u</a:t>
            </a:r>
            <a:r>
              <a:rPr b="0" lang="en-US" sz="2400" spc="-1" strike="noStrike">
                <a:solidFill>
                  <a:srgbClr val="000000"/>
                </a:solidFill>
                <a:uFill>
                  <a:solidFill>
                    <a:srgbClr val="ffffff"/>
                  </a:solidFill>
                </a:uFill>
                <a:latin typeface="Calibri"/>
                <a:ea typeface="DejaVu Sans"/>
              </a:rPr>
              <a:t> thuộc </a:t>
            </a:r>
            <a:r>
              <a:rPr b="0" i="1" lang="en-US" sz="2400" spc="-1" strike="noStrike">
                <a:solidFill>
                  <a:srgbClr val="000000"/>
                </a:solidFill>
                <a:uFill>
                  <a:solidFill>
                    <a:srgbClr val="ffffff"/>
                  </a:solidFill>
                </a:uFill>
                <a:latin typeface="Calibri"/>
                <a:ea typeface="DejaVu Sans"/>
              </a:rPr>
              <a:t>V</a:t>
            </a:r>
            <a:r>
              <a:rPr b="0" lang="en-US" sz="2400" spc="-1" strike="noStrike" baseline="-25000">
                <a:solidFill>
                  <a:srgbClr val="000000"/>
                </a:solidFill>
                <a:uFill>
                  <a:solidFill>
                    <a:srgbClr val="ffffff"/>
                  </a:solidFill>
                </a:uFill>
                <a:latin typeface="Calibri"/>
                <a:ea typeface="DejaVu Sans"/>
              </a:rPr>
              <a:t>mới</a:t>
            </a:r>
            <a:r>
              <a:rPr b="0" lang="en-US" sz="2400" spc="-1" strike="noStrike">
                <a:solidFill>
                  <a:srgbClr val="000000"/>
                </a:solidFill>
                <a:uFill>
                  <a:solidFill>
                    <a:srgbClr val="ffffff"/>
                  </a:solidFill>
                </a:uFill>
                <a:latin typeface="Calibri"/>
                <a:ea typeface="DejaVu Sans"/>
              </a:rPr>
              <a:t> và </a:t>
            </a:r>
            <a:r>
              <a:rPr b="0" i="1" lang="en-US" sz="2400" spc="-1" strike="noStrike">
                <a:solidFill>
                  <a:srgbClr val="000000"/>
                </a:solidFill>
                <a:uFill>
                  <a:solidFill>
                    <a:srgbClr val="ffffff"/>
                  </a:solidFill>
                </a:uFill>
                <a:latin typeface="Calibri"/>
                <a:ea typeface="DejaVu Sans"/>
              </a:rPr>
              <a:t>v</a:t>
            </a:r>
            <a:r>
              <a:rPr b="0" lang="en-US" sz="2400" spc="-1" strike="noStrike">
                <a:solidFill>
                  <a:srgbClr val="000000"/>
                </a:solidFill>
                <a:uFill>
                  <a:solidFill>
                    <a:srgbClr val="ffffff"/>
                  </a:solidFill>
                </a:uFill>
                <a:latin typeface="Calibri"/>
                <a:ea typeface="DejaVu Sans"/>
              </a:rPr>
              <a:t> không thuộc </a:t>
            </a:r>
            <a:r>
              <a:rPr b="0" i="1" lang="en-US" sz="2400" spc="-1" strike="noStrike">
                <a:solidFill>
                  <a:srgbClr val="000000"/>
                </a:solidFill>
                <a:uFill>
                  <a:solidFill>
                    <a:srgbClr val="ffffff"/>
                  </a:solidFill>
                </a:uFill>
                <a:latin typeface="Calibri"/>
                <a:ea typeface="DejaVu Sans"/>
              </a:rPr>
              <a:t>V</a:t>
            </a:r>
            <a:r>
              <a:rPr b="0" lang="en-US" sz="2400" spc="-1" strike="noStrike" baseline="-25000">
                <a:solidFill>
                  <a:srgbClr val="000000"/>
                </a:solidFill>
                <a:uFill>
                  <a:solidFill>
                    <a:srgbClr val="ffffff"/>
                  </a:solidFill>
                </a:uFill>
                <a:latin typeface="Calibri"/>
                <a:ea typeface="DejaVu Sans"/>
              </a:rPr>
              <a:t>mới</a:t>
            </a:r>
            <a:r>
              <a:rPr b="0" lang="en-US" sz="2400" spc="-1" strike="noStrike">
                <a:solidFill>
                  <a:srgbClr val="000000"/>
                </a:solidFill>
                <a:uFill>
                  <a:solidFill>
                    <a:srgbClr val="ffffff"/>
                  </a:solidFill>
                </a:uFill>
                <a:latin typeface="Calibri"/>
                <a:ea typeface="DejaVu Sans"/>
              </a:rPr>
              <a:t> (nếu có nhiều cạnh như vậy thì chọn một cạnh bất kì trong chúng)</a:t>
            </a:r>
            <a:endParaRPr b="0" lang="en-US" sz="1800" spc="-1" strike="noStrike">
              <a:solidFill>
                <a:srgbClr val="000000"/>
              </a:solidFill>
              <a:uFill>
                <a:solidFill>
                  <a:srgbClr val="ffffff"/>
                </a:solidFill>
              </a:uFill>
              <a:latin typeface="Arial"/>
            </a:endParaRPr>
          </a:p>
          <a:p>
            <a:pPr lvl="1" marL="685800" indent="-22752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Thêm </a:t>
            </a:r>
            <a:r>
              <a:rPr b="0" i="1" lang="en-US" sz="2400" spc="-1" strike="noStrike">
                <a:solidFill>
                  <a:srgbClr val="000000"/>
                </a:solidFill>
                <a:uFill>
                  <a:solidFill>
                    <a:srgbClr val="ffffff"/>
                  </a:solidFill>
                </a:uFill>
                <a:latin typeface="Calibri"/>
                <a:ea typeface="DejaVu Sans"/>
              </a:rPr>
              <a:t>v</a:t>
            </a:r>
            <a:r>
              <a:rPr b="0" lang="en-US" sz="2400" spc="-1" strike="noStrike">
                <a:solidFill>
                  <a:srgbClr val="000000"/>
                </a:solidFill>
                <a:uFill>
                  <a:solidFill>
                    <a:srgbClr val="ffffff"/>
                  </a:solidFill>
                </a:uFill>
                <a:latin typeface="Calibri"/>
                <a:ea typeface="DejaVu Sans"/>
              </a:rPr>
              <a:t> vào </a:t>
            </a:r>
            <a:r>
              <a:rPr b="0" i="1" lang="en-US" sz="2400" spc="-1" strike="noStrike">
                <a:solidFill>
                  <a:srgbClr val="000000"/>
                </a:solidFill>
                <a:uFill>
                  <a:solidFill>
                    <a:srgbClr val="ffffff"/>
                  </a:solidFill>
                </a:uFill>
                <a:latin typeface="Calibri"/>
                <a:ea typeface="DejaVu Sans"/>
              </a:rPr>
              <a:t>V</a:t>
            </a:r>
            <a:r>
              <a:rPr b="0" lang="en-US" sz="2400" spc="-1" strike="noStrike" baseline="-25000">
                <a:solidFill>
                  <a:srgbClr val="000000"/>
                </a:solidFill>
                <a:uFill>
                  <a:solidFill>
                    <a:srgbClr val="ffffff"/>
                  </a:solidFill>
                </a:uFill>
                <a:latin typeface="Calibri"/>
                <a:ea typeface="DejaVu Sans"/>
              </a:rPr>
              <a:t>mới</a:t>
            </a:r>
            <a:r>
              <a:rPr b="0" lang="en-US" sz="2400" spc="-1" strike="noStrike">
                <a:solidFill>
                  <a:srgbClr val="000000"/>
                </a:solidFill>
                <a:uFill>
                  <a:solidFill>
                    <a:srgbClr val="ffffff"/>
                  </a:solidFill>
                </a:uFill>
                <a:latin typeface="Calibri"/>
                <a:ea typeface="DejaVu Sans"/>
              </a:rPr>
              <a:t>, và thêm cạnh (</a:t>
            </a:r>
            <a:r>
              <a:rPr b="0" i="1" lang="en-US" sz="2400" spc="-1" strike="noStrike">
                <a:solidFill>
                  <a:srgbClr val="000000"/>
                </a:solidFill>
                <a:uFill>
                  <a:solidFill>
                    <a:srgbClr val="ffffff"/>
                  </a:solidFill>
                </a:uFill>
                <a:latin typeface="Calibri"/>
                <a:ea typeface="DejaVu Sans"/>
              </a:rPr>
              <a:t>u</a:t>
            </a:r>
            <a:r>
              <a:rPr b="0" lang="en-US" sz="2400" spc="-1" strike="noStrike">
                <a:solidFill>
                  <a:srgbClr val="000000"/>
                </a:solidFill>
                <a:uFill>
                  <a:solidFill>
                    <a:srgbClr val="ffffff"/>
                  </a:solidFill>
                </a:uFill>
                <a:latin typeface="Calibri"/>
                <a:ea typeface="DejaVu Sans"/>
              </a:rPr>
              <a:t>, </a:t>
            </a:r>
            <a:r>
              <a:rPr b="0" i="1" lang="en-US" sz="2400" spc="-1" strike="noStrike">
                <a:solidFill>
                  <a:srgbClr val="000000"/>
                </a:solidFill>
                <a:uFill>
                  <a:solidFill>
                    <a:srgbClr val="ffffff"/>
                  </a:solidFill>
                </a:uFill>
                <a:latin typeface="Calibri"/>
                <a:ea typeface="DejaVu Sans"/>
              </a:rPr>
              <a:t>v</a:t>
            </a:r>
            <a:r>
              <a:rPr b="0" lang="en-US" sz="2400" spc="-1" strike="noStrike">
                <a:solidFill>
                  <a:srgbClr val="000000"/>
                </a:solidFill>
                <a:uFill>
                  <a:solidFill>
                    <a:srgbClr val="ffffff"/>
                  </a:solidFill>
                </a:uFill>
                <a:latin typeface="Calibri"/>
                <a:ea typeface="DejaVu Sans"/>
              </a:rPr>
              <a:t>) vào </a:t>
            </a:r>
            <a:r>
              <a:rPr b="0" i="1" lang="en-US" sz="2400" spc="-1" strike="noStrike">
                <a:solidFill>
                  <a:srgbClr val="000000"/>
                </a:solidFill>
                <a:uFill>
                  <a:solidFill>
                    <a:srgbClr val="ffffff"/>
                  </a:solidFill>
                </a:uFill>
                <a:latin typeface="Calibri"/>
                <a:ea typeface="DejaVu Sans"/>
              </a:rPr>
              <a:t>E</a:t>
            </a:r>
            <a:r>
              <a:rPr b="0" lang="en-US" sz="2400" spc="-1" strike="noStrike" baseline="-25000">
                <a:solidFill>
                  <a:srgbClr val="000000"/>
                </a:solidFill>
                <a:uFill>
                  <a:solidFill>
                    <a:srgbClr val="ffffff"/>
                  </a:solidFill>
                </a:uFill>
                <a:latin typeface="Calibri"/>
                <a:ea typeface="DejaVu Sans"/>
              </a:rPr>
              <a:t>mới</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Dữ liệu ra</a:t>
            </a:r>
            <a:r>
              <a:rPr b="0" lang="en-US" sz="2800" spc="-1" strike="noStrike">
                <a:solidFill>
                  <a:srgbClr val="000000"/>
                </a:solidFill>
                <a:uFill>
                  <a:solidFill>
                    <a:srgbClr val="ffffff"/>
                  </a:solidFill>
                </a:uFill>
                <a:latin typeface="Calibri"/>
                <a:ea typeface="DejaVu Sans"/>
              </a:rPr>
              <a:t>: </a:t>
            </a:r>
            <a:r>
              <a:rPr b="0" i="1" lang="en-US" sz="2800" spc="-1" strike="noStrike">
                <a:solidFill>
                  <a:srgbClr val="000000"/>
                </a:solidFill>
                <a:uFill>
                  <a:solidFill>
                    <a:srgbClr val="ffffff"/>
                  </a:solidFill>
                </a:uFill>
                <a:latin typeface="Calibri"/>
                <a:ea typeface="DejaVu Sans"/>
              </a:rPr>
              <a:t>V</a:t>
            </a:r>
            <a:r>
              <a:rPr b="0" lang="en-US" sz="2800" spc="-1" strike="noStrike" baseline="-25000">
                <a:solidFill>
                  <a:srgbClr val="000000"/>
                </a:solidFill>
                <a:uFill>
                  <a:solidFill>
                    <a:srgbClr val="ffffff"/>
                  </a:solidFill>
                </a:uFill>
                <a:latin typeface="Calibri"/>
                <a:ea typeface="DejaVu Sans"/>
              </a:rPr>
              <a:t>mới</a:t>
            </a:r>
            <a:r>
              <a:rPr b="0" lang="en-US" sz="2800" spc="-1" strike="noStrike">
                <a:solidFill>
                  <a:srgbClr val="000000"/>
                </a:solidFill>
                <a:uFill>
                  <a:solidFill>
                    <a:srgbClr val="ffffff"/>
                  </a:solidFill>
                </a:uFill>
                <a:latin typeface="Calibri"/>
                <a:ea typeface="DejaVu Sans"/>
              </a:rPr>
              <a:t> và </a:t>
            </a:r>
            <a:r>
              <a:rPr b="0" i="1" lang="en-US" sz="2800" spc="-1" strike="noStrike">
                <a:solidFill>
                  <a:srgbClr val="000000"/>
                </a:solidFill>
                <a:uFill>
                  <a:solidFill>
                    <a:srgbClr val="ffffff"/>
                  </a:solidFill>
                </a:uFill>
                <a:latin typeface="Calibri"/>
                <a:ea typeface="DejaVu Sans"/>
              </a:rPr>
              <a:t>E</a:t>
            </a:r>
            <a:r>
              <a:rPr b="0" lang="en-US" sz="2800" spc="-1" strike="noStrike" baseline="-25000">
                <a:solidFill>
                  <a:srgbClr val="000000"/>
                </a:solidFill>
                <a:uFill>
                  <a:solidFill>
                    <a:srgbClr val="ffffff"/>
                  </a:solidFill>
                </a:uFill>
                <a:latin typeface="Calibri"/>
                <a:ea typeface="DejaVu Sans"/>
              </a:rPr>
              <a:t>mới</a:t>
            </a:r>
            <a:r>
              <a:rPr b="0" lang="en-US" sz="2800" spc="-1" strike="noStrike">
                <a:solidFill>
                  <a:srgbClr val="000000"/>
                </a:solidFill>
                <a:uFill>
                  <a:solidFill>
                    <a:srgbClr val="ffffff"/>
                  </a:solidFill>
                </a:uFill>
                <a:latin typeface="Calibri"/>
                <a:ea typeface="DejaVu Sans"/>
              </a:rPr>
              <a:t> là tập hợp đỉnh và tập hợp cạnh của một cây bao trùm nhỏ nhất</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
        <p:nvSpPr>
          <p:cNvPr id="122"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2160654-58A8-4954-B73E-1B3C0813754C}"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838080" y="365040"/>
            <a:ext cx="10514520" cy="7005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Ví dụ thuật toán Prim</a:t>
            </a:r>
            <a:endParaRPr b="0" lang="en-US" sz="1800" spc="-1" strike="noStrike">
              <a:solidFill>
                <a:srgbClr val="000000"/>
              </a:solidFill>
              <a:uFill>
                <a:solidFill>
                  <a:srgbClr val="ffffff"/>
                </a:solidFill>
              </a:uFill>
              <a:latin typeface="Arial"/>
            </a:endParaRPr>
          </a:p>
        </p:txBody>
      </p:sp>
      <p:pic>
        <p:nvPicPr>
          <p:cNvPr id="124" name="Content Placeholder 5" descr=""/>
          <p:cNvPicPr/>
          <p:nvPr/>
        </p:nvPicPr>
        <p:blipFill>
          <a:blip r:embed="rId1"/>
          <a:stretch/>
        </p:blipFill>
        <p:spPr>
          <a:xfrm>
            <a:off x="1272960" y="1496160"/>
            <a:ext cx="9645120" cy="4626360"/>
          </a:xfrm>
          <a:prstGeom prst="rect">
            <a:avLst/>
          </a:prstGeom>
          <a:ln>
            <a:noFill/>
          </a:ln>
        </p:spPr>
      </p:pic>
      <p:sp>
        <p:nvSpPr>
          <p:cNvPr id="125"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9B4D4A93-56CF-49B5-8F39-F2B7EB2B4416}"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Song song hóa thuật toán Prim</a:t>
            </a:r>
            <a:endParaRPr b="0" lang="en-US" sz="1800" spc="-1" strike="noStrike">
              <a:solidFill>
                <a:srgbClr val="000000"/>
              </a:solidFill>
              <a:uFill>
                <a:solidFill>
                  <a:srgbClr val="ffffff"/>
                </a:solidFill>
              </a:uFill>
              <a:latin typeface="Arial"/>
            </a:endParaRPr>
          </a:p>
        </p:txBody>
      </p:sp>
      <p:sp>
        <p:nvSpPr>
          <p:cNvPr id="127"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Tương tự như thuật toán Dijkstra, song song hóa thuật toán Prim bằng cách chia mỗi tiến trình với tập con dữ liệu ma trận kề.</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Ở đây cải tiến bằng cách sử dụng dữ liệu dạng danh sách kề.</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Thời gian tính toán là: </a:t>
            </a:r>
            <a:endParaRPr b="0" lang="en-US" sz="1800" spc="-1" strike="noStrike">
              <a:solidFill>
                <a:srgbClr val="000000"/>
              </a:solidFill>
              <a:uFill>
                <a:solidFill>
                  <a:srgbClr val="ffffff"/>
                </a:solidFill>
              </a:uFill>
              <a:latin typeface="Arial"/>
            </a:endParaRPr>
          </a:p>
        </p:txBody>
      </p:sp>
      <p:sp>
        <p:nvSpPr>
          <p:cNvPr id="128"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25213228-0D00-4F87-B667-D3A57075DEF9}"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838080" y="365040"/>
            <a:ext cx="10514520" cy="1324440"/>
          </a:xfrm>
          <a:prstGeom prst="rect">
            <a:avLst/>
          </a:prstGeom>
          <a:noFill/>
          <a:ln>
            <a:noFill/>
          </a:ln>
        </p:spPr>
        <p:style>
          <a:lnRef idx="0"/>
          <a:fillRef idx="0"/>
          <a:effectRef idx="0"/>
          <a:fontRef idx="minor"/>
        </p:style>
      </p:sp>
      <p:sp>
        <p:nvSpPr>
          <p:cNvPr id="130" name="CustomShape 2"/>
          <p:cNvSpPr/>
          <p:nvPr/>
        </p:nvSpPr>
        <p:spPr>
          <a:xfrm>
            <a:off x="838080" y="1825560"/>
            <a:ext cx="10514520" cy="4350240"/>
          </a:xfrm>
          <a:prstGeom prst="rect">
            <a:avLst/>
          </a:prstGeom>
          <a:noFill/>
          <a:ln>
            <a:noFill/>
          </a:ln>
        </p:spPr>
        <p:style>
          <a:lnRef idx="0"/>
          <a:fillRef idx="0"/>
          <a:effectRef idx="0"/>
          <a:fontRef idx="minor"/>
        </p:style>
      </p:sp>
      <p:sp>
        <p:nvSpPr>
          <p:cNvPr id="131"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MULTI-ROUND BIDDING - GAME THEORY - NASH EQUILIBRIUM</a:t>
            </a:r>
            <a:endParaRPr b="0" lang="en-US" sz="1800" spc="-1" strike="noStrike">
              <a:solidFill>
                <a:srgbClr val="000000"/>
              </a:solidFill>
              <a:uFill>
                <a:solidFill>
                  <a:srgbClr val="ffffff"/>
                </a:solidFill>
              </a:uFill>
              <a:latin typeface="Arial"/>
            </a:endParaRPr>
          </a:p>
        </p:txBody>
      </p:sp>
      <p:sp>
        <p:nvSpPr>
          <p:cNvPr id="132"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E786157-282D-4A74-AEA5-B3975CCED19A}"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838080" y="365040"/>
            <a:ext cx="10514520" cy="1324440"/>
          </a:xfrm>
          <a:prstGeom prst="rect">
            <a:avLst/>
          </a:prstGeom>
          <a:noFill/>
          <a:ln>
            <a:noFill/>
          </a:ln>
        </p:spPr>
        <p:style>
          <a:lnRef idx="0"/>
          <a:fillRef idx="0"/>
          <a:effectRef idx="0"/>
          <a:fontRef idx="minor"/>
        </p:style>
      </p:sp>
      <p:sp>
        <p:nvSpPr>
          <p:cNvPr id="134" name="CustomShape 2"/>
          <p:cNvSpPr/>
          <p:nvPr/>
        </p:nvSpPr>
        <p:spPr>
          <a:xfrm>
            <a:off x="838080" y="1825560"/>
            <a:ext cx="10514520" cy="4350240"/>
          </a:xfrm>
          <a:prstGeom prst="rect">
            <a:avLst/>
          </a:prstGeom>
          <a:noFill/>
          <a:ln>
            <a:noFill/>
          </a:ln>
        </p:spPr>
        <p:style>
          <a:lnRef idx="0"/>
          <a:fillRef idx="0"/>
          <a:effectRef idx="0"/>
          <a:fontRef idx="minor"/>
        </p:style>
      </p:sp>
      <p:sp>
        <p:nvSpPr>
          <p:cNvPr id="135"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MULTI-ROUND BIDDING - GAME THEORY - NASH EQUILIBRIUM</a:t>
            </a:r>
            <a:endParaRPr b="0" lang="en-US" sz="1800" spc="-1" strike="noStrike">
              <a:solidFill>
                <a:srgbClr val="000000"/>
              </a:solidFill>
              <a:uFill>
                <a:solidFill>
                  <a:srgbClr val="ffffff"/>
                </a:solidFill>
              </a:uFill>
              <a:latin typeface="Arial"/>
            </a:endParaRPr>
          </a:p>
        </p:txBody>
      </p:sp>
      <p:sp>
        <p:nvSpPr>
          <p:cNvPr id="136"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65573F4-C189-4B26-B427-D68E4438AFD5}"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838080" y="365040"/>
            <a:ext cx="10514520" cy="1324440"/>
          </a:xfrm>
          <a:prstGeom prst="rect">
            <a:avLst/>
          </a:prstGeom>
          <a:noFill/>
          <a:ln>
            <a:noFill/>
          </a:ln>
        </p:spPr>
        <p:style>
          <a:lnRef idx="0"/>
          <a:fillRef idx="0"/>
          <a:effectRef idx="0"/>
          <a:fontRef idx="minor"/>
        </p:style>
      </p:sp>
      <p:sp>
        <p:nvSpPr>
          <p:cNvPr id="138" name="CustomShape 2"/>
          <p:cNvSpPr/>
          <p:nvPr/>
        </p:nvSpPr>
        <p:spPr>
          <a:xfrm>
            <a:off x="838080" y="1825560"/>
            <a:ext cx="10514520" cy="4350240"/>
          </a:xfrm>
          <a:prstGeom prst="rect">
            <a:avLst/>
          </a:prstGeom>
          <a:noFill/>
          <a:ln>
            <a:noFill/>
          </a:ln>
        </p:spPr>
        <p:style>
          <a:lnRef idx="0"/>
          <a:fillRef idx="0"/>
          <a:effectRef idx="0"/>
          <a:fontRef idx="minor"/>
        </p:style>
      </p:sp>
      <p:sp>
        <p:nvSpPr>
          <p:cNvPr id="139"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MULTI-ROUND BIDDING - GAME THEORY - NASH EQUILIBRIUM</a:t>
            </a:r>
            <a:endParaRPr b="0" lang="en-US" sz="1800" spc="-1" strike="noStrike">
              <a:solidFill>
                <a:srgbClr val="000000"/>
              </a:solidFill>
              <a:uFill>
                <a:solidFill>
                  <a:srgbClr val="ffffff"/>
                </a:solidFill>
              </a:uFill>
              <a:latin typeface="Arial"/>
            </a:endParaRPr>
          </a:p>
        </p:txBody>
      </p:sp>
      <p:sp>
        <p:nvSpPr>
          <p:cNvPr id="140"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0903FF0-C825-4707-9D54-2A664D065E93}"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Nội dung chính</a:t>
            </a:r>
            <a:endParaRPr b="0" lang="en-US" sz="1800" spc="-1" strike="noStrike">
              <a:solidFill>
                <a:srgbClr val="000000"/>
              </a:solidFill>
              <a:uFill>
                <a:solidFill>
                  <a:srgbClr val="ffffff"/>
                </a:solidFill>
              </a:uFill>
              <a:latin typeface="Arial"/>
            </a:endParaRPr>
          </a:p>
        </p:txBody>
      </p:sp>
      <p:sp>
        <p:nvSpPr>
          <p:cNvPr id="80" name="CustomShape 2"/>
          <p:cNvSpPr/>
          <p:nvPr/>
        </p:nvSpPr>
        <p:spPr>
          <a:xfrm>
            <a:off x="838080" y="1690560"/>
            <a:ext cx="10514520" cy="448524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Giải thuật Dijkstra</a:t>
            </a:r>
            <a:endParaRPr b="0" lang="en-US" sz="1800" spc="-1" strike="noStrike">
              <a:solidFill>
                <a:srgbClr val="000000"/>
              </a:solidFill>
              <a:uFill>
                <a:solidFill>
                  <a:srgbClr val="ffffff"/>
                </a:solidFill>
              </a:uFill>
              <a:latin typeface="Arial"/>
            </a:endParaRPr>
          </a:p>
          <a:p>
            <a:pPr lvl="1" marL="685800" indent="-22752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Giải thuật tuần tự</a:t>
            </a:r>
            <a:endParaRPr b="0" lang="en-US" sz="1800" spc="-1" strike="noStrike">
              <a:solidFill>
                <a:srgbClr val="000000"/>
              </a:solidFill>
              <a:uFill>
                <a:solidFill>
                  <a:srgbClr val="ffffff"/>
                </a:solidFill>
              </a:uFill>
              <a:latin typeface="Arial"/>
            </a:endParaRPr>
          </a:p>
          <a:p>
            <a:pPr lvl="1" marL="685800" indent="-22752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Giải thuật song song</a:t>
            </a:r>
            <a:endParaRPr b="0" lang="en-US" sz="1800" spc="-1" strike="noStrike">
              <a:solidFill>
                <a:srgbClr val="000000"/>
              </a:solidFill>
              <a:uFill>
                <a:solidFill>
                  <a:srgbClr val="ffffff"/>
                </a:solidFill>
              </a:uFill>
              <a:latin typeface="Arial"/>
            </a:endParaRPr>
          </a:p>
          <a:p>
            <a:pPr lvl="1" marL="685800" indent="-22752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Kết quả thử nghiệm</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Giải thuật Prim</a:t>
            </a:r>
            <a:endParaRPr b="0" lang="en-US" sz="1800" spc="-1" strike="noStrike">
              <a:solidFill>
                <a:srgbClr val="000000"/>
              </a:solidFill>
              <a:uFill>
                <a:solidFill>
                  <a:srgbClr val="ffffff"/>
                </a:solidFill>
              </a:uFill>
              <a:latin typeface="Arial"/>
            </a:endParaRPr>
          </a:p>
          <a:p>
            <a:pPr lvl="1" marL="685800" indent="-22752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Giải thuật tuần tự</a:t>
            </a:r>
            <a:endParaRPr b="0" lang="en-US" sz="1800" spc="-1" strike="noStrike">
              <a:solidFill>
                <a:srgbClr val="000000"/>
              </a:solidFill>
              <a:uFill>
                <a:solidFill>
                  <a:srgbClr val="ffffff"/>
                </a:solidFill>
              </a:uFill>
              <a:latin typeface="Arial"/>
            </a:endParaRPr>
          </a:p>
          <a:p>
            <a:pPr lvl="1" marL="685800" indent="-22752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Giải thuật song song</a:t>
            </a:r>
            <a:endParaRPr b="0" lang="en-US" sz="1800" spc="-1" strike="noStrike">
              <a:solidFill>
                <a:srgbClr val="000000"/>
              </a:solidFill>
              <a:uFill>
                <a:solidFill>
                  <a:srgbClr val="ffffff"/>
                </a:solidFill>
              </a:uFill>
              <a:latin typeface="Arial"/>
            </a:endParaRPr>
          </a:p>
          <a:p>
            <a:pPr lvl="1" marL="685800" indent="-22752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Kết quả thử nghiệm</a:t>
            </a:r>
            <a:endParaRPr b="0" lang="en-US" sz="1800" spc="-1" strike="noStrike">
              <a:solidFill>
                <a:srgbClr val="000000"/>
              </a:solidFill>
              <a:uFill>
                <a:solidFill>
                  <a:srgbClr val="ffffff"/>
                </a:solidFill>
              </a:uFill>
              <a:latin typeface="Arial"/>
            </a:endParaRPr>
          </a:p>
        </p:txBody>
      </p:sp>
      <p:sp>
        <p:nvSpPr>
          <p:cNvPr id="81"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55A1114-0BCF-4295-A9B8-7713D4817BEB}"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845280" y="14292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Giải thuật Dijkstra</a:t>
            </a:r>
            <a:endParaRPr b="0" lang="en-US" sz="1800" spc="-1" strike="noStrike">
              <a:solidFill>
                <a:srgbClr val="000000"/>
              </a:solidFill>
              <a:uFill>
                <a:solidFill>
                  <a:srgbClr val="ffffff"/>
                </a:solidFill>
              </a:uFill>
              <a:latin typeface="Arial"/>
            </a:endParaRPr>
          </a:p>
        </p:txBody>
      </p:sp>
      <p:sp>
        <p:nvSpPr>
          <p:cNvPr id="83" name="CustomShape 2"/>
          <p:cNvSpPr/>
          <p:nvPr/>
        </p:nvSpPr>
        <p:spPr>
          <a:xfrm>
            <a:off x="838080" y="1468440"/>
            <a:ext cx="10514520" cy="470736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Times New Roman"/>
                <a:ea typeface="DejaVu Sans"/>
              </a:rPr>
              <a:t>Mang tên của nhà khoa học máy tính người Hà Lan Edsger Dijkstra vào năm 1956 và ấn bản năm 1959[1]</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Times New Roman"/>
                <a:ea typeface="DejaVu Sans"/>
              </a:rPr>
              <a:t>Là một thuật toán giải quyết bài toán đường đi ngắn nhất trong đồ thị có hướng.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1" lang="en-US" sz="2800" spc="-1" strike="noStrike">
                <a:solidFill>
                  <a:srgbClr val="000000"/>
                </a:solidFill>
                <a:uFill>
                  <a:solidFill>
                    <a:srgbClr val="ffffff"/>
                  </a:solidFill>
                </a:uFill>
                <a:latin typeface="Times New Roman"/>
                <a:ea typeface="DejaVu Sans"/>
              </a:rPr>
              <a:t>Bài toán</a:t>
            </a:r>
            <a:r>
              <a:rPr b="0" lang="en-US" sz="2800" spc="-1" strike="noStrike">
                <a:solidFill>
                  <a:srgbClr val="000000"/>
                </a:solidFill>
                <a:uFill>
                  <a:solidFill>
                    <a:srgbClr val="ffffff"/>
                  </a:solidFill>
                </a:uFill>
                <a:latin typeface="Times New Roman"/>
                <a:ea typeface="DejaVu Sans"/>
              </a:rPr>
              <a:t>: Cho một đồ thị có hướng G=(V,E), một hàm trọng số w: E → [0, ∞) và một đỉnh nguồn s. Cần tính toán được đường đi ngắn nhất từ đỉnh nguồn s đến mỗi đỉnh của đồ thị.</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1" lang="en-US" sz="2800" spc="-1" strike="noStrike">
                <a:solidFill>
                  <a:srgbClr val="000000"/>
                </a:solidFill>
                <a:uFill>
                  <a:solidFill>
                    <a:srgbClr val="ffffff"/>
                  </a:solidFill>
                </a:uFill>
                <a:latin typeface="Times New Roman"/>
                <a:ea typeface="DejaVu Sans"/>
              </a:rPr>
              <a:t>Ví dụ</a:t>
            </a:r>
            <a:r>
              <a:rPr b="0" lang="en-US" sz="2800" spc="-1" strike="noStrike">
                <a:solidFill>
                  <a:srgbClr val="000000"/>
                </a:solidFill>
                <a:uFill>
                  <a:solidFill>
                    <a:srgbClr val="ffffff"/>
                  </a:solidFill>
                </a:uFill>
                <a:latin typeface="Times New Roman"/>
                <a:ea typeface="DejaVu Sans"/>
              </a:rPr>
              <a:t>: Chúng ta dùng các đỉnh của đồ thị để mô hình các thành phố và các cạnh để mô hình các đường nối giữa chúng. Khi đó trọng số các cạnh có thể xem như độ dài của các con đường (và do đó là không âm). Chúng ta cần vận chuyển từ thành phố s đến thành phố t. Thuật toán Dijkstra sẽ giúp chỉ ra đường đi ngắn nhất chúng ta có thể đi.</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Times New Roman"/>
                <a:ea typeface="DejaVu Sans"/>
              </a:rPr>
              <a:t>Trọng số không âm của các cạnh của đồ thị mang tính tổng quát hơn khoảng cách hình học giữa hai đỉnh đầu mút của chúng. Ví dụ, với 3 đỉnh A, B, C đường đi A-B-C có thể ngắn hơn so với đường đi trực tiếp A-C.</a:t>
            </a:r>
            <a:endParaRPr b="0" lang="en-US" sz="1800" spc="-1" strike="noStrike">
              <a:solidFill>
                <a:srgbClr val="000000"/>
              </a:solidFill>
              <a:uFill>
                <a:solidFill>
                  <a:srgbClr val="ffffff"/>
                </a:solidFill>
              </a:uFill>
              <a:latin typeface="Arial"/>
            </a:endParaRPr>
          </a:p>
        </p:txBody>
      </p:sp>
      <p:sp>
        <p:nvSpPr>
          <p:cNvPr id="84"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3FA2557-6A6F-4365-8E1F-39A166B3A016}"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713520" y="24624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Thuật toán Dijkstra có độ phức tạp là O(n^2+m).</a:t>
            </a:r>
            <a:endParaRPr b="0" lang="en-US" sz="1800" spc="-1" strike="noStrike">
              <a:solidFill>
                <a:srgbClr val="000000"/>
              </a:solidFill>
              <a:uFill>
                <a:solidFill>
                  <a:srgbClr val="ffffff"/>
                </a:solidFill>
              </a:uFill>
              <a:latin typeface="Arial"/>
            </a:endParaRPr>
          </a:p>
        </p:txBody>
      </p:sp>
      <p:sp>
        <p:nvSpPr>
          <p:cNvPr id="86"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0FA1D029-AA10-4BAE-B57E-034013AF8FFA}"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pic>
        <p:nvPicPr>
          <p:cNvPr id="87" name="Picture 5" descr=""/>
          <p:cNvPicPr/>
          <p:nvPr/>
        </p:nvPicPr>
        <p:blipFill>
          <a:blip r:embed="rId1"/>
          <a:stretch/>
        </p:blipFill>
        <p:spPr>
          <a:xfrm>
            <a:off x="536760" y="1094400"/>
            <a:ext cx="3805200" cy="1774080"/>
          </a:xfrm>
          <a:prstGeom prst="rect">
            <a:avLst/>
          </a:prstGeom>
          <a:ln>
            <a:noFill/>
          </a:ln>
        </p:spPr>
      </p:pic>
      <p:pic>
        <p:nvPicPr>
          <p:cNvPr id="88" name="Picture 6" descr=""/>
          <p:cNvPicPr/>
          <p:nvPr/>
        </p:nvPicPr>
        <p:blipFill>
          <a:blip r:embed="rId2"/>
          <a:stretch/>
        </p:blipFill>
        <p:spPr>
          <a:xfrm>
            <a:off x="5788080" y="1083960"/>
            <a:ext cx="1176480" cy="2045160"/>
          </a:xfrm>
          <a:prstGeom prst="rect">
            <a:avLst/>
          </a:prstGeom>
          <a:ln>
            <a:noFill/>
          </a:ln>
        </p:spPr>
      </p:pic>
      <p:pic>
        <p:nvPicPr>
          <p:cNvPr id="89" name="Picture 7" descr=""/>
          <p:cNvPicPr/>
          <p:nvPr/>
        </p:nvPicPr>
        <p:blipFill>
          <a:blip r:embed="rId3"/>
          <a:stretch/>
        </p:blipFill>
        <p:spPr>
          <a:xfrm>
            <a:off x="9168840" y="1147680"/>
            <a:ext cx="2235960" cy="2071800"/>
          </a:xfrm>
          <a:prstGeom prst="rect">
            <a:avLst/>
          </a:prstGeom>
          <a:ln>
            <a:noFill/>
          </a:ln>
        </p:spPr>
      </p:pic>
      <p:pic>
        <p:nvPicPr>
          <p:cNvPr id="90" name="Picture 8" descr=""/>
          <p:cNvPicPr/>
          <p:nvPr/>
        </p:nvPicPr>
        <p:blipFill>
          <a:blip r:embed="rId4"/>
          <a:stretch/>
        </p:blipFill>
        <p:spPr>
          <a:xfrm>
            <a:off x="975600" y="3938400"/>
            <a:ext cx="2126520" cy="2416680"/>
          </a:xfrm>
          <a:prstGeom prst="rect">
            <a:avLst/>
          </a:prstGeom>
          <a:ln>
            <a:noFill/>
          </a:ln>
        </p:spPr>
      </p:pic>
      <p:pic>
        <p:nvPicPr>
          <p:cNvPr id="91" name="Picture 9" descr=""/>
          <p:cNvPicPr/>
          <p:nvPr/>
        </p:nvPicPr>
        <p:blipFill>
          <a:blip r:embed="rId5"/>
          <a:stretch/>
        </p:blipFill>
        <p:spPr>
          <a:xfrm>
            <a:off x="4464360" y="3866040"/>
            <a:ext cx="2500560" cy="2316960"/>
          </a:xfrm>
          <a:prstGeom prst="rect">
            <a:avLst/>
          </a:prstGeom>
          <a:ln>
            <a:noFill/>
          </a:ln>
        </p:spPr>
      </p:pic>
      <p:pic>
        <p:nvPicPr>
          <p:cNvPr id="92" name="Picture 10" descr=""/>
          <p:cNvPicPr/>
          <p:nvPr/>
        </p:nvPicPr>
        <p:blipFill>
          <a:blip r:embed="rId6"/>
          <a:stretch/>
        </p:blipFill>
        <p:spPr>
          <a:xfrm>
            <a:off x="8053920" y="4122000"/>
            <a:ext cx="3855600" cy="20606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9B5FA2B0-217E-4E85-8DBD-7E0A71A7F82E}"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pic>
        <p:nvPicPr>
          <p:cNvPr id="94" name="Content Placeholder 7" descr=""/>
          <p:cNvPicPr/>
          <p:nvPr/>
        </p:nvPicPr>
        <p:blipFill>
          <a:blip r:embed="rId1"/>
          <a:stretch/>
        </p:blipFill>
        <p:spPr>
          <a:xfrm>
            <a:off x="1450080" y="387720"/>
            <a:ext cx="9290880" cy="59673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838080" y="365040"/>
            <a:ext cx="10514520" cy="6174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Mô tả thuật toán Dijkstra</a:t>
            </a:r>
            <a:endParaRPr b="0" lang="en-US" sz="1800" spc="-1" strike="noStrike">
              <a:solidFill>
                <a:srgbClr val="000000"/>
              </a:solidFill>
              <a:uFill>
                <a:solidFill>
                  <a:srgbClr val="ffffff"/>
                </a:solidFill>
              </a:uFill>
              <a:latin typeface="Arial"/>
            </a:endParaRPr>
          </a:p>
        </p:txBody>
      </p:sp>
      <p:sp>
        <p:nvSpPr>
          <p:cNvPr id="96" name="CustomShape 2"/>
          <p:cNvSpPr/>
          <p:nvPr/>
        </p:nvSpPr>
        <p:spPr>
          <a:xfrm>
            <a:off x="838080" y="1094400"/>
            <a:ext cx="10514520" cy="5081400"/>
          </a:xfrm>
          <a:prstGeom prst="rect">
            <a:avLst/>
          </a:prstGeom>
          <a:noFill/>
          <a:ln>
            <a:noFill/>
          </a:ln>
        </p:spPr>
        <p:style>
          <a:lnRef idx="0"/>
          <a:fillRef idx="0"/>
          <a:effectRef idx="0"/>
          <a:fontRef idx="minor"/>
        </p:style>
        <p:txBody>
          <a:bodyPr lIns="90000" rIns="90000" tIns="45000" bIns="45000"/>
          <a:p>
            <a:r>
              <a:rPr b="0" lang="en-US" sz="2400" spc="-1" strike="noStrike">
                <a:solidFill>
                  <a:srgbClr val="000000"/>
                </a:solidFill>
                <a:uFill>
                  <a:solidFill>
                    <a:srgbClr val="ffffff"/>
                  </a:solidFill>
                </a:uFill>
                <a:latin typeface="Calibri"/>
                <a:ea typeface="DejaVu Sans"/>
              </a:rPr>
              <a:t>Ta quản lý một tập hợp động S. Ban đầu S={s}.</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Với mỗi đỉnh v, chúng ta quản lý một nhãn d[v] là độ dài bé nhất trong các đường đi từ nguồn s đến một đỉnh u nào đó thuộc S, rồi đi theo cạnh nối u-v.</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Trong các đỉnh ngoài S, chúng ta chọn đỉnh u có nhãn d[u] bé nhất, bổ sung vào tập S. Tập S được mở rộng thêm một đỉnh, khi đó chúng ta cần cập nhật lại các nhãn d cho phù hợp với định nghĩa.</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Thuật toán kết thúc khi toàn bộ các đỉnh đã nằm trong tập S, hoặc nếu chỉ cần tìm đường đi ngắn nhất đến một đỉnh đích t, thì chúng ta dừng lại khi đỉnh t được bổ sung vào tập S.</a:t>
            </a:r>
            <a:endParaRPr b="0" lang="en-US" sz="1800" spc="-1" strike="noStrike">
              <a:solidFill>
                <a:srgbClr val="000000"/>
              </a:solidFill>
              <a:uFill>
                <a:solidFill>
                  <a:srgbClr val="ffffff"/>
                </a:solidFill>
              </a:uFill>
              <a:latin typeface="Arial"/>
            </a:endParaRPr>
          </a:p>
        </p:txBody>
      </p:sp>
      <p:sp>
        <p:nvSpPr>
          <p:cNvPr id="97"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1C2C737-1ADF-4024-A890-58691C2CB73B}"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838080" y="365040"/>
            <a:ext cx="10514520" cy="10191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Mã giả thuật toán Dijkstra tuần tự</a:t>
            </a:r>
            <a:endParaRPr b="0" lang="en-US" sz="1800" spc="-1" strike="noStrike">
              <a:solidFill>
                <a:srgbClr val="000000"/>
              </a:solidFill>
              <a:uFill>
                <a:solidFill>
                  <a:srgbClr val="ffffff"/>
                </a:solidFill>
              </a:uFill>
              <a:latin typeface="Arial"/>
            </a:endParaRPr>
          </a:p>
        </p:txBody>
      </p:sp>
      <p:sp>
        <p:nvSpPr>
          <p:cNvPr id="99" name="CustomShape 2"/>
          <p:cNvSpPr/>
          <p:nvPr/>
        </p:nvSpPr>
        <p:spPr>
          <a:xfrm>
            <a:off x="838080" y="1385280"/>
            <a:ext cx="10514520" cy="479052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Times New Roman"/>
                <a:ea typeface="DejaVu Sans"/>
              </a:rPr>
              <a:t>V = Tập tất cả các đỉnh</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Times New Roman"/>
                <a:ea typeface="DejaVu Sans"/>
              </a:rPr>
              <a:t>Mỗi đỉnh v trong tập V: </a:t>
            </a:r>
            <a:endParaRPr b="0" lang="en-US" sz="1800" spc="-1" strike="noStrike">
              <a:solidFill>
                <a:srgbClr val="000000"/>
              </a:solidFill>
              <a:uFill>
                <a:solidFill>
                  <a:srgbClr val="ffffff"/>
                </a:solidFill>
              </a:uFill>
              <a:latin typeface="Arial"/>
            </a:endParaRPr>
          </a:p>
          <a:p>
            <a:pPr lvl="1" marL="685800" indent="-227520">
              <a:lnSpc>
                <a:spcPct val="100000"/>
              </a:lnSpc>
              <a:buClr>
                <a:srgbClr val="000000"/>
              </a:buClr>
              <a:buFont typeface="Arial"/>
              <a:buChar char="•"/>
            </a:pPr>
            <a:r>
              <a:rPr b="0" lang="en-US" sz="2400" spc="-1" strike="noStrike">
                <a:solidFill>
                  <a:srgbClr val="000000"/>
                </a:solidFill>
                <a:uFill>
                  <a:solidFill>
                    <a:srgbClr val="ffffff"/>
                  </a:solidFill>
                </a:uFill>
                <a:latin typeface="Times New Roman"/>
                <a:ea typeface="DejaVu Sans"/>
              </a:rPr>
              <a:t>d[v] = infinity </a:t>
            </a:r>
            <a:endParaRPr b="0" lang="en-US" sz="1800" spc="-1" strike="noStrike">
              <a:solidFill>
                <a:srgbClr val="000000"/>
              </a:solidFill>
              <a:uFill>
                <a:solidFill>
                  <a:srgbClr val="ffffff"/>
                </a:solidFill>
              </a:uFill>
              <a:latin typeface="Arial"/>
            </a:endParaRPr>
          </a:p>
          <a:p>
            <a:pPr lvl="1" marL="685800" indent="-227520">
              <a:lnSpc>
                <a:spcPct val="100000"/>
              </a:lnSpc>
              <a:buClr>
                <a:srgbClr val="000000"/>
              </a:buClr>
              <a:buFont typeface="Arial"/>
              <a:buChar char="•"/>
            </a:pPr>
            <a:r>
              <a:rPr b="0" lang="en-US" sz="2400" spc="-1" strike="noStrike">
                <a:solidFill>
                  <a:srgbClr val="000000"/>
                </a:solidFill>
                <a:uFill>
                  <a:solidFill>
                    <a:srgbClr val="ffffff"/>
                  </a:solidFill>
                </a:uFill>
                <a:latin typeface="Times New Roman"/>
                <a:ea typeface="DejaVu Sans"/>
              </a:rPr>
              <a:t>previous[v] = undefined</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Times New Roman"/>
                <a:ea typeface="DejaVu Sans"/>
              </a:rPr>
              <a:t>d[s] = 0 </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Times New Roman"/>
                <a:ea typeface="DejaVu Sans"/>
              </a:rPr>
              <a:t>S = tập rỗng </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Times New Roman"/>
                <a:ea typeface="DejaVu Sans"/>
              </a:rPr>
              <a:t>Q = V </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Times New Roman"/>
                <a:ea typeface="DejaVu Sans"/>
              </a:rPr>
              <a:t>while Q không phải là tập rỗng: </a:t>
            </a:r>
            <a:endParaRPr b="0" lang="en-US" sz="1800" spc="-1" strike="noStrike">
              <a:solidFill>
                <a:srgbClr val="000000"/>
              </a:solidFill>
              <a:uFill>
                <a:solidFill>
                  <a:srgbClr val="ffffff"/>
                </a:solidFill>
              </a:uFill>
              <a:latin typeface="Arial"/>
            </a:endParaRPr>
          </a:p>
          <a:p>
            <a:pPr lvl="1" marL="685800" indent="-227520">
              <a:lnSpc>
                <a:spcPct val="100000"/>
              </a:lnSpc>
              <a:buClr>
                <a:srgbClr val="000000"/>
              </a:buClr>
              <a:buFont typeface="Arial"/>
              <a:buChar char="•"/>
            </a:pPr>
            <a:r>
              <a:rPr b="0" lang="en-US" sz="2400" spc="-1" strike="noStrike">
                <a:solidFill>
                  <a:srgbClr val="000000"/>
                </a:solidFill>
                <a:uFill>
                  <a:solidFill>
                    <a:srgbClr val="ffffff"/>
                  </a:solidFill>
                </a:uFill>
                <a:latin typeface="Times New Roman"/>
                <a:ea typeface="DejaVu Sans"/>
              </a:rPr>
              <a:t>u = extract-min(Q) </a:t>
            </a:r>
            <a:endParaRPr b="0" lang="en-US" sz="1800" spc="-1" strike="noStrike">
              <a:solidFill>
                <a:srgbClr val="000000"/>
              </a:solidFill>
              <a:uFill>
                <a:solidFill>
                  <a:srgbClr val="ffffff"/>
                </a:solidFill>
              </a:uFill>
              <a:latin typeface="Arial"/>
            </a:endParaRPr>
          </a:p>
          <a:p>
            <a:pPr lvl="1" marL="685800" indent="-227520">
              <a:lnSpc>
                <a:spcPct val="100000"/>
              </a:lnSpc>
              <a:buClr>
                <a:srgbClr val="000000"/>
              </a:buClr>
              <a:buFont typeface="Arial"/>
              <a:buChar char="•"/>
            </a:pPr>
            <a:r>
              <a:rPr b="0" lang="en-US" sz="2400" spc="-1" strike="noStrike">
                <a:solidFill>
                  <a:srgbClr val="000000"/>
                </a:solidFill>
                <a:uFill>
                  <a:solidFill>
                    <a:srgbClr val="ffffff"/>
                  </a:solidFill>
                </a:uFill>
                <a:latin typeface="Times New Roman"/>
                <a:ea typeface="DejaVu Sans"/>
              </a:rPr>
              <a:t>S = S union {u} </a:t>
            </a:r>
            <a:endParaRPr b="0" lang="en-US" sz="1800" spc="-1" strike="noStrike">
              <a:solidFill>
                <a:srgbClr val="000000"/>
              </a:solidFill>
              <a:uFill>
                <a:solidFill>
                  <a:srgbClr val="ffffff"/>
                </a:solidFill>
              </a:uFill>
              <a:latin typeface="Arial"/>
            </a:endParaRPr>
          </a:p>
          <a:p>
            <a:pPr lvl="1" marL="685800" indent="-227520">
              <a:lnSpc>
                <a:spcPct val="100000"/>
              </a:lnSpc>
              <a:buClr>
                <a:srgbClr val="000000"/>
              </a:buClr>
              <a:buFont typeface="Arial"/>
              <a:buChar char="•"/>
            </a:pPr>
            <a:r>
              <a:rPr b="0" lang="en-US" sz="2400" spc="-1" strike="noStrike">
                <a:solidFill>
                  <a:srgbClr val="000000"/>
                </a:solidFill>
                <a:uFill>
                  <a:solidFill>
                    <a:srgbClr val="ffffff"/>
                  </a:solidFill>
                </a:uFill>
                <a:latin typeface="Times New Roman"/>
                <a:ea typeface="DejaVu Sans"/>
              </a:rPr>
              <a:t>for mỗi cạnh (u,v) xuất phát từ u: </a:t>
            </a:r>
            <a:endParaRPr b="0" lang="en-US" sz="1800" spc="-1" strike="noStrike">
              <a:solidFill>
                <a:srgbClr val="000000"/>
              </a:solidFill>
              <a:uFill>
                <a:solidFill>
                  <a:srgbClr val="ffffff"/>
                </a:solidFill>
              </a:uFill>
              <a:latin typeface="Arial"/>
            </a:endParaRPr>
          </a:p>
          <a:p>
            <a:pPr lvl="2" marL="1143000" indent="-227520">
              <a:lnSpc>
                <a:spcPct val="100000"/>
              </a:lnSpc>
              <a:buClr>
                <a:srgbClr val="000000"/>
              </a:buClr>
              <a:buFont typeface="Arial"/>
              <a:buChar char="•"/>
            </a:pPr>
            <a:r>
              <a:rPr b="0" lang="en-US" sz="2000" spc="-1" strike="noStrike">
                <a:solidFill>
                  <a:srgbClr val="000000"/>
                </a:solidFill>
                <a:uFill>
                  <a:solidFill>
                    <a:srgbClr val="ffffff"/>
                  </a:solidFill>
                </a:uFill>
                <a:latin typeface="Times New Roman"/>
                <a:ea typeface="DejaVu Sans"/>
              </a:rPr>
              <a:t>if d[v] &gt; d[u] + w[u,v]: </a:t>
            </a:r>
            <a:endParaRPr b="0" lang="en-US" sz="1800" spc="-1" strike="noStrike">
              <a:solidFill>
                <a:srgbClr val="000000"/>
              </a:solidFill>
              <a:uFill>
                <a:solidFill>
                  <a:srgbClr val="ffffff"/>
                </a:solidFill>
              </a:uFill>
              <a:latin typeface="Arial"/>
            </a:endParaRPr>
          </a:p>
          <a:p>
            <a:pPr lvl="3" marL="1600200" indent="-227520">
              <a:lnSpc>
                <a:spcPct val="100000"/>
              </a:lnSpc>
              <a:buClr>
                <a:srgbClr val="000000"/>
              </a:buClr>
              <a:buFont typeface="Arial"/>
              <a:buChar char="•"/>
            </a:pPr>
            <a:r>
              <a:rPr b="0" lang="en-US" sz="1800" spc="-1" strike="noStrike">
                <a:solidFill>
                  <a:srgbClr val="000000"/>
                </a:solidFill>
                <a:uFill>
                  <a:solidFill>
                    <a:srgbClr val="ffffff"/>
                  </a:solidFill>
                </a:uFill>
                <a:latin typeface="Times New Roman"/>
                <a:ea typeface="DejaVu Sans"/>
              </a:rPr>
              <a:t>d[v] = d[u] + w[u,v] </a:t>
            </a:r>
            <a:endParaRPr b="0" lang="en-US" sz="1800" spc="-1" strike="noStrike">
              <a:solidFill>
                <a:srgbClr val="000000"/>
              </a:solidFill>
              <a:uFill>
                <a:solidFill>
                  <a:srgbClr val="ffffff"/>
                </a:solidFill>
              </a:uFill>
              <a:latin typeface="Arial"/>
            </a:endParaRPr>
          </a:p>
          <a:p>
            <a:pPr lvl="3" marL="1600200" indent="-227520">
              <a:lnSpc>
                <a:spcPct val="100000"/>
              </a:lnSpc>
              <a:buClr>
                <a:srgbClr val="000000"/>
              </a:buClr>
              <a:buFont typeface="Arial"/>
              <a:buChar char="•"/>
            </a:pPr>
            <a:r>
              <a:rPr b="0" lang="en-US" sz="1800" spc="-1" strike="noStrike">
                <a:solidFill>
                  <a:srgbClr val="000000"/>
                </a:solidFill>
                <a:uFill>
                  <a:solidFill>
                    <a:srgbClr val="ffffff"/>
                  </a:solidFill>
                </a:uFill>
                <a:latin typeface="Times New Roman"/>
                <a:ea typeface="DejaVu Sans"/>
              </a:rPr>
              <a:t>previous[v] = u</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00"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09DFC179-ACE6-44B2-9633-FE6CD0BD2364}"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832680" y="360360"/>
            <a:ext cx="10514520" cy="78912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Thuật toán Dijkstra song song</a:t>
            </a:r>
            <a:endParaRPr b="0" lang="en-US" sz="1800" spc="-1" strike="noStrike">
              <a:solidFill>
                <a:srgbClr val="000000"/>
              </a:solidFill>
              <a:uFill>
                <a:solidFill>
                  <a:srgbClr val="ffffff"/>
                </a:solidFill>
              </a:uFill>
              <a:latin typeface="Arial"/>
            </a:endParaRPr>
          </a:p>
        </p:txBody>
      </p:sp>
      <p:sp>
        <p:nvSpPr>
          <p:cNvPr id="102" name="CustomShape 2"/>
          <p:cNvSpPr/>
          <p:nvPr/>
        </p:nvSpPr>
        <p:spPr>
          <a:xfrm>
            <a:off x="838080" y="1288440"/>
            <a:ext cx="10514520" cy="488736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Thuật toán Dijkstra tuần tự có thời gian tính là: O</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Ý tưởng: Song song hóa thuật toán Dijkstra đơn giản là phân chia đều mỗi processor 1 phần của ma trận kề.</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Mỗi processor sẽ thực hiện thuật </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toán bên dưới đây:</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
        <p:nvSpPr>
          <p:cNvPr id="103"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Song song hóa thuật toán Dijkstra và Prim</a:t>
            </a:r>
            <a:endParaRPr b="0" lang="en-US" sz="1800" spc="-1" strike="noStrike">
              <a:solidFill>
                <a:srgbClr val="000000"/>
              </a:solidFill>
              <a:uFill>
                <a:solidFill>
                  <a:srgbClr val="ffffff"/>
                </a:solidFill>
              </a:uFill>
              <a:latin typeface="Arial"/>
            </a:endParaRPr>
          </a:p>
        </p:txBody>
      </p:sp>
      <p:sp>
        <p:nvSpPr>
          <p:cNvPr id="104"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D301A80-18EB-4A97-93E9-35A456458012}"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pic>
        <p:nvPicPr>
          <p:cNvPr id="105" name="Picture 5" descr=""/>
          <p:cNvPicPr/>
          <p:nvPr/>
        </p:nvPicPr>
        <p:blipFill>
          <a:blip r:embed="rId1"/>
          <a:stretch/>
        </p:blipFill>
        <p:spPr>
          <a:xfrm>
            <a:off x="6832800" y="1787760"/>
            <a:ext cx="5357880" cy="45673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838080" y="132480"/>
            <a:ext cx="10514520" cy="6728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Thuật toán Dijkstra song song</a:t>
            </a:r>
            <a:endParaRPr b="0" lang="en-US" sz="1800" spc="-1" strike="noStrike">
              <a:solidFill>
                <a:srgbClr val="000000"/>
              </a:solidFill>
              <a:uFill>
                <a:solidFill>
                  <a:srgbClr val="ffffff"/>
                </a:solidFill>
              </a:uFill>
              <a:latin typeface="Arial"/>
            </a:endParaRPr>
          </a:p>
        </p:txBody>
      </p:sp>
      <p:sp>
        <p:nvSpPr>
          <p:cNvPr id="107" name="CustomShape 2"/>
          <p:cNvSpPr/>
          <p:nvPr/>
        </p:nvSpPr>
        <p:spPr>
          <a:xfrm>
            <a:off x="838080" y="806400"/>
            <a:ext cx="10514520" cy="536940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000000"/>
              </a:buClr>
              <a:buFont typeface="Arial"/>
              <a:buChar char="•"/>
            </a:pPr>
            <a:r>
              <a:rPr b="0" lang="en-US" sz="1800" spc="-1" strike="noStrike">
                <a:solidFill>
                  <a:srgbClr val="000000"/>
                </a:solidFill>
                <a:uFill>
                  <a:solidFill>
                    <a:srgbClr val="ffffff"/>
                  </a:solidFill>
                </a:uFill>
                <a:latin typeface="Times New Roman"/>
                <a:ea typeface="DejaVu Sans"/>
              </a:rPr>
              <a:t>V = tập tất cả các đỉnh trong partition </a:t>
            </a:r>
            <a:endParaRPr b="0" lang="en-US" sz="1800" spc="-1" strike="noStrike">
              <a:solidFill>
                <a:srgbClr val="000000"/>
              </a:solidFill>
              <a:uFill>
                <a:solidFill>
                  <a:srgbClr val="ffffff"/>
                </a:solidFill>
              </a:uFill>
              <a:latin typeface="Arial"/>
            </a:endParaRPr>
          </a:p>
          <a:p>
            <a:pPr marL="228600" indent="-227520">
              <a:lnSpc>
                <a:spcPct val="90000"/>
              </a:lnSpc>
              <a:buClr>
                <a:srgbClr val="000000"/>
              </a:buClr>
              <a:buFont typeface="Arial"/>
              <a:buChar char="•"/>
            </a:pPr>
            <a:r>
              <a:rPr b="0" lang="en-US" sz="1800" spc="-1" strike="noStrike">
                <a:solidFill>
                  <a:srgbClr val="000000"/>
                </a:solidFill>
                <a:uFill>
                  <a:solidFill>
                    <a:srgbClr val="ffffff"/>
                  </a:solidFill>
                </a:uFill>
                <a:latin typeface="Times New Roman"/>
                <a:ea typeface="DejaVu Sans"/>
              </a:rPr>
              <a:t>S = tập rỗng </a:t>
            </a:r>
            <a:endParaRPr b="0" lang="en-US" sz="1800" spc="-1" strike="noStrike">
              <a:solidFill>
                <a:srgbClr val="000000"/>
              </a:solidFill>
              <a:uFill>
                <a:solidFill>
                  <a:srgbClr val="ffffff"/>
                </a:solidFill>
              </a:uFill>
              <a:latin typeface="Arial"/>
            </a:endParaRPr>
          </a:p>
          <a:p>
            <a:pPr lvl="1" marL="228600" indent="-227520">
              <a:lnSpc>
                <a:spcPct val="100000"/>
              </a:lnSpc>
              <a:buClr>
                <a:srgbClr val="000000"/>
              </a:buClr>
              <a:buFont typeface="Arial"/>
              <a:buChar char="•"/>
            </a:pPr>
            <a:r>
              <a:rPr b="0" lang="en-US" sz="1800" spc="-1" strike="noStrike">
                <a:solidFill>
                  <a:srgbClr val="000000"/>
                </a:solidFill>
                <a:uFill>
                  <a:solidFill>
                    <a:srgbClr val="ffffff"/>
                  </a:solidFill>
                </a:uFill>
                <a:latin typeface="Times New Roman"/>
                <a:ea typeface="DejaVu Sans"/>
              </a:rPr>
              <a:t>For mỗi đỉnh v trong V: </a:t>
            </a:r>
            <a:endParaRPr b="0" lang="en-US" sz="1800" spc="-1" strike="noStrike">
              <a:solidFill>
                <a:srgbClr val="000000"/>
              </a:solidFill>
              <a:uFill>
                <a:solidFill>
                  <a:srgbClr val="ffffff"/>
                </a:solidFill>
              </a:uFill>
              <a:latin typeface="Arial"/>
            </a:endParaRPr>
          </a:p>
          <a:p>
            <a:pPr lvl="2" marL="685800" indent="-227520">
              <a:lnSpc>
                <a:spcPct val="100000"/>
              </a:lnSpc>
              <a:buClr>
                <a:srgbClr val="000000"/>
              </a:buClr>
              <a:buFont typeface="Arial"/>
              <a:buChar char="•"/>
            </a:pPr>
            <a:r>
              <a:rPr b="0" lang="en-US" sz="1800" spc="-1" strike="noStrike">
                <a:solidFill>
                  <a:srgbClr val="000000"/>
                </a:solidFill>
                <a:uFill>
                  <a:solidFill>
                    <a:srgbClr val="ffffff"/>
                  </a:solidFill>
                </a:uFill>
                <a:latin typeface="Times New Roman"/>
                <a:ea typeface="DejaVu Sans"/>
              </a:rPr>
              <a:t>d[v] = infinity </a:t>
            </a:r>
            <a:endParaRPr b="0" lang="en-US" sz="1800" spc="-1" strike="noStrike">
              <a:solidFill>
                <a:srgbClr val="000000"/>
              </a:solidFill>
              <a:uFill>
                <a:solidFill>
                  <a:srgbClr val="ffffff"/>
                </a:solidFill>
              </a:uFill>
              <a:latin typeface="Arial"/>
            </a:endParaRPr>
          </a:p>
          <a:p>
            <a:pPr lvl="2" marL="685800" indent="-227520">
              <a:lnSpc>
                <a:spcPct val="100000"/>
              </a:lnSpc>
              <a:buClr>
                <a:srgbClr val="000000"/>
              </a:buClr>
              <a:buFont typeface="Arial"/>
              <a:buChar char="•"/>
            </a:pPr>
            <a:r>
              <a:rPr b="0" lang="en-US" sz="1800" spc="-1" strike="noStrike">
                <a:solidFill>
                  <a:srgbClr val="000000"/>
                </a:solidFill>
                <a:uFill>
                  <a:solidFill>
                    <a:srgbClr val="ffffff"/>
                  </a:solidFill>
                </a:uFill>
                <a:latin typeface="Times New Roman"/>
                <a:ea typeface="DejaVu Sans"/>
              </a:rPr>
              <a:t>previous[v] = undefined</a:t>
            </a:r>
            <a:endParaRPr b="0" lang="en-US" sz="1800" spc="-1" strike="noStrike">
              <a:solidFill>
                <a:srgbClr val="000000"/>
              </a:solidFill>
              <a:uFill>
                <a:solidFill>
                  <a:srgbClr val="ffffff"/>
                </a:solidFill>
              </a:uFill>
              <a:latin typeface="Arial"/>
            </a:endParaRPr>
          </a:p>
          <a:p>
            <a:pPr lvl="2" marL="228600" indent="-227520">
              <a:lnSpc>
                <a:spcPct val="100000"/>
              </a:lnSpc>
              <a:buClr>
                <a:srgbClr val="000000"/>
              </a:buClr>
              <a:buFont typeface="Arial"/>
              <a:buChar char="•"/>
            </a:pPr>
            <a:r>
              <a:rPr b="0" lang="en-US" sz="1800" spc="-1" strike="noStrike">
                <a:solidFill>
                  <a:srgbClr val="000000"/>
                </a:solidFill>
                <a:uFill>
                  <a:solidFill>
                    <a:srgbClr val="ffffff"/>
                  </a:solidFill>
                </a:uFill>
                <a:latin typeface="Times New Roman"/>
                <a:ea typeface="DejaVu Sans"/>
              </a:rPr>
              <a:t>d[s] = 0 </a:t>
            </a:r>
            <a:endParaRPr b="0" lang="en-US" sz="1800" spc="-1" strike="noStrike">
              <a:solidFill>
                <a:srgbClr val="000000"/>
              </a:solidFill>
              <a:uFill>
                <a:solidFill>
                  <a:srgbClr val="ffffff"/>
                </a:solidFill>
              </a:uFill>
              <a:latin typeface="Arial"/>
            </a:endParaRPr>
          </a:p>
          <a:p>
            <a:pPr lvl="2" marL="228600" indent="-227520">
              <a:lnSpc>
                <a:spcPct val="100000"/>
              </a:lnSpc>
              <a:buClr>
                <a:srgbClr val="000000"/>
              </a:buClr>
              <a:buFont typeface="Arial"/>
              <a:buChar char="•"/>
            </a:pPr>
            <a:r>
              <a:rPr b="0" lang="en-US" sz="1800" spc="-1" strike="noStrike">
                <a:solidFill>
                  <a:srgbClr val="000000"/>
                </a:solidFill>
                <a:uFill>
                  <a:solidFill>
                    <a:srgbClr val="ffffff"/>
                  </a:solidFill>
                </a:uFill>
                <a:latin typeface="Times New Roman"/>
                <a:ea typeface="DejaVu Sans"/>
              </a:rPr>
              <a:t>Q = V </a:t>
            </a:r>
            <a:endParaRPr b="0" lang="en-US" sz="1800" spc="-1" strike="noStrike">
              <a:solidFill>
                <a:srgbClr val="000000"/>
              </a:solidFill>
              <a:uFill>
                <a:solidFill>
                  <a:srgbClr val="ffffff"/>
                </a:solidFill>
              </a:uFill>
              <a:latin typeface="Arial"/>
            </a:endParaRPr>
          </a:p>
          <a:p>
            <a:pPr lvl="2" marL="228600" indent="-227520">
              <a:lnSpc>
                <a:spcPct val="100000"/>
              </a:lnSpc>
              <a:buClr>
                <a:srgbClr val="000000"/>
              </a:buClr>
              <a:buFont typeface="Arial"/>
              <a:buChar char="•"/>
            </a:pPr>
            <a:r>
              <a:rPr b="0" lang="en-US" sz="1800" spc="-1" strike="noStrike">
                <a:solidFill>
                  <a:srgbClr val="000000"/>
                </a:solidFill>
                <a:uFill>
                  <a:solidFill>
                    <a:srgbClr val="ffffff"/>
                  </a:solidFill>
                </a:uFill>
                <a:latin typeface="Times New Roman"/>
                <a:ea typeface="DejaVu Sans"/>
              </a:rPr>
              <a:t>while Q không phải là tập rỗng: </a:t>
            </a:r>
            <a:endParaRPr b="0" lang="en-US" sz="1800" spc="-1" strike="noStrike">
              <a:solidFill>
                <a:srgbClr val="000000"/>
              </a:solidFill>
              <a:uFill>
                <a:solidFill>
                  <a:srgbClr val="ffffff"/>
                </a:solidFill>
              </a:uFill>
              <a:latin typeface="Arial"/>
            </a:endParaRPr>
          </a:p>
          <a:p>
            <a:pPr lvl="3" marL="685800" indent="-227520">
              <a:lnSpc>
                <a:spcPct val="100000"/>
              </a:lnSpc>
              <a:buClr>
                <a:srgbClr val="000000"/>
              </a:buClr>
              <a:buFont typeface="Arial"/>
              <a:buChar char="•"/>
            </a:pPr>
            <a:r>
              <a:rPr b="0" lang="en-US" sz="1800" spc="-1" strike="noStrike">
                <a:solidFill>
                  <a:srgbClr val="000000"/>
                </a:solidFill>
                <a:uFill>
                  <a:solidFill>
                    <a:srgbClr val="ffffff"/>
                  </a:solidFill>
                </a:uFill>
                <a:latin typeface="Times New Roman"/>
                <a:ea typeface="DejaVu Sans"/>
              </a:rPr>
              <a:t>q = extract-min(Q) </a:t>
            </a:r>
            <a:endParaRPr b="0" lang="en-US" sz="1800" spc="-1" strike="noStrike">
              <a:solidFill>
                <a:srgbClr val="000000"/>
              </a:solidFill>
              <a:uFill>
                <a:solidFill>
                  <a:srgbClr val="ffffff"/>
                </a:solidFill>
              </a:uFill>
              <a:latin typeface="Arial"/>
            </a:endParaRPr>
          </a:p>
          <a:p>
            <a:pPr lvl="3" marL="685800" indent="-227520">
              <a:lnSpc>
                <a:spcPct val="100000"/>
              </a:lnSpc>
              <a:buClr>
                <a:srgbClr val="000000"/>
              </a:buClr>
              <a:buFont typeface="Arial"/>
              <a:buChar char="•"/>
            </a:pPr>
            <a:r>
              <a:rPr b="0" lang="en-US" sz="1800" spc="-1" strike="noStrike">
                <a:solidFill>
                  <a:srgbClr val="000000"/>
                </a:solidFill>
                <a:uFill>
                  <a:solidFill>
                    <a:srgbClr val="ffffff"/>
                  </a:solidFill>
                </a:uFill>
                <a:latin typeface="Times New Roman"/>
                <a:ea typeface="DejaVu Sans"/>
              </a:rPr>
              <a:t>u = global-min(q) </a:t>
            </a:r>
            <a:endParaRPr b="0" lang="en-US" sz="1800" spc="-1" strike="noStrike">
              <a:solidFill>
                <a:srgbClr val="000000"/>
              </a:solidFill>
              <a:uFill>
                <a:solidFill>
                  <a:srgbClr val="ffffff"/>
                </a:solidFill>
              </a:uFill>
              <a:latin typeface="Arial"/>
            </a:endParaRPr>
          </a:p>
          <a:p>
            <a:pPr lvl="3" marL="685800" indent="-227520">
              <a:lnSpc>
                <a:spcPct val="100000"/>
              </a:lnSpc>
              <a:buClr>
                <a:srgbClr val="000000"/>
              </a:buClr>
              <a:buFont typeface="Arial"/>
              <a:buChar char="•"/>
            </a:pPr>
            <a:r>
              <a:rPr b="0" lang="en-US" sz="1800" spc="-1" strike="noStrike">
                <a:solidFill>
                  <a:srgbClr val="000000"/>
                </a:solidFill>
                <a:uFill>
                  <a:solidFill>
                    <a:srgbClr val="ffffff"/>
                  </a:solidFill>
                </a:uFill>
                <a:latin typeface="Times New Roman"/>
                <a:ea typeface="DejaVu Sans"/>
              </a:rPr>
              <a:t>if u thuộc tập V: </a:t>
            </a:r>
            <a:endParaRPr b="0" lang="en-US" sz="1800" spc="-1" strike="noStrike">
              <a:solidFill>
                <a:srgbClr val="000000"/>
              </a:solidFill>
              <a:uFill>
                <a:solidFill>
                  <a:srgbClr val="ffffff"/>
                </a:solidFill>
              </a:uFill>
              <a:latin typeface="Arial"/>
            </a:endParaRPr>
          </a:p>
          <a:p>
            <a:pPr lvl="4" marL="1143000" indent="-227520">
              <a:lnSpc>
                <a:spcPct val="100000"/>
              </a:lnSpc>
              <a:buClr>
                <a:srgbClr val="000000"/>
              </a:buClr>
              <a:buFont typeface="Arial"/>
              <a:buChar char="•"/>
            </a:pPr>
            <a:r>
              <a:rPr b="0" lang="en-US" sz="1800" spc="-1" strike="noStrike">
                <a:solidFill>
                  <a:srgbClr val="000000"/>
                </a:solidFill>
                <a:uFill>
                  <a:solidFill>
                    <a:srgbClr val="ffffff"/>
                  </a:solidFill>
                </a:uFill>
                <a:latin typeface="Times New Roman"/>
                <a:ea typeface="DejaVu Sans"/>
              </a:rPr>
              <a:t>S = S union {u} </a:t>
            </a:r>
            <a:endParaRPr b="0" lang="en-US" sz="1800" spc="-1" strike="noStrike">
              <a:solidFill>
                <a:srgbClr val="000000"/>
              </a:solidFill>
              <a:uFill>
                <a:solidFill>
                  <a:srgbClr val="ffffff"/>
                </a:solidFill>
              </a:uFill>
              <a:latin typeface="Arial"/>
            </a:endParaRPr>
          </a:p>
          <a:p>
            <a:pPr lvl="4" marL="1143000" indent="-227520">
              <a:lnSpc>
                <a:spcPct val="100000"/>
              </a:lnSpc>
              <a:buClr>
                <a:srgbClr val="000000"/>
              </a:buClr>
              <a:buFont typeface="Arial"/>
              <a:buChar char="•"/>
            </a:pPr>
            <a:r>
              <a:rPr b="0" lang="en-US" sz="1800" spc="-1" strike="noStrike">
                <a:solidFill>
                  <a:srgbClr val="000000"/>
                </a:solidFill>
                <a:uFill>
                  <a:solidFill>
                    <a:srgbClr val="ffffff"/>
                  </a:solidFill>
                </a:uFill>
                <a:latin typeface="Times New Roman"/>
                <a:ea typeface="DejaVu Sans"/>
              </a:rPr>
              <a:t>for mỗi cạnh (u,v) từ u: </a:t>
            </a:r>
            <a:endParaRPr b="0" lang="en-US" sz="1800" spc="-1" strike="noStrike">
              <a:solidFill>
                <a:srgbClr val="000000"/>
              </a:solidFill>
              <a:uFill>
                <a:solidFill>
                  <a:srgbClr val="ffffff"/>
                </a:solidFill>
              </a:uFill>
              <a:latin typeface="Arial"/>
            </a:endParaRPr>
          </a:p>
          <a:p>
            <a:pPr lvl="5" marL="1600200" indent="-227520">
              <a:lnSpc>
                <a:spcPct val="100000"/>
              </a:lnSpc>
              <a:buClr>
                <a:srgbClr val="000000"/>
              </a:buClr>
              <a:buFont typeface="Arial"/>
              <a:buChar char="•"/>
            </a:pPr>
            <a:r>
              <a:rPr b="0" lang="en-US" sz="1800" spc="-1" strike="noStrike">
                <a:solidFill>
                  <a:srgbClr val="000000"/>
                </a:solidFill>
                <a:uFill>
                  <a:solidFill>
                    <a:srgbClr val="ffffff"/>
                  </a:solidFill>
                </a:uFill>
                <a:latin typeface="Times New Roman"/>
                <a:ea typeface="DejaVu Sans"/>
              </a:rPr>
              <a:t>if d[v] &gt; d[u] + w[u,v]: </a:t>
            </a:r>
            <a:endParaRPr b="0" lang="en-US" sz="1800" spc="-1" strike="noStrike">
              <a:solidFill>
                <a:srgbClr val="000000"/>
              </a:solidFill>
              <a:uFill>
                <a:solidFill>
                  <a:srgbClr val="ffffff"/>
                </a:solidFill>
              </a:uFill>
              <a:latin typeface="Arial"/>
            </a:endParaRPr>
          </a:p>
          <a:p>
            <a:pPr lvl="6" marL="2057400" indent="-227520">
              <a:lnSpc>
                <a:spcPct val="100000"/>
              </a:lnSpc>
              <a:buClr>
                <a:srgbClr val="000000"/>
              </a:buClr>
              <a:buFont typeface="Arial"/>
              <a:buChar char="•"/>
            </a:pPr>
            <a:r>
              <a:rPr b="0" lang="en-US" sz="1800" spc="-1" strike="noStrike">
                <a:solidFill>
                  <a:srgbClr val="000000"/>
                </a:solidFill>
                <a:uFill>
                  <a:solidFill>
                    <a:srgbClr val="ffffff"/>
                  </a:solidFill>
                </a:uFill>
                <a:latin typeface="Times New Roman"/>
                <a:ea typeface="DejaVu Sans"/>
              </a:rPr>
              <a:t>d[v] = d[u] + w[u,v] </a:t>
            </a:r>
            <a:endParaRPr b="0" lang="en-US" sz="1800" spc="-1" strike="noStrike">
              <a:solidFill>
                <a:srgbClr val="000000"/>
              </a:solidFill>
              <a:uFill>
                <a:solidFill>
                  <a:srgbClr val="ffffff"/>
                </a:solidFill>
              </a:uFill>
              <a:latin typeface="Arial"/>
            </a:endParaRPr>
          </a:p>
          <a:p>
            <a:pPr lvl="6" marL="2057400" indent="-227520">
              <a:lnSpc>
                <a:spcPct val="100000"/>
              </a:lnSpc>
              <a:buClr>
                <a:srgbClr val="000000"/>
              </a:buClr>
              <a:buFont typeface="Arial"/>
              <a:buChar char="•"/>
            </a:pPr>
            <a:r>
              <a:rPr b="0" lang="en-US" sz="1800" spc="-1" strike="noStrike">
                <a:solidFill>
                  <a:srgbClr val="000000"/>
                </a:solidFill>
                <a:uFill>
                  <a:solidFill>
                    <a:srgbClr val="ffffff"/>
                  </a:solidFill>
                </a:uFill>
                <a:latin typeface="Times New Roman"/>
                <a:ea typeface="DejaVu Sans"/>
              </a:rPr>
              <a:t>previous[v] = u</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
        <p:nvSpPr>
          <p:cNvPr id="108"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1E18B42E-026C-4FAF-A72E-01FD99B850EC}" type="slidenum">
              <a:rPr b="0" lang="en-US" sz="1200" spc="-1" strike="noStrike">
                <a:solidFill>
                  <a:srgbClr val="8b8b8b"/>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545</TotalTime>
  <Application>LibreOffice/5.1.6.2$Linux_X86_64 LibreOffice_project/10m0$Build-2</Application>
  <Words>1111</Words>
  <Paragraphs>140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2017-11-03T13:30:36Z</dcterms:created>
  <dc:creator>hungnd</dc:creator>
  <dc:description/>
  <dc:language>en-US</dc:language>
  <cp:lastModifiedBy/>
  <dcterms:modified xsi:type="dcterms:W3CDTF">2018-01-14T02:14:46Z</dcterms:modified>
  <cp:revision>108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