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8" r:id="rId4"/>
    <p:sldId id="257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5"/>
    <p:restoredTop sz="85995"/>
  </p:normalViewPr>
  <p:slideViewPr>
    <p:cSldViewPr snapToGrid="0">
      <p:cViewPr>
        <p:scale>
          <a:sx n="100" d="100"/>
          <a:sy n="100" d="100"/>
        </p:scale>
        <p:origin x="44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0EA93-4A7D-574F-A0EB-0A355B71350E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120A5-E2F4-1646-B1C8-F0BAF99A051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3627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My data ethics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0A5-E2F4-1646-B1C8-F0BAF99A0511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4010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In the Netherlands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0A5-E2F4-1646-B1C8-F0BAF99A0511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91670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use of data to improve healthcare for minorities</a:t>
            </a:r>
          </a:p>
          <a:p>
            <a:pPr marL="0" indent="0">
              <a:buNone/>
            </a:pPr>
            <a:r>
              <a:rPr lang="en-GB" sz="2800" dirty="0"/>
              <a:t>2. help/target groups with special needs </a:t>
            </a:r>
            <a:endParaRPr lang="en-NL" dirty="0"/>
          </a:p>
          <a:p>
            <a:endParaRPr lang="en-NL" dirty="0"/>
          </a:p>
          <a:p>
            <a:r>
              <a:rPr lang="en-NL" dirty="0"/>
              <a:t>e.g. cancer health disparity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0A5-E2F4-1646-B1C8-F0BAF99A0511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5541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B97E-C1FE-F8FB-1701-8A799058C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75FAA-D99C-F309-03EA-0CB816666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0D201-8F95-5EEB-0596-213358271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69B-47A1-4B4B-847B-FC0FF1568C30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29C68-92F9-78AB-3EB2-E7808560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9DAF4-97F5-36AB-EE32-EE4B3A53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77FB-8872-824A-B502-68EFD09093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560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8C641-BC1F-E885-C149-FF08DE54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57EAD-AD04-AB74-CC45-F994B0CCE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CF52D-7B2C-F44E-96AD-39D6474B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69B-47A1-4B4B-847B-FC0FF1568C30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B1D60-D2C8-A9ED-E59E-4364EBDA9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9D0C7-BC98-5006-8468-7C61E44E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77FB-8872-824A-B502-68EFD09093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934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1ADE3-19F5-EEAD-FED1-95B53FFE5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F3B84-C910-2684-B092-D09B34C4F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DB30D-DF74-DC8D-5A10-220E2D98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69B-47A1-4B4B-847B-FC0FF1568C30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3166E-EF98-EA47-6CAF-360A78FA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043C2-355F-DAD6-75B6-9F55D9F70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77FB-8872-824A-B502-68EFD09093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761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34FF-6952-0A6D-6521-42D73C59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F5117-1FD7-B138-41DE-B06E15521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44095-714A-437F-D714-7ABF8AF4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69B-47A1-4B4B-847B-FC0FF1568C30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CF9AF-4149-C3AB-58F4-508D188D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9C733-A1D4-3703-84CD-3BAC18C1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77FB-8872-824A-B502-68EFD09093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781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B6DF-0E99-AD49-60C7-B8194396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FC75C-4799-7D1C-AE8D-1B5921AE5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06F02-EF1C-3878-C3D0-5EBAAE24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69B-47A1-4B4B-847B-FC0FF1568C30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631E4-12CC-7FF1-6BFA-412210C8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136FB-E9A1-4928-688F-83A454D8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77FB-8872-824A-B502-68EFD09093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3138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737DE-1EB2-A521-ED0D-09AF9718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D6C06-97EE-D3D6-C87F-094E1373B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40218-2546-C10A-0F17-2A49393F3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B6645-EEED-868A-B22D-73EEC18D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69B-47A1-4B4B-847B-FC0FF1568C30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A525F-CD0F-3271-A289-1A04273B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EF63F-D545-6228-799F-D79A1699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77FB-8872-824A-B502-68EFD09093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133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C2EA-CB23-0049-97C3-19F5C39B1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ACCB5-7E5B-9267-5AB3-89F5381A5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FE59C-2FB2-A664-7F41-9518F67BE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ECDE4-41CC-08E7-5075-D54B1674A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5E297-9042-589D-8F57-6952DC6DD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EC4064-F500-CC03-A808-F425FB820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69B-47A1-4B4B-847B-FC0FF1568C30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54D8F6-04F1-D789-59FE-393AE22A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F90A5-3B4C-10C5-8C2B-0442ED92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77FB-8872-824A-B502-68EFD09093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319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D84B-895B-57C2-991C-D16A92E2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66B2C3-CDDE-1337-0865-03AA75F8F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69B-47A1-4B4B-847B-FC0FF1568C30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2092A-BE16-A1FB-31E4-1D7A838C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76246-6DB1-EF90-6897-549B5A72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77FB-8872-824A-B502-68EFD09093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476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B22B0-7603-7556-FB23-A5187FFE9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69B-47A1-4B4B-847B-FC0FF1568C30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557D7-4E3B-D668-D590-B1D897E7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2169B-EA4D-4E63-4492-7C4A40AF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77FB-8872-824A-B502-68EFD09093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5367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AF4E-22E2-7246-AFA7-86FFA3D8A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0CCA-FF2F-0B3F-5787-B18FA945E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C52B8-BFF1-F89C-DCE9-18C978473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08BF7-1F7F-B9FF-55D1-A607402AA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69B-47A1-4B4B-847B-FC0FF1568C30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15CCB-B6AF-B4C6-86DA-E4FE58377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BCA1B-0109-739B-F19C-F021E12A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77FB-8872-824A-B502-68EFD09093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912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63DB-C361-43A2-28C4-6A4086113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F01B9-B4E6-AC9F-A7F9-621383294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4D7B7-9A85-A725-7135-EF09F81DA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810B4-221A-B881-E6E2-E18DF900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69B-47A1-4B4B-847B-FC0FF1568C30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4DE1C-CA09-A13B-46CA-10A2C9D0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DF395-AF26-67E6-4EEC-A2C6E85E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77FB-8872-824A-B502-68EFD09093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75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B9844-1EC2-5B56-4359-C46BE4ED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0A4D6-6BAD-FD3C-BB54-AC26220C7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86229-014F-2C4F-D94A-D662244CD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1569B-47A1-4B4B-847B-FC0FF1568C30}" type="datetimeFigureOut">
              <a:rPr lang="en-NL" smtClean="0"/>
              <a:t>08/06/2023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A0B2B-C468-3623-FA92-56B2A7A1E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A4D6F-2971-EB28-C934-B95638F9E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A77FB-8872-824A-B502-68EFD09093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56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35A310-B411-75D8-F1F3-7A69A7798CC2}"/>
              </a:ext>
            </a:extLst>
          </p:cNvPr>
          <p:cNvSpPr txBox="1"/>
          <p:nvPr/>
        </p:nvSpPr>
        <p:spPr>
          <a:xfrm>
            <a:off x="844085" y="735955"/>
            <a:ext cx="1028111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4400" dirty="0">
                <a:latin typeface="+mj-lt"/>
              </a:rPr>
              <a:t>Dutch Childcare Benefits Scandal</a:t>
            </a:r>
          </a:p>
          <a:p>
            <a:endParaRPr lang="en-NL" sz="4400" dirty="0"/>
          </a:p>
          <a:p>
            <a:r>
              <a:rPr lang="en-NL" sz="4400" dirty="0"/>
              <a:t>	</a:t>
            </a:r>
            <a:r>
              <a:rPr lang="en-NL" sz="3600" dirty="0">
                <a:latin typeface="+mj-lt"/>
              </a:rPr>
              <a:t>- failing fraude systems and mis-use of data-</a:t>
            </a:r>
          </a:p>
          <a:p>
            <a:endParaRPr lang="en-NL" sz="3600" dirty="0"/>
          </a:p>
          <a:p>
            <a:endParaRPr lang="en-NL" sz="4400" dirty="0"/>
          </a:p>
          <a:p>
            <a:r>
              <a:rPr lang="en-NL" sz="3600" dirty="0"/>
              <a:t>	</a:t>
            </a:r>
          </a:p>
          <a:p>
            <a:endParaRPr lang="en-NL" sz="3600" dirty="0"/>
          </a:p>
          <a:p>
            <a:r>
              <a:rPr lang="en-NL" sz="2400" dirty="0"/>
              <a:t>Thijmen Breeschoten DE21</a:t>
            </a:r>
          </a:p>
          <a:p>
            <a:r>
              <a:rPr lang="en-NL" sz="3600" dirty="0"/>
              <a:t>				</a:t>
            </a:r>
          </a:p>
        </p:txBody>
      </p:sp>
      <p:pic>
        <p:nvPicPr>
          <p:cNvPr id="2051" name="Picture 3" descr="page6image1730272544">
            <a:extLst>
              <a:ext uri="{FF2B5EF4-FFF2-40B4-BE49-F238E27FC236}">
                <a16:creationId xmlns:a16="http://schemas.microsoft.com/office/drawing/2014/main" id="{441762F9-B9AF-14F3-ACCB-65D9BF8C5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3145421"/>
            <a:ext cx="4737100" cy="331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49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35A310-B411-75D8-F1F3-7A69A7798CC2}"/>
              </a:ext>
            </a:extLst>
          </p:cNvPr>
          <p:cNvSpPr txBox="1"/>
          <p:nvPr/>
        </p:nvSpPr>
        <p:spPr>
          <a:xfrm>
            <a:off x="1237785" y="1070516"/>
            <a:ext cx="1028111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4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Dutch Childcare Benefits Scandal</a:t>
            </a:r>
          </a:p>
          <a:p>
            <a:endParaRPr lang="en-NL" sz="44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r>
              <a:rPr lang="en-NL" sz="4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	</a:t>
            </a:r>
            <a:r>
              <a:rPr lang="en-NL" sz="3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- failing fraude systems and mis-use of data-</a:t>
            </a:r>
          </a:p>
          <a:p>
            <a:endParaRPr lang="en-NL" sz="3600" dirty="0"/>
          </a:p>
          <a:p>
            <a:r>
              <a:rPr lang="en-NL" sz="4400" dirty="0">
                <a:sym typeface="Wingdings" pitchFamily="2" charset="2"/>
              </a:rPr>
              <a:t> </a:t>
            </a:r>
            <a:r>
              <a:rPr lang="en-NL" sz="4400" dirty="0">
                <a:latin typeface="+mj-lt"/>
                <a:sym typeface="Wingdings" pitchFamily="2" charset="2"/>
              </a:rPr>
              <a:t>Do we trust governments with our data?</a:t>
            </a:r>
            <a:endParaRPr lang="en-NL" sz="4400" dirty="0">
              <a:latin typeface="+mj-lt"/>
            </a:endParaRPr>
          </a:p>
          <a:p>
            <a:r>
              <a:rPr lang="en-NL" sz="3600" dirty="0"/>
              <a:t>	</a:t>
            </a:r>
          </a:p>
          <a:p>
            <a:endParaRPr lang="en-NL" sz="3600" dirty="0"/>
          </a:p>
          <a:p>
            <a:r>
              <a:rPr lang="en-NL" sz="2400" dirty="0"/>
              <a:t>Thijmen Breeschoten DE21</a:t>
            </a:r>
          </a:p>
          <a:p>
            <a:r>
              <a:rPr lang="en-NL" sz="3600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83451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A00F-48C6-BC61-BE36-37325FB72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Dutch Benefits System: a brief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BB478-F3DA-BB40-96B5-401CF02B1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NL" dirty="0"/>
              <a:t>Tax authorities:</a:t>
            </a:r>
          </a:p>
          <a:p>
            <a:pPr marL="914400" lvl="2" indent="0">
              <a:buNone/>
            </a:pPr>
            <a:r>
              <a:rPr lang="en-NL" sz="2800" dirty="0"/>
              <a:t>-&gt; responsible for receiving tax</a:t>
            </a:r>
          </a:p>
          <a:p>
            <a:pPr marL="0" indent="0">
              <a:buNone/>
            </a:pPr>
            <a:r>
              <a:rPr lang="en-NL" dirty="0"/>
              <a:t>	-&gt; income based tax levels</a:t>
            </a:r>
          </a:p>
          <a:p>
            <a:pPr marL="0" indent="0">
              <a:buNone/>
            </a:pPr>
            <a:r>
              <a:rPr lang="en-NL" dirty="0"/>
              <a:t>	-&gt; check if someone is granted benefits</a:t>
            </a:r>
          </a:p>
          <a:p>
            <a:pPr marL="0" indent="0">
              <a:buNone/>
            </a:pPr>
            <a:endParaRPr lang="en-NL" dirty="0"/>
          </a:p>
          <a:p>
            <a:pPr>
              <a:buFontTx/>
              <a:buChar char="-"/>
            </a:pPr>
            <a:r>
              <a:rPr lang="en-NL" dirty="0"/>
              <a:t>Income-dependant benefit (financial support) </a:t>
            </a:r>
            <a:br>
              <a:rPr lang="en-NL" dirty="0"/>
            </a:br>
            <a:r>
              <a:rPr lang="en-NL" dirty="0"/>
              <a:t>system</a:t>
            </a:r>
          </a:p>
          <a:p>
            <a:pPr marL="0" indent="0">
              <a:buNone/>
            </a:pPr>
            <a:r>
              <a:rPr lang="en-NL" dirty="0"/>
              <a:t>	-&gt; existing for multiple fields: </a:t>
            </a:r>
          </a:p>
          <a:p>
            <a:pPr marL="0" indent="0">
              <a:buNone/>
            </a:pPr>
            <a:r>
              <a:rPr lang="en-NL" dirty="0"/>
              <a:t>		e.g. rent, healthcare and childcare</a:t>
            </a:r>
          </a:p>
        </p:txBody>
      </p:sp>
      <p:pic>
        <p:nvPicPr>
          <p:cNvPr id="3074" name="Picture 2" descr="The prime minister Boris Johnson has said the Government is looking at ways to reduce the cost of childcare, PHOTO - The PM on a visit to Busy Bees in Heathrow last month">
            <a:extLst>
              <a:ext uri="{FF2B5EF4-FFF2-40B4-BE49-F238E27FC236}">
                <a16:creationId xmlns:a16="http://schemas.microsoft.com/office/drawing/2014/main" id="{5B1CF3F9-D329-28E8-16C7-767D743B3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0" y="3783542"/>
            <a:ext cx="4064000" cy="270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73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A00F-48C6-BC61-BE36-37325FB72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Childcare Benefits Scandal 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BB478-F3DA-BB40-96B5-401CF02B1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NL" dirty="0"/>
              <a:t>The (mis)-use of data led to the false accusations of fraud of the victims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Parents forced to pay back ALL benefits</a:t>
            </a:r>
          </a:p>
          <a:p>
            <a:pPr marL="0" indent="0">
              <a:buNone/>
            </a:pPr>
            <a:r>
              <a:rPr lang="en-NL" dirty="0"/>
              <a:t>	-&gt; children taken away by child protection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Benefits Scandal</a:t>
            </a:r>
          </a:p>
          <a:p>
            <a:pPr marL="0" indent="0">
              <a:buNone/>
            </a:pPr>
            <a:r>
              <a:rPr lang="en-NL" dirty="0"/>
              <a:t>	-&gt; 2004-2019</a:t>
            </a:r>
          </a:p>
          <a:p>
            <a:pPr marL="0" indent="0">
              <a:buNone/>
            </a:pPr>
            <a:r>
              <a:rPr lang="en-NL" dirty="0"/>
              <a:t>	-&gt; 26.000 parents, 70.000 children</a:t>
            </a:r>
          </a:p>
          <a:p>
            <a:pPr marL="0" indent="0">
              <a:buNone/>
            </a:pPr>
            <a:r>
              <a:rPr lang="en-NL" dirty="0"/>
              <a:t>	-&gt; big case involving multiple issues </a:t>
            </a:r>
          </a:p>
          <a:p>
            <a:pPr marL="0" indent="0">
              <a:buNone/>
            </a:pPr>
            <a:r>
              <a:rPr lang="en-NL" dirty="0"/>
              <a:t>	-&gt; focus on part involving (mis)-use of data</a:t>
            </a:r>
          </a:p>
        </p:txBody>
      </p:sp>
      <p:pic>
        <p:nvPicPr>
          <p:cNvPr id="1026" name="Picture 2" descr="Banken komen wereldwijd steeds vaker in aanraking met externe fraude">
            <a:extLst>
              <a:ext uri="{FF2B5EF4-FFF2-40B4-BE49-F238E27FC236}">
                <a16:creationId xmlns:a16="http://schemas.microsoft.com/office/drawing/2014/main" id="{39069317-781A-7146-062B-E95B6F0E7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0" y="3788841"/>
            <a:ext cx="4340225" cy="270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03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A00F-48C6-BC61-BE36-37325FB72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What happened?!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BB478-F3DA-BB40-96B5-401CF02B1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NL" dirty="0"/>
              <a:t>Tax authorities checks ‘at random’</a:t>
            </a:r>
          </a:p>
          <a:p>
            <a:pPr marL="457200" lvl="1" indent="0">
              <a:buNone/>
            </a:pPr>
            <a:r>
              <a:rPr lang="en-NL" dirty="0"/>
              <a:t>-&gt; Except those on a (potential) fraud list</a:t>
            </a:r>
          </a:p>
          <a:p>
            <a:pPr>
              <a:buFontTx/>
              <a:buChar char="-"/>
            </a:pPr>
            <a:r>
              <a:rPr lang="en-GB" dirty="0"/>
              <a:t>F</a:t>
            </a:r>
            <a:r>
              <a:rPr lang="en-NL" dirty="0"/>
              <a:t>orced repayments in case of mistake/fraud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sz="3600" b="1" dirty="0">
                <a:latin typeface="+mj-lt"/>
              </a:rPr>
              <a:t>Case 1</a:t>
            </a:r>
          </a:p>
          <a:p>
            <a:pPr marL="0" indent="0">
              <a:buNone/>
            </a:pPr>
            <a:r>
              <a:rPr lang="en-NL" dirty="0"/>
              <a:t>-&gt; registered data (e.g. 2nd nationality) used to bin people on fraud list </a:t>
            </a:r>
          </a:p>
          <a:p>
            <a:pPr marL="0" indent="0">
              <a:buNone/>
            </a:pPr>
            <a:r>
              <a:rPr lang="en-NL" dirty="0"/>
              <a:t>-&gt; Dutch not first language: application mistakes likely</a:t>
            </a:r>
          </a:p>
          <a:p>
            <a:pPr marL="0" indent="0">
              <a:buNone/>
            </a:pPr>
            <a:r>
              <a:rPr lang="en-NL" dirty="0"/>
              <a:t>-&gt; marked as fraud, repayment difficult due to poverty</a:t>
            </a:r>
          </a:p>
          <a:p>
            <a:pPr marL="457200" lvl="1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1022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A00F-48C6-BC61-BE36-37325FB72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Ethical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BB478-F3DA-BB40-96B5-401CF02B1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571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L" dirty="0"/>
              <a:t>Governments collect and (can) use data for the greater good</a:t>
            </a:r>
          </a:p>
          <a:p>
            <a:pPr marL="0" indent="0">
              <a:buNone/>
            </a:pPr>
            <a:r>
              <a:rPr lang="en-GB" dirty="0"/>
              <a:t>	-&gt; including sensitive data!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Issues: </a:t>
            </a:r>
          </a:p>
          <a:p>
            <a:pPr marL="0" indent="0">
              <a:buNone/>
            </a:pPr>
            <a:r>
              <a:rPr lang="en-GB" dirty="0"/>
              <a:t>- Do we trust governmental bodies </a:t>
            </a:r>
            <a:br>
              <a:rPr lang="en-GB" dirty="0"/>
            </a:br>
            <a:r>
              <a:rPr lang="en-GB" dirty="0"/>
              <a:t>	with our data?</a:t>
            </a:r>
          </a:p>
          <a:p>
            <a:pPr marL="0" indent="0">
              <a:buNone/>
            </a:pPr>
            <a:r>
              <a:rPr lang="en-GB" dirty="0"/>
              <a:t>- Governments do change!</a:t>
            </a:r>
          </a:p>
          <a:p>
            <a:pPr marL="0" indent="0">
              <a:buNone/>
            </a:pPr>
            <a:endParaRPr lang="en-NL" dirty="0"/>
          </a:p>
        </p:txBody>
      </p:sp>
      <p:pic>
        <p:nvPicPr>
          <p:cNvPr id="4100" name="Picture 4" descr="público en general ventas">
            <a:extLst>
              <a:ext uri="{FF2B5EF4-FFF2-40B4-BE49-F238E27FC236}">
                <a16:creationId xmlns:a16="http://schemas.microsoft.com/office/drawing/2014/main" id="{8D1F31E6-1D0A-FECD-4502-A9AAD33F9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200" y="2953160"/>
            <a:ext cx="6284800" cy="353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596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A00F-48C6-BC61-BE36-37325FB72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Solutions and opinion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40E16D-CD8E-3728-4196-94C711AA7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69068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L" dirty="0"/>
              <a:t>- Data that is not recorded cannot be misused</a:t>
            </a:r>
          </a:p>
          <a:p>
            <a:pPr marL="0" indent="0">
              <a:buNone/>
            </a:pPr>
            <a:r>
              <a:rPr lang="en-NL" dirty="0"/>
              <a:t>	-&gt; France does not record personal </a:t>
            </a:r>
            <a:br>
              <a:rPr lang="en-NL" dirty="0"/>
            </a:br>
            <a:r>
              <a:rPr lang="en-NL" dirty="0"/>
              <a:t>                sensitive data</a:t>
            </a:r>
          </a:p>
          <a:p>
            <a:pPr marL="0" indent="0">
              <a:buNone/>
            </a:pPr>
            <a:r>
              <a:rPr lang="en-NL" dirty="0"/>
              <a:t>	-&gt; UK? </a:t>
            </a:r>
          </a:p>
          <a:p>
            <a:pPr marL="0" indent="0">
              <a:buNone/>
            </a:pPr>
            <a:endParaRPr lang="en-NL" dirty="0"/>
          </a:p>
          <a:p>
            <a:pPr>
              <a:buFontTx/>
              <a:buChar char="-"/>
            </a:pPr>
            <a:r>
              <a:rPr lang="en-GB" dirty="0"/>
              <a:t>P</a:t>
            </a:r>
            <a:r>
              <a:rPr lang="en-NL" dirty="0"/>
              <a:t>ower of data</a:t>
            </a:r>
          </a:p>
          <a:p>
            <a:pPr marL="457200" lvl="1" indent="0">
              <a:buNone/>
            </a:pPr>
            <a:r>
              <a:rPr lang="en-NL" dirty="0"/>
              <a:t>-&gt; 	personal data </a:t>
            </a:r>
            <a:r>
              <a:rPr lang="en-NL" u="sng" dirty="0"/>
              <a:t>should</a:t>
            </a:r>
            <a:r>
              <a:rPr lang="en-NL" dirty="0"/>
              <a:t> be recorded, but</a:t>
            </a:r>
          </a:p>
          <a:p>
            <a:pPr marL="457200" lvl="1" indent="0">
              <a:buNone/>
            </a:pPr>
            <a:r>
              <a:rPr lang="en-NL" dirty="0"/>
              <a:t>	stored/organised/analysed by organisations that </a:t>
            </a:r>
            <a:r>
              <a:rPr lang="en-NL" u="sng" dirty="0"/>
              <a:t>do not</a:t>
            </a:r>
            <a:r>
              <a:rPr lang="en-NL" dirty="0"/>
              <a:t> have the </a:t>
            </a:r>
          </a:p>
          <a:p>
            <a:pPr marL="457200" lvl="1" indent="0">
              <a:buNone/>
            </a:pPr>
            <a:r>
              <a:rPr lang="en-NL" dirty="0"/>
              <a:t>	authority to exercise governance/ make binding decissions</a:t>
            </a:r>
          </a:p>
        </p:txBody>
      </p:sp>
      <p:pic>
        <p:nvPicPr>
          <p:cNvPr id="5122" name="Picture 2" descr="Uber Technologies Inc. Operations As Judges Take Aim At Gig Economy">
            <a:extLst>
              <a:ext uri="{FF2B5EF4-FFF2-40B4-BE49-F238E27FC236}">
                <a16:creationId xmlns:a16="http://schemas.microsoft.com/office/drawing/2014/main" id="{E1EA90EE-4905-B4FA-1524-739D41EB3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700" y="25872"/>
            <a:ext cx="4940300" cy="332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609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381</Words>
  <Application>Microsoft Macintosh PowerPoint</Application>
  <PresentationFormat>Widescreen</PresentationFormat>
  <Paragraphs>72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Dutch Benefits System: a brief overview</vt:lpstr>
      <vt:lpstr>Childcare Benefits Scandal in a Nutshell</vt:lpstr>
      <vt:lpstr>What happened?!</vt:lpstr>
      <vt:lpstr>Ethical challenges</vt:lpstr>
      <vt:lpstr>Solutions and opinion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Thijmen B</dc:creator>
  <cp:lastModifiedBy>Thijmen B</cp:lastModifiedBy>
  <cp:revision>3</cp:revision>
  <dcterms:created xsi:type="dcterms:W3CDTF">2023-06-08T13:33:05Z</dcterms:created>
  <dcterms:modified xsi:type="dcterms:W3CDTF">2023-06-09T08:34:03Z</dcterms:modified>
</cp:coreProperties>
</file>