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/>
    <p:restoredTop sz="85960"/>
  </p:normalViewPr>
  <p:slideViewPr>
    <p:cSldViewPr snapToGrid="0">
      <p:cViewPr>
        <p:scale>
          <a:sx n="100" d="100"/>
          <a:sy n="100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EA93-4A7D-574F-A0EB-0A355B71350E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0A5-E2F4-1646-B1C8-F0BAF99A05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362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talk about a huge scandal -currently still ongoing- in the Netherlands, which is related to the mis use of personal sensitive data by the Dutch tax authorities.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underlying question that I want to cover here with this example is basically, do we trust Governments with our personal -sensitive- data.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example is showing some similarities with the rough sleepers one. So I am interested what we think of this.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401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quick overview of the Dutch governmental tax authority system: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all European (or former-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countries, the tax authorities are responsible for making sure that everyone is paying tax, for which the height is depending of someone’s income.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a low income can request benefits, which is financial support for basic needs like: rent, healthcare and childcare.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167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Childcare Benefits Scandal (I will call it scandal from now) actually comprises of a lot of different issues and cases that have all been binned within one scandal. I will focus on one, where the misuse of data is most prevalent.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short: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false fraud accusations, parents were forced to pay back all benefits they received in the past. Which resulted in enormous personal debts, these debts caused a cascade of social problems.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scandal happened between 2004-2019, and 70k children and 26k parents involved. 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29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caused these false accusations?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tax authorities check peoples income at random to see if they are entitled benefits, and if they potentially find people committing fraud.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 people on a potential fraud list: they are all being checked..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mistakes/fraud is found (wrong dates, names or numbers): benefits have to be returned.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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statistics showed that people with 2</a:t>
            </a:r>
            <a:r>
              <a:rPr lang="en-GB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nationality had a higher chance of making mistakes/committing fraud.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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data used to bin people on a fraud list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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2</a:t>
            </a:r>
            <a:r>
              <a:rPr lang="en-GB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nationality were more likely to make application mistakes 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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was marked as fraud and forced repayment caused personal drama’s 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117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ethical issues here are clear.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personally think that governments can use personal, sensitive data for the greater good. 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research of certain types of cancer that are more common among minorities.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issues: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Do we trust governments with out data, this example shows what can go wrong!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Governments do change, uncertain where we are in 100 years.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41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Solutions: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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that is not recorded cannot be misused, e.g. France..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personally believe in the power of data, personal (sensitive) data can be used for important and useful research. 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this data should not be stored/used by organisations that have the authority to exercise governance  and/or make binding decisions.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71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B97E-C1FE-F8FB-1701-8A799058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75FAA-D99C-F309-03EA-0CB81666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201-8F95-5EEB-0596-21335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9C68-92F9-78AB-3EB2-E7808560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DAF4-97F5-36AB-EE32-EE4B3A5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56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C641-BC1F-E885-C149-FF08DE5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7EAD-AD04-AB74-CC45-F994B0CCE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F52D-7B2C-F44E-96AD-39D6474B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1D60-D2C8-A9ED-E59E-4364EBDA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D0C7-BC98-5006-8468-7C61E44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3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1ADE3-19F5-EEAD-FED1-95B53FFE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3B84-C910-2684-B092-D09B34C4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B30D-DF74-DC8D-5A10-220E2D98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166E-EF98-EA47-6CAF-360A78F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43C2-355F-DAD6-75B6-9F55D9F7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7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4FF-6952-0A6D-6521-42D73C59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5117-1FD7-B138-41DE-B06E1552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4095-714A-437F-D714-7ABF8AF4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F9AF-4149-C3AB-58F4-508D188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C733-A1D4-3703-84CD-3BAC18C1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78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B6DF-0E99-AD49-60C7-B819439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C75C-4799-7D1C-AE8D-1B5921AE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6F02-EF1C-3878-C3D0-5EBAAE24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31E4-12CC-7FF1-6BFA-412210C8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36FB-E9A1-4928-688F-83A454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13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37DE-1EB2-A521-ED0D-09AF9718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6C06-97EE-D3D6-C87F-094E1373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40218-2546-C10A-0F17-2A49393F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B6645-EEED-868A-B22D-73EEC18D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525F-CD0F-3271-A289-1A04273B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EF63F-D545-6228-799F-D79A169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13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2EA-CB23-0049-97C3-19F5C39B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CCB5-7E5B-9267-5AB3-89F5381A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E59C-2FB2-A664-7F41-9518F67B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ECDE4-41CC-08E7-5075-D54B1674A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5E297-9042-589D-8F57-6952DC6DD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C4064-F500-CC03-A808-F425FB82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4D8F6-04F1-D789-59FE-393AE22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F90A5-3B4C-10C5-8C2B-0442ED9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1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84B-895B-57C2-991C-D16A92E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6B2C3-CDDE-1337-0865-03AA75F8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2092A-BE16-A1FB-31E4-1D7A838C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76246-6DB1-EF90-6897-549B5A72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7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B22B0-7603-7556-FB23-A5187FFE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557D7-4E3B-D668-D590-B1D897E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169B-EA4D-4E63-4492-7C4A40A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36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F4E-22E2-7246-AFA7-86FFA3D8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0CCA-FF2F-0B3F-5787-B18FA945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52B8-BFF1-F89C-DCE9-18C97847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8BF7-1F7F-B9FF-55D1-A607402A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5CCB-B6AF-B4C6-86DA-E4FE5837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CA1B-0109-739B-F19C-F021E12A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91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3DB-C361-43A2-28C4-6A408611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01B9-B4E6-AC9F-A7F9-62138329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D7B7-9A85-A725-7135-EF09F81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10B4-221A-B881-E6E2-E18DF900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DE1C-CA09-A13B-46CA-10A2C9D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DF395-AF26-67E6-4EEC-A2C6E85E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75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9844-1EC2-5B56-4359-C46BE4ED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A4D6-6BAD-FD3C-BB54-AC26220C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6229-014F-2C4F-D94A-D662244C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0B2B-C468-3623-FA92-56B2A7A1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4D6F-2971-EB28-C934-B95638F9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5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A310-B411-75D8-F1F3-7A69A7798CC2}"/>
              </a:ext>
            </a:extLst>
          </p:cNvPr>
          <p:cNvSpPr txBox="1"/>
          <p:nvPr/>
        </p:nvSpPr>
        <p:spPr>
          <a:xfrm>
            <a:off x="844085" y="735955"/>
            <a:ext cx="102811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latin typeface="+mj-lt"/>
              </a:rPr>
              <a:t>Dutch Childcare Benefits Scandal</a:t>
            </a:r>
          </a:p>
          <a:p>
            <a:endParaRPr lang="en-NL" sz="4400" dirty="0"/>
          </a:p>
          <a:p>
            <a:r>
              <a:rPr lang="en-NL" sz="4400" dirty="0"/>
              <a:t>	</a:t>
            </a:r>
            <a:r>
              <a:rPr lang="en-NL" sz="3600" dirty="0">
                <a:latin typeface="+mj-lt"/>
              </a:rPr>
              <a:t>- failing fraude systems and mis-use of data-</a:t>
            </a:r>
          </a:p>
          <a:p>
            <a:endParaRPr lang="en-NL" sz="3600" dirty="0"/>
          </a:p>
          <a:p>
            <a:endParaRPr lang="en-NL" sz="4400" dirty="0"/>
          </a:p>
          <a:p>
            <a:r>
              <a:rPr lang="en-NL" sz="3600" dirty="0"/>
              <a:t>	</a:t>
            </a:r>
          </a:p>
          <a:p>
            <a:endParaRPr lang="en-NL" sz="3600" dirty="0"/>
          </a:p>
          <a:p>
            <a:r>
              <a:rPr lang="en-NL" sz="2400" dirty="0"/>
              <a:t>Thijmen Breeschoten DE21</a:t>
            </a:r>
          </a:p>
          <a:p>
            <a:r>
              <a:rPr lang="en-NL" sz="3600" dirty="0"/>
              <a:t>				</a:t>
            </a:r>
          </a:p>
        </p:txBody>
      </p:sp>
      <p:pic>
        <p:nvPicPr>
          <p:cNvPr id="2051" name="Picture 3" descr="page6image1730272544">
            <a:extLst>
              <a:ext uri="{FF2B5EF4-FFF2-40B4-BE49-F238E27FC236}">
                <a16:creationId xmlns:a16="http://schemas.microsoft.com/office/drawing/2014/main" id="{441762F9-B9AF-14F3-ACCB-65D9BF8C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145421"/>
            <a:ext cx="4737100" cy="331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A310-B411-75D8-F1F3-7A69A7798CC2}"/>
              </a:ext>
            </a:extLst>
          </p:cNvPr>
          <p:cNvSpPr txBox="1"/>
          <p:nvPr/>
        </p:nvSpPr>
        <p:spPr>
          <a:xfrm>
            <a:off x="1237785" y="1070516"/>
            <a:ext cx="102811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Dutch Childcare Benefits Scandal</a:t>
            </a:r>
          </a:p>
          <a:p>
            <a:endParaRPr lang="en-NL" sz="4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en-NL" sz="4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</a:t>
            </a:r>
            <a:r>
              <a:rPr lang="en-NL" sz="3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- failing fraude systems and mis-use of data-</a:t>
            </a:r>
          </a:p>
          <a:p>
            <a:endParaRPr lang="en-NL" sz="3600" dirty="0"/>
          </a:p>
          <a:p>
            <a:r>
              <a:rPr lang="en-NL" sz="4400" dirty="0">
                <a:sym typeface="Wingdings" pitchFamily="2" charset="2"/>
              </a:rPr>
              <a:t> </a:t>
            </a:r>
            <a:r>
              <a:rPr lang="en-NL" sz="4400" dirty="0">
                <a:latin typeface="+mj-lt"/>
                <a:sym typeface="Wingdings" pitchFamily="2" charset="2"/>
              </a:rPr>
              <a:t>Do we trust governments with our data?</a:t>
            </a:r>
            <a:endParaRPr lang="en-NL" sz="4400" dirty="0">
              <a:latin typeface="+mj-lt"/>
            </a:endParaRPr>
          </a:p>
          <a:p>
            <a:r>
              <a:rPr lang="en-NL" sz="3600" dirty="0"/>
              <a:t>	</a:t>
            </a:r>
          </a:p>
          <a:p>
            <a:endParaRPr lang="en-NL" sz="3600" dirty="0"/>
          </a:p>
          <a:p>
            <a:r>
              <a:rPr lang="en-NL" sz="36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3451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Dutch Benefits System: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Tax authorities:</a:t>
            </a:r>
          </a:p>
          <a:p>
            <a:pPr marL="0" indent="0">
              <a:buNone/>
            </a:pPr>
            <a:r>
              <a:rPr lang="en-NL" dirty="0"/>
              <a:t>	-&gt; income based tax levels</a:t>
            </a:r>
          </a:p>
          <a:p>
            <a:pPr marL="0" indent="0">
              <a:buNone/>
            </a:pPr>
            <a:r>
              <a:rPr lang="en-NL" dirty="0"/>
              <a:t>	-&gt; check if someone is granted benefits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Income-dependant benefit (financial support) </a:t>
            </a:r>
            <a:br>
              <a:rPr lang="en-NL" dirty="0"/>
            </a:br>
            <a:r>
              <a:rPr lang="en-NL" dirty="0"/>
              <a:t>system</a:t>
            </a:r>
          </a:p>
          <a:p>
            <a:pPr marL="0" indent="0">
              <a:buNone/>
            </a:pPr>
            <a:r>
              <a:rPr lang="en-NL" dirty="0"/>
              <a:t>	-&gt; existing for multiple fields: </a:t>
            </a:r>
          </a:p>
          <a:p>
            <a:pPr marL="0" indent="0">
              <a:buNone/>
            </a:pPr>
            <a:r>
              <a:rPr lang="en-NL" dirty="0"/>
              <a:t>		e.g. rent, healthcare and childcare</a:t>
            </a:r>
          </a:p>
        </p:txBody>
      </p:sp>
      <p:pic>
        <p:nvPicPr>
          <p:cNvPr id="3074" name="Picture 2" descr="The prime minister Boris Johnson has said the Government is looking at ways to reduce the cost of childcare, PHOTO - The PM on a visit to Busy Bees in Heathrow last month">
            <a:extLst>
              <a:ext uri="{FF2B5EF4-FFF2-40B4-BE49-F238E27FC236}">
                <a16:creationId xmlns:a16="http://schemas.microsoft.com/office/drawing/2014/main" id="{5B1CF3F9-D329-28E8-16C7-767D743B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783542"/>
            <a:ext cx="4064000" cy="27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3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Childcare Benefits Scandal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The (mis)-use of data led to the false accusations of fraud of the victims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Parents forced to pay back ALL benefits</a:t>
            </a:r>
          </a:p>
          <a:p>
            <a:pPr marL="0" indent="0">
              <a:buNone/>
            </a:pPr>
            <a:r>
              <a:rPr lang="en-NL" dirty="0"/>
              <a:t>	-&gt; children taken away by child protection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Benefits Scandal</a:t>
            </a:r>
          </a:p>
          <a:p>
            <a:pPr marL="0" indent="0">
              <a:buNone/>
            </a:pPr>
            <a:r>
              <a:rPr lang="en-NL" dirty="0"/>
              <a:t>	-&gt; 2004-2019</a:t>
            </a:r>
          </a:p>
          <a:p>
            <a:pPr marL="0" indent="0">
              <a:buNone/>
            </a:pPr>
            <a:r>
              <a:rPr lang="en-NL" dirty="0"/>
              <a:t>	-&gt; 26.000 parents, 70.000 children</a:t>
            </a:r>
          </a:p>
          <a:p>
            <a:pPr marL="0" indent="0">
              <a:buNone/>
            </a:pPr>
            <a:r>
              <a:rPr lang="en-NL" dirty="0"/>
              <a:t>	-&gt; big case involving multiple issues </a:t>
            </a:r>
          </a:p>
          <a:p>
            <a:pPr marL="0" indent="0">
              <a:buNone/>
            </a:pPr>
            <a:r>
              <a:rPr lang="en-NL" dirty="0"/>
              <a:t>	</a:t>
            </a:r>
          </a:p>
        </p:txBody>
      </p:sp>
      <p:pic>
        <p:nvPicPr>
          <p:cNvPr id="1026" name="Picture 2" descr="Banken komen wereldwijd steeds vaker in aanraking met externe fraude">
            <a:extLst>
              <a:ext uri="{FF2B5EF4-FFF2-40B4-BE49-F238E27FC236}">
                <a16:creationId xmlns:a16="http://schemas.microsoft.com/office/drawing/2014/main" id="{39069317-781A-7146-062B-E95B6F0E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788841"/>
            <a:ext cx="4340225" cy="27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3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happened?!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Tax authorities checks ‘at random’</a:t>
            </a:r>
          </a:p>
          <a:p>
            <a:pPr marL="457200" lvl="1" indent="0">
              <a:buNone/>
            </a:pPr>
            <a:r>
              <a:rPr lang="en-NL" dirty="0"/>
              <a:t>-&gt; Except those on a (potential) fraud list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sz="3600" b="1" dirty="0">
                <a:latin typeface="+mj-lt"/>
              </a:rPr>
              <a:t>Case 1</a:t>
            </a:r>
          </a:p>
          <a:p>
            <a:pPr marL="0" indent="0">
              <a:buNone/>
            </a:pPr>
            <a:r>
              <a:rPr lang="en-NL" dirty="0"/>
              <a:t>-&gt; registered data (e.g. 2nd nationality) used to bin people on fraud list </a:t>
            </a:r>
          </a:p>
          <a:p>
            <a:pPr marL="0" indent="0">
              <a:buNone/>
            </a:pPr>
            <a:r>
              <a:rPr lang="en-NL" dirty="0"/>
              <a:t>-&gt; 2nd language: application mistakes likely</a:t>
            </a:r>
          </a:p>
          <a:p>
            <a:pPr marL="0" indent="0">
              <a:buNone/>
            </a:pPr>
            <a:r>
              <a:rPr lang="en-NL" dirty="0"/>
              <a:t>-&gt; marked as fraud, repayment difficult due to poverty</a:t>
            </a:r>
          </a:p>
          <a:p>
            <a:pPr marL="45720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6146" name="Picture 2" descr="Black And White Photograph - Spiralling Down by Renee Doyle">
            <a:extLst>
              <a:ext uri="{FF2B5EF4-FFF2-40B4-BE49-F238E27FC236}">
                <a16:creationId xmlns:a16="http://schemas.microsoft.com/office/drawing/2014/main" id="{F7529808-D8D2-B709-A8B3-1C001CB9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144991"/>
            <a:ext cx="5041900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2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Ethical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71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Governments collect and (can) use data for the greater good</a:t>
            </a:r>
          </a:p>
          <a:p>
            <a:pPr marL="0" indent="0">
              <a:buNone/>
            </a:pPr>
            <a:r>
              <a:rPr lang="en-GB" dirty="0"/>
              <a:t>	-&gt; including sensitive data!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Issues: </a:t>
            </a:r>
          </a:p>
          <a:p>
            <a:pPr marL="0" indent="0">
              <a:buNone/>
            </a:pPr>
            <a:r>
              <a:rPr lang="en-GB" dirty="0"/>
              <a:t>- Do we trust governmental bodies </a:t>
            </a:r>
            <a:br>
              <a:rPr lang="en-GB" dirty="0"/>
            </a:br>
            <a:r>
              <a:rPr lang="en-GB" dirty="0"/>
              <a:t>	with our data?</a:t>
            </a:r>
          </a:p>
          <a:p>
            <a:pPr marL="0" indent="0">
              <a:buNone/>
            </a:pPr>
            <a:r>
              <a:rPr lang="en-GB" dirty="0"/>
              <a:t>- Governments do change!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100" name="Picture 4" descr="público en general ventas">
            <a:extLst>
              <a:ext uri="{FF2B5EF4-FFF2-40B4-BE49-F238E27FC236}">
                <a16:creationId xmlns:a16="http://schemas.microsoft.com/office/drawing/2014/main" id="{8D1F31E6-1D0A-FECD-4502-A9AAD33F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00" y="2953160"/>
            <a:ext cx="6284800" cy="35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9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Solutions and opinion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0E16D-CD8E-3728-4196-94C711AA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90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Data that is not recorded cannot be misused</a:t>
            </a:r>
          </a:p>
          <a:p>
            <a:pPr marL="0" indent="0">
              <a:buNone/>
            </a:pPr>
            <a:r>
              <a:rPr lang="en-NL" dirty="0"/>
              <a:t>	-&gt; France does not record personal </a:t>
            </a:r>
            <a:br>
              <a:rPr lang="en-NL" dirty="0"/>
            </a:br>
            <a:r>
              <a:rPr lang="en-NL" dirty="0"/>
              <a:t>                sensitive data</a:t>
            </a:r>
          </a:p>
          <a:p>
            <a:pPr marL="0" indent="0">
              <a:buNone/>
            </a:pPr>
            <a:r>
              <a:rPr lang="en-NL" dirty="0"/>
              <a:t>	-&gt; UK? 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ower of data</a:t>
            </a:r>
          </a:p>
          <a:p>
            <a:pPr marL="457200" lvl="1" indent="0">
              <a:buNone/>
            </a:pPr>
            <a:r>
              <a:rPr lang="en-NL" dirty="0"/>
              <a:t>-&gt; 	personal data </a:t>
            </a:r>
            <a:r>
              <a:rPr lang="en-NL" u="sng" dirty="0"/>
              <a:t>should</a:t>
            </a:r>
            <a:r>
              <a:rPr lang="en-NL" dirty="0"/>
              <a:t> be recorded, but</a:t>
            </a:r>
          </a:p>
          <a:p>
            <a:pPr marL="457200" lvl="1" indent="0">
              <a:buNone/>
            </a:pPr>
            <a:r>
              <a:rPr lang="en-NL" dirty="0"/>
              <a:t>	stored/organised/analysed by organisations that </a:t>
            </a:r>
            <a:r>
              <a:rPr lang="en-NL" u="sng" dirty="0"/>
              <a:t>do not</a:t>
            </a:r>
            <a:r>
              <a:rPr lang="en-NL" dirty="0"/>
              <a:t> have the </a:t>
            </a:r>
          </a:p>
          <a:p>
            <a:pPr marL="457200" lvl="1" indent="0">
              <a:buNone/>
            </a:pPr>
            <a:r>
              <a:rPr lang="en-NL" dirty="0"/>
              <a:t>	authority to exercise governance/ make binding decissions</a:t>
            </a:r>
          </a:p>
        </p:txBody>
      </p:sp>
      <p:pic>
        <p:nvPicPr>
          <p:cNvPr id="5122" name="Picture 2" descr="Uber Technologies Inc. Operations As Judges Take Aim At Gig Economy">
            <a:extLst>
              <a:ext uri="{FF2B5EF4-FFF2-40B4-BE49-F238E27FC236}">
                <a16:creationId xmlns:a16="http://schemas.microsoft.com/office/drawing/2014/main" id="{E1EA90EE-4905-B4FA-1524-739D41EB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572"/>
            <a:ext cx="4940300" cy="332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0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832</Words>
  <Application>Microsoft Macintosh PowerPoint</Application>
  <PresentationFormat>Widescreen</PresentationFormat>
  <Paragraphs>93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Dutch Benefits System: a brief overview</vt:lpstr>
      <vt:lpstr>Childcare Benefits Scandal in a Nutshell</vt:lpstr>
      <vt:lpstr>What happened?!</vt:lpstr>
      <vt:lpstr>Ethical challenges</vt:lpstr>
      <vt:lpstr>Solutions and opinion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Thijmen B</dc:creator>
  <cp:keywords/>
  <dc:description/>
  <cp:lastModifiedBy>Thijmen B</cp:lastModifiedBy>
  <cp:revision>10</cp:revision>
  <dcterms:created xsi:type="dcterms:W3CDTF">2023-06-08T13:33:05Z</dcterms:created>
  <dcterms:modified xsi:type="dcterms:W3CDTF">2023-06-09T12:49:21Z</dcterms:modified>
  <cp:category/>
</cp:coreProperties>
</file>