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70" r:id="rId9"/>
    <p:sldId id="272" r:id="rId10"/>
    <p:sldId id="264" r:id="rId11"/>
    <p:sldId id="271" r:id="rId12"/>
    <p:sldId id="273" r:id="rId13"/>
    <p:sldId id="262" r:id="rId14"/>
    <p:sldId id="269" r:id="rId15"/>
    <p:sldId id="274" r:id="rId16"/>
    <p:sldId id="265" r:id="rId17"/>
    <p:sldId id="266" r:id="rId18"/>
    <p:sldId id="267" r:id="rId19"/>
    <p:sldId id="268"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51"/>
  </p:normalViewPr>
  <p:slideViewPr>
    <p:cSldViewPr snapToGrid="0">
      <p:cViewPr>
        <p:scale>
          <a:sx n="100" d="100"/>
          <a:sy n="100" d="100"/>
        </p:scale>
        <p:origin x="-64" y="584"/>
      </p:cViewPr>
      <p:guideLst/>
    </p:cSldViewPr>
  </p:slideViewPr>
  <p:notesTextViewPr>
    <p:cViewPr>
      <p:scale>
        <a:sx n="65" d="100"/>
        <a:sy n="6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E833F-055F-994B-AF05-9DEAEBEEF1F6}" type="datetimeFigureOut">
              <a:rPr kumimoji="1" lang="ja-JP" altLang="en-US" smtClean="0"/>
              <a:t>2023/4/23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DF7CD-F9FB-1849-87E1-7DDA3BE0D7B3}" type="slidenum">
              <a:rPr kumimoji="1" lang="ja-JP" altLang="en-US" smtClean="0"/>
              <a:t>‹#›</a:t>
            </a:fld>
            <a:endParaRPr kumimoji="1" lang="ja-JP" altLang="en-US"/>
          </a:p>
        </p:txBody>
      </p:sp>
    </p:spTree>
    <p:extLst>
      <p:ext uri="{BB962C8B-B14F-4D97-AF65-F5344CB8AC3E}">
        <p14:creationId xmlns:p14="http://schemas.microsoft.com/office/powerpoint/2010/main" val="7006830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BEDF7CD-F9FB-1849-87E1-7DDA3BE0D7B3}" type="slidenum">
              <a:rPr kumimoji="1" lang="ja-JP" altLang="en-US" smtClean="0"/>
              <a:t>6</a:t>
            </a:fld>
            <a:endParaRPr kumimoji="1" lang="ja-JP" altLang="en-US"/>
          </a:p>
        </p:txBody>
      </p:sp>
    </p:spTree>
    <p:extLst>
      <p:ext uri="{BB962C8B-B14F-4D97-AF65-F5344CB8AC3E}">
        <p14:creationId xmlns:p14="http://schemas.microsoft.com/office/powerpoint/2010/main" val="17723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BEDF7CD-F9FB-1849-87E1-7DDA3BE0D7B3}" type="slidenum">
              <a:rPr kumimoji="1" lang="ja-JP" altLang="en-US" smtClean="0"/>
              <a:t>9</a:t>
            </a:fld>
            <a:endParaRPr kumimoji="1" lang="ja-JP" altLang="en-US"/>
          </a:p>
        </p:txBody>
      </p:sp>
    </p:spTree>
    <p:extLst>
      <p:ext uri="{BB962C8B-B14F-4D97-AF65-F5344CB8AC3E}">
        <p14:creationId xmlns:p14="http://schemas.microsoft.com/office/powerpoint/2010/main" val="293287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6C9251-0C3C-F539-D8A3-CAE6940872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0A53DC-73A5-34B6-2229-786FCBAA9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B8B0E5-367E-0CF0-8A41-9106EFD2BF8B}"/>
              </a:ext>
            </a:extLst>
          </p:cNvPr>
          <p:cNvSpPr>
            <a:spLocks noGrp="1"/>
          </p:cNvSpPr>
          <p:nvPr>
            <p:ph type="dt" sz="half" idx="10"/>
          </p:nvPr>
        </p:nvSpPr>
        <p:spPr/>
        <p:txBody>
          <a:bodyPr/>
          <a:lstStyle/>
          <a:p>
            <a:fld id="{11F4DE42-7DA1-2747-98FE-CE428812BB1A}"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3A1648B4-FB5E-8243-4764-82C6F5EA54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789D3-CF07-1B15-BAEA-D35CD3F54A08}"/>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220455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11ADDB-825C-366F-D35D-AF78AF1679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018A09-7BC6-70C9-2580-04B56582E09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BFD5D7-ACC1-E458-31E9-9888FFC6E02E}"/>
              </a:ext>
            </a:extLst>
          </p:cNvPr>
          <p:cNvSpPr>
            <a:spLocks noGrp="1"/>
          </p:cNvSpPr>
          <p:nvPr>
            <p:ph type="dt" sz="half" idx="10"/>
          </p:nvPr>
        </p:nvSpPr>
        <p:spPr/>
        <p:txBody>
          <a:bodyPr/>
          <a:lstStyle/>
          <a:p>
            <a:fld id="{36E35DD9-60E3-6649-9AA2-FC1D438C53F6}"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0664819D-45A8-36BA-2DDD-7A7D066D19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0B92-6096-2C88-2947-316FFECF392A}"/>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106542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3D82C5B-AF8C-678A-44E7-89C2E496A2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B1E673-4EC0-A19E-13FF-455E4325EF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39E183-423B-B35B-99ED-286A2ACD945F}"/>
              </a:ext>
            </a:extLst>
          </p:cNvPr>
          <p:cNvSpPr>
            <a:spLocks noGrp="1"/>
          </p:cNvSpPr>
          <p:nvPr>
            <p:ph type="dt" sz="half" idx="10"/>
          </p:nvPr>
        </p:nvSpPr>
        <p:spPr/>
        <p:txBody>
          <a:bodyPr/>
          <a:lstStyle/>
          <a:p>
            <a:fld id="{8559A3B3-31BF-2045-9A97-BFE1377DE967}"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5D777801-79FF-E871-8B0A-0C9B772A29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FFDDF1-AED8-19C7-4BE0-F483D11B5197}"/>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403538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618F9-453F-3C40-413E-C0404EAF7D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E18A72-9951-124B-C378-ABEF06631E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A8E08B-CB65-0074-8001-BFA1BC26D1AC}"/>
              </a:ext>
            </a:extLst>
          </p:cNvPr>
          <p:cNvSpPr>
            <a:spLocks noGrp="1"/>
          </p:cNvSpPr>
          <p:nvPr>
            <p:ph type="dt" sz="half" idx="10"/>
          </p:nvPr>
        </p:nvSpPr>
        <p:spPr/>
        <p:txBody>
          <a:bodyPr/>
          <a:lstStyle/>
          <a:p>
            <a:fld id="{8A3A68BF-C486-2A4D-8E70-F803F7555FB7}"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F72E1AEC-5338-86F2-6AC3-3CE693780A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C872F5-ED83-544D-EEEF-7B5DA214A537}"/>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420852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FAB76-2BE2-22FE-25EA-10C5C925EE0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F53AD6-6793-E4EA-643A-E8D2724BC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47ECF8-45BE-6EE0-13B0-1D6A812E2F1E}"/>
              </a:ext>
            </a:extLst>
          </p:cNvPr>
          <p:cNvSpPr>
            <a:spLocks noGrp="1"/>
          </p:cNvSpPr>
          <p:nvPr>
            <p:ph type="dt" sz="half" idx="10"/>
          </p:nvPr>
        </p:nvSpPr>
        <p:spPr/>
        <p:txBody>
          <a:bodyPr/>
          <a:lstStyle/>
          <a:p>
            <a:fld id="{8FBBB743-E38F-7740-A280-53B3BFA769F1}"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1C583E47-D7A0-0745-4D2F-9FEF6E451E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085C3E-38F4-495E-1688-C45F53E75129}"/>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41572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AA423-7F5F-B16F-3AE4-BFF5E2B644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A2E0DA-A725-A8B7-C728-9A37D29E5B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A36A84-B977-2B1A-3B36-D6B843F289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CE86FA-B846-EFB0-8365-A21F4BD3A216}"/>
              </a:ext>
            </a:extLst>
          </p:cNvPr>
          <p:cNvSpPr>
            <a:spLocks noGrp="1"/>
          </p:cNvSpPr>
          <p:nvPr>
            <p:ph type="dt" sz="half" idx="10"/>
          </p:nvPr>
        </p:nvSpPr>
        <p:spPr/>
        <p:txBody>
          <a:bodyPr/>
          <a:lstStyle/>
          <a:p>
            <a:fld id="{D771DFA4-6572-F248-96DB-A5A1F17D21B1}" type="datetime1">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D4AFD725-1B61-49A6-E907-3141DEC3B1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6BBC35-A81B-D107-1A97-8A5CF8AF0E03}"/>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18072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44B3E8-E278-B527-224C-2079EA3C56C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BC09D1-F557-F643-D7E5-8EF0C9BD6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731731-0E06-D60E-3707-DC87827E29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F5C0EF-2863-6EB6-ADE8-50222DDBB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F94814-CAA7-5D4C-A5FA-B9905B1D07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7469CC-4D3B-1868-757B-80CEB6CB9048}"/>
              </a:ext>
            </a:extLst>
          </p:cNvPr>
          <p:cNvSpPr>
            <a:spLocks noGrp="1"/>
          </p:cNvSpPr>
          <p:nvPr>
            <p:ph type="dt" sz="half" idx="10"/>
          </p:nvPr>
        </p:nvSpPr>
        <p:spPr/>
        <p:txBody>
          <a:bodyPr/>
          <a:lstStyle/>
          <a:p>
            <a:fld id="{950B4F4A-A655-D74B-9987-17970FDB859A}" type="datetime1">
              <a:rPr kumimoji="1" lang="ja-JP" altLang="en-US" smtClean="0"/>
              <a:t>2023/4/23</a:t>
            </a:fld>
            <a:endParaRPr kumimoji="1" lang="ja-JP" altLang="en-US"/>
          </a:p>
        </p:txBody>
      </p:sp>
      <p:sp>
        <p:nvSpPr>
          <p:cNvPr id="8" name="フッター プレースホルダー 7">
            <a:extLst>
              <a:ext uri="{FF2B5EF4-FFF2-40B4-BE49-F238E27FC236}">
                <a16:creationId xmlns:a16="http://schemas.microsoft.com/office/drawing/2014/main" id="{3E770E0E-1397-6A73-D3EA-E8FF6648CF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9FDF900-AE06-C5C8-3E91-4D5B84DEEF95}"/>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152619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933A6-BFA3-C325-BE5F-19BA08A5A0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2F578F-860B-066E-62F0-DDED620D07E0}"/>
              </a:ext>
            </a:extLst>
          </p:cNvPr>
          <p:cNvSpPr>
            <a:spLocks noGrp="1"/>
          </p:cNvSpPr>
          <p:nvPr>
            <p:ph type="dt" sz="half" idx="10"/>
          </p:nvPr>
        </p:nvSpPr>
        <p:spPr/>
        <p:txBody>
          <a:bodyPr/>
          <a:lstStyle/>
          <a:p>
            <a:fld id="{8B64814C-D56F-774F-802C-435749989043}" type="datetime1">
              <a:rPr kumimoji="1" lang="ja-JP" altLang="en-US" smtClean="0"/>
              <a:t>2023/4/23</a:t>
            </a:fld>
            <a:endParaRPr kumimoji="1" lang="ja-JP" altLang="en-US"/>
          </a:p>
        </p:txBody>
      </p:sp>
      <p:sp>
        <p:nvSpPr>
          <p:cNvPr id="4" name="フッター プレースホルダー 3">
            <a:extLst>
              <a:ext uri="{FF2B5EF4-FFF2-40B4-BE49-F238E27FC236}">
                <a16:creationId xmlns:a16="http://schemas.microsoft.com/office/drawing/2014/main" id="{7F63FAB9-5E87-89AC-C496-A82F2A72B4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6DD960-3CC1-C404-29B0-FB9B2B283C9B}"/>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371689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6E4B87D-0DFD-5FCE-2615-02279850BA37}"/>
              </a:ext>
            </a:extLst>
          </p:cNvPr>
          <p:cNvSpPr>
            <a:spLocks noGrp="1"/>
          </p:cNvSpPr>
          <p:nvPr>
            <p:ph type="dt" sz="half" idx="10"/>
          </p:nvPr>
        </p:nvSpPr>
        <p:spPr/>
        <p:txBody>
          <a:bodyPr/>
          <a:lstStyle/>
          <a:p>
            <a:fld id="{A9BAB7EF-BBB6-A94A-80A9-142622BB7B89}" type="datetime1">
              <a:rPr kumimoji="1" lang="ja-JP" altLang="en-US" smtClean="0"/>
              <a:t>2023/4/23</a:t>
            </a:fld>
            <a:endParaRPr kumimoji="1" lang="ja-JP" altLang="en-US"/>
          </a:p>
        </p:txBody>
      </p:sp>
      <p:sp>
        <p:nvSpPr>
          <p:cNvPr id="3" name="フッター プレースホルダー 2">
            <a:extLst>
              <a:ext uri="{FF2B5EF4-FFF2-40B4-BE49-F238E27FC236}">
                <a16:creationId xmlns:a16="http://schemas.microsoft.com/office/drawing/2014/main" id="{8B53D5EF-BBDC-32E1-17E8-7919FB4934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1DCD3A-79FC-225A-36C4-6C1F75908412}"/>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224481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DE8EF-37D4-0FC5-04E9-18D9B2AA91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A357B-64CB-3A8B-243A-F8D11F803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614CC0-4113-BC0B-A034-8D0F4EE7E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3C6889-64FC-6878-97E0-9AE030D03580}"/>
              </a:ext>
            </a:extLst>
          </p:cNvPr>
          <p:cNvSpPr>
            <a:spLocks noGrp="1"/>
          </p:cNvSpPr>
          <p:nvPr>
            <p:ph type="dt" sz="half" idx="10"/>
          </p:nvPr>
        </p:nvSpPr>
        <p:spPr/>
        <p:txBody>
          <a:bodyPr/>
          <a:lstStyle/>
          <a:p>
            <a:fld id="{65CE90BE-3594-0942-80FE-F23938A8A729}" type="datetime1">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E4524089-AA8B-1EDF-BE93-2D5D2B06CA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C2BC0F-2AA2-08DF-B657-7B2ED3CA821C}"/>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25063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7E30-0FC2-475E-8321-FB3F2B64013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4629B1-69B7-C8EC-AC38-065F2E2C3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21F8FB9-62F4-90C4-CFA7-13E75D23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026B51-4418-20F6-B23C-65989BA12134}"/>
              </a:ext>
            </a:extLst>
          </p:cNvPr>
          <p:cNvSpPr>
            <a:spLocks noGrp="1"/>
          </p:cNvSpPr>
          <p:nvPr>
            <p:ph type="dt" sz="half" idx="10"/>
          </p:nvPr>
        </p:nvSpPr>
        <p:spPr/>
        <p:txBody>
          <a:bodyPr/>
          <a:lstStyle/>
          <a:p>
            <a:fld id="{4B4446B1-7B9B-584F-AB7E-6C5D9DF2B912}" type="datetime1">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518CFE94-2427-F068-9B8F-ED2B579FE8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1A2294-0AA4-6344-9655-987ED838111E}"/>
              </a:ext>
            </a:extLst>
          </p:cNvPr>
          <p:cNvSpPr>
            <a:spLocks noGrp="1"/>
          </p:cNvSpPr>
          <p:nvPr>
            <p:ph type="sldNum" sz="quarter" idx="12"/>
          </p:nvPr>
        </p:nvSpPr>
        <p:spPr/>
        <p:txBody>
          <a:bodyPr/>
          <a:lstStyle/>
          <a:p>
            <a:fld id="{85189642-6B10-8E43-9431-3DD84EC2A373}" type="slidenum">
              <a:rPr kumimoji="1" lang="ja-JP" altLang="en-US" smtClean="0"/>
              <a:t>‹#›</a:t>
            </a:fld>
            <a:endParaRPr kumimoji="1" lang="ja-JP" altLang="en-US"/>
          </a:p>
        </p:txBody>
      </p:sp>
    </p:spTree>
    <p:extLst>
      <p:ext uri="{BB962C8B-B14F-4D97-AF65-F5344CB8AC3E}">
        <p14:creationId xmlns:p14="http://schemas.microsoft.com/office/powerpoint/2010/main" val="208899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95D5B9-992B-DCCB-3667-750C87D0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15E260-E5D7-CB08-F684-F66A6A765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1B03C1-874C-74CB-AB70-7484709B3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6F10B-EAF6-964B-B4E4-423561EDC9E2}" type="datetime1">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1977E01D-76BE-492B-7BBC-DDC9CF631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59E9EB3-574D-7DA6-5B19-775182CB6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85189642-6B10-8E43-9431-3DD84EC2A373}" type="slidenum">
              <a:rPr lang="ja-JP" altLang="en-US" smtClean="0"/>
              <a:pPr/>
              <a:t>‹#›</a:t>
            </a:fld>
            <a:endParaRPr lang="ja-JP" altLang="en-US"/>
          </a:p>
        </p:txBody>
      </p:sp>
    </p:spTree>
    <p:extLst>
      <p:ext uri="{BB962C8B-B14F-4D97-AF65-F5344CB8AC3E}">
        <p14:creationId xmlns:p14="http://schemas.microsoft.com/office/powerpoint/2010/main" val="366492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3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3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3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204DE-87DD-079A-7F83-E7C92DA814CB}"/>
              </a:ext>
            </a:extLst>
          </p:cNvPr>
          <p:cNvSpPr>
            <a:spLocks noGrp="1"/>
          </p:cNvSpPr>
          <p:nvPr>
            <p:ph type="ctrTitle"/>
          </p:nvPr>
        </p:nvSpPr>
        <p:spPr/>
        <p:txBody>
          <a:bodyPr>
            <a:normAutofit/>
          </a:bodyPr>
          <a:lstStyle/>
          <a:p>
            <a:r>
              <a:rPr kumimoji="1" lang="ja-JP" altLang="en-US" sz="5400" b="1"/>
              <a:t>定量的ソフトウェア開発管理</a:t>
            </a:r>
            <a:br>
              <a:rPr kumimoji="1" lang="en-US" altLang="ja-JP" sz="5400" b="1" dirty="0"/>
            </a:br>
            <a:r>
              <a:rPr kumimoji="1" lang="en-US" altLang="ja-JP" sz="5400" b="1" dirty="0"/>
              <a:t>〜</a:t>
            </a:r>
            <a:r>
              <a:rPr kumimoji="1" lang="ja-JP" altLang="en-US" sz="5400" b="1"/>
              <a:t>第</a:t>
            </a:r>
            <a:r>
              <a:rPr kumimoji="1" lang="en-US" altLang="ja-JP" sz="5400" b="1" dirty="0"/>
              <a:t>1</a:t>
            </a:r>
            <a:r>
              <a:rPr kumimoji="1" lang="ja-JP" altLang="en-US" sz="5400" b="1"/>
              <a:t>回課題：</a:t>
            </a:r>
            <a:r>
              <a:rPr kumimoji="1" lang="en-US" altLang="ja-JP" sz="5400" b="1" dirty="0"/>
              <a:t>OSS〜</a:t>
            </a:r>
            <a:endParaRPr kumimoji="1" lang="ja-JP" altLang="en-US" sz="5400" b="1"/>
          </a:p>
        </p:txBody>
      </p:sp>
      <p:sp>
        <p:nvSpPr>
          <p:cNvPr id="3" name="字幕 2">
            <a:extLst>
              <a:ext uri="{FF2B5EF4-FFF2-40B4-BE49-F238E27FC236}">
                <a16:creationId xmlns:a16="http://schemas.microsoft.com/office/drawing/2014/main" id="{5805E9AF-6774-52A8-65A2-A5F3BD5E1C14}"/>
              </a:ext>
            </a:extLst>
          </p:cNvPr>
          <p:cNvSpPr>
            <a:spLocks noGrp="1"/>
          </p:cNvSpPr>
          <p:nvPr>
            <p:ph type="subTitle" idx="1"/>
          </p:nvPr>
        </p:nvSpPr>
        <p:spPr/>
        <p:txBody>
          <a:bodyPr/>
          <a:lstStyle/>
          <a:p>
            <a:endParaRPr lang="en-US" altLang="ja-JP" dirty="0"/>
          </a:p>
          <a:p>
            <a:r>
              <a:rPr lang="ja-JP" altLang="en-US"/>
              <a:t>学籍番号：</a:t>
            </a:r>
            <a:r>
              <a:rPr lang="en-US" altLang="ja-JP" dirty="0"/>
              <a:t>50M23229</a:t>
            </a:r>
          </a:p>
          <a:p>
            <a:r>
              <a:rPr kumimoji="1" lang="ja-JP" altLang="en-US"/>
              <a:t>氏名：富田　洸</a:t>
            </a:r>
          </a:p>
        </p:txBody>
      </p:sp>
      <p:sp>
        <p:nvSpPr>
          <p:cNvPr id="4" name="スライド番号プレースホルダー 3">
            <a:extLst>
              <a:ext uri="{FF2B5EF4-FFF2-40B4-BE49-F238E27FC236}">
                <a16:creationId xmlns:a16="http://schemas.microsoft.com/office/drawing/2014/main" id="{E397F418-27C9-2F81-D957-4C08EC48B27C}"/>
              </a:ext>
            </a:extLst>
          </p:cNvPr>
          <p:cNvSpPr>
            <a:spLocks noGrp="1"/>
          </p:cNvSpPr>
          <p:nvPr>
            <p:ph type="sldNum" sz="quarter" idx="12"/>
          </p:nvPr>
        </p:nvSpPr>
        <p:spPr/>
        <p:txBody>
          <a:bodyPr/>
          <a:lstStyle/>
          <a:p>
            <a:fld id="{85189642-6B10-8E43-9431-3DD84EC2A373}" type="slidenum">
              <a:rPr kumimoji="1" lang="ja-JP" altLang="en-US" smtClean="0"/>
              <a:t>1</a:t>
            </a:fld>
            <a:endParaRPr kumimoji="1" lang="ja-JP" altLang="en-US"/>
          </a:p>
        </p:txBody>
      </p:sp>
    </p:spTree>
    <p:extLst>
      <p:ext uri="{BB962C8B-B14F-4D97-AF65-F5344CB8AC3E}">
        <p14:creationId xmlns:p14="http://schemas.microsoft.com/office/powerpoint/2010/main" val="324680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3429000" y="0"/>
            <a:ext cx="8763000" cy="1065008"/>
          </a:xfrm>
        </p:spPr>
        <p:txBody>
          <a:bodyPr>
            <a:normAutofit fontScale="90000"/>
          </a:bodyPr>
          <a:lstStyle/>
          <a:p>
            <a:pPr algn="ctr"/>
            <a:r>
              <a:rPr kumimoji="1" lang="ja-JP" altLang="en-US" sz="4000" b="1"/>
              <a:t>コミット数上位</a:t>
            </a:r>
            <a:r>
              <a:rPr kumimoji="1" lang="en-US" altLang="ja-JP" sz="4000" b="1" dirty="0"/>
              <a:t>10</a:t>
            </a:r>
            <a:r>
              <a:rPr kumimoji="1" lang="ja-JP" altLang="en-US" sz="4000" b="1"/>
              <a:t>名表す棒グラフ「</a:t>
            </a:r>
            <a:r>
              <a:rPr kumimoji="1" lang="en-US" altLang="ja-JP" sz="4000" b="1" dirty="0"/>
              <a:t>Terraform</a:t>
            </a:r>
            <a:r>
              <a:rPr kumimoji="1" lang="ja-JP" altLang="en-US" sz="4000" b="1"/>
              <a:t>」</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3822700" y="1065008"/>
            <a:ext cx="8001000" cy="5196092"/>
          </a:xfrm>
        </p:spPr>
        <p:txBody>
          <a:bodyPr/>
          <a:lstStyle/>
          <a:p>
            <a:pPr marL="0" indent="0">
              <a:buNone/>
            </a:pPr>
            <a:r>
              <a:rPr lang="ja-JP" altLang="en-US"/>
              <a:t>★グラフの読み方</a:t>
            </a:r>
            <a:endParaRPr lang="en-US" altLang="ja-JP" dirty="0"/>
          </a:p>
          <a:p>
            <a:pPr marL="0" indent="0">
              <a:buNone/>
            </a:pPr>
            <a:r>
              <a:rPr kumimoji="1" lang="en-US" altLang="ja-JP" dirty="0"/>
              <a:t>X</a:t>
            </a:r>
            <a:r>
              <a:rPr kumimoji="1" lang="ja-JP" altLang="en-US"/>
              <a:t>軸：コミット作成者　</a:t>
            </a:r>
            <a:r>
              <a:rPr kumimoji="1" lang="en-US" altLang="ja-JP" dirty="0"/>
              <a:t>Y</a:t>
            </a:r>
            <a:r>
              <a:rPr kumimoji="1" lang="ja-JP" altLang="en-US"/>
              <a:t>軸：コミット数</a:t>
            </a:r>
            <a:endParaRPr kumimoji="1" lang="en-US" altLang="ja-JP" dirty="0"/>
          </a:p>
          <a:p>
            <a:pPr marL="0" indent="0">
              <a:buNone/>
            </a:pPr>
            <a:r>
              <a:rPr lang="ja-JP" altLang="en-US"/>
              <a:t>★グラフの形状・グラフから読み取れること</a:t>
            </a:r>
            <a:endParaRPr lang="en-US" altLang="ja-JP" dirty="0"/>
          </a:p>
          <a:p>
            <a:pPr marL="0" indent="0">
              <a:buNone/>
            </a:pPr>
            <a:r>
              <a:rPr lang="ja-JP" altLang="en-US"/>
              <a:t>・</a:t>
            </a:r>
            <a:r>
              <a:rPr lang="en-US" altLang="ja-JP" dirty="0"/>
              <a:t>1</a:t>
            </a:r>
            <a:r>
              <a:rPr kumimoji="1" lang="ja-JP" altLang="en-US"/>
              <a:t>位の人が約</a:t>
            </a:r>
            <a:r>
              <a:rPr kumimoji="1" lang="en-US" altLang="ja-JP" dirty="0"/>
              <a:t>13</a:t>
            </a:r>
            <a:r>
              <a:rPr kumimoji="1" lang="ja-JP" altLang="en-US"/>
              <a:t>％のコミットを作成している</a:t>
            </a:r>
            <a:endParaRPr kumimoji="1" lang="en-US" altLang="ja-JP" dirty="0"/>
          </a:p>
          <a:p>
            <a:pPr marL="0" indent="0">
              <a:buNone/>
            </a:pPr>
            <a:r>
              <a:rPr lang="ja-JP" altLang="en-US"/>
              <a:t>・</a:t>
            </a:r>
            <a:r>
              <a:rPr lang="en-US" altLang="ja-JP" dirty="0"/>
              <a:t>1</a:t>
            </a:r>
            <a:r>
              <a:rPr lang="ja-JP" altLang="en-US"/>
              <a:t>位と</a:t>
            </a:r>
            <a:r>
              <a:rPr lang="en-US" altLang="ja-JP" dirty="0"/>
              <a:t>10</a:t>
            </a:r>
            <a:r>
              <a:rPr lang="ja-JP" altLang="en-US"/>
              <a:t>位でも</a:t>
            </a:r>
            <a:r>
              <a:rPr lang="en-US" altLang="ja-JP" dirty="0"/>
              <a:t>6</a:t>
            </a:r>
            <a:r>
              <a:rPr lang="ja-JP" altLang="en-US"/>
              <a:t>倍程度の違いがある</a:t>
            </a:r>
            <a:endParaRPr lang="en-US" altLang="ja-JP" dirty="0"/>
          </a:p>
          <a:p>
            <a:pPr marL="0" indent="0">
              <a:buNone/>
            </a:pPr>
            <a:r>
              <a:rPr lang="ja-JP" altLang="en-US"/>
              <a:t>・</a:t>
            </a:r>
            <a:r>
              <a:rPr lang="en-US" altLang="ja-JP" dirty="0"/>
              <a:t>1</a:t>
            </a:r>
            <a:r>
              <a:rPr lang="ja-JP" altLang="en-US"/>
              <a:t>位</a:t>
            </a:r>
            <a:r>
              <a:rPr lang="en-US" altLang="ja-JP" dirty="0"/>
              <a:t>〜10</a:t>
            </a:r>
            <a:r>
              <a:rPr lang="ja-JP" altLang="en-US"/>
              <a:t>位で全体の約</a:t>
            </a:r>
            <a:r>
              <a:rPr lang="en-US" altLang="ja-JP" dirty="0"/>
              <a:t>5</a:t>
            </a:r>
            <a:r>
              <a:rPr lang="ja-JP" altLang="en-US"/>
              <a:t>割のコミットが行われている．</a:t>
            </a:r>
            <a:endParaRPr lang="en-US" altLang="ja-JP" dirty="0"/>
          </a:p>
          <a:p>
            <a:pPr marL="0" indent="0">
              <a:buNone/>
            </a:pPr>
            <a:r>
              <a:rPr lang="ja-JP" altLang="en-US"/>
              <a:t>・</a:t>
            </a:r>
            <a:r>
              <a:rPr lang="en-US" altLang="ja-JP" dirty="0"/>
              <a:t>1</a:t>
            </a:r>
            <a:r>
              <a:rPr lang="ja-JP" altLang="en-US"/>
              <a:t>位</a:t>
            </a:r>
            <a:r>
              <a:rPr lang="en-US" altLang="ja-JP" dirty="0"/>
              <a:t>〜3</a:t>
            </a:r>
            <a:r>
              <a:rPr lang="ja-JP" altLang="en-US"/>
              <a:t>位が他と比べても多くのコミットを行っている．</a:t>
            </a:r>
            <a:endParaRPr lang="en-US" altLang="ja-JP" dirty="0"/>
          </a:p>
          <a:p>
            <a:pPr marL="0" indent="0">
              <a:buNone/>
            </a:pPr>
            <a:r>
              <a:rPr lang="ja-JP" altLang="en-US"/>
              <a:t>・反比例のグラフのようになっている</a:t>
            </a:r>
            <a:endParaRPr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512CC9F6-9F49-6B76-6498-90AA8886F3C5}"/>
              </a:ext>
            </a:extLst>
          </p:cNvPr>
          <p:cNvPicPr>
            <a:picLocks noChangeAspect="1"/>
          </p:cNvPicPr>
          <p:nvPr/>
        </p:nvPicPr>
        <p:blipFill rotWithShape="1">
          <a:blip r:embed="rId2"/>
          <a:srcRect t="9630" r="4445"/>
          <a:stretch/>
        </p:blipFill>
        <p:spPr>
          <a:xfrm>
            <a:off x="25400" y="0"/>
            <a:ext cx="3625746" cy="6858000"/>
          </a:xfrm>
          <a:prstGeom prst="rect">
            <a:avLst/>
          </a:prstGeom>
        </p:spPr>
      </p:pic>
      <p:pic>
        <p:nvPicPr>
          <p:cNvPr id="8" name="図 7" descr="テキスト&#10;&#10;自動的に生成された説明">
            <a:extLst>
              <a:ext uri="{FF2B5EF4-FFF2-40B4-BE49-F238E27FC236}">
                <a16:creationId xmlns:a16="http://schemas.microsoft.com/office/drawing/2014/main" id="{61B71E6C-0A97-62F2-E156-93C75503F684}"/>
              </a:ext>
            </a:extLst>
          </p:cNvPr>
          <p:cNvPicPr>
            <a:picLocks noChangeAspect="1"/>
          </p:cNvPicPr>
          <p:nvPr/>
        </p:nvPicPr>
        <p:blipFill rotWithShape="1">
          <a:blip r:embed="rId3"/>
          <a:srcRect l="1869" t="45026" r="28829" b="24594"/>
          <a:stretch/>
        </p:blipFill>
        <p:spPr>
          <a:xfrm>
            <a:off x="1504847" y="2697854"/>
            <a:ext cx="1892300" cy="304800"/>
          </a:xfrm>
          <a:prstGeom prst="rect">
            <a:avLst/>
          </a:prstGeom>
        </p:spPr>
      </p:pic>
      <p:pic>
        <p:nvPicPr>
          <p:cNvPr id="10" name="図 9" descr="テキスト&#10;&#10;自動的に生成された説明">
            <a:extLst>
              <a:ext uri="{FF2B5EF4-FFF2-40B4-BE49-F238E27FC236}">
                <a16:creationId xmlns:a16="http://schemas.microsoft.com/office/drawing/2014/main" id="{B19E980F-B686-A3F0-9350-EE136B6D9CD8}"/>
              </a:ext>
            </a:extLst>
          </p:cNvPr>
          <p:cNvPicPr>
            <a:picLocks noChangeAspect="1"/>
          </p:cNvPicPr>
          <p:nvPr/>
        </p:nvPicPr>
        <p:blipFill>
          <a:blip r:embed="rId4"/>
          <a:stretch>
            <a:fillRect/>
          </a:stretch>
        </p:blipFill>
        <p:spPr>
          <a:xfrm>
            <a:off x="1419174" y="355600"/>
            <a:ext cx="2201052" cy="2188958"/>
          </a:xfrm>
          <a:prstGeom prst="rect">
            <a:avLst/>
          </a:prstGeom>
        </p:spPr>
      </p:pic>
    </p:spTree>
    <p:extLst>
      <p:ext uri="{BB962C8B-B14F-4D97-AF65-F5344CB8AC3E}">
        <p14:creationId xmlns:p14="http://schemas.microsoft.com/office/powerpoint/2010/main" val="101633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3429000" y="0"/>
            <a:ext cx="8763000" cy="1065008"/>
          </a:xfrm>
        </p:spPr>
        <p:txBody>
          <a:bodyPr>
            <a:normAutofit fontScale="90000"/>
          </a:bodyPr>
          <a:lstStyle/>
          <a:p>
            <a:pPr algn="ctr"/>
            <a:r>
              <a:rPr kumimoji="1" lang="ja-JP" altLang="en-US" sz="4000" b="1"/>
              <a:t>コミット数上位</a:t>
            </a:r>
            <a:r>
              <a:rPr kumimoji="1" lang="en-US" altLang="ja-JP" sz="4000" b="1" dirty="0"/>
              <a:t>10</a:t>
            </a:r>
            <a:r>
              <a:rPr kumimoji="1" lang="ja-JP" altLang="en-US" sz="4000" b="1"/>
              <a:t>名表す棒グラフ「</a:t>
            </a:r>
            <a:r>
              <a:rPr lang="en-US" altLang="ja-JP" sz="4000" b="1" dirty="0"/>
              <a:t>Vagrant</a:t>
            </a:r>
            <a:r>
              <a:rPr kumimoji="1" lang="ja-JP" altLang="en-US" sz="4000" b="1"/>
              <a:t>」</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3822700" y="1065008"/>
            <a:ext cx="8001000" cy="5196092"/>
          </a:xfrm>
        </p:spPr>
        <p:txBody>
          <a:bodyPr>
            <a:normAutofit fontScale="92500" lnSpcReduction="10000"/>
          </a:bodyPr>
          <a:lstStyle/>
          <a:p>
            <a:pPr marL="0" indent="0">
              <a:buNone/>
            </a:pPr>
            <a:r>
              <a:rPr lang="ja-JP" altLang="en-US"/>
              <a:t>★グラフの読み方</a:t>
            </a:r>
            <a:endParaRPr lang="en-US" altLang="ja-JP" dirty="0"/>
          </a:p>
          <a:p>
            <a:pPr marL="0" indent="0">
              <a:buNone/>
            </a:pPr>
            <a:r>
              <a:rPr kumimoji="1" lang="en-US" altLang="ja-JP" dirty="0"/>
              <a:t>X</a:t>
            </a:r>
            <a:r>
              <a:rPr kumimoji="1" lang="ja-JP" altLang="en-US"/>
              <a:t>軸：コミット作成者　</a:t>
            </a:r>
            <a:r>
              <a:rPr kumimoji="1" lang="en-US" altLang="ja-JP" dirty="0"/>
              <a:t>Y</a:t>
            </a:r>
            <a:r>
              <a:rPr kumimoji="1" lang="ja-JP" altLang="en-US"/>
              <a:t>軸：コミット数</a:t>
            </a:r>
            <a:endParaRPr kumimoji="1" lang="en-US" altLang="ja-JP" dirty="0"/>
          </a:p>
          <a:p>
            <a:pPr marL="0" indent="0">
              <a:buNone/>
            </a:pPr>
            <a:r>
              <a:rPr lang="ja-JP" altLang="en-US"/>
              <a:t>★グラフの形状・グラフから読み取れること</a:t>
            </a:r>
            <a:endParaRPr lang="en-US" altLang="ja-JP" dirty="0"/>
          </a:p>
          <a:p>
            <a:pPr marL="0" indent="0">
              <a:buNone/>
            </a:pPr>
            <a:r>
              <a:rPr lang="ja-JP" altLang="en-US"/>
              <a:t>・</a:t>
            </a:r>
            <a:r>
              <a:rPr lang="en-US" altLang="ja-JP" dirty="0"/>
              <a:t>1</a:t>
            </a:r>
            <a:r>
              <a:rPr kumimoji="1" lang="ja-JP" altLang="en-US"/>
              <a:t>位の人が約</a:t>
            </a:r>
            <a:r>
              <a:rPr lang="en-US" altLang="ja-JP" dirty="0"/>
              <a:t>36</a:t>
            </a:r>
            <a:r>
              <a:rPr kumimoji="1" lang="ja-JP" altLang="en-US"/>
              <a:t>％のコミットを作成している</a:t>
            </a:r>
            <a:endParaRPr kumimoji="1" lang="en-US" altLang="ja-JP" dirty="0"/>
          </a:p>
          <a:p>
            <a:pPr marL="0" indent="0">
              <a:buNone/>
            </a:pPr>
            <a:r>
              <a:rPr lang="ja-JP" altLang="en-US"/>
              <a:t>・</a:t>
            </a:r>
            <a:r>
              <a:rPr lang="en-US" altLang="ja-JP" dirty="0"/>
              <a:t>1</a:t>
            </a:r>
            <a:r>
              <a:rPr lang="ja-JP" altLang="en-US"/>
              <a:t>位と</a:t>
            </a:r>
            <a:r>
              <a:rPr lang="en-US" altLang="ja-JP" dirty="0"/>
              <a:t>10</a:t>
            </a:r>
            <a:r>
              <a:rPr lang="ja-JP" altLang="en-US"/>
              <a:t>位で</a:t>
            </a:r>
            <a:r>
              <a:rPr lang="en-US" altLang="ja-JP" dirty="0"/>
              <a:t>50</a:t>
            </a:r>
            <a:r>
              <a:rPr lang="ja-JP" altLang="en-US"/>
              <a:t>倍程度の違いがある</a:t>
            </a:r>
            <a:endParaRPr lang="en-US" altLang="ja-JP" dirty="0"/>
          </a:p>
          <a:p>
            <a:pPr marL="0" indent="0">
              <a:buNone/>
            </a:pPr>
            <a:r>
              <a:rPr lang="ja-JP" altLang="en-US"/>
              <a:t>・</a:t>
            </a:r>
            <a:r>
              <a:rPr lang="en-US" altLang="ja-JP" dirty="0"/>
              <a:t>1</a:t>
            </a:r>
            <a:r>
              <a:rPr lang="ja-JP" altLang="en-US"/>
              <a:t>位</a:t>
            </a:r>
            <a:r>
              <a:rPr lang="en-US" altLang="ja-JP" dirty="0"/>
              <a:t>〜10</a:t>
            </a:r>
            <a:r>
              <a:rPr lang="ja-JP" altLang="en-US"/>
              <a:t>位で全体の約</a:t>
            </a:r>
            <a:r>
              <a:rPr lang="en-US" altLang="ja-JP" dirty="0"/>
              <a:t>8</a:t>
            </a:r>
            <a:r>
              <a:rPr lang="ja-JP" altLang="en-US"/>
              <a:t>割のコミットが行われている．</a:t>
            </a:r>
            <a:endParaRPr lang="en-US" altLang="ja-JP" dirty="0"/>
          </a:p>
          <a:p>
            <a:pPr marL="0" indent="0">
              <a:buNone/>
            </a:pPr>
            <a:r>
              <a:rPr lang="ja-JP" altLang="en-US"/>
              <a:t>・</a:t>
            </a:r>
            <a:r>
              <a:rPr lang="en-US" altLang="ja-JP" dirty="0"/>
              <a:t>1</a:t>
            </a:r>
            <a:r>
              <a:rPr lang="ja-JP" altLang="en-US"/>
              <a:t>位がダントツで他の人が少ない．</a:t>
            </a:r>
            <a:r>
              <a:rPr lang="en-US" altLang="ja-JP" dirty="0"/>
              <a:t>1</a:t>
            </a:r>
            <a:r>
              <a:rPr lang="ja-JP" altLang="en-US"/>
              <a:t>位がメインで作成している？</a:t>
            </a:r>
            <a:endParaRPr lang="en-US" altLang="ja-JP" dirty="0"/>
          </a:p>
          <a:p>
            <a:pPr marL="0" indent="0">
              <a:buNone/>
            </a:pPr>
            <a:r>
              <a:rPr lang="ja-JP" altLang="en-US"/>
              <a:t>・</a:t>
            </a:r>
            <a:r>
              <a:rPr lang="en-US" altLang="ja-JP" dirty="0"/>
              <a:t>6</a:t>
            </a:r>
            <a:r>
              <a:rPr lang="ja-JP" altLang="en-US"/>
              <a:t>位以下から極端に落ちている．開発が</a:t>
            </a:r>
            <a:r>
              <a:rPr lang="en-US" altLang="ja-JP" dirty="0"/>
              <a:t>Top</a:t>
            </a:r>
            <a:r>
              <a:rPr lang="ja-JP" altLang="en-US"/>
              <a:t>層でしか行われていないのか，人気がないのか？</a:t>
            </a:r>
            <a:endParaRPr lang="en-US" altLang="ja-JP" dirty="0"/>
          </a:p>
          <a:p>
            <a:pPr marL="0" indent="0">
              <a:buNone/>
            </a:pPr>
            <a:r>
              <a:rPr lang="ja-JP" altLang="en-US"/>
              <a:t>・指数関数的に落ちている</a:t>
            </a:r>
            <a:endParaRPr kumimoji="1" lang="en-US" altLang="ja-JP" dirty="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C00304C5-896D-9F71-1740-27249B8D442D}"/>
              </a:ext>
            </a:extLst>
          </p:cNvPr>
          <p:cNvPicPr>
            <a:picLocks noChangeAspect="1"/>
          </p:cNvPicPr>
          <p:nvPr/>
        </p:nvPicPr>
        <p:blipFill rotWithShape="1">
          <a:blip r:embed="rId2"/>
          <a:srcRect l="3704" t="8705" r="4815" b="1991"/>
          <a:stretch/>
        </p:blipFill>
        <p:spPr>
          <a:xfrm>
            <a:off x="0" y="39892"/>
            <a:ext cx="3454400" cy="6744471"/>
          </a:xfrm>
          <a:prstGeom prst="rect">
            <a:avLst/>
          </a:prstGeom>
        </p:spPr>
      </p:pic>
      <p:pic>
        <p:nvPicPr>
          <p:cNvPr id="10" name="図 9" descr="テキスト&#10;&#10;自動的に生成された説明">
            <a:extLst>
              <a:ext uri="{FF2B5EF4-FFF2-40B4-BE49-F238E27FC236}">
                <a16:creationId xmlns:a16="http://schemas.microsoft.com/office/drawing/2014/main" id="{E393C2DF-7491-2320-918C-5F65C3289BA5}"/>
              </a:ext>
            </a:extLst>
          </p:cNvPr>
          <p:cNvPicPr>
            <a:picLocks noChangeAspect="1"/>
          </p:cNvPicPr>
          <p:nvPr/>
        </p:nvPicPr>
        <p:blipFill>
          <a:blip r:embed="rId3"/>
          <a:stretch>
            <a:fillRect/>
          </a:stretch>
        </p:blipFill>
        <p:spPr>
          <a:xfrm>
            <a:off x="990600" y="457585"/>
            <a:ext cx="2438400" cy="2311400"/>
          </a:xfrm>
          <a:prstGeom prst="rect">
            <a:avLst/>
          </a:prstGeom>
        </p:spPr>
      </p:pic>
      <p:pic>
        <p:nvPicPr>
          <p:cNvPr id="11" name="図 10" descr="テキスト&#10;&#10;自動的に生成された説明">
            <a:extLst>
              <a:ext uri="{FF2B5EF4-FFF2-40B4-BE49-F238E27FC236}">
                <a16:creationId xmlns:a16="http://schemas.microsoft.com/office/drawing/2014/main" id="{50327725-337C-F73F-228D-6E7D8103A3D6}"/>
              </a:ext>
            </a:extLst>
          </p:cNvPr>
          <p:cNvPicPr>
            <a:picLocks noChangeAspect="1"/>
          </p:cNvPicPr>
          <p:nvPr/>
        </p:nvPicPr>
        <p:blipFill rotWithShape="1">
          <a:blip r:embed="rId4"/>
          <a:srcRect l="2863" t="41963" r="33261" b="29287"/>
          <a:stretch/>
        </p:blipFill>
        <p:spPr>
          <a:xfrm>
            <a:off x="1295400" y="3040628"/>
            <a:ext cx="1841500" cy="292100"/>
          </a:xfrm>
          <a:prstGeom prst="rect">
            <a:avLst/>
          </a:prstGeom>
        </p:spPr>
      </p:pic>
    </p:spTree>
    <p:extLst>
      <p:ext uri="{BB962C8B-B14F-4D97-AF65-F5344CB8AC3E}">
        <p14:creationId xmlns:p14="http://schemas.microsoft.com/office/powerpoint/2010/main" val="25326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7207147" y="88900"/>
            <a:ext cx="4984853" cy="928483"/>
          </a:xfrm>
        </p:spPr>
        <p:txBody>
          <a:bodyPr>
            <a:normAutofit fontScale="90000"/>
          </a:bodyPr>
          <a:lstStyle/>
          <a:p>
            <a:pPr algn="ctr"/>
            <a:r>
              <a:rPr kumimoji="1" lang="ja-JP" altLang="en-US" sz="4000" b="1"/>
              <a:t>コミット数上位</a:t>
            </a:r>
            <a:r>
              <a:rPr kumimoji="1" lang="en-US" altLang="ja-JP" sz="4000" b="1" dirty="0"/>
              <a:t>10</a:t>
            </a:r>
            <a:r>
              <a:rPr kumimoji="1" lang="ja-JP" altLang="en-US" sz="4000" b="1"/>
              <a:t>名表す棒グラフ比較</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7334148" y="1103720"/>
            <a:ext cx="4692752" cy="5157380"/>
          </a:xfrm>
        </p:spPr>
        <p:txBody>
          <a:bodyPr>
            <a:normAutofit lnSpcReduction="10000"/>
          </a:bodyPr>
          <a:lstStyle/>
          <a:p>
            <a:pPr marL="0" indent="0">
              <a:buNone/>
            </a:pPr>
            <a:r>
              <a:rPr lang="ja-JP" altLang="en-US" sz="2400"/>
              <a:t>★</a:t>
            </a:r>
            <a:r>
              <a:rPr kumimoji="1" lang="ja-JP" altLang="en-US" sz="2400"/>
              <a:t>二つのリポジトリ分析</a:t>
            </a:r>
            <a:endParaRPr kumimoji="1" lang="en-US" altLang="ja-JP" sz="2400" dirty="0"/>
          </a:p>
          <a:p>
            <a:pPr marL="0" indent="0">
              <a:buNone/>
            </a:pPr>
            <a:r>
              <a:rPr kumimoji="1" lang="en-US" altLang="ja-JP" sz="2400" dirty="0"/>
              <a:t>Terraform</a:t>
            </a:r>
            <a:r>
              <a:rPr kumimoji="1" lang="ja-JP" altLang="en-US" sz="2400"/>
              <a:t>は</a:t>
            </a:r>
            <a:r>
              <a:rPr kumimoji="1" lang="en-US" altLang="ja-JP" sz="2400" dirty="0"/>
              <a:t>1</a:t>
            </a:r>
            <a:r>
              <a:rPr kumimoji="1" lang="ja-JP" altLang="en-US" sz="2400"/>
              <a:t>位と</a:t>
            </a:r>
            <a:r>
              <a:rPr kumimoji="1" lang="en-US" altLang="ja-JP" sz="2400" dirty="0"/>
              <a:t>10</a:t>
            </a:r>
            <a:r>
              <a:rPr kumimoji="1" lang="ja-JP" altLang="en-US" sz="2400"/>
              <a:t>位の差が</a:t>
            </a:r>
            <a:r>
              <a:rPr kumimoji="1" lang="en-US" altLang="ja-JP" sz="2400" dirty="0"/>
              <a:t>6</a:t>
            </a:r>
            <a:r>
              <a:rPr kumimoji="1" lang="ja-JP" altLang="en-US" sz="2400"/>
              <a:t>倍と</a:t>
            </a:r>
            <a:r>
              <a:rPr kumimoji="1" lang="en-US" altLang="ja-JP" sz="2400" dirty="0"/>
              <a:t>Vagrant</a:t>
            </a:r>
            <a:r>
              <a:rPr lang="ja-JP" altLang="en-US" sz="2400"/>
              <a:t>の</a:t>
            </a:r>
            <a:r>
              <a:rPr lang="en-US" altLang="ja-JP" sz="2400" dirty="0"/>
              <a:t>50</a:t>
            </a:r>
            <a:r>
              <a:rPr lang="ja-JP" altLang="en-US" sz="2400"/>
              <a:t>倍よりも小さい．</a:t>
            </a:r>
            <a:endParaRPr lang="en-US" altLang="ja-JP" sz="2400" dirty="0"/>
          </a:p>
          <a:p>
            <a:pPr marL="0" indent="0">
              <a:buNone/>
            </a:pPr>
            <a:r>
              <a:rPr kumimoji="1" lang="ja-JP" altLang="en-US" sz="2400"/>
              <a:t>ここで</a:t>
            </a:r>
            <a:r>
              <a:rPr kumimoji="1" lang="en-US" altLang="ja-JP" sz="2400" dirty="0"/>
              <a:t>Vagrant</a:t>
            </a:r>
            <a:r>
              <a:rPr kumimoji="1" lang="ja-JP" altLang="en-US" sz="2400"/>
              <a:t>は，開発が</a:t>
            </a:r>
            <a:r>
              <a:rPr kumimoji="1" lang="en-US" altLang="ja-JP" sz="2400" dirty="0"/>
              <a:t>1</a:t>
            </a:r>
            <a:r>
              <a:rPr kumimoji="1" lang="ja-JP" altLang="en-US" sz="2400"/>
              <a:t>位の人の寄与が大きいと考える．</a:t>
            </a:r>
            <a:endParaRPr kumimoji="1" lang="en-US" altLang="ja-JP" sz="2400" dirty="0"/>
          </a:p>
          <a:p>
            <a:pPr marL="0" indent="0">
              <a:buNone/>
            </a:pPr>
            <a:r>
              <a:rPr lang="ja-JP" altLang="en-US" sz="2400"/>
              <a:t>しかし，これを知るためにはどの程度のコードを修正しているのかを知る必要があると考える．コミットが多くても細かなコミットを行っている場合などが考えられるためである．また，</a:t>
            </a:r>
            <a:r>
              <a:rPr lang="en-US" altLang="ja-JP" sz="2400" dirty="0"/>
              <a:t>1</a:t>
            </a:r>
            <a:r>
              <a:rPr lang="ja-JP" altLang="en-US" sz="2400"/>
              <a:t>位</a:t>
            </a:r>
            <a:r>
              <a:rPr lang="en-US" altLang="ja-JP" sz="2400" dirty="0"/>
              <a:t>〜10</a:t>
            </a:r>
            <a:r>
              <a:rPr lang="ja-JP" altLang="en-US" sz="2400"/>
              <a:t>位の時間別のコミット数の変化も調べたい．初期段階に一位が多ければその人の開発貢献度が大きいことがわかる．</a:t>
            </a:r>
            <a:endParaRPr kumimoji="1" lang="en-US" altLang="ja-JP" sz="2400" dirty="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C00304C5-896D-9F71-1740-27249B8D442D}"/>
              </a:ext>
            </a:extLst>
          </p:cNvPr>
          <p:cNvPicPr>
            <a:picLocks noChangeAspect="1"/>
          </p:cNvPicPr>
          <p:nvPr/>
        </p:nvPicPr>
        <p:blipFill rotWithShape="1">
          <a:blip r:embed="rId2"/>
          <a:srcRect l="3704" t="8705" r="4815" b="1991"/>
          <a:stretch/>
        </p:blipFill>
        <p:spPr>
          <a:xfrm>
            <a:off x="3625746" y="113529"/>
            <a:ext cx="3454400" cy="6744471"/>
          </a:xfrm>
          <a:prstGeom prst="rect">
            <a:avLst/>
          </a:prstGeom>
        </p:spPr>
      </p:pic>
      <p:pic>
        <p:nvPicPr>
          <p:cNvPr id="5" name="図 4">
            <a:extLst>
              <a:ext uri="{FF2B5EF4-FFF2-40B4-BE49-F238E27FC236}">
                <a16:creationId xmlns:a16="http://schemas.microsoft.com/office/drawing/2014/main" id="{B2412028-5823-4F55-0987-CF970BE36DD3}"/>
              </a:ext>
            </a:extLst>
          </p:cNvPr>
          <p:cNvPicPr>
            <a:picLocks noChangeAspect="1"/>
          </p:cNvPicPr>
          <p:nvPr/>
        </p:nvPicPr>
        <p:blipFill rotWithShape="1">
          <a:blip r:embed="rId3"/>
          <a:srcRect t="9630" r="4445"/>
          <a:stretch/>
        </p:blipFill>
        <p:spPr>
          <a:xfrm>
            <a:off x="0" y="0"/>
            <a:ext cx="3625746" cy="6858000"/>
          </a:xfrm>
          <a:prstGeom prst="rect">
            <a:avLst/>
          </a:prstGeom>
        </p:spPr>
      </p:pic>
      <p:sp>
        <p:nvSpPr>
          <p:cNvPr id="7" name="テキスト ボックス 6">
            <a:extLst>
              <a:ext uri="{FF2B5EF4-FFF2-40B4-BE49-F238E27FC236}">
                <a16:creationId xmlns:a16="http://schemas.microsoft.com/office/drawing/2014/main" id="{A4FA37C7-94F6-D834-5A3D-D17FCA9ABD79}"/>
              </a:ext>
            </a:extLst>
          </p:cNvPr>
          <p:cNvSpPr txBox="1"/>
          <p:nvPr/>
        </p:nvSpPr>
        <p:spPr>
          <a:xfrm>
            <a:off x="1623505" y="553141"/>
            <a:ext cx="1648737" cy="461665"/>
          </a:xfrm>
          <a:prstGeom prst="rect">
            <a:avLst/>
          </a:prstGeom>
          <a:noFill/>
        </p:spPr>
        <p:txBody>
          <a:bodyPr wrap="square" rtlCol="0">
            <a:spAutoFit/>
          </a:bodyPr>
          <a:lstStyle/>
          <a:p>
            <a:r>
              <a:rPr lang="en-US" altLang="ja-JP" sz="2400" dirty="0"/>
              <a:t>Terraform</a:t>
            </a:r>
            <a:endParaRPr kumimoji="1" lang="ja-JP" altLang="en-US" sz="2400"/>
          </a:p>
        </p:txBody>
      </p:sp>
      <p:sp>
        <p:nvSpPr>
          <p:cNvPr id="8" name="テキスト ボックス 7">
            <a:extLst>
              <a:ext uri="{FF2B5EF4-FFF2-40B4-BE49-F238E27FC236}">
                <a16:creationId xmlns:a16="http://schemas.microsoft.com/office/drawing/2014/main" id="{D400E3FF-1BAF-3931-0FB0-5CC7106E5BF1}"/>
              </a:ext>
            </a:extLst>
          </p:cNvPr>
          <p:cNvSpPr txBox="1"/>
          <p:nvPr/>
        </p:nvSpPr>
        <p:spPr>
          <a:xfrm>
            <a:off x="5249251" y="553141"/>
            <a:ext cx="1648737" cy="461665"/>
          </a:xfrm>
          <a:prstGeom prst="rect">
            <a:avLst/>
          </a:prstGeom>
          <a:noFill/>
        </p:spPr>
        <p:txBody>
          <a:bodyPr wrap="square" rtlCol="0">
            <a:spAutoFit/>
          </a:bodyPr>
          <a:lstStyle/>
          <a:p>
            <a:r>
              <a:rPr kumimoji="1" lang="en-US" altLang="ja-JP" sz="2400" dirty="0"/>
              <a:t>Vagrant</a:t>
            </a:r>
            <a:endParaRPr kumimoji="1" lang="ja-JP" altLang="en-US" sz="2400"/>
          </a:p>
        </p:txBody>
      </p:sp>
    </p:spTree>
    <p:extLst>
      <p:ext uri="{BB962C8B-B14F-4D97-AF65-F5344CB8AC3E}">
        <p14:creationId xmlns:p14="http://schemas.microsoft.com/office/powerpoint/2010/main" val="166028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276376"/>
            <a:ext cx="12192000" cy="928482"/>
          </a:xfrm>
        </p:spPr>
        <p:txBody>
          <a:bodyPr>
            <a:normAutofit/>
          </a:bodyPr>
          <a:lstStyle/>
          <a:p>
            <a:pPr algn="ctr"/>
            <a:r>
              <a:rPr kumimoji="1" lang="ja-JP" altLang="en-US" sz="4000" b="1"/>
              <a:t>コミットメッセージ語数ヒストグラム</a:t>
            </a:r>
            <a:r>
              <a:rPr kumimoji="1" lang="en-US" altLang="ja-JP" sz="4000" b="1" dirty="0"/>
              <a:t>[Terraform]</a:t>
            </a:r>
            <a:endParaRPr kumimoji="1" lang="ja-JP" altLang="en-US" sz="4000" b="1"/>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13</a:t>
            </a:fld>
            <a:endParaRPr kumimoji="1" lang="ja-JP" altLang="en-US"/>
          </a:p>
        </p:txBody>
      </p:sp>
      <p:pic>
        <p:nvPicPr>
          <p:cNvPr id="8" name="図 7">
            <a:extLst>
              <a:ext uri="{FF2B5EF4-FFF2-40B4-BE49-F238E27FC236}">
                <a16:creationId xmlns:a16="http://schemas.microsoft.com/office/drawing/2014/main" id="{B411203B-9296-3816-0753-6640A6BFB5B5}"/>
              </a:ext>
            </a:extLst>
          </p:cNvPr>
          <p:cNvPicPr>
            <a:picLocks noChangeAspect="1"/>
          </p:cNvPicPr>
          <p:nvPr/>
        </p:nvPicPr>
        <p:blipFill rotWithShape="1">
          <a:blip r:embed="rId2"/>
          <a:srcRect l="8333" t="6372" r="8007" b="3040"/>
          <a:stretch/>
        </p:blipFill>
        <p:spPr>
          <a:xfrm>
            <a:off x="156492" y="963558"/>
            <a:ext cx="11197308" cy="4041492"/>
          </a:xfrm>
          <a:prstGeom prst="rect">
            <a:avLst/>
          </a:prstGeom>
        </p:spPr>
      </p:pic>
      <p:pic>
        <p:nvPicPr>
          <p:cNvPr id="10" name="コンテンツ プレースホルダー 9" descr="カレンダー&#10;&#10;中程度の精度で自動的に生成された説明">
            <a:extLst>
              <a:ext uri="{FF2B5EF4-FFF2-40B4-BE49-F238E27FC236}">
                <a16:creationId xmlns:a16="http://schemas.microsoft.com/office/drawing/2014/main" id="{0F6A9260-2C77-80C1-3E04-F89A2EE94621}"/>
              </a:ext>
            </a:extLst>
          </p:cNvPr>
          <p:cNvPicPr>
            <a:picLocks noGrp="1" noChangeAspect="1"/>
          </p:cNvPicPr>
          <p:nvPr>
            <p:ph idx="1"/>
          </p:nvPr>
        </p:nvPicPr>
        <p:blipFill>
          <a:blip r:embed="rId3"/>
          <a:stretch>
            <a:fillRect/>
          </a:stretch>
        </p:blipFill>
        <p:spPr>
          <a:xfrm>
            <a:off x="3612243" y="1397000"/>
            <a:ext cx="1581038" cy="2766816"/>
          </a:xfrm>
        </p:spPr>
      </p:pic>
      <p:pic>
        <p:nvPicPr>
          <p:cNvPr id="16" name="図 15" descr="テーブル&#10;&#10;自動的に生成された説明">
            <a:extLst>
              <a:ext uri="{FF2B5EF4-FFF2-40B4-BE49-F238E27FC236}">
                <a16:creationId xmlns:a16="http://schemas.microsoft.com/office/drawing/2014/main" id="{2377E882-3BF2-BA79-3880-3B5B950F7F79}"/>
              </a:ext>
            </a:extLst>
          </p:cNvPr>
          <p:cNvPicPr>
            <a:picLocks noChangeAspect="1"/>
          </p:cNvPicPr>
          <p:nvPr/>
        </p:nvPicPr>
        <p:blipFill>
          <a:blip r:embed="rId4"/>
          <a:stretch>
            <a:fillRect/>
          </a:stretch>
        </p:blipFill>
        <p:spPr>
          <a:xfrm>
            <a:off x="5397500" y="1397000"/>
            <a:ext cx="1397000" cy="2286000"/>
          </a:xfrm>
          <a:prstGeom prst="rect">
            <a:avLst/>
          </a:prstGeom>
        </p:spPr>
      </p:pic>
      <p:pic>
        <p:nvPicPr>
          <p:cNvPr id="20" name="図 19" descr="テーブル&#10;&#10;自動的に生成された説明">
            <a:extLst>
              <a:ext uri="{FF2B5EF4-FFF2-40B4-BE49-F238E27FC236}">
                <a16:creationId xmlns:a16="http://schemas.microsoft.com/office/drawing/2014/main" id="{4D6494DF-DE2B-6B31-B0E0-0A306C9DE533}"/>
              </a:ext>
            </a:extLst>
          </p:cNvPr>
          <p:cNvPicPr>
            <a:picLocks noChangeAspect="1"/>
          </p:cNvPicPr>
          <p:nvPr/>
        </p:nvPicPr>
        <p:blipFill>
          <a:blip r:embed="rId5"/>
          <a:stretch>
            <a:fillRect/>
          </a:stretch>
        </p:blipFill>
        <p:spPr>
          <a:xfrm>
            <a:off x="6925592" y="1384300"/>
            <a:ext cx="1219200" cy="2298700"/>
          </a:xfrm>
          <a:prstGeom prst="rect">
            <a:avLst/>
          </a:prstGeom>
        </p:spPr>
      </p:pic>
      <p:pic>
        <p:nvPicPr>
          <p:cNvPr id="22" name="図 21" descr="テーブル, カレンダー&#10;&#10;自動的に生成された説明">
            <a:extLst>
              <a:ext uri="{FF2B5EF4-FFF2-40B4-BE49-F238E27FC236}">
                <a16:creationId xmlns:a16="http://schemas.microsoft.com/office/drawing/2014/main" id="{801536FE-8F48-A0FD-9BD3-00A5A890C8E2}"/>
              </a:ext>
            </a:extLst>
          </p:cNvPr>
          <p:cNvPicPr>
            <a:picLocks noChangeAspect="1"/>
          </p:cNvPicPr>
          <p:nvPr/>
        </p:nvPicPr>
        <p:blipFill>
          <a:blip r:embed="rId6"/>
          <a:stretch>
            <a:fillRect/>
          </a:stretch>
        </p:blipFill>
        <p:spPr>
          <a:xfrm>
            <a:off x="8419888" y="1082691"/>
            <a:ext cx="1320800" cy="2336800"/>
          </a:xfrm>
          <a:prstGeom prst="rect">
            <a:avLst/>
          </a:prstGeom>
        </p:spPr>
      </p:pic>
      <p:sp>
        <p:nvSpPr>
          <p:cNvPr id="23" name="テキスト ボックス 22">
            <a:extLst>
              <a:ext uri="{FF2B5EF4-FFF2-40B4-BE49-F238E27FC236}">
                <a16:creationId xmlns:a16="http://schemas.microsoft.com/office/drawing/2014/main" id="{A020B0A9-9FEC-9690-DB2B-B340444F45BC}"/>
              </a:ext>
            </a:extLst>
          </p:cNvPr>
          <p:cNvSpPr txBox="1"/>
          <p:nvPr/>
        </p:nvSpPr>
        <p:spPr>
          <a:xfrm>
            <a:off x="156492" y="5005050"/>
            <a:ext cx="11476708" cy="1938992"/>
          </a:xfrm>
          <a:prstGeom prst="rect">
            <a:avLst/>
          </a:prstGeom>
          <a:noFill/>
        </p:spPr>
        <p:txBody>
          <a:bodyPr wrap="square" rtlCol="0">
            <a:spAutoFit/>
          </a:bodyPr>
          <a:lstStyle/>
          <a:p>
            <a:r>
              <a:rPr kumimoji="1" lang="ja-JP" altLang="en-US" sz="2000"/>
              <a:t>★グラフの読み方</a:t>
            </a:r>
            <a:endParaRPr kumimoji="1" lang="en-US" altLang="ja-JP" sz="2000" dirty="0"/>
          </a:p>
          <a:p>
            <a:r>
              <a:rPr lang="en-US" altLang="ja-JP" sz="2000" dirty="0">
                <a:solidFill>
                  <a:srgbClr val="FF0000"/>
                </a:solidFill>
              </a:rPr>
              <a:t>X</a:t>
            </a:r>
            <a:r>
              <a:rPr lang="ja-JP" altLang="en-US" sz="2000">
                <a:solidFill>
                  <a:srgbClr val="FF0000"/>
                </a:solidFill>
              </a:rPr>
              <a:t>軸</a:t>
            </a:r>
            <a:r>
              <a:rPr lang="ja-JP" altLang="en-US" sz="2000"/>
              <a:t>：文字数を表している．　階級の幅：</a:t>
            </a:r>
            <a:r>
              <a:rPr lang="en-US" altLang="ja-JP" sz="2000" dirty="0"/>
              <a:t>10</a:t>
            </a:r>
            <a:r>
              <a:rPr lang="ja-JP" altLang="en-US" sz="2000"/>
              <a:t>文字　</a:t>
            </a:r>
            <a:r>
              <a:rPr lang="en-US" altLang="ja-JP" sz="2000" dirty="0">
                <a:solidFill>
                  <a:schemeClr val="accent1"/>
                </a:solidFill>
              </a:rPr>
              <a:t>Y</a:t>
            </a:r>
            <a:r>
              <a:rPr lang="ja-JP" altLang="en-US" sz="2000">
                <a:solidFill>
                  <a:schemeClr val="accent1"/>
                </a:solidFill>
              </a:rPr>
              <a:t>軸</a:t>
            </a:r>
            <a:r>
              <a:rPr lang="ja-JP" altLang="en-US" sz="2000"/>
              <a:t>：その文字数のコミットの数</a:t>
            </a:r>
            <a:endParaRPr lang="en-US" altLang="ja-JP" sz="2000" dirty="0"/>
          </a:p>
          <a:p>
            <a:r>
              <a:rPr lang="ja-JP" altLang="en-US" sz="2000"/>
              <a:t>上部の数字はその階級にあるデータの数</a:t>
            </a:r>
            <a:endParaRPr lang="en-US" altLang="ja-JP" sz="2000" dirty="0"/>
          </a:p>
          <a:p>
            <a:r>
              <a:rPr kumimoji="1" lang="ja-JP" altLang="en-US" sz="2000"/>
              <a:t>★形状の特徴</a:t>
            </a:r>
            <a:endParaRPr kumimoji="1" lang="en-US" altLang="ja-JP" sz="2000" dirty="0"/>
          </a:p>
          <a:p>
            <a:r>
              <a:rPr lang="ja-JP" altLang="en-US" sz="2000"/>
              <a:t>コミットメッセージが固まっている部分は</a:t>
            </a:r>
            <a:r>
              <a:rPr lang="en-US" altLang="ja-JP" sz="2000" dirty="0"/>
              <a:t>10〜20</a:t>
            </a:r>
            <a:r>
              <a:rPr lang="ja-JP" altLang="en-US" sz="2000"/>
              <a:t>文字と</a:t>
            </a:r>
            <a:r>
              <a:rPr lang="en-US" altLang="ja-JP" sz="2000" dirty="0"/>
              <a:t>40〜60</a:t>
            </a:r>
            <a:r>
              <a:rPr lang="ja-JP" altLang="en-US" sz="2000"/>
              <a:t>文字が多いことがわかる．</a:t>
            </a:r>
            <a:endParaRPr lang="en-US" altLang="ja-JP" sz="2000" dirty="0"/>
          </a:p>
          <a:p>
            <a:r>
              <a:rPr lang="ja-JP" altLang="en-US" sz="2000"/>
              <a:t>コミット文字で</a:t>
            </a:r>
            <a:r>
              <a:rPr lang="en-US" altLang="ja-JP" sz="2000" dirty="0"/>
              <a:t>1</a:t>
            </a:r>
            <a:r>
              <a:rPr lang="ja-JP" altLang="en-US" sz="2000"/>
              <a:t>文字の人が存在する．また，最大で</a:t>
            </a:r>
            <a:r>
              <a:rPr lang="en-US" altLang="ja-JP" sz="2000" dirty="0"/>
              <a:t>408</a:t>
            </a:r>
            <a:r>
              <a:rPr lang="ja-JP" altLang="en-US" sz="2000"/>
              <a:t>文字と長いものも存在する．</a:t>
            </a:r>
            <a:endParaRPr kumimoji="1" lang="en-US" altLang="ja-JP" sz="2000" dirty="0"/>
          </a:p>
        </p:txBody>
      </p:sp>
      <p:pic>
        <p:nvPicPr>
          <p:cNvPr id="25" name="図 24" descr="テキスト&#10;&#10;自動的に生成された説明">
            <a:extLst>
              <a:ext uri="{FF2B5EF4-FFF2-40B4-BE49-F238E27FC236}">
                <a16:creationId xmlns:a16="http://schemas.microsoft.com/office/drawing/2014/main" id="{778D5C5D-C04A-4E04-8120-74B1F462B97F}"/>
              </a:ext>
            </a:extLst>
          </p:cNvPr>
          <p:cNvPicPr>
            <a:picLocks noChangeAspect="1"/>
          </p:cNvPicPr>
          <p:nvPr/>
        </p:nvPicPr>
        <p:blipFill>
          <a:blip r:embed="rId7"/>
          <a:stretch>
            <a:fillRect/>
          </a:stretch>
        </p:blipFill>
        <p:spPr>
          <a:xfrm>
            <a:off x="8419888" y="3490716"/>
            <a:ext cx="2730500" cy="1003300"/>
          </a:xfrm>
          <a:prstGeom prst="rect">
            <a:avLst/>
          </a:prstGeom>
        </p:spPr>
      </p:pic>
    </p:spTree>
    <p:extLst>
      <p:ext uri="{BB962C8B-B14F-4D97-AF65-F5344CB8AC3E}">
        <p14:creationId xmlns:p14="http://schemas.microsoft.com/office/powerpoint/2010/main" val="31573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7238"/>
            <a:ext cx="12192000" cy="928482"/>
          </a:xfrm>
        </p:spPr>
        <p:txBody>
          <a:bodyPr>
            <a:normAutofit/>
          </a:bodyPr>
          <a:lstStyle/>
          <a:p>
            <a:pPr algn="ctr"/>
            <a:r>
              <a:rPr kumimoji="1" lang="ja-JP" altLang="en-US" sz="4000" b="1"/>
              <a:t>コミットメッセージ語数ヒストグラム</a:t>
            </a:r>
            <a:r>
              <a:rPr kumimoji="1" lang="en-US" altLang="ja-JP" sz="4000" b="1" dirty="0"/>
              <a:t>[</a:t>
            </a:r>
            <a:r>
              <a:rPr lang="en-US" altLang="ja-JP" sz="4000" b="1" dirty="0"/>
              <a:t>Vagrant</a:t>
            </a:r>
            <a:r>
              <a:rPr kumimoji="1" lang="en-US" altLang="ja-JP" sz="4000" b="1" dirty="0"/>
              <a:t>]</a:t>
            </a:r>
            <a:endParaRPr kumimoji="1" lang="ja-JP" altLang="en-US" sz="4000" b="1"/>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14</a:t>
            </a:fld>
            <a:endParaRPr kumimoji="1" lang="ja-JP" altLang="en-US"/>
          </a:p>
        </p:txBody>
      </p:sp>
      <p:sp>
        <p:nvSpPr>
          <p:cNvPr id="23" name="テキスト ボックス 22">
            <a:extLst>
              <a:ext uri="{FF2B5EF4-FFF2-40B4-BE49-F238E27FC236}">
                <a16:creationId xmlns:a16="http://schemas.microsoft.com/office/drawing/2014/main" id="{A020B0A9-9FEC-9690-DB2B-B340444F45BC}"/>
              </a:ext>
            </a:extLst>
          </p:cNvPr>
          <p:cNvSpPr txBox="1"/>
          <p:nvPr/>
        </p:nvSpPr>
        <p:spPr>
          <a:xfrm>
            <a:off x="251742" y="4919008"/>
            <a:ext cx="11476708" cy="1938992"/>
          </a:xfrm>
          <a:prstGeom prst="rect">
            <a:avLst/>
          </a:prstGeom>
          <a:noFill/>
        </p:spPr>
        <p:txBody>
          <a:bodyPr wrap="square" rtlCol="0">
            <a:spAutoFit/>
          </a:bodyPr>
          <a:lstStyle/>
          <a:p>
            <a:r>
              <a:rPr kumimoji="1" lang="ja-JP" altLang="en-US" sz="2000"/>
              <a:t>★グラフの読み方</a:t>
            </a:r>
            <a:endParaRPr kumimoji="1" lang="en-US" altLang="ja-JP" sz="2000" dirty="0"/>
          </a:p>
          <a:p>
            <a:r>
              <a:rPr lang="en-US" altLang="ja-JP" sz="2000" dirty="0">
                <a:solidFill>
                  <a:srgbClr val="FF0000"/>
                </a:solidFill>
              </a:rPr>
              <a:t>X</a:t>
            </a:r>
            <a:r>
              <a:rPr lang="ja-JP" altLang="en-US" sz="2000">
                <a:solidFill>
                  <a:srgbClr val="FF0000"/>
                </a:solidFill>
              </a:rPr>
              <a:t>軸</a:t>
            </a:r>
            <a:r>
              <a:rPr lang="ja-JP" altLang="en-US" sz="2000"/>
              <a:t>：文字数を表している．　階級の幅：</a:t>
            </a:r>
            <a:r>
              <a:rPr lang="en-US" altLang="ja-JP" sz="2000" dirty="0"/>
              <a:t>10</a:t>
            </a:r>
            <a:r>
              <a:rPr lang="ja-JP" altLang="en-US" sz="2000"/>
              <a:t>文字　</a:t>
            </a:r>
            <a:r>
              <a:rPr lang="en-US" altLang="ja-JP" sz="2000" dirty="0">
                <a:solidFill>
                  <a:schemeClr val="accent1"/>
                </a:solidFill>
              </a:rPr>
              <a:t>Y</a:t>
            </a:r>
            <a:r>
              <a:rPr lang="ja-JP" altLang="en-US" sz="2000">
                <a:solidFill>
                  <a:schemeClr val="accent1"/>
                </a:solidFill>
              </a:rPr>
              <a:t>軸</a:t>
            </a:r>
            <a:r>
              <a:rPr lang="ja-JP" altLang="en-US" sz="2000"/>
              <a:t>：その文字数のコミットの数</a:t>
            </a:r>
            <a:endParaRPr lang="en-US" altLang="ja-JP" sz="2000" dirty="0"/>
          </a:p>
          <a:p>
            <a:r>
              <a:rPr lang="ja-JP" altLang="en-US" sz="2000"/>
              <a:t>上部の数字はその階級にあるデータの数</a:t>
            </a:r>
            <a:endParaRPr lang="en-US" altLang="ja-JP" sz="2000" dirty="0"/>
          </a:p>
          <a:p>
            <a:r>
              <a:rPr kumimoji="1" lang="ja-JP" altLang="en-US" sz="2000"/>
              <a:t>★形状の特徴・グラフから読み取れること</a:t>
            </a:r>
            <a:endParaRPr kumimoji="1" lang="en-US" altLang="ja-JP" sz="2000" dirty="0"/>
          </a:p>
          <a:p>
            <a:r>
              <a:rPr lang="ja-JP" altLang="en-US" sz="2000"/>
              <a:t>コミットメッセージが固まっている部分は</a:t>
            </a:r>
            <a:r>
              <a:rPr lang="en-US" altLang="ja-JP" sz="2000" dirty="0"/>
              <a:t>10〜20</a:t>
            </a:r>
            <a:r>
              <a:rPr lang="ja-JP" altLang="en-US" sz="2000"/>
              <a:t>文字と</a:t>
            </a:r>
            <a:r>
              <a:rPr lang="en-US" altLang="ja-JP" sz="2000" dirty="0"/>
              <a:t>40〜60</a:t>
            </a:r>
            <a:r>
              <a:rPr lang="ja-JP" altLang="en-US" sz="2000"/>
              <a:t>文字が特に多いことがわかる．</a:t>
            </a:r>
            <a:endParaRPr lang="en-US" altLang="ja-JP" sz="2000" dirty="0"/>
          </a:p>
          <a:p>
            <a:r>
              <a:rPr lang="ja-JP" altLang="en-US" sz="2000"/>
              <a:t>コミット文字で</a:t>
            </a:r>
            <a:r>
              <a:rPr lang="en-US" altLang="ja-JP" sz="2000" dirty="0"/>
              <a:t>1</a:t>
            </a:r>
            <a:r>
              <a:rPr lang="ja-JP" altLang="en-US" sz="2000"/>
              <a:t>文字の人が存在する．また，最大で</a:t>
            </a:r>
            <a:r>
              <a:rPr lang="en-US" altLang="ja-JP" sz="2000" dirty="0"/>
              <a:t>400</a:t>
            </a:r>
            <a:r>
              <a:rPr lang="ja-JP" altLang="en-US" sz="2000"/>
              <a:t>文字と長いものも存在する．</a:t>
            </a:r>
            <a:endParaRPr kumimoji="1" lang="en-US" altLang="ja-JP" sz="2000" dirty="0"/>
          </a:p>
        </p:txBody>
      </p:sp>
      <p:pic>
        <p:nvPicPr>
          <p:cNvPr id="6" name="図 5">
            <a:extLst>
              <a:ext uri="{FF2B5EF4-FFF2-40B4-BE49-F238E27FC236}">
                <a16:creationId xmlns:a16="http://schemas.microsoft.com/office/drawing/2014/main" id="{0BC0B97F-562C-7F31-876C-401490B978E1}"/>
              </a:ext>
            </a:extLst>
          </p:cNvPr>
          <p:cNvPicPr>
            <a:picLocks noChangeAspect="1"/>
          </p:cNvPicPr>
          <p:nvPr/>
        </p:nvPicPr>
        <p:blipFill rotWithShape="1">
          <a:blip r:embed="rId2"/>
          <a:srcRect l="8660" t="6862" r="9314" b="4412"/>
          <a:stretch/>
        </p:blipFill>
        <p:spPr>
          <a:xfrm>
            <a:off x="346992" y="728764"/>
            <a:ext cx="11286208" cy="4069330"/>
          </a:xfrm>
          <a:prstGeom prst="rect">
            <a:avLst/>
          </a:prstGeom>
        </p:spPr>
      </p:pic>
      <p:pic>
        <p:nvPicPr>
          <p:cNvPr id="9" name="図 8" descr="テキスト&#10;&#10;自動的に生成された説明">
            <a:extLst>
              <a:ext uri="{FF2B5EF4-FFF2-40B4-BE49-F238E27FC236}">
                <a16:creationId xmlns:a16="http://schemas.microsoft.com/office/drawing/2014/main" id="{51564D96-9AE6-3BC5-5A35-BBCCDFBCEE05}"/>
              </a:ext>
            </a:extLst>
          </p:cNvPr>
          <p:cNvPicPr>
            <a:picLocks noChangeAspect="1"/>
          </p:cNvPicPr>
          <p:nvPr/>
        </p:nvPicPr>
        <p:blipFill>
          <a:blip r:embed="rId3"/>
          <a:stretch>
            <a:fillRect/>
          </a:stretch>
        </p:blipFill>
        <p:spPr>
          <a:xfrm>
            <a:off x="8540750" y="2662003"/>
            <a:ext cx="2882900" cy="1016000"/>
          </a:xfrm>
          <a:prstGeom prst="rect">
            <a:avLst/>
          </a:prstGeom>
        </p:spPr>
      </p:pic>
      <p:pic>
        <p:nvPicPr>
          <p:cNvPr id="12" name="図 11" descr="カレンダー&#10;&#10;中程度の精度で自動的に生成された説明">
            <a:extLst>
              <a:ext uri="{FF2B5EF4-FFF2-40B4-BE49-F238E27FC236}">
                <a16:creationId xmlns:a16="http://schemas.microsoft.com/office/drawing/2014/main" id="{2DB2ADE3-9BF5-8482-5979-D4D834328C5B}"/>
              </a:ext>
            </a:extLst>
          </p:cNvPr>
          <p:cNvPicPr>
            <a:picLocks noChangeAspect="1"/>
          </p:cNvPicPr>
          <p:nvPr/>
        </p:nvPicPr>
        <p:blipFill>
          <a:blip r:embed="rId4"/>
          <a:stretch>
            <a:fillRect/>
          </a:stretch>
        </p:blipFill>
        <p:spPr>
          <a:xfrm>
            <a:off x="3745371" y="1056634"/>
            <a:ext cx="1397000" cy="2997200"/>
          </a:xfrm>
          <a:prstGeom prst="rect">
            <a:avLst/>
          </a:prstGeom>
        </p:spPr>
      </p:pic>
      <p:pic>
        <p:nvPicPr>
          <p:cNvPr id="14" name="図 13" descr="テーブル&#10;&#10;自動的に生成された説明">
            <a:extLst>
              <a:ext uri="{FF2B5EF4-FFF2-40B4-BE49-F238E27FC236}">
                <a16:creationId xmlns:a16="http://schemas.microsoft.com/office/drawing/2014/main" id="{ED417026-DDA8-D0A5-E06C-023B3747BE05}"/>
              </a:ext>
            </a:extLst>
          </p:cNvPr>
          <p:cNvPicPr>
            <a:picLocks noChangeAspect="1"/>
          </p:cNvPicPr>
          <p:nvPr/>
        </p:nvPicPr>
        <p:blipFill>
          <a:blip r:embed="rId5"/>
          <a:stretch>
            <a:fillRect/>
          </a:stretch>
        </p:blipFill>
        <p:spPr>
          <a:xfrm>
            <a:off x="5397500" y="1076863"/>
            <a:ext cx="1397000" cy="2997200"/>
          </a:xfrm>
          <a:prstGeom prst="rect">
            <a:avLst/>
          </a:prstGeom>
        </p:spPr>
      </p:pic>
      <p:pic>
        <p:nvPicPr>
          <p:cNvPr id="17" name="図 16" descr="テーブル&#10;&#10;自動的に生成された説明">
            <a:extLst>
              <a:ext uri="{FF2B5EF4-FFF2-40B4-BE49-F238E27FC236}">
                <a16:creationId xmlns:a16="http://schemas.microsoft.com/office/drawing/2014/main" id="{5C5481B2-DFEA-96BE-49F3-EE3016674F99}"/>
              </a:ext>
            </a:extLst>
          </p:cNvPr>
          <p:cNvPicPr>
            <a:picLocks noChangeAspect="1"/>
          </p:cNvPicPr>
          <p:nvPr/>
        </p:nvPicPr>
        <p:blipFill>
          <a:blip r:embed="rId6"/>
          <a:stretch>
            <a:fillRect/>
          </a:stretch>
        </p:blipFill>
        <p:spPr>
          <a:xfrm>
            <a:off x="7015621" y="1076863"/>
            <a:ext cx="1244600" cy="1854200"/>
          </a:xfrm>
          <a:prstGeom prst="rect">
            <a:avLst/>
          </a:prstGeom>
        </p:spPr>
      </p:pic>
      <p:pic>
        <p:nvPicPr>
          <p:cNvPr id="19" name="図 18" descr="テーブル, カレンダー&#10;&#10;自動的に生成された説明">
            <a:extLst>
              <a:ext uri="{FF2B5EF4-FFF2-40B4-BE49-F238E27FC236}">
                <a16:creationId xmlns:a16="http://schemas.microsoft.com/office/drawing/2014/main" id="{3AF72CC5-85BC-9272-3D3B-9638C4151AAD}"/>
              </a:ext>
            </a:extLst>
          </p:cNvPr>
          <p:cNvPicPr>
            <a:picLocks noChangeAspect="1"/>
          </p:cNvPicPr>
          <p:nvPr/>
        </p:nvPicPr>
        <p:blipFill>
          <a:blip r:embed="rId7"/>
          <a:stretch>
            <a:fillRect/>
          </a:stretch>
        </p:blipFill>
        <p:spPr>
          <a:xfrm>
            <a:off x="8566150" y="1089577"/>
            <a:ext cx="1295400" cy="1358900"/>
          </a:xfrm>
          <a:prstGeom prst="rect">
            <a:avLst/>
          </a:prstGeom>
        </p:spPr>
      </p:pic>
    </p:spTree>
    <p:extLst>
      <p:ext uri="{BB962C8B-B14F-4D97-AF65-F5344CB8AC3E}">
        <p14:creationId xmlns:p14="http://schemas.microsoft.com/office/powerpoint/2010/main" val="192841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7238"/>
            <a:ext cx="12192000" cy="928482"/>
          </a:xfrm>
        </p:spPr>
        <p:txBody>
          <a:bodyPr>
            <a:normAutofit/>
          </a:bodyPr>
          <a:lstStyle/>
          <a:p>
            <a:pPr algn="ctr"/>
            <a:r>
              <a:rPr kumimoji="1" lang="ja-JP" altLang="en-US" sz="4000" b="1"/>
              <a:t>コミットメッセージ語数ヒストグラム比較</a:t>
            </a:r>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15</a:t>
            </a:fld>
            <a:endParaRPr kumimoji="1" lang="ja-JP" altLang="en-US"/>
          </a:p>
        </p:txBody>
      </p:sp>
      <p:sp>
        <p:nvSpPr>
          <p:cNvPr id="23" name="テキスト ボックス 22">
            <a:extLst>
              <a:ext uri="{FF2B5EF4-FFF2-40B4-BE49-F238E27FC236}">
                <a16:creationId xmlns:a16="http://schemas.microsoft.com/office/drawing/2014/main" id="{A020B0A9-9FEC-9690-DB2B-B340444F45BC}"/>
              </a:ext>
            </a:extLst>
          </p:cNvPr>
          <p:cNvSpPr txBox="1"/>
          <p:nvPr/>
        </p:nvSpPr>
        <p:spPr>
          <a:xfrm>
            <a:off x="139488" y="3198167"/>
            <a:ext cx="11876864" cy="3416320"/>
          </a:xfrm>
          <a:prstGeom prst="rect">
            <a:avLst/>
          </a:prstGeom>
          <a:noFill/>
        </p:spPr>
        <p:txBody>
          <a:bodyPr wrap="square" rtlCol="0">
            <a:spAutoFit/>
          </a:bodyPr>
          <a:lstStyle/>
          <a:p>
            <a:r>
              <a:rPr kumimoji="1" lang="ja-JP" altLang="en-US" sz="2400"/>
              <a:t>★二つのリポジトリ分析</a:t>
            </a:r>
            <a:endParaRPr kumimoji="1" lang="en-US" altLang="ja-JP" sz="2400" dirty="0"/>
          </a:p>
          <a:p>
            <a:r>
              <a:rPr lang="ja-JP" altLang="en-US" sz="2400"/>
              <a:t>・</a:t>
            </a:r>
            <a:r>
              <a:rPr lang="en-US" altLang="ja-JP" sz="2400" dirty="0"/>
              <a:t>Terraform</a:t>
            </a:r>
            <a:r>
              <a:rPr lang="ja-JP" altLang="en-US" sz="2400"/>
              <a:t>も</a:t>
            </a:r>
            <a:r>
              <a:rPr lang="en-US" altLang="ja-JP" sz="2400" dirty="0"/>
              <a:t>Vagrant</a:t>
            </a:r>
            <a:r>
              <a:rPr lang="ja-JP" altLang="en-US" sz="2400"/>
              <a:t>も同じようなグラフの形になっている．</a:t>
            </a:r>
            <a:endParaRPr lang="en-US" altLang="ja-JP" sz="2400" dirty="0"/>
          </a:p>
          <a:p>
            <a:r>
              <a:rPr kumimoji="1" lang="ja-JP" altLang="en-US" sz="2400"/>
              <a:t>・</a:t>
            </a:r>
            <a:r>
              <a:rPr kumimoji="1" lang="en-US" altLang="ja-JP" sz="2400" dirty="0"/>
              <a:t>10〜2</a:t>
            </a:r>
            <a:r>
              <a:rPr lang="en-US" altLang="ja-JP" sz="2400" dirty="0"/>
              <a:t>0</a:t>
            </a:r>
            <a:r>
              <a:rPr lang="ja-JP" altLang="en-US" sz="2400"/>
              <a:t>文字程度と</a:t>
            </a:r>
            <a:r>
              <a:rPr lang="en-US" altLang="ja-JP" sz="2400" dirty="0"/>
              <a:t>40〜60</a:t>
            </a:r>
            <a:r>
              <a:rPr lang="ja-JP" altLang="en-US" sz="2400"/>
              <a:t>文字程度のコミットメッセージが特に人気であることがわかる．ここで明確で簡単な修正などの場合は短いコミットメッセージで少し複雑な修正の場合は長いコミットメッセージになっているのか，それとも長さが作成した人の特徴なのかが気になった．そのためには，作成者（上位</a:t>
            </a:r>
            <a:r>
              <a:rPr lang="en-US" altLang="ja-JP" sz="2400" dirty="0"/>
              <a:t>10</a:t>
            </a:r>
            <a:r>
              <a:rPr lang="ja-JP" altLang="en-US" sz="2400"/>
              <a:t>名程度）ごとのコミットメッセージの長さのヒストグラムを作成．多いメッセージ長のメッセージを抽出してにている部分があるのかを確認する必要があると考える．これを分析することで</a:t>
            </a:r>
            <a:r>
              <a:rPr lang="en-US" altLang="ja-JP" sz="2400" dirty="0"/>
              <a:t>10〜20</a:t>
            </a:r>
            <a:r>
              <a:rPr lang="ja-JP" altLang="en-US" sz="2400"/>
              <a:t>文字と</a:t>
            </a:r>
            <a:r>
              <a:rPr lang="en-US" altLang="ja-JP" sz="2400" dirty="0"/>
              <a:t>40〜60</a:t>
            </a:r>
            <a:r>
              <a:rPr lang="ja-JP" altLang="en-US" sz="2400"/>
              <a:t>文字が適切なコミットメッセージと分析できると考える．</a:t>
            </a:r>
            <a:endParaRPr kumimoji="1" lang="en-US" altLang="ja-JP" sz="2400" dirty="0"/>
          </a:p>
        </p:txBody>
      </p:sp>
      <p:pic>
        <p:nvPicPr>
          <p:cNvPr id="6" name="図 5">
            <a:extLst>
              <a:ext uri="{FF2B5EF4-FFF2-40B4-BE49-F238E27FC236}">
                <a16:creationId xmlns:a16="http://schemas.microsoft.com/office/drawing/2014/main" id="{0BC0B97F-562C-7F31-876C-401490B978E1}"/>
              </a:ext>
            </a:extLst>
          </p:cNvPr>
          <p:cNvPicPr>
            <a:picLocks noChangeAspect="1"/>
          </p:cNvPicPr>
          <p:nvPr/>
        </p:nvPicPr>
        <p:blipFill rotWithShape="1">
          <a:blip r:embed="rId2"/>
          <a:srcRect l="8660" t="6862" r="9314" b="4412"/>
          <a:stretch/>
        </p:blipFill>
        <p:spPr>
          <a:xfrm>
            <a:off x="6165744" y="705903"/>
            <a:ext cx="5850608" cy="2109482"/>
          </a:xfrm>
          <a:prstGeom prst="rect">
            <a:avLst/>
          </a:prstGeom>
        </p:spPr>
      </p:pic>
      <p:pic>
        <p:nvPicPr>
          <p:cNvPr id="3" name="図 2">
            <a:extLst>
              <a:ext uri="{FF2B5EF4-FFF2-40B4-BE49-F238E27FC236}">
                <a16:creationId xmlns:a16="http://schemas.microsoft.com/office/drawing/2014/main" id="{4887199C-599B-70FA-581F-4D32EFF7CEEB}"/>
              </a:ext>
            </a:extLst>
          </p:cNvPr>
          <p:cNvPicPr>
            <a:picLocks noChangeAspect="1"/>
          </p:cNvPicPr>
          <p:nvPr/>
        </p:nvPicPr>
        <p:blipFill rotWithShape="1">
          <a:blip r:embed="rId3"/>
          <a:srcRect l="8333" t="6372" r="8007" b="3040"/>
          <a:stretch/>
        </p:blipFill>
        <p:spPr>
          <a:xfrm>
            <a:off x="139488" y="709558"/>
            <a:ext cx="5850608" cy="2111685"/>
          </a:xfrm>
          <a:prstGeom prst="rect">
            <a:avLst/>
          </a:prstGeom>
        </p:spPr>
      </p:pic>
      <p:sp>
        <p:nvSpPr>
          <p:cNvPr id="5" name="テキスト ボックス 4">
            <a:extLst>
              <a:ext uri="{FF2B5EF4-FFF2-40B4-BE49-F238E27FC236}">
                <a16:creationId xmlns:a16="http://schemas.microsoft.com/office/drawing/2014/main" id="{716FA5D5-9F46-58DC-071A-83597C1B240C}"/>
              </a:ext>
            </a:extLst>
          </p:cNvPr>
          <p:cNvSpPr txBox="1"/>
          <p:nvPr/>
        </p:nvSpPr>
        <p:spPr>
          <a:xfrm>
            <a:off x="4150859" y="906240"/>
            <a:ext cx="1648737" cy="461665"/>
          </a:xfrm>
          <a:prstGeom prst="rect">
            <a:avLst/>
          </a:prstGeom>
          <a:noFill/>
        </p:spPr>
        <p:txBody>
          <a:bodyPr wrap="square" rtlCol="0">
            <a:spAutoFit/>
          </a:bodyPr>
          <a:lstStyle/>
          <a:p>
            <a:r>
              <a:rPr lang="en-US" altLang="ja-JP" sz="2400" dirty="0"/>
              <a:t>Terraform</a:t>
            </a:r>
            <a:endParaRPr kumimoji="1" lang="ja-JP" altLang="en-US" sz="2400"/>
          </a:p>
        </p:txBody>
      </p:sp>
      <p:sp>
        <p:nvSpPr>
          <p:cNvPr id="8" name="テキスト ボックス 7">
            <a:extLst>
              <a:ext uri="{FF2B5EF4-FFF2-40B4-BE49-F238E27FC236}">
                <a16:creationId xmlns:a16="http://schemas.microsoft.com/office/drawing/2014/main" id="{085AA882-6B54-B44A-A165-FCED7BC12E21}"/>
              </a:ext>
            </a:extLst>
          </p:cNvPr>
          <p:cNvSpPr txBox="1"/>
          <p:nvPr/>
        </p:nvSpPr>
        <p:spPr>
          <a:xfrm>
            <a:off x="10316603" y="935720"/>
            <a:ext cx="1648737" cy="461665"/>
          </a:xfrm>
          <a:prstGeom prst="rect">
            <a:avLst/>
          </a:prstGeom>
          <a:noFill/>
        </p:spPr>
        <p:txBody>
          <a:bodyPr wrap="square" rtlCol="0">
            <a:spAutoFit/>
          </a:bodyPr>
          <a:lstStyle/>
          <a:p>
            <a:r>
              <a:rPr kumimoji="1" lang="en-US" altLang="ja-JP" sz="2400" dirty="0"/>
              <a:t>Vagrant</a:t>
            </a:r>
            <a:endParaRPr kumimoji="1" lang="ja-JP" altLang="en-US" sz="2400"/>
          </a:p>
        </p:txBody>
      </p:sp>
    </p:spTree>
    <p:extLst>
      <p:ext uri="{BB962C8B-B14F-4D97-AF65-F5344CB8AC3E}">
        <p14:creationId xmlns:p14="http://schemas.microsoft.com/office/powerpoint/2010/main" val="205407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a:bodyPr>
          <a:lstStyle/>
          <a:p>
            <a:pPr algn="ctr"/>
            <a:r>
              <a:rPr kumimoji="1" lang="ja-JP" altLang="en-US" sz="4000" b="1"/>
              <a:t>以降コードなどのより詳細な内容のスライド</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838200" y="1535010"/>
            <a:ext cx="10515600" cy="4351338"/>
          </a:xfrm>
        </p:spPr>
        <p:txBody>
          <a:bodyPr/>
          <a:lstStyle/>
          <a:p>
            <a:pPr marL="0" indent="0">
              <a:buNone/>
            </a:pPr>
            <a:r>
              <a:rPr kumimoji="1" lang="ja-JP" altLang="en-US"/>
              <a:t>これ以降は本課題で使用したコードの一部を載せています．</a:t>
            </a:r>
            <a:endParaRPr kumimoji="1" lang="en-US" altLang="ja-JP" dirty="0"/>
          </a:p>
          <a:p>
            <a:pPr marL="0" indent="0">
              <a:buNone/>
            </a:pPr>
            <a:r>
              <a:rPr kumimoji="1" lang="ja-JP" altLang="en-US"/>
              <a:t>右は，本課題のフォルダ構成</a:t>
            </a:r>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16</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4E965607-04CA-7AF1-BE9A-E1DB3795E681}"/>
              </a:ext>
            </a:extLst>
          </p:cNvPr>
          <p:cNvPicPr>
            <a:picLocks noChangeAspect="1"/>
          </p:cNvPicPr>
          <p:nvPr/>
        </p:nvPicPr>
        <p:blipFill>
          <a:blip r:embed="rId2"/>
          <a:stretch>
            <a:fillRect/>
          </a:stretch>
        </p:blipFill>
        <p:spPr>
          <a:xfrm>
            <a:off x="7213600" y="2139950"/>
            <a:ext cx="2768600" cy="4216400"/>
          </a:xfrm>
          <a:prstGeom prst="rect">
            <a:avLst/>
          </a:prstGeom>
        </p:spPr>
      </p:pic>
    </p:spTree>
    <p:extLst>
      <p:ext uri="{BB962C8B-B14F-4D97-AF65-F5344CB8AC3E}">
        <p14:creationId xmlns:p14="http://schemas.microsoft.com/office/powerpoint/2010/main" val="2742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DF3D-A398-66AA-A2C6-38932C0B9124}"/>
              </a:ext>
            </a:extLst>
          </p:cNvPr>
          <p:cNvSpPr>
            <a:spLocks noGrp="1"/>
          </p:cNvSpPr>
          <p:nvPr>
            <p:ph type="title"/>
          </p:nvPr>
        </p:nvSpPr>
        <p:spPr>
          <a:xfrm>
            <a:off x="0" y="1"/>
            <a:ext cx="12192000" cy="1511299"/>
          </a:xfrm>
        </p:spPr>
        <p:txBody>
          <a:bodyPr/>
          <a:lstStyle/>
          <a:p>
            <a:r>
              <a:rPr lang="ja-JP" altLang="en-US" sz="4400" b="1"/>
              <a:t>合計コミット数の時間変化グラフ</a:t>
            </a:r>
            <a:r>
              <a:rPr lang="en-US" altLang="ja-JP" sz="4400" b="1" dirty="0"/>
              <a:t>(1</a:t>
            </a:r>
            <a:r>
              <a:rPr lang="ja-JP" altLang="en-US" sz="4400" b="1"/>
              <a:t>日積み上げ</a:t>
            </a:r>
            <a:r>
              <a:rPr lang="en-US" altLang="ja-JP" sz="4400" b="1" dirty="0"/>
              <a:t>)</a:t>
            </a:r>
            <a:br>
              <a:rPr lang="en-US" altLang="ja-JP" sz="4400" b="1" dirty="0"/>
            </a:br>
            <a:r>
              <a:rPr lang="en-US" altLang="ja-JP" sz="4400" b="1" dirty="0"/>
              <a:t>〜Python</a:t>
            </a:r>
            <a:r>
              <a:rPr lang="ja-JP" altLang="en-US" sz="4400" b="1"/>
              <a:t>コード</a:t>
            </a:r>
            <a:r>
              <a:rPr lang="en-US" altLang="ja-JP" sz="4400" b="1" dirty="0"/>
              <a:t>〜</a:t>
            </a:r>
            <a:endParaRPr kumimoji="1" lang="ja-JP" altLang="en-US"/>
          </a:p>
        </p:txBody>
      </p:sp>
      <p:sp>
        <p:nvSpPr>
          <p:cNvPr id="4" name="スライド番号プレースホルダー 3">
            <a:extLst>
              <a:ext uri="{FF2B5EF4-FFF2-40B4-BE49-F238E27FC236}">
                <a16:creationId xmlns:a16="http://schemas.microsoft.com/office/drawing/2014/main" id="{DF7175DD-AD5A-7B3E-0887-A0F7CEAD933F}"/>
              </a:ext>
            </a:extLst>
          </p:cNvPr>
          <p:cNvSpPr>
            <a:spLocks noGrp="1"/>
          </p:cNvSpPr>
          <p:nvPr>
            <p:ph type="sldNum" sz="quarter" idx="12"/>
          </p:nvPr>
        </p:nvSpPr>
        <p:spPr/>
        <p:txBody>
          <a:bodyPr/>
          <a:lstStyle/>
          <a:p>
            <a:fld id="{85189642-6B10-8E43-9431-3DD84EC2A373}" type="slidenum">
              <a:rPr kumimoji="1" lang="ja-JP" altLang="en-US" smtClean="0"/>
              <a:t>17</a:t>
            </a:fld>
            <a:endParaRPr kumimoji="1" lang="ja-JP" altLang="en-US"/>
          </a:p>
        </p:txBody>
      </p:sp>
      <p:pic>
        <p:nvPicPr>
          <p:cNvPr id="12" name="図 11" descr="テキスト&#10;&#10;自動的に生成された説明">
            <a:extLst>
              <a:ext uri="{FF2B5EF4-FFF2-40B4-BE49-F238E27FC236}">
                <a16:creationId xmlns:a16="http://schemas.microsoft.com/office/drawing/2014/main" id="{25E9827C-7922-4528-DFB4-F169B5AB9AE5}"/>
              </a:ext>
            </a:extLst>
          </p:cNvPr>
          <p:cNvPicPr>
            <a:picLocks noChangeAspect="1"/>
          </p:cNvPicPr>
          <p:nvPr/>
        </p:nvPicPr>
        <p:blipFill>
          <a:blip r:embed="rId2"/>
          <a:stretch>
            <a:fillRect/>
          </a:stretch>
        </p:blipFill>
        <p:spPr>
          <a:xfrm>
            <a:off x="0" y="1270000"/>
            <a:ext cx="6391435" cy="3136900"/>
          </a:xfrm>
          <a:prstGeom prst="rect">
            <a:avLst/>
          </a:prstGeom>
        </p:spPr>
      </p:pic>
      <p:pic>
        <p:nvPicPr>
          <p:cNvPr id="14" name="図 13" descr="テキスト&#10;&#10;自動的に生成された説明">
            <a:extLst>
              <a:ext uri="{FF2B5EF4-FFF2-40B4-BE49-F238E27FC236}">
                <a16:creationId xmlns:a16="http://schemas.microsoft.com/office/drawing/2014/main" id="{DC726186-2309-306E-17F3-7D34D57F6D36}"/>
              </a:ext>
            </a:extLst>
          </p:cNvPr>
          <p:cNvPicPr>
            <a:picLocks noChangeAspect="1"/>
          </p:cNvPicPr>
          <p:nvPr/>
        </p:nvPicPr>
        <p:blipFill rotWithShape="1">
          <a:blip r:embed="rId3"/>
          <a:srcRect b="39258"/>
          <a:stretch/>
        </p:blipFill>
        <p:spPr>
          <a:xfrm>
            <a:off x="0" y="4416424"/>
            <a:ext cx="5561705" cy="2441576"/>
          </a:xfrm>
          <a:prstGeom prst="rect">
            <a:avLst/>
          </a:prstGeom>
        </p:spPr>
      </p:pic>
      <p:pic>
        <p:nvPicPr>
          <p:cNvPr id="16" name="図 15" descr="テキスト&#10;&#10;自動的に生成された説明">
            <a:extLst>
              <a:ext uri="{FF2B5EF4-FFF2-40B4-BE49-F238E27FC236}">
                <a16:creationId xmlns:a16="http://schemas.microsoft.com/office/drawing/2014/main" id="{34728FD9-42B7-6E1F-69A1-DFAD34D10FA9}"/>
              </a:ext>
            </a:extLst>
          </p:cNvPr>
          <p:cNvPicPr>
            <a:picLocks noChangeAspect="1"/>
          </p:cNvPicPr>
          <p:nvPr/>
        </p:nvPicPr>
        <p:blipFill rotWithShape="1">
          <a:blip r:embed="rId4"/>
          <a:srcRect b="7845"/>
          <a:stretch/>
        </p:blipFill>
        <p:spPr>
          <a:xfrm>
            <a:off x="6613395" y="2416175"/>
            <a:ext cx="5124327" cy="4349751"/>
          </a:xfrm>
          <a:prstGeom prst="rect">
            <a:avLst/>
          </a:prstGeom>
        </p:spPr>
      </p:pic>
      <p:pic>
        <p:nvPicPr>
          <p:cNvPr id="17" name="図 16" descr="テキスト&#10;&#10;自動的に生成された説明">
            <a:extLst>
              <a:ext uri="{FF2B5EF4-FFF2-40B4-BE49-F238E27FC236}">
                <a16:creationId xmlns:a16="http://schemas.microsoft.com/office/drawing/2014/main" id="{BDDFAF87-4E42-B534-96DE-0BBF44F5F863}"/>
              </a:ext>
            </a:extLst>
          </p:cNvPr>
          <p:cNvPicPr>
            <a:picLocks noChangeAspect="1"/>
          </p:cNvPicPr>
          <p:nvPr/>
        </p:nvPicPr>
        <p:blipFill rotWithShape="1">
          <a:blip r:embed="rId3"/>
          <a:srcRect t="60742"/>
          <a:stretch/>
        </p:blipFill>
        <p:spPr>
          <a:xfrm>
            <a:off x="6512206" y="860424"/>
            <a:ext cx="5326703" cy="1511300"/>
          </a:xfrm>
          <a:prstGeom prst="rect">
            <a:avLst/>
          </a:prstGeom>
        </p:spPr>
      </p:pic>
    </p:spTree>
    <p:extLst>
      <p:ext uri="{BB962C8B-B14F-4D97-AF65-F5344CB8AC3E}">
        <p14:creationId xmlns:p14="http://schemas.microsoft.com/office/powerpoint/2010/main" val="419439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DF3D-A398-66AA-A2C6-38932C0B9124}"/>
              </a:ext>
            </a:extLst>
          </p:cNvPr>
          <p:cNvSpPr>
            <a:spLocks noGrp="1"/>
          </p:cNvSpPr>
          <p:nvPr>
            <p:ph type="title"/>
          </p:nvPr>
        </p:nvSpPr>
        <p:spPr>
          <a:xfrm>
            <a:off x="0" y="1"/>
            <a:ext cx="12192000" cy="1371599"/>
          </a:xfrm>
        </p:spPr>
        <p:txBody>
          <a:bodyPr/>
          <a:lstStyle/>
          <a:p>
            <a:r>
              <a:rPr kumimoji="1" lang="ja-JP" altLang="en-US" sz="4400" b="1"/>
              <a:t>コミット数上位</a:t>
            </a:r>
            <a:r>
              <a:rPr kumimoji="1" lang="en-US" altLang="ja-JP" sz="4400" b="1" dirty="0"/>
              <a:t>10</a:t>
            </a:r>
            <a:r>
              <a:rPr kumimoji="1" lang="ja-JP" altLang="en-US" sz="4400" b="1"/>
              <a:t>名表す棒グラフ</a:t>
            </a:r>
            <a:br>
              <a:rPr kumimoji="1" lang="en-US" altLang="ja-JP" sz="4400" b="1" dirty="0"/>
            </a:br>
            <a:r>
              <a:rPr kumimoji="1" lang="en-US" altLang="ja-JP" sz="4400" b="1" dirty="0"/>
              <a:t>〜Python</a:t>
            </a:r>
            <a:r>
              <a:rPr kumimoji="1" lang="ja-JP" altLang="en-US" sz="4400" b="1"/>
              <a:t>コード</a:t>
            </a:r>
            <a:r>
              <a:rPr kumimoji="1" lang="en-US" altLang="ja-JP" sz="4400" b="1" dirty="0"/>
              <a:t>〜</a:t>
            </a:r>
            <a:endParaRPr kumimoji="1" lang="ja-JP" altLang="en-US"/>
          </a:p>
        </p:txBody>
      </p:sp>
      <p:sp>
        <p:nvSpPr>
          <p:cNvPr id="4" name="スライド番号プレースホルダー 3">
            <a:extLst>
              <a:ext uri="{FF2B5EF4-FFF2-40B4-BE49-F238E27FC236}">
                <a16:creationId xmlns:a16="http://schemas.microsoft.com/office/drawing/2014/main" id="{DF7175DD-AD5A-7B3E-0887-A0F7CEAD933F}"/>
              </a:ext>
            </a:extLst>
          </p:cNvPr>
          <p:cNvSpPr>
            <a:spLocks noGrp="1"/>
          </p:cNvSpPr>
          <p:nvPr>
            <p:ph type="sldNum" sz="quarter" idx="12"/>
          </p:nvPr>
        </p:nvSpPr>
        <p:spPr/>
        <p:txBody>
          <a:bodyPr/>
          <a:lstStyle/>
          <a:p>
            <a:fld id="{85189642-6B10-8E43-9431-3DD84EC2A373}" type="slidenum">
              <a:rPr kumimoji="1" lang="ja-JP" altLang="en-US" smtClean="0"/>
              <a:t>18</a:t>
            </a:fld>
            <a:endParaRPr kumimoji="1" lang="ja-JP" altLang="en-US"/>
          </a:p>
        </p:txBody>
      </p:sp>
      <p:pic>
        <p:nvPicPr>
          <p:cNvPr id="13" name="図 12" descr="テキスト&#10;&#10;自動的に生成された説明">
            <a:extLst>
              <a:ext uri="{FF2B5EF4-FFF2-40B4-BE49-F238E27FC236}">
                <a16:creationId xmlns:a16="http://schemas.microsoft.com/office/drawing/2014/main" id="{DF5D78BE-74CD-C4F3-3653-FDD73340B0F5}"/>
              </a:ext>
            </a:extLst>
          </p:cNvPr>
          <p:cNvPicPr>
            <a:picLocks noChangeAspect="1"/>
          </p:cNvPicPr>
          <p:nvPr/>
        </p:nvPicPr>
        <p:blipFill>
          <a:blip r:embed="rId2"/>
          <a:stretch>
            <a:fillRect/>
          </a:stretch>
        </p:blipFill>
        <p:spPr>
          <a:xfrm>
            <a:off x="88900" y="1297933"/>
            <a:ext cx="5499100" cy="5240979"/>
          </a:xfrm>
          <a:prstGeom prst="rect">
            <a:avLst/>
          </a:prstGeom>
        </p:spPr>
      </p:pic>
      <p:pic>
        <p:nvPicPr>
          <p:cNvPr id="15" name="図 14" descr="テキスト&#10;&#10;自動的に生成された説明">
            <a:extLst>
              <a:ext uri="{FF2B5EF4-FFF2-40B4-BE49-F238E27FC236}">
                <a16:creationId xmlns:a16="http://schemas.microsoft.com/office/drawing/2014/main" id="{E2B7BD28-99E2-AD07-A5B3-DBB6F878BFD4}"/>
              </a:ext>
            </a:extLst>
          </p:cNvPr>
          <p:cNvPicPr>
            <a:picLocks noChangeAspect="1"/>
          </p:cNvPicPr>
          <p:nvPr/>
        </p:nvPicPr>
        <p:blipFill>
          <a:blip r:embed="rId3"/>
          <a:stretch>
            <a:fillRect/>
          </a:stretch>
        </p:blipFill>
        <p:spPr>
          <a:xfrm>
            <a:off x="5810250" y="1297933"/>
            <a:ext cx="5855770" cy="3448522"/>
          </a:xfrm>
          <a:prstGeom prst="rect">
            <a:avLst/>
          </a:prstGeom>
        </p:spPr>
      </p:pic>
    </p:spTree>
    <p:extLst>
      <p:ext uri="{BB962C8B-B14F-4D97-AF65-F5344CB8AC3E}">
        <p14:creationId xmlns:p14="http://schemas.microsoft.com/office/powerpoint/2010/main" val="294068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DF3D-A398-66AA-A2C6-38932C0B9124}"/>
              </a:ext>
            </a:extLst>
          </p:cNvPr>
          <p:cNvSpPr>
            <a:spLocks noGrp="1"/>
          </p:cNvSpPr>
          <p:nvPr>
            <p:ph type="title"/>
          </p:nvPr>
        </p:nvSpPr>
        <p:spPr>
          <a:xfrm>
            <a:off x="0" y="1"/>
            <a:ext cx="12192000" cy="1333499"/>
          </a:xfrm>
        </p:spPr>
        <p:txBody>
          <a:bodyPr/>
          <a:lstStyle/>
          <a:p>
            <a:r>
              <a:rPr kumimoji="1" lang="ja-JP" altLang="en-US" sz="4400" b="1"/>
              <a:t>コミットメッセージ語数ヒストグラム</a:t>
            </a:r>
            <a:r>
              <a:rPr kumimoji="1" lang="en-US" altLang="ja-JP" sz="4400" b="1" dirty="0"/>
              <a:t>1</a:t>
            </a:r>
            <a:br>
              <a:rPr kumimoji="1" lang="en-US" altLang="ja-JP" sz="4400" b="1" dirty="0"/>
            </a:br>
            <a:r>
              <a:rPr kumimoji="1" lang="en-US" altLang="ja-JP" sz="4400" b="1" dirty="0"/>
              <a:t>〜Python</a:t>
            </a:r>
            <a:r>
              <a:rPr kumimoji="1" lang="ja-JP" altLang="en-US" sz="4400" b="1"/>
              <a:t>コード</a:t>
            </a:r>
            <a:r>
              <a:rPr kumimoji="1" lang="en-US" altLang="ja-JP" sz="4400" b="1" dirty="0"/>
              <a:t>〜</a:t>
            </a:r>
            <a:endParaRPr kumimoji="1" lang="ja-JP" altLang="en-US"/>
          </a:p>
        </p:txBody>
      </p:sp>
      <p:sp>
        <p:nvSpPr>
          <p:cNvPr id="4" name="スライド番号プレースホルダー 3">
            <a:extLst>
              <a:ext uri="{FF2B5EF4-FFF2-40B4-BE49-F238E27FC236}">
                <a16:creationId xmlns:a16="http://schemas.microsoft.com/office/drawing/2014/main" id="{DF7175DD-AD5A-7B3E-0887-A0F7CEAD933F}"/>
              </a:ext>
            </a:extLst>
          </p:cNvPr>
          <p:cNvSpPr>
            <a:spLocks noGrp="1"/>
          </p:cNvSpPr>
          <p:nvPr>
            <p:ph type="sldNum" sz="quarter" idx="12"/>
          </p:nvPr>
        </p:nvSpPr>
        <p:spPr/>
        <p:txBody>
          <a:bodyPr/>
          <a:lstStyle/>
          <a:p>
            <a:fld id="{85189642-6B10-8E43-9431-3DD84EC2A373}" type="slidenum">
              <a:rPr kumimoji="1" lang="ja-JP" altLang="en-US" smtClean="0"/>
              <a:t>19</a:t>
            </a:fld>
            <a:endParaRPr kumimoji="1" lang="ja-JP" altLang="en-US"/>
          </a:p>
        </p:txBody>
      </p:sp>
      <p:pic>
        <p:nvPicPr>
          <p:cNvPr id="10" name="図 9" descr="テキスト&#10;&#10;自動的に生成された説明">
            <a:extLst>
              <a:ext uri="{FF2B5EF4-FFF2-40B4-BE49-F238E27FC236}">
                <a16:creationId xmlns:a16="http://schemas.microsoft.com/office/drawing/2014/main" id="{91251D8B-EEA7-D346-F140-6AC2F8505EF2}"/>
              </a:ext>
            </a:extLst>
          </p:cNvPr>
          <p:cNvPicPr>
            <a:picLocks noChangeAspect="1"/>
          </p:cNvPicPr>
          <p:nvPr/>
        </p:nvPicPr>
        <p:blipFill>
          <a:blip r:embed="rId2"/>
          <a:stretch>
            <a:fillRect/>
          </a:stretch>
        </p:blipFill>
        <p:spPr>
          <a:xfrm>
            <a:off x="65088" y="1508760"/>
            <a:ext cx="5238750" cy="4191000"/>
          </a:xfrm>
          <a:prstGeom prst="rect">
            <a:avLst/>
          </a:prstGeom>
        </p:spPr>
      </p:pic>
      <p:pic>
        <p:nvPicPr>
          <p:cNvPr id="13" name="図 12" descr="テキスト&#10;&#10;自動的に生成された説明">
            <a:extLst>
              <a:ext uri="{FF2B5EF4-FFF2-40B4-BE49-F238E27FC236}">
                <a16:creationId xmlns:a16="http://schemas.microsoft.com/office/drawing/2014/main" id="{25A4F088-4DC2-7399-F72D-2202BD2E690F}"/>
              </a:ext>
            </a:extLst>
          </p:cNvPr>
          <p:cNvPicPr>
            <a:picLocks noChangeAspect="1"/>
          </p:cNvPicPr>
          <p:nvPr/>
        </p:nvPicPr>
        <p:blipFill>
          <a:blip r:embed="rId3"/>
          <a:stretch>
            <a:fillRect/>
          </a:stretch>
        </p:blipFill>
        <p:spPr>
          <a:xfrm>
            <a:off x="5368925" y="726396"/>
            <a:ext cx="6254750" cy="5405208"/>
          </a:xfrm>
          <a:prstGeom prst="rect">
            <a:avLst/>
          </a:prstGeom>
        </p:spPr>
      </p:pic>
    </p:spTree>
    <p:extLst>
      <p:ext uri="{BB962C8B-B14F-4D97-AF65-F5344CB8AC3E}">
        <p14:creationId xmlns:p14="http://schemas.microsoft.com/office/powerpoint/2010/main" val="41274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57AFF-0F3F-3F48-67C7-5F0F00FE6A4B}"/>
              </a:ext>
            </a:extLst>
          </p:cNvPr>
          <p:cNvSpPr>
            <a:spLocks noGrp="1"/>
          </p:cNvSpPr>
          <p:nvPr>
            <p:ph type="title"/>
          </p:nvPr>
        </p:nvSpPr>
        <p:spPr/>
        <p:txBody>
          <a:bodyPr/>
          <a:lstStyle/>
          <a:p>
            <a:r>
              <a:rPr kumimoji="1" lang="ja-JP" altLang="en-US"/>
              <a:t>選んだ二つの</a:t>
            </a:r>
            <a:r>
              <a:rPr kumimoji="1" lang="en-US" altLang="ja-JP" dirty="0"/>
              <a:t>OSS</a:t>
            </a:r>
            <a:r>
              <a:rPr kumimoji="1" lang="ja-JP" altLang="en-US"/>
              <a:t>リポジトリ</a:t>
            </a:r>
            <a:br>
              <a:rPr kumimoji="1" lang="en-US" altLang="ja-JP" dirty="0"/>
            </a:br>
            <a:r>
              <a:rPr kumimoji="1" lang="ja-JP" altLang="en-US"/>
              <a:t>「名前・</a:t>
            </a:r>
            <a:r>
              <a:rPr kumimoji="1" lang="en-US" altLang="ja-JP" dirty="0"/>
              <a:t>URL</a:t>
            </a:r>
            <a:r>
              <a:rPr kumimoji="1" lang="ja-JP" altLang="en-US"/>
              <a:t>」</a:t>
            </a:r>
          </a:p>
        </p:txBody>
      </p:sp>
      <p:sp>
        <p:nvSpPr>
          <p:cNvPr id="3" name="コンテンツ プレースホルダー 2">
            <a:extLst>
              <a:ext uri="{FF2B5EF4-FFF2-40B4-BE49-F238E27FC236}">
                <a16:creationId xmlns:a16="http://schemas.microsoft.com/office/drawing/2014/main" id="{7B6BFEBB-BDDD-3F6F-BD3B-DF23BB4FEC39}"/>
              </a:ext>
            </a:extLst>
          </p:cNvPr>
          <p:cNvSpPr>
            <a:spLocks noGrp="1"/>
          </p:cNvSpPr>
          <p:nvPr>
            <p:ph idx="1"/>
          </p:nvPr>
        </p:nvSpPr>
        <p:spPr>
          <a:xfrm>
            <a:off x="364413" y="1812969"/>
            <a:ext cx="5257800" cy="3545934"/>
          </a:xfrm>
        </p:spPr>
        <p:txBody>
          <a:bodyPr/>
          <a:lstStyle/>
          <a:p>
            <a:pPr marL="0" indent="0">
              <a:buNone/>
            </a:pPr>
            <a:r>
              <a:rPr lang="en-US" altLang="ja-JP" dirty="0"/>
              <a:t>1</a:t>
            </a:r>
            <a:r>
              <a:rPr lang="ja-JP" altLang="en-US"/>
              <a:t>．</a:t>
            </a:r>
            <a:r>
              <a:rPr lang="en-US" altLang="ja-JP" dirty="0"/>
              <a:t>Vagrant</a:t>
            </a:r>
            <a:r>
              <a:rPr lang="ja-JP" altLang="en-US"/>
              <a:t>「ベイグラント」</a:t>
            </a:r>
            <a:endParaRPr lang="en-US" altLang="ja-JP" dirty="0"/>
          </a:p>
          <a:p>
            <a:r>
              <a:rPr lang="en-US" altLang="ja-JP" dirty="0">
                <a:latin typeface="Hiragino Mincho ProN W3" panose="02020300000000000000" pitchFamily="18" charset="-128"/>
                <a:ea typeface="Hiragino Mincho ProN W3" panose="02020300000000000000" pitchFamily="18" charset="-128"/>
              </a:rPr>
              <a:t>OSS</a:t>
            </a:r>
            <a:r>
              <a:rPr lang="ja-JP" altLang="en-US">
                <a:latin typeface="Hiragino Mincho ProN W3" panose="02020300000000000000" pitchFamily="18" charset="-128"/>
                <a:ea typeface="Hiragino Mincho ProN W3" panose="02020300000000000000" pitchFamily="18" charset="-128"/>
              </a:rPr>
              <a:t>リポジトリのフルネーム</a:t>
            </a:r>
            <a:br>
              <a:rPr lang="en-US" altLang="ja-JP" dirty="0">
                <a:latin typeface="Hiragino Mincho ProN W3" panose="02020300000000000000" pitchFamily="18" charset="-128"/>
                <a:ea typeface="Hiragino Mincho ProN W3" panose="02020300000000000000" pitchFamily="18" charset="-128"/>
              </a:rPr>
            </a:br>
            <a:r>
              <a:rPr lang="en-US" altLang="ja-JP" dirty="0" err="1">
                <a:latin typeface="Hiragino Mincho ProN W3" panose="02020300000000000000" pitchFamily="18" charset="-128"/>
                <a:ea typeface="Hiragino Mincho ProN W3" panose="02020300000000000000" pitchFamily="18" charset="-128"/>
              </a:rPr>
              <a:t>hashicorp</a:t>
            </a:r>
            <a:r>
              <a:rPr lang="en-US" altLang="ja-JP" dirty="0">
                <a:latin typeface="Hiragino Mincho ProN W3" panose="02020300000000000000" pitchFamily="18" charset="-128"/>
                <a:ea typeface="Hiragino Mincho ProN W3" panose="02020300000000000000" pitchFamily="18" charset="-128"/>
              </a:rPr>
              <a:t>/vagrant</a:t>
            </a:r>
          </a:p>
          <a:p>
            <a:r>
              <a:rPr lang="en-US" altLang="ja-JP" dirty="0">
                <a:latin typeface="Hiragino Mincho ProN W3" panose="02020300000000000000" pitchFamily="18" charset="-128"/>
                <a:ea typeface="Hiragino Mincho ProN W3" panose="02020300000000000000" pitchFamily="18" charset="-128"/>
              </a:rPr>
              <a:t>URL</a:t>
            </a:r>
            <a:br>
              <a:rPr lang="en-US" altLang="ja-JP" dirty="0">
                <a:latin typeface="Hiragino Mincho ProN W3" panose="02020300000000000000" pitchFamily="18" charset="-128"/>
                <a:ea typeface="Hiragino Mincho ProN W3" panose="02020300000000000000" pitchFamily="18" charset="-128"/>
              </a:rPr>
            </a:br>
            <a:r>
              <a:rPr lang="en-US" altLang="ja-JP" dirty="0">
                <a:latin typeface="Hiragino Mincho ProN W3" panose="02020300000000000000" pitchFamily="18" charset="-128"/>
                <a:ea typeface="Hiragino Mincho ProN W3" panose="02020300000000000000" pitchFamily="18" charset="-128"/>
              </a:rPr>
              <a:t>https://</a:t>
            </a:r>
            <a:r>
              <a:rPr lang="en-US" altLang="ja-JP" dirty="0" err="1">
                <a:latin typeface="Hiragino Mincho ProN W3" panose="02020300000000000000" pitchFamily="18" charset="-128"/>
                <a:ea typeface="Hiragino Mincho ProN W3" panose="02020300000000000000" pitchFamily="18" charset="-128"/>
              </a:rPr>
              <a:t>github.com</a:t>
            </a:r>
            <a:r>
              <a:rPr lang="en-US" altLang="ja-JP" dirty="0">
                <a:latin typeface="Hiragino Mincho ProN W3" panose="02020300000000000000" pitchFamily="18" charset="-128"/>
                <a:ea typeface="Hiragino Mincho ProN W3" panose="02020300000000000000" pitchFamily="18" charset="-128"/>
              </a:rPr>
              <a:t>/</a:t>
            </a:r>
            <a:r>
              <a:rPr lang="en-US" altLang="ja-JP" dirty="0" err="1">
                <a:latin typeface="Hiragino Mincho ProN W3" panose="02020300000000000000" pitchFamily="18" charset="-128"/>
                <a:ea typeface="Hiragino Mincho ProN W3" panose="02020300000000000000" pitchFamily="18" charset="-128"/>
              </a:rPr>
              <a:t>hashicorp</a:t>
            </a:r>
            <a:r>
              <a:rPr lang="en-US" altLang="ja-JP" dirty="0">
                <a:latin typeface="Hiragino Mincho ProN W3" panose="02020300000000000000" pitchFamily="18" charset="-128"/>
                <a:ea typeface="Hiragino Mincho ProN W3" panose="02020300000000000000" pitchFamily="18" charset="-128"/>
              </a:rPr>
              <a:t>/vagrant</a:t>
            </a:r>
          </a:p>
          <a:p>
            <a:r>
              <a:rPr lang="en-US" altLang="ja-JP" dirty="0">
                <a:latin typeface="Hiragino Mincho ProN W3" panose="02020300000000000000" pitchFamily="18" charset="-128"/>
                <a:ea typeface="Hiragino Mincho ProN W3" panose="02020300000000000000" pitchFamily="18" charset="-128"/>
              </a:rPr>
              <a:t>OSS</a:t>
            </a:r>
            <a:r>
              <a:rPr lang="ja-JP" altLang="en-US">
                <a:latin typeface="Hiragino Mincho ProN W3" panose="02020300000000000000" pitchFamily="18" charset="-128"/>
                <a:ea typeface="Hiragino Mincho ProN W3" panose="02020300000000000000" pitchFamily="18" charset="-128"/>
              </a:rPr>
              <a:t>ライセンス</a:t>
            </a:r>
            <a:br>
              <a:rPr lang="en-US" altLang="ja-JP" dirty="0">
                <a:latin typeface="Hiragino Mincho ProN W3" panose="02020300000000000000" pitchFamily="18" charset="-128"/>
                <a:ea typeface="Hiragino Mincho ProN W3" panose="02020300000000000000" pitchFamily="18" charset="-128"/>
              </a:rPr>
            </a:br>
            <a:r>
              <a:rPr lang="en" altLang="ja-JP" i="0" dirty="0">
                <a:solidFill>
                  <a:srgbClr val="1F2328"/>
                </a:solidFill>
                <a:effectLst/>
                <a:latin typeface="Hiragino Mincho ProN W3" panose="02020300000000000000" pitchFamily="18" charset="-128"/>
                <a:ea typeface="Hiragino Mincho ProN W3" panose="02020300000000000000" pitchFamily="18" charset="-128"/>
              </a:rPr>
              <a:t>MIT License</a:t>
            </a:r>
          </a:p>
        </p:txBody>
      </p:sp>
      <p:sp>
        <p:nvSpPr>
          <p:cNvPr id="4" name="スライド番号プレースホルダー 3">
            <a:extLst>
              <a:ext uri="{FF2B5EF4-FFF2-40B4-BE49-F238E27FC236}">
                <a16:creationId xmlns:a16="http://schemas.microsoft.com/office/drawing/2014/main" id="{02367764-E69D-9D6D-75FF-4F39CF384EA7}"/>
              </a:ext>
            </a:extLst>
          </p:cNvPr>
          <p:cNvSpPr>
            <a:spLocks noGrp="1"/>
          </p:cNvSpPr>
          <p:nvPr>
            <p:ph type="sldNum" sz="quarter" idx="12"/>
          </p:nvPr>
        </p:nvSpPr>
        <p:spPr/>
        <p:txBody>
          <a:bodyPr/>
          <a:lstStyle/>
          <a:p>
            <a:fld id="{85189642-6B10-8E43-9431-3DD84EC2A373}" type="slidenum">
              <a:rPr kumimoji="1" lang="ja-JP" altLang="en-US" smtClean="0"/>
              <a:t>2</a:t>
            </a:fld>
            <a:endParaRPr kumimoji="1" lang="ja-JP" altLang="en-US"/>
          </a:p>
        </p:txBody>
      </p:sp>
      <p:sp>
        <p:nvSpPr>
          <p:cNvPr id="5" name="コンテンツ プレースホルダー 2">
            <a:extLst>
              <a:ext uri="{FF2B5EF4-FFF2-40B4-BE49-F238E27FC236}">
                <a16:creationId xmlns:a16="http://schemas.microsoft.com/office/drawing/2014/main" id="{F1341CA3-5459-8C85-008F-2618755888DE}"/>
              </a:ext>
            </a:extLst>
          </p:cNvPr>
          <p:cNvSpPr txBox="1">
            <a:spLocks/>
          </p:cNvSpPr>
          <p:nvPr/>
        </p:nvSpPr>
        <p:spPr>
          <a:xfrm>
            <a:off x="6569787" y="1812969"/>
            <a:ext cx="5257800" cy="3545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2</a:t>
            </a:r>
            <a:r>
              <a:rPr lang="ja-JP" altLang="en-US"/>
              <a:t>．</a:t>
            </a:r>
            <a:r>
              <a:rPr lang="en-US" altLang="ja-JP" dirty="0"/>
              <a:t>Terraform</a:t>
            </a:r>
            <a:r>
              <a:rPr lang="ja-JP" altLang="en-US"/>
              <a:t>「テラフォーム」</a:t>
            </a:r>
            <a:endParaRPr lang="en-US" altLang="ja-JP" dirty="0"/>
          </a:p>
          <a:p>
            <a:r>
              <a:rPr lang="en-US" altLang="ja-JP" dirty="0">
                <a:latin typeface="Hiragino Mincho ProN W3" panose="02020300000000000000" pitchFamily="18" charset="-128"/>
                <a:ea typeface="Hiragino Mincho ProN W3" panose="02020300000000000000" pitchFamily="18" charset="-128"/>
              </a:rPr>
              <a:t>OSS</a:t>
            </a:r>
            <a:r>
              <a:rPr lang="ja-JP" altLang="en-US">
                <a:latin typeface="Hiragino Mincho ProN W3" panose="02020300000000000000" pitchFamily="18" charset="-128"/>
                <a:ea typeface="Hiragino Mincho ProN W3" panose="02020300000000000000" pitchFamily="18" charset="-128"/>
              </a:rPr>
              <a:t>リポジトリのフルネーム</a:t>
            </a:r>
            <a:br>
              <a:rPr lang="en-US" altLang="ja-JP" dirty="0">
                <a:latin typeface="Hiragino Mincho ProN W3" panose="02020300000000000000" pitchFamily="18" charset="-128"/>
                <a:ea typeface="Hiragino Mincho ProN W3" panose="02020300000000000000" pitchFamily="18" charset="-128"/>
              </a:rPr>
            </a:br>
            <a:r>
              <a:rPr lang="en-US" altLang="ja-JP" dirty="0" err="1">
                <a:latin typeface="Hiragino Mincho ProN W3" panose="02020300000000000000" pitchFamily="18" charset="-128"/>
                <a:ea typeface="Hiragino Mincho ProN W3" panose="02020300000000000000" pitchFamily="18" charset="-128"/>
              </a:rPr>
              <a:t>hashicorp</a:t>
            </a:r>
            <a:r>
              <a:rPr lang="en-US" altLang="ja-JP" dirty="0">
                <a:latin typeface="Hiragino Mincho ProN W3" panose="02020300000000000000" pitchFamily="18" charset="-128"/>
                <a:ea typeface="Hiragino Mincho ProN W3" panose="02020300000000000000" pitchFamily="18" charset="-128"/>
              </a:rPr>
              <a:t>/terraform</a:t>
            </a:r>
          </a:p>
          <a:p>
            <a:r>
              <a:rPr lang="en-US" altLang="ja-JP" dirty="0">
                <a:latin typeface="Hiragino Mincho ProN W3" panose="02020300000000000000" pitchFamily="18" charset="-128"/>
                <a:ea typeface="Hiragino Mincho ProN W3" panose="02020300000000000000" pitchFamily="18" charset="-128"/>
              </a:rPr>
              <a:t>URL</a:t>
            </a:r>
            <a:br>
              <a:rPr lang="en-US" altLang="ja-JP" dirty="0">
                <a:latin typeface="Hiragino Mincho ProN W3" panose="02020300000000000000" pitchFamily="18" charset="-128"/>
                <a:ea typeface="Hiragino Mincho ProN W3" panose="02020300000000000000" pitchFamily="18" charset="-128"/>
              </a:rPr>
            </a:br>
            <a:r>
              <a:rPr lang="en-US" altLang="ja-JP" dirty="0">
                <a:latin typeface="Hiragino Mincho ProN W3" panose="02020300000000000000" pitchFamily="18" charset="-128"/>
                <a:ea typeface="Hiragino Mincho ProN W3" panose="02020300000000000000" pitchFamily="18" charset="-128"/>
              </a:rPr>
              <a:t>https://</a:t>
            </a:r>
            <a:r>
              <a:rPr lang="en-US" altLang="ja-JP" dirty="0" err="1">
                <a:latin typeface="Hiragino Mincho ProN W3" panose="02020300000000000000" pitchFamily="18" charset="-128"/>
                <a:ea typeface="Hiragino Mincho ProN W3" panose="02020300000000000000" pitchFamily="18" charset="-128"/>
              </a:rPr>
              <a:t>github.com</a:t>
            </a:r>
            <a:r>
              <a:rPr lang="en-US" altLang="ja-JP" dirty="0">
                <a:latin typeface="Hiragino Mincho ProN W3" panose="02020300000000000000" pitchFamily="18" charset="-128"/>
                <a:ea typeface="Hiragino Mincho ProN W3" panose="02020300000000000000" pitchFamily="18" charset="-128"/>
              </a:rPr>
              <a:t>/</a:t>
            </a:r>
            <a:r>
              <a:rPr lang="en-US" altLang="ja-JP" dirty="0" err="1">
                <a:latin typeface="Hiragino Mincho ProN W3" panose="02020300000000000000" pitchFamily="18" charset="-128"/>
                <a:ea typeface="Hiragino Mincho ProN W3" panose="02020300000000000000" pitchFamily="18" charset="-128"/>
              </a:rPr>
              <a:t>hashicorp</a:t>
            </a:r>
            <a:r>
              <a:rPr lang="en-US" altLang="ja-JP" dirty="0">
                <a:latin typeface="Hiragino Mincho ProN W3" panose="02020300000000000000" pitchFamily="18" charset="-128"/>
                <a:ea typeface="Hiragino Mincho ProN W3" panose="02020300000000000000" pitchFamily="18" charset="-128"/>
              </a:rPr>
              <a:t>/terraform</a:t>
            </a:r>
          </a:p>
          <a:p>
            <a:r>
              <a:rPr lang="en-US" altLang="ja-JP" dirty="0">
                <a:latin typeface="Hiragino Mincho ProN W3" panose="02020300000000000000" pitchFamily="18" charset="-128"/>
                <a:ea typeface="Hiragino Mincho ProN W3" panose="02020300000000000000" pitchFamily="18" charset="-128"/>
              </a:rPr>
              <a:t>OSS</a:t>
            </a:r>
            <a:r>
              <a:rPr lang="ja-JP" altLang="en-US">
                <a:latin typeface="Hiragino Mincho ProN W3" panose="02020300000000000000" pitchFamily="18" charset="-128"/>
                <a:ea typeface="Hiragino Mincho ProN W3" panose="02020300000000000000" pitchFamily="18" charset="-128"/>
              </a:rPr>
              <a:t>ライセンス</a:t>
            </a:r>
            <a:br>
              <a:rPr lang="en-US" altLang="ja-JP" dirty="0">
                <a:latin typeface="Hiragino Mincho ProN W3" panose="02020300000000000000" pitchFamily="18" charset="-128"/>
                <a:ea typeface="Hiragino Mincho ProN W3" panose="02020300000000000000" pitchFamily="18" charset="-128"/>
              </a:rPr>
            </a:br>
            <a:r>
              <a:rPr lang="en" altLang="ja-JP" i="0" dirty="0">
                <a:solidFill>
                  <a:srgbClr val="1F2328"/>
                </a:solidFill>
                <a:effectLst/>
                <a:latin typeface="Hiragino Mincho ProN W3" panose="02020300000000000000" pitchFamily="18" charset="-128"/>
                <a:ea typeface="Hiragino Mincho ProN W3" panose="02020300000000000000" pitchFamily="18" charset="-128"/>
              </a:rPr>
              <a:t>Mozilla Public License 2.0</a:t>
            </a:r>
          </a:p>
          <a:p>
            <a:pPr marL="0" indent="0">
              <a:buNone/>
            </a:pPr>
            <a:endParaRPr lang="en-US" altLang="ja-JP" dirty="0"/>
          </a:p>
          <a:p>
            <a:pPr marL="0" indent="0">
              <a:buFont typeface="Arial" panose="020B0604020202020204" pitchFamily="34" charset="0"/>
              <a:buNone/>
            </a:pPr>
            <a:endParaRPr lang="ja-JP" altLang="en-US"/>
          </a:p>
        </p:txBody>
      </p:sp>
      <p:sp>
        <p:nvSpPr>
          <p:cNvPr id="6" name="テキスト ボックス 5">
            <a:extLst>
              <a:ext uri="{FF2B5EF4-FFF2-40B4-BE49-F238E27FC236}">
                <a16:creationId xmlns:a16="http://schemas.microsoft.com/office/drawing/2014/main" id="{FC7A5944-B348-459E-0913-50C5646B6A1E}"/>
              </a:ext>
            </a:extLst>
          </p:cNvPr>
          <p:cNvSpPr txBox="1"/>
          <p:nvPr/>
        </p:nvSpPr>
        <p:spPr>
          <a:xfrm>
            <a:off x="450473" y="5414001"/>
            <a:ext cx="10619145" cy="1384995"/>
          </a:xfrm>
          <a:prstGeom prst="rect">
            <a:avLst/>
          </a:prstGeom>
          <a:noFill/>
        </p:spPr>
        <p:txBody>
          <a:bodyPr wrap="square" rtlCol="0">
            <a:spAutoFit/>
          </a:bodyPr>
          <a:lstStyle/>
          <a:p>
            <a:r>
              <a:rPr kumimoji="1" lang="ja-JP" altLang="en-US" sz="2800"/>
              <a:t>★</a:t>
            </a:r>
            <a:r>
              <a:rPr kumimoji="1" lang="ja-JP" altLang="en-US" sz="2800" b="1">
                <a:solidFill>
                  <a:schemeClr val="accent1"/>
                </a:solidFill>
              </a:rPr>
              <a:t>共通項目：</a:t>
            </a:r>
            <a:r>
              <a:rPr kumimoji="1" lang="ja-JP" altLang="en-US" sz="2800"/>
              <a:t>仮想化に関する</a:t>
            </a:r>
            <a:r>
              <a:rPr kumimoji="1" lang="en-US" altLang="ja-JP" sz="2800" dirty="0"/>
              <a:t>OSS</a:t>
            </a:r>
            <a:endParaRPr lang="en-US" altLang="ja-JP" sz="2800" dirty="0"/>
          </a:p>
          <a:p>
            <a:r>
              <a:rPr kumimoji="1" lang="ja-JP" altLang="en-US" sz="2800"/>
              <a:t>★</a:t>
            </a:r>
            <a:r>
              <a:rPr kumimoji="1" lang="ja-JP" altLang="en-US" sz="2800" b="1">
                <a:solidFill>
                  <a:schemeClr val="accent1"/>
                </a:solidFill>
              </a:rPr>
              <a:t>選んだ理由：</a:t>
            </a:r>
            <a:r>
              <a:rPr kumimoji="1" lang="ja-JP" altLang="en-US" sz="2800"/>
              <a:t>仮想化技術として</a:t>
            </a:r>
            <a:r>
              <a:rPr kumimoji="1" lang="en-US" altLang="ja-JP" sz="2800" dirty="0"/>
              <a:t>Docker</a:t>
            </a:r>
            <a:r>
              <a:rPr kumimoji="1" lang="ja-JP" altLang="en-US" sz="2800"/>
              <a:t>を利用していたが他のものにどんなものがあるのか気になったから．</a:t>
            </a:r>
          </a:p>
        </p:txBody>
      </p:sp>
    </p:spTree>
    <p:extLst>
      <p:ext uri="{BB962C8B-B14F-4D97-AF65-F5344CB8AC3E}">
        <p14:creationId xmlns:p14="http://schemas.microsoft.com/office/powerpoint/2010/main" val="183679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6DF3D-A398-66AA-A2C6-38932C0B9124}"/>
              </a:ext>
            </a:extLst>
          </p:cNvPr>
          <p:cNvSpPr>
            <a:spLocks noGrp="1"/>
          </p:cNvSpPr>
          <p:nvPr>
            <p:ph type="title"/>
          </p:nvPr>
        </p:nvSpPr>
        <p:spPr>
          <a:xfrm>
            <a:off x="0" y="1"/>
            <a:ext cx="12192000" cy="1333499"/>
          </a:xfrm>
        </p:spPr>
        <p:txBody>
          <a:bodyPr/>
          <a:lstStyle/>
          <a:p>
            <a:r>
              <a:rPr kumimoji="1" lang="ja-JP" altLang="en-US" sz="4400" b="1"/>
              <a:t>コミットメッセージ語数ヒストグラム</a:t>
            </a:r>
            <a:r>
              <a:rPr lang="en-US" altLang="ja-JP" b="1" dirty="0"/>
              <a:t>2</a:t>
            </a:r>
            <a:br>
              <a:rPr kumimoji="1" lang="en-US" altLang="ja-JP" sz="4400" b="1" dirty="0"/>
            </a:br>
            <a:r>
              <a:rPr kumimoji="1" lang="en-US" altLang="ja-JP" sz="4400" b="1" dirty="0"/>
              <a:t>〜Python</a:t>
            </a:r>
            <a:r>
              <a:rPr kumimoji="1" lang="ja-JP" altLang="en-US" sz="4400" b="1"/>
              <a:t>コード</a:t>
            </a:r>
            <a:r>
              <a:rPr kumimoji="1" lang="en-US" altLang="ja-JP" sz="4400" b="1" dirty="0"/>
              <a:t>〜</a:t>
            </a:r>
            <a:endParaRPr kumimoji="1" lang="ja-JP" altLang="en-US"/>
          </a:p>
        </p:txBody>
      </p:sp>
      <p:sp>
        <p:nvSpPr>
          <p:cNvPr id="4" name="スライド番号プレースホルダー 3">
            <a:extLst>
              <a:ext uri="{FF2B5EF4-FFF2-40B4-BE49-F238E27FC236}">
                <a16:creationId xmlns:a16="http://schemas.microsoft.com/office/drawing/2014/main" id="{DF7175DD-AD5A-7B3E-0887-A0F7CEAD933F}"/>
              </a:ext>
            </a:extLst>
          </p:cNvPr>
          <p:cNvSpPr>
            <a:spLocks noGrp="1"/>
          </p:cNvSpPr>
          <p:nvPr>
            <p:ph type="sldNum" sz="quarter" idx="12"/>
          </p:nvPr>
        </p:nvSpPr>
        <p:spPr/>
        <p:txBody>
          <a:bodyPr/>
          <a:lstStyle/>
          <a:p>
            <a:fld id="{85189642-6B10-8E43-9431-3DD84EC2A373}" type="slidenum">
              <a:rPr kumimoji="1" lang="ja-JP" altLang="en-US" smtClean="0"/>
              <a:t>20</a:t>
            </a:fld>
            <a:endParaRPr kumimoji="1" lang="ja-JP" altLang="en-US"/>
          </a:p>
        </p:txBody>
      </p:sp>
      <p:pic>
        <p:nvPicPr>
          <p:cNvPr id="3" name="図 2" descr="テキスト&#10;&#10;自動的に生成された説明">
            <a:extLst>
              <a:ext uri="{FF2B5EF4-FFF2-40B4-BE49-F238E27FC236}">
                <a16:creationId xmlns:a16="http://schemas.microsoft.com/office/drawing/2014/main" id="{59F5EC97-5EE3-13C2-20EC-F4370BF71151}"/>
              </a:ext>
            </a:extLst>
          </p:cNvPr>
          <p:cNvPicPr>
            <a:picLocks noChangeAspect="1"/>
          </p:cNvPicPr>
          <p:nvPr/>
        </p:nvPicPr>
        <p:blipFill>
          <a:blip r:embed="rId2"/>
          <a:stretch>
            <a:fillRect/>
          </a:stretch>
        </p:blipFill>
        <p:spPr>
          <a:xfrm>
            <a:off x="292100" y="1333500"/>
            <a:ext cx="7124700" cy="5283200"/>
          </a:xfrm>
          <a:prstGeom prst="rect">
            <a:avLst/>
          </a:prstGeom>
        </p:spPr>
      </p:pic>
    </p:spTree>
    <p:extLst>
      <p:ext uri="{BB962C8B-B14F-4D97-AF65-F5344CB8AC3E}">
        <p14:creationId xmlns:p14="http://schemas.microsoft.com/office/powerpoint/2010/main" val="29026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57AFF-0F3F-3F48-67C7-5F0F00FE6A4B}"/>
              </a:ext>
            </a:extLst>
          </p:cNvPr>
          <p:cNvSpPr>
            <a:spLocks noGrp="1"/>
          </p:cNvSpPr>
          <p:nvPr>
            <p:ph type="title"/>
          </p:nvPr>
        </p:nvSpPr>
        <p:spPr>
          <a:xfrm>
            <a:off x="838200" y="5690"/>
            <a:ext cx="10515600" cy="955172"/>
          </a:xfrm>
        </p:spPr>
        <p:txBody>
          <a:bodyPr/>
          <a:lstStyle/>
          <a:p>
            <a:r>
              <a:rPr kumimoji="1" lang="ja-JP" altLang="en-US"/>
              <a:t>選んだ二つの</a:t>
            </a:r>
            <a:r>
              <a:rPr kumimoji="1" lang="en-US" altLang="ja-JP" dirty="0"/>
              <a:t>OSS</a:t>
            </a:r>
            <a:r>
              <a:rPr kumimoji="1" lang="ja-JP" altLang="en-US"/>
              <a:t>リポジトリの説明</a:t>
            </a:r>
          </a:p>
        </p:txBody>
      </p:sp>
      <p:sp>
        <p:nvSpPr>
          <p:cNvPr id="3" name="コンテンツ プレースホルダー 2">
            <a:extLst>
              <a:ext uri="{FF2B5EF4-FFF2-40B4-BE49-F238E27FC236}">
                <a16:creationId xmlns:a16="http://schemas.microsoft.com/office/drawing/2014/main" id="{7B6BFEBB-BDDD-3F6F-BD3B-DF23BB4FEC39}"/>
              </a:ext>
            </a:extLst>
          </p:cNvPr>
          <p:cNvSpPr>
            <a:spLocks noGrp="1"/>
          </p:cNvSpPr>
          <p:nvPr>
            <p:ph idx="1"/>
          </p:nvPr>
        </p:nvSpPr>
        <p:spPr>
          <a:xfrm>
            <a:off x="234238" y="1699433"/>
            <a:ext cx="5518150" cy="4543381"/>
          </a:xfrm>
        </p:spPr>
        <p:txBody>
          <a:bodyPr>
            <a:normAutofit/>
          </a:bodyPr>
          <a:lstStyle/>
          <a:p>
            <a:pPr marL="0" indent="0">
              <a:buNone/>
            </a:pPr>
            <a:r>
              <a:rPr lang="en-US" altLang="ja-JP" dirty="0"/>
              <a:t>1</a:t>
            </a:r>
            <a:r>
              <a:rPr lang="ja-JP" altLang="en-US"/>
              <a:t>．</a:t>
            </a:r>
            <a:r>
              <a:rPr lang="en-US" altLang="ja-JP" dirty="0"/>
              <a:t>Vagrant</a:t>
            </a:r>
            <a:r>
              <a:rPr lang="ja-JP" altLang="en-US"/>
              <a:t>「ベイグラント」</a:t>
            </a:r>
            <a:endParaRPr lang="en-US" altLang="ja-JP" dirty="0"/>
          </a:p>
          <a:p>
            <a:r>
              <a:rPr lang="ja-JP" altLang="en-US" sz="2400"/>
              <a:t>スター数：</a:t>
            </a:r>
            <a:r>
              <a:rPr lang="en-US" altLang="ja-JP" sz="2400" dirty="0"/>
              <a:t>25.1k</a:t>
            </a:r>
          </a:p>
          <a:p>
            <a:r>
              <a:rPr lang="ja-JP" altLang="en-US" sz="2400"/>
              <a:t>コントリビュータ数：</a:t>
            </a:r>
            <a:r>
              <a:rPr lang="en-US" altLang="ja-JP" sz="2400" dirty="0"/>
              <a:t>1001</a:t>
            </a:r>
          </a:p>
          <a:p>
            <a:r>
              <a:rPr lang="ja-JP" altLang="en-US" sz="2400"/>
              <a:t>コミット数：</a:t>
            </a:r>
            <a:r>
              <a:rPr lang="en-US" altLang="ja-JP" sz="2400" dirty="0"/>
              <a:t>16427</a:t>
            </a:r>
          </a:p>
          <a:p>
            <a:r>
              <a:rPr lang="ja-JP" altLang="en-US" sz="2400" b="1">
                <a:solidFill>
                  <a:schemeClr val="accent1"/>
                </a:solidFill>
              </a:rPr>
              <a:t>本リポジトリの説明</a:t>
            </a:r>
            <a:endParaRPr lang="en-US" altLang="ja-JP" sz="2400" b="1" dirty="0">
              <a:solidFill>
                <a:schemeClr val="accent1"/>
              </a:solidFill>
            </a:endParaRPr>
          </a:p>
          <a:p>
            <a:pPr marL="0" indent="0">
              <a:buNone/>
            </a:pPr>
            <a:r>
              <a:rPr lang="ja-JP" altLang="en-US" sz="2400"/>
              <a:t>仮想環境の雛形を作成しどこでも簡単に同じ環境を再現できるようにするソフトウェア</a:t>
            </a:r>
            <a:endParaRPr lang="en-US" altLang="ja-JP" sz="2400" dirty="0"/>
          </a:p>
          <a:p>
            <a:pPr marL="0" indent="0">
              <a:buNone/>
            </a:pPr>
            <a:r>
              <a:rPr lang="ja-JP" altLang="en-US" sz="2400"/>
              <a:t>設定を一定の形式で記述した設定ファイルで与えることで特定の状態に初期化できどこでも同じ環境を構築できる</a:t>
            </a:r>
            <a:endParaRPr lang="en-US" altLang="ja-JP" sz="2400" dirty="0"/>
          </a:p>
        </p:txBody>
      </p:sp>
      <p:sp>
        <p:nvSpPr>
          <p:cNvPr id="4" name="スライド番号プレースホルダー 3">
            <a:extLst>
              <a:ext uri="{FF2B5EF4-FFF2-40B4-BE49-F238E27FC236}">
                <a16:creationId xmlns:a16="http://schemas.microsoft.com/office/drawing/2014/main" id="{02367764-E69D-9D6D-75FF-4F39CF384EA7}"/>
              </a:ext>
            </a:extLst>
          </p:cNvPr>
          <p:cNvSpPr>
            <a:spLocks noGrp="1"/>
          </p:cNvSpPr>
          <p:nvPr>
            <p:ph type="sldNum" sz="quarter" idx="12"/>
          </p:nvPr>
        </p:nvSpPr>
        <p:spPr/>
        <p:txBody>
          <a:bodyPr/>
          <a:lstStyle/>
          <a:p>
            <a:fld id="{85189642-6B10-8E43-9431-3DD84EC2A373}"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F1341CA3-5459-8C85-008F-2618755888DE}"/>
              </a:ext>
            </a:extLst>
          </p:cNvPr>
          <p:cNvSpPr txBox="1">
            <a:spLocks/>
          </p:cNvSpPr>
          <p:nvPr/>
        </p:nvSpPr>
        <p:spPr>
          <a:xfrm>
            <a:off x="6439614" y="1699433"/>
            <a:ext cx="5518149" cy="4543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2</a:t>
            </a:r>
            <a:r>
              <a:rPr lang="ja-JP" altLang="en-US"/>
              <a:t>．</a:t>
            </a:r>
            <a:r>
              <a:rPr lang="en-US" altLang="ja-JP" dirty="0"/>
              <a:t>Terraform</a:t>
            </a:r>
            <a:r>
              <a:rPr lang="ja-JP" altLang="en-US"/>
              <a:t>「テラフォーム」</a:t>
            </a:r>
            <a:endParaRPr lang="en-US" altLang="ja-JP" dirty="0"/>
          </a:p>
          <a:p>
            <a:r>
              <a:rPr lang="ja-JP" altLang="en-US" sz="2400"/>
              <a:t>スター数：</a:t>
            </a:r>
            <a:r>
              <a:rPr lang="en-US" altLang="ja-JP" sz="2400" dirty="0"/>
              <a:t>37k</a:t>
            </a:r>
          </a:p>
          <a:p>
            <a:r>
              <a:rPr lang="ja-JP" altLang="en-US" sz="2400"/>
              <a:t>コントリビュータ数：</a:t>
            </a:r>
            <a:r>
              <a:rPr lang="en-US" altLang="ja-JP" sz="2400" dirty="0"/>
              <a:t>1716</a:t>
            </a:r>
          </a:p>
          <a:p>
            <a:r>
              <a:rPr lang="ja-JP" altLang="en-US" sz="2400"/>
              <a:t>コミット数：</a:t>
            </a:r>
            <a:r>
              <a:rPr lang="en-US" altLang="ja-JP" sz="2400" dirty="0"/>
              <a:t>31014</a:t>
            </a:r>
          </a:p>
          <a:p>
            <a:r>
              <a:rPr lang="ja-JP" altLang="en-US" sz="2400" b="1">
                <a:solidFill>
                  <a:schemeClr val="accent1"/>
                </a:solidFill>
              </a:rPr>
              <a:t>本リポジトリの説明</a:t>
            </a:r>
            <a:endParaRPr lang="en-US" altLang="ja-JP" sz="2400" b="1" dirty="0">
              <a:solidFill>
                <a:schemeClr val="accent1"/>
              </a:solidFill>
            </a:endParaRPr>
          </a:p>
          <a:p>
            <a:pPr marL="0" indent="0">
              <a:buFont typeface="Arial" panose="020B0604020202020204" pitchFamily="34" charset="0"/>
              <a:buNone/>
            </a:pPr>
            <a:r>
              <a:rPr lang="en-US" altLang="ja-JP" sz="2400" dirty="0"/>
              <a:t>Terraform</a:t>
            </a:r>
            <a:r>
              <a:rPr lang="ja-JP" altLang="en-US" sz="2400"/>
              <a:t>は，オープンソースのインフラ自動構築ツール</a:t>
            </a:r>
            <a:endParaRPr lang="en-US" altLang="ja-JP" sz="2400" dirty="0"/>
          </a:p>
          <a:p>
            <a:pPr marL="0" indent="0">
              <a:buFont typeface="Arial" panose="020B0604020202020204" pitchFamily="34" charset="0"/>
              <a:buNone/>
            </a:pPr>
            <a:r>
              <a:rPr lang="ja-JP" altLang="en-US" sz="2400"/>
              <a:t>マルチクラウド上のコンピュータやネットワークの構築を自動化する</a:t>
            </a:r>
            <a:endParaRPr lang="en-US" altLang="ja-JP" sz="2400" dirty="0"/>
          </a:p>
          <a:p>
            <a:pPr marL="0" indent="0">
              <a:buFont typeface="Arial" panose="020B0604020202020204" pitchFamily="34" charset="0"/>
              <a:buNone/>
            </a:pPr>
            <a:r>
              <a:rPr lang="ja-JP" altLang="en-US" sz="2400"/>
              <a:t>インフラの構成をコードで宣言し，インフラを自動で管理できる</a:t>
            </a:r>
            <a:endParaRPr lang="en-US" altLang="ja-JP" sz="2400" dirty="0"/>
          </a:p>
          <a:p>
            <a:pPr marL="0" indent="0">
              <a:buFont typeface="Arial" panose="020B0604020202020204" pitchFamily="34" charset="0"/>
              <a:buNone/>
            </a:pPr>
            <a:endParaRPr lang="ja-JP" altLang="en-US" sz="2400"/>
          </a:p>
        </p:txBody>
      </p:sp>
      <p:pic>
        <p:nvPicPr>
          <p:cNvPr id="9" name="図 8">
            <a:extLst>
              <a:ext uri="{FF2B5EF4-FFF2-40B4-BE49-F238E27FC236}">
                <a16:creationId xmlns:a16="http://schemas.microsoft.com/office/drawing/2014/main" id="{80C9E66D-7DFA-3FE1-4DDB-E0BD2EAFFB75}"/>
              </a:ext>
            </a:extLst>
          </p:cNvPr>
          <p:cNvPicPr>
            <a:picLocks noChangeAspect="1"/>
          </p:cNvPicPr>
          <p:nvPr/>
        </p:nvPicPr>
        <p:blipFill>
          <a:blip r:embed="rId2"/>
          <a:stretch>
            <a:fillRect/>
          </a:stretch>
        </p:blipFill>
        <p:spPr>
          <a:xfrm>
            <a:off x="104063" y="1057692"/>
            <a:ext cx="5778500" cy="571500"/>
          </a:xfrm>
          <a:prstGeom prst="rect">
            <a:avLst/>
          </a:prstGeom>
        </p:spPr>
      </p:pic>
      <p:pic>
        <p:nvPicPr>
          <p:cNvPr id="11" name="図 10">
            <a:extLst>
              <a:ext uri="{FF2B5EF4-FFF2-40B4-BE49-F238E27FC236}">
                <a16:creationId xmlns:a16="http://schemas.microsoft.com/office/drawing/2014/main" id="{B7F98AEA-651C-4A63-3F91-43469054B3DD}"/>
              </a:ext>
            </a:extLst>
          </p:cNvPr>
          <p:cNvPicPr>
            <a:picLocks noChangeAspect="1"/>
          </p:cNvPicPr>
          <p:nvPr/>
        </p:nvPicPr>
        <p:blipFill>
          <a:blip r:embed="rId3"/>
          <a:stretch>
            <a:fillRect/>
          </a:stretch>
        </p:blipFill>
        <p:spPr>
          <a:xfrm>
            <a:off x="6195137" y="1025942"/>
            <a:ext cx="6007100" cy="635000"/>
          </a:xfrm>
          <a:prstGeom prst="rect">
            <a:avLst/>
          </a:prstGeom>
        </p:spPr>
      </p:pic>
      <p:sp>
        <p:nvSpPr>
          <p:cNvPr id="12" name="テキスト ボックス 11">
            <a:extLst>
              <a:ext uri="{FF2B5EF4-FFF2-40B4-BE49-F238E27FC236}">
                <a16:creationId xmlns:a16="http://schemas.microsoft.com/office/drawing/2014/main" id="{4FB438B5-5023-096E-82D4-8FB73C4A74C3}"/>
              </a:ext>
            </a:extLst>
          </p:cNvPr>
          <p:cNvSpPr txBox="1"/>
          <p:nvPr/>
        </p:nvSpPr>
        <p:spPr>
          <a:xfrm>
            <a:off x="234237" y="6171684"/>
            <a:ext cx="10781592" cy="584775"/>
          </a:xfrm>
          <a:prstGeom prst="rect">
            <a:avLst/>
          </a:prstGeom>
          <a:noFill/>
        </p:spPr>
        <p:txBody>
          <a:bodyPr wrap="square" rtlCol="0">
            <a:spAutoFit/>
          </a:bodyPr>
          <a:lstStyle/>
          <a:p>
            <a:r>
              <a:rPr kumimoji="1" lang="en-US" altLang="ja-JP" sz="1600" dirty="0"/>
              <a:t>1</a:t>
            </a:r>
            <a:r>
              <a:rPr kumimoji="1" lang="ja-JP" altLang="en-US" sz="1600"/>
              <a:t>．</a:t>
            </a:r>
            <a:r>
              <a:rPr lang="en" altLang="ja-JP" sz="1600" b="1" i="0" dirty="0">
                <a:solidFill>
                  <a:srgbClr val="000000"/>
                </a:solidFill>
                <a:effectLst/>
                <a:latin typeface="Open Sans" panose="020F0502020204030204" pitchFamily="34" charset="0"/>
              </a:rPr>
              <a:t> </a:t>
            </a:r>
            <a:r>
              <a:rPr lang="en" altLang="ja-JP" sz="1600" i="0" dirty="0">
                <a:solidFill>
                  <a:srgbClr val="000000"/>
                </a:solidFill>
                <a:effectLst/>
                <a:latin typeface="Open Sans" panose="020F0502020204030204" pitchFamily="34" charset="0"/>
              </a:rPr>
              <a:t>Vagrant</a:t>
            </a:r>
            <a:r>
              <a:rPr kumimoji="1" lang="ja-JP" altLang="en-US" sz="1600"/>
              <a:t>，</a:t>
            </a:r>
            <a:r>
              <a:rPr kumimoji="1" lang="en-US" altLang="ja-JP" sz="1600" dirty="0"/>
              <a:t>[https://e-</a:t>
            </a:r>
            <a:r>
              <a:rPr kumimoji="1" lang="en-US" altLang="ja-JP" sz="1600" dirty="0" err="1"/>
              <a:t>words.jp</a:t>
            </a:r>
            <a:r>
              <a:rPr kumimoji="1" lang="en-US" altLang="ja-JP" sz="1600" dirty="0"/>
              <a:t>/w/</a:t>
            </a:r>
            <a:r>
              <a:rPr kumimoji="1" lang="en-US" altLang="ja-JP" sz="1600" dirty="0" err="1"/>
              <a:t>Vagrant.html</a:t>
            </a:r>
            <a:r>
              <a:rPr kumimoji="1" lang="en-US" altLang="ja-JP" sz="1600" dirty="0"/>
              <a:t>]</a:t>
            </a:r>
            <a:r>
              <a:rPr kumimoji="1" lang="ja-JP" altLang="en-US" sz="1600"/>
              <a:t>，</a:t>
            </a:r>
            <a:r>
              <a:rPr kumimoji="1" lang="en-US" altLang="ja-JP" sz="1600" dirty="0"/>
              <a:t>2023/04/23</a:t>
            </a:r>
          </a:p>
          <a:p>
            <a:r>
              <a:rPr lang="en-US" altLang="ja-JP" sz="1600" dirty="0"/>
              <a:t>2.5</a:t>
            </a:r>
            <a:r>
              <a:rPr lang="ja-JP" altLang="en-US" sz="1600"/>
              <a:t>分でわかる</a:t>
            </a:r>
            <a:r>
              <a:rPr lang="en-US" altLang="ja-JP" sz="1600" dirty="0"/>
              <a:t>Terraform</a:t>
            </a:r>
            <a:r>
              <a:rPr lang="ja-JP" altLang="en-US" sz="1600"/>
              <a:t>，</a:t>
            </a:r>
            <a:r>
              <a:rPr lang="en-US" altLang="ja-JP" sz="1600" dirty="0"/>
              <a:t>[https://</a:t>
            </a:r>
            <a:r>
              <a:rPr lang="en-US" altLang="ja-JP" sz="1600" dirty="0" err="1"/>
              <a:t>www.lac.co.jp</a:t>
            </a:r>
            <a:r>
              <a:rPr lang="en-US" altLang="ja-JP" sz="1600" dirty="0"/>
              <a:t>/</a:t>
            </a:r>
            <a:r>
              <a:rPr lang="en-US" altLang="ja-JP" sz="1600" dirty="0" err="1"/>
              <a:t>lacwatch</a:t>
            </a:r>
            <a:r>
              <a:rPr lang="en-US" altLang="ja-JP" sz="1600" dirty="0"/>
              <a:t>/service/20200903_002270.html]</a:t>
            </a:r>
            <a:r>
              <a:rPr lang="ja-JP" altLang="en-US" sz="1600"/>
              <a:t>，</a:t>
            </a:r>
            <a:r>
              <a:rPr lang="en-US" altLang="ja-JP" sz="1600" dirty="0"/>
              <a:t>2023/04/23</a:t>
            </a:r>
            <a:endParaRPr kumimoji="1" lang="ja-JP" altLang="en-US" sz="1600"/>
          </a:p>
        </p:txBody>
      </p:sp>
    </p:spTree>
    <p:extLst>
      <p:ext uri="{BB962C8B-B14F-4D97-AF65-F5344CB8AC3E}">
        <p14:creationId xmlns:p14="http://schemas.microsoft.com/office/powerpoint/2010/main" val="74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a:bodyPr>
          <a:lstStyle/>
          <a:p>
            <a:pPr algn="ctr"/>
            <a:r>
              <a:rPr kumimoji="1" lang="ja-JP" altLang="en-US" sz="4000" b="1"/>
              <a:t>合計コミット数の時間変化グラフ「作成手順」</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6781800" y="996904"/>
            <a:ext cx="5308600" cy="5251496"/>
          </a:xfrm>
        </p:spPr>
        <p:txBody>
          <a:bodyPr>
            <a:normAutofit lnSpcReduction="10000"/>
          </a:bodyPr>
          <a:lstStyle/>
          <a:p>
            <a:pPr marL="457200" indent="-457200">
              <a:buFont typeface="+mj-lt"/>
              <a:buAutoNum type="arabicPeriod"/>
            </a:pPr>
            <a:r>
              <a:rPr kumimoji="1" lang="ja-JP" altLang="en-US" sz="2400"/>
              <a:t>リポジトリをローカルにクローンする</a:t>
            </a:r>
            <a:br>
              <a:rPr kumimoji="1" lang="en-US" altLang="ja-JP" sz="2400" dirty="0"/>
            </a:br>
            <a:r>
              <a:rPr lang="ja-JP" altLang="en-US" sz="2400"/>
              <a:t>「</a:t>
            </a:r>
            <a:r>
              <a:rPr lang="en-US" altLang="ja-JP" sz="2400" dirty="0"/>
              <a:t> git clone </a:t>
            </a:r>
            <a:r>
              <a:rPr lang="en-US" altLang="ja-JP" sz="2400" dirty="0">
                <a:hlinkClick r:id="rId2"/>
              </a:rPr>
              <a:t>https://github.com/&lt;</a:t>
            </a:r>
            <a:r>
              <a:rPr lang="ja-JP" altLang="en-US" sz="2400"/>
              <a:t>リポジトリごと固有</a:t>
            </a:r>
            <a:r>
              <a:rPr lang="en-US" altLang="ja-JP" sz="2400" dirty="0"/>
              <a:t>&gt; </a:t>
            </a:r>
            <a:r>
              <a:rPr lang="ja-JP" altLang="en-US" sz="2400"/>
              <a:t>」</a:t>
            </a:r>
            <a:endParaRPr kumimoji="1" lang="en-US" altLang="ja-JP" sz="2400" dirty="0"/>
          </a:p>
          <a:p>
            <a:pPr marL="457200" indent="-457200">
              <a:buFont typeface="+mj-lt"/>
              <a:buAutoNum type="arabicPeriod"/>
            </a:pPr>
            <a:r>
              <a:rPr lang="ja-JP" altLang="en-US" sz="2400"/>
              <a:t>クローンしたリポジトリのディレクトリに移動して</a:t>
            </a:r>
            <a:r>
              <a:rPr lang="en-US" altLang="ja-JP" sz="2400" dirty="0"/>
              <a:t>git log</a:t>
            </a:r>
            <a:r>
              <a:rPr lang="ja-JP" altLang="en-US" sz="2400"/>
              <a:t>コマンドで，コミット日を出力</a:t>
            </a:r>
            <a:br>
              <a:rPr lang="en-US" altLang="ja-JP" sz="2400" dirty="0"/>
            </a:br>
            <a:r>
              <a:rPr lang="ja-JP" altLang="en-US" sz="2400"/>
              <a:t>コミット日ごとのコミット回数を求める</a:t>
            </a:r>
            <a:br>
              <a:rPr lang="en-US" altLang="ja-JP" sz="2400" dirty="0"/>
            </a:br>
            <a:r>
              <a:rPr lang="ja-JP" altLang="en-US" sz="2400"/>
              <a:t>「</a:t>
            </a:r>
            <a:r>
              <a:rPr lang="en" altLang="ja-JP" sz="2400" b="0" i="0" dirty="0">
                <a:solidFill>
                  <a:srgbClr val="343541"/>
                </a:solidFill>
                <a:effectLst/>
                <a:latin typeface="Söhne"/>
              </a:rPr>
              <a:t>git log --pretty=format:"%cd" --date=short | </a:t>
            </a:r>
            <a:r>
              <a:rPr lang="en" altLang="ja-JP" sz="2400" b="0" i="0" dirty="0" err="1">
                <a:solidFill>
                  <a:srgbClr val="343541"/>
                </a:solidFill>
                <a:effectLst/>
                <a:latin typeface="Söhne"/>
              </a:rPr>
              <a:t>uniq</a:t>
            </a:r>
            <a:r>
              <a:rPr lang="en" altLang="ja-JP" sz="2400" b="0" i="0" dirty="0">
                <a:solidFill>
                  <a:srgbClr val="343541"/>
                </a:solidFill>
                <a:effectLst/>
                <a:latin typeface="Söhne"/>
              </a:rPr>
              <a:t> -c</a:t>
            </a:r>
            <a:r>
              <a:rPr lang="ja-JP" altLang="en-US" sz="2400"/>
              <a:t>」</a:t>
            </a:r>
            <a:endParaRPr lang="en-US" altLang="ja-JP" sz="2400" dirty="0"/>
          </a:p>
          <a:p>
            <a:pPr marL="457200" indent="-457200">
              <a:buFont typeface="+mj-lt"/>
              <a:buAutoNum type="arabicPeriod"/>
            </a:pPr>
            <a:r>
              <a:rPr kumimoji="1" lang="ja-JP" altLang="en-US" sz="2400"/>
              <a:t>日毎の累積グラフになるように，</a:t>
            </a:r>
            <a:r>
              <a:rPr kumimoji="1" lang="en-US" altLang="ja-JP" sz="2400" dirty="0"/>
              <a:t>matplotlib</a:t>
            </a:r>
            <a:r>
              <a:rPr kumimoji="1" lang="ja-JP" altLang="en-US" sz="2400"/>
              <a:t>に使える形にデータを形成しながら左のような表を作成</a:t>
            </a:r>
            <a:endParaRPr kumimoji="1" lang="en-US" altLang="ja-JP" sz="2400" dirty="0"/>
          </a:p>
          <a:p>
            <a:pPr marL="0" indent="0">
              <a:buNone/>
            </a:pPr>
            <a:r>
              <a:rPr lang="en-US" altLang="ja-JP" sz="2400" dirty="0"/>
              <a:t>※ (</a:t>
            </a:r>
            <a:r>
              <a:rPr lang="ja-JP" altLang="en-US" sz="2400"/>
              <a:t>追加ページにコードを載せる</a:t>
            </a:r>
            <a:r>
              <a:rPr lang="en-US" altLang="ja-JP" sz="2400" dirty="0"/>
              <a:t>)</a:t>
            </a:r>
          </a:p>
          <a:p>
            <a:pPr marL="0" indent="0">
              <a:buNone/>
            </a:pPr>
            <a:endParaRPr kumimoji="1" lang="ja-JP" altLang="en-US" sz="240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4</a:t>
            </a:fld>
            <a:endParaRPr kumimoji="1" lang="ja-JP" altLang="en-US"/>
          </a:p>
        </p:txBody>
      </p:sp>
      <p:pic>
        <p:nvPicPr>
          <p:cNvPr id="5" name="図 4">
            <a:extLst>
              <a:ext uri="{FF2B5EF4-FFF2-40B4-BE49-F238E27FC236}">
                <a16:creationId xmlns:a16="http://schemas.microsoft.com/office/drawing/2014/main" id="{013C97D8-EC28-E4CE-F445-F9E16F16D04C}"/>
              </a:ext>
            </a:extLst>
          </p:cNvPr>
          <p:cNvPicPr>
            <a:picLocks noChangeAspect="1"/>
          </p:cNvPicPr>
          <p:nvPr/>
        </p:nvPicPr>
        <p:blipFill>
          <a:blip r:embed="rId3"/>
          <a:stretch>
            <a:fillRect/>
          </a:stretch>
        </p:blipFill>
        <p:spPr>
          <a:xfrm>
            <a:off x="0" y="1358900"/>
            <a:ext cx="6524786" cy="4567350"/>
          </a:xfrm>
          <a:prstGeom prst="rect">
            <a:avLst/>
          </a:prstGeom>
        </p:spPr>
      </p:pic>
    </p:spTree>
    <p:extLst>
      <p:ext uri="{BB962C8B-B14F-4D97-AF65-F5344CB8AC3E}">
        <p14:creationId xmlns:p14="http://schemas.microsoft.com/office/powerpoint/2010/main" val="41646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fontScale="90000"/>
          </a:bodyPr>
          <a:lstStyle/>
          <a:p>
            <a:pPr algn="ctr"/>
            <a:r>
              <a:rPr kumimoji="1" lang="ja-JP" altLang="en-US" b="1"/>
              <a:t>合計コミット数</a:t>
            </a:r>
            <a:r>
              <a:rPr lang="ja-JP" altLang="en-US" b="1"/>
              <a:t>上位</a:t>
            </a:r>
            <a:r>
              <a:rPr lang="en-US" altLang="ja-JP" b="1" dirty="0"/>
              <a:t>10</a:t>
            </a:r>
            <a:r>
              <a:rPr lang="ja-JP" altLang="en-US" b="1"/>
              <a:t>名の棒グラフ</a:t>
            </a:r>
            <a:r>
              <a:rPr kumimoji="1" lang="ja-JP" altLang="en-US" b="1"/>
              <a:t>「作成手順」</a:t>
            </a:r>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3616037" y="1065008"/>
            <a:ext cx="8104909" cy="4987637"/>
          </a:xfrm>
        </p:spPr>
        <p:txBody>
          <a:bodyPr>
            <a:normAutofit lnSpcReduction="10000"/>
          </a:bodyPr>
          <a:lstStyle/>
          <a:p>
            <a:pPr marL="514350" indent="-514350">
              <a:buFont typeface="+mj-lt"/>
              <a:buAutoNum type="arabicPeriod"/>
            </a:pPr>
            <a:r>
              <a:rPr kumimoji="1" lang="ja-JP" altLang="en-US"/>
              <a:t>リポジトリをローカルにクローンする</a:t>
            </a:r>
            <a:br>
              <a:rPr lang="en-US" altLang="ja-JP" dirty="0"/>
            </a:br>
            <a:r>
              <a:rPr lang="ja-JP" altLang="en-US"/>
              <a:t>「</a:t>
            </a:r>
            <a:r>
              <a:rPr lang="en-US" altLang="ja-JP" dirty="0"/>
              <a:t> git clone </a:t>
            </a:r>
            <a:r>
              <a:rPr lang="en-US" altLang="ja-JP" dirty="0">
                <a:hlinkClick r:id="rId2"/>
              </a:rPr>
              <a:t>https://github.com/&lt;</a:t>
            </a:r>
            <a:r>
              <a:rPr lang="ja-JP" altLang="en-US"/>
              <a:t>リポジトリごと固有</a:t>
            </a:r>
            <a:r>
              <a:rPr lang="en-US" altLang="ja-JP" dirty="0"/>
              <a:t>&gt; </a:t>
            </a:r>
            <a:r>
              <a:rPr lang="ja-JP" altLang="en-US"/>
              <a:t>」</a:t>
            </a:r>
            <a:endParaRPr lang="en-US" altLang="ja-JP" dirty="0"/>
          </a:p>
          <a:p>
            <a:pPr marL="514350" indent="-514350">
              <a:buFont typeface="+mj-lt"/>
              <a:buAutoNum type="arabicPeriod"/>
            </a:pPr>
            <a:r>
              <a:rPr lang="ja-JP" altLang="en-US"/>
              <a:t>クローンしたリポジトリのディレクトリに移動して</a:t>
            </a:r>
            <a:r>
              <a:rPr lang="en-US" altLang="ja-JP" dirty="0"/>
              <a:t>git log</a:t>
            </a:r>
            <a:r>
              <a:rPr lang="ja-JP" altLang="en-US"/>
              <a:t>コマンドで，次のコミット数が多い上位</a:t>
            </a:r>
            <a:r>
              <a:rPr lang="en-US" altLang="ja-JP" dirty="0"/>
              <a:t>10</a:t>
            </a:r>
            <a:r>
              <a:rPr lang="ja-JP" altLang="en-US"/>
              <a:t>名を表示するコマンドを実行してテキストファイルに書き込む．それをコミット数と人物の二列の</a:t>
            </a:r>
            <a:r>
              <a:rPr lang="en-US" altLang="ja-JP" dirty="0"/>
              <a:t>CSV</a:t>
            </a:r>
            <a:r>
              <a:rPr lang="ja-JP" altLang="en-US"/>
              <a:t>を作成</a:t>
            </a:r>
            <a:br>
              <a:rPr lang="en-US" altLang="ja-JP" dirty="0"/>
            </a:br>
            <a:r>
              <a:rPr lang="ja-JP" altLang="en-US"/>
              <a:t>「</a:t>
            </a:r>
            <a:r>
              <a:rPr lang="en" altLang="ja-JP" b="0" i="0" dirty="0">
                <a:effectLst/>
                <a:latin typeface="Söhne Mono"/>
              </a:rPr>
              <a:t> git </a:t>
            </a:r>
            <a:r>
              <a:rPr lang="en" altLang="ja-JP" b="0" i="0" dirty="0" err="1">
                <a:effectLst/>
                <a:latin typeface="Söhne Mono"/>
              </a:rPr>
              <a:t>shortlog</a:t>
            </a:r>
            <a:r>
              <a:rPr lang="en" altLang="ja-JP" b="0" i="0" dirty="0">
                <a:effectLst/>
                <a:latin typeface="Söhne Mono"/>
              </a:rPr>
              <a:t> -s -n | head -10 </a:t>
            </a:r>
            <a:r>
              <a:rPr lang="en-US" altLang="ja-JP" b="0" i="0" dirty="0">
                <a:effectLst/>
                <a:latin typeface="Söhne Mono"/>
              </a:rPr>
              <a:t>&gt; ~~~.txt</a:t>
            </a:r>
            <a:r>
              <a:rPr lang="ja-JP" altLang="en-US"/>
              <a:t>」</a:t>
            </a:r>
            <a:endParaRPr lang="en-US" altLang="ja-JP" dirty="0"/>
          </a:p>
          <a:p>
            <a:pPr marL="514350" indent="-514350">
              <a:buFont typeface="+mj-lt"/>
              <a:buAutoNum type="arabicPeriod"/>
            </a:pPr>
            <a:r>
              <a:rPr lang="en-US" altLang="ja-JP" dirty="0"/>
              <a:t>CSV</a:t>
            </a:r>
            <a:r>
              <a:rPr lang="ja-JP" altLang="en-US"/>
              <a:t>の情報を基に</a:t>
            </a:r>
            <a:r>
              <a:rPr lang="en-US" altLang="ja-JP" dirty="0"/>
              <a:t>matplotlib</a:t>
            </a:r>
            <a:r>
              <a:rPr lang="ja-JP" altLang="en-US"/>
              <a:t>ライブラリを使用して左のようなグラフを作成する．</a:t>
            </a:r>
            <a:endParaRPr lang="en-US" altLang="ja-JP" dirty="0"/>
          </a:p>
          <a:p>
            <a:pPr marL="0" indent="0">
              <a:buNone/>
            </a:pPr>
            <a:r>
              <a:rPr lang="en-US" altLang="ja-JP" dirty="0"/>
              <a:t>※ (</a:t>
            </a:r>
            <a:r>
              <a:rPr lang="ja-JP" altLang="en-US"/>
              <a:t>追加ページにコードを載せる</a:t>
            </a:r>
            <a:r>
              <a:rPr lang="en-US" altLang="ja-JP" dirty="0"/>
              <a:t>)</a:t>
            </a:r>
          </a:p>
          <a:p>
            <a:pPr marL="514350" indent="-514350">
              <a:buFont typeface="+mj-lt"/>
              <a:buAutoNum type="arabicPeriod"/>
            </a:pPr>
            <a:endParaRPr kumimoji="1" lang="en-US" altLang="ja-JP" dirty="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87CDA9BE-6DD4-B898-D435-2DF009403AAC}"/>
              </a:ext>
            </a:extLst>
          </p:cNvPr>
          <p:cNvPicPr>
            <a:picLocks noChangeAspect="1"/>
          </p:cNvPicPr>
          <p:nvPr/>
        </p:nvPicPr>
        <p:blipFill>
          <a:blip r:embed="rId3"/>
          <a:stretch>
            <a:fillRect/>
          </a:stretch>
        </p:blipFill>
        <p:spPr>
          <a:xfrm>
            <a:off x="374073" y="985692"/>
            <a:ext cx="2867891" cy="5735782"/>
          </a:xfrm>
          <a:prstGeom prst="rect">
            <a:avLst/>
          </a:prstGeom>
        </p:spPr>
      </p:pic>
    </p:spTree>
    <p:extLst>
      <p:ext uri="{BB962C8B-B14F-4D97-AF65-F5344CB8AC3E}">
        <p14:creationId xmlns:p14="http://schemas.microsoft.com/office/powerpoint/2010/main" val="137085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fontScale="90000"/>
          </a:bodyPr>
          <a:lstStyle/>
          <a:p>
            <a:pPr algn="ctr"/>
            <a:r>
              <a:rPr kumimoji="1" lang="ja-JP" altLang="en-US" b="1"/>
              <a:t>コミットメッセージ語数ヒストグラム「作成手順」</a:t>
            </a:r>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6</a:t>
            </a:fld>
            <a:endParaRPr kumimoji="1" lang="ja-JP" altLang="en-US"/>
          </a:p>
        </p:txBody>
      </p:sp>
      <p:sp>
        <p:nvSpPr>
          <p:cNvPr id="10" name="コンテンツ プレースホルダー 9">
            <a:extLst>
              <a:ext uri="{FF2B5EF4-FFF2-40B4-BE49-F238E27FC236}">
                <a16:creationId xmlns:a16="http://schemas.microsoft.com/office/drawing/2014/main" id="{8E828DAA-1F6D-53AA-2CDB-C5DFB2F3BBE3}"/>
              </a:ext>
            </a:extLst>
          </p:cNvPr>
          <p:cNvSpPr>
            <a:spLocks noGrp="1"/>
          </p:cNvSpPr>
          <p:nvPr>
            <p:ph idx="1"/>
          </p:nvPr>
        </p:nvSpPr>
        <p:spPr>
          <a:xfrm>
            <a:off x="510309" y="3909039"/>
            <a:ext cx="11171382" cy="2948961"/>
          </a:xfrm>
        </p:spPr>
        <p:txBody>
          <a:bodyPr>
            <a:normAutofit fontScale="92500" lnSpcReduction="20000"/>
          </a:bodyPr>
          <a:lstStyle/>
          <a:p>
            <a:pPr marL="514350" indent="-514350">
              <a:buFont typeface="+mj-lt"/>
              <a:buAutoNum type="arabicPeriod"/>
            </a:pPr>
            <a:r>
              <a:rPr lang="ja-JP" altLang="en-US"/>
              <a:t>リポジトリをローカルにクローンする</a:t>
            </a:r>
            <a:br>
              <a:rPr lang="en-US" altLang="ja-JP" dirty="0"/>
            </a:br>
            <a:r>
              <a:rPr lang="ja-JP" altLang="en-US"/>
              <a:t>「</a:t>
            </a:r>
            <a:r>
              <a:rPr lang="en-US" altLang="ja-JP" dirty="0"/>
              <a:t>git clone </a:t>
            </a:r>
            <a:r>
              <a:rPr lang="en-US" altLang="ja-JP" dirty="0">
                <a:hlinkClick r:id="rId3"/>
              </a:rPr>
              <a:t>https://github.com/&lt;</a:t>
            </a:r>
            <a:r>
              <a:rPr lang="ja-JP" altLang="en-US"/>
              <a:t>リポジトリごと固有</a:t>
            </a:r>
            <a:r>
              <a:rPr lang="en-US" altLang="ja-JP" dirty="0"/>
              <a:t>&gt;</a:t>
            </a:r>
            <a:r>
              <a:rPr lang="ja-JP" altLang="en-US"/>
              <a:t>」</a:t>
            </a:r>
            <a:endParaRPr lang="en-US" altLang="ja-JP" dirty="0"/>
          </a:p>
          <a:p>
            <a:pPr marL="514350" indent="-514350">
              <a:buFont typeface="+mj-lt"/>
              <a:buAutoNum type="arabicPeriod"/>
            </a:pPr>
            <a:r>
              <a:rPr lang="ja-JP" altLang="en-US"/>
              <a:t>クローンしたファイルの</a:t>
            </a:r>
            <a:r>
              <a:rPr lang="en-US" altLang="ja-JP" dirty="0"/>
              <a:t>git log</a:t>
            </a:r>
            <a:r>
              <a:rPr lang="ja-JP" altLang="en-US"/>
              <a:t>からコミットメッセージを取得して，その文字列の長さを取得する．文字数の最小と最大から</a:t>
            </a:r>
            <a:r>
              <a:rPr lang="en-US" altLang="ja-JP" dirty="0"/>
              <a:t>10</a:t>
            </a:r>
            <a:r>
              <a:rPr lang="ja-JP" altLang="en-US"/>
              <a:t>刻みで，その範囲内のコミット数をカウントしていく</a:t>
            </a:r>
            <a:br>
              <a:rPr lang="en-US" altLang="ja-JP" dirty="0"/>
            </a:br>
            <a:r>
              <a:rPr lang="ja-JP" altLang="en-US"/>
              <a:t>「</a:t>
            </a:r>
            <a:r>
              <a:rPr lang="en" altLang="ja-JP" b="0" i="0" dirty="0">
                <a:effectLst/>
                <a:latin typeface="Söhne Mono"/>
              </a:rPr>
              <a:t>git log --</a:t>
            </a:r>
            <a:r>
              <a:rPr lang="en" altLang="ja-JP" b="0" i="0" dirty="0" err="1">
                <a:effectLst/>
                <a:latin typeface="Söhne Mono"/>
              </a:rPr>
              <a:t>oneline</a:t>
            </a:r>
            <a:r>
              <a:rPr lang="ja-JP" altLang="en-US"/>
              <a:t>」</a:t>
            </a:r>
            <a:endParaRPr lang="en-US" altLang="ja-JP" dirty="0"/>
          </a:p>
          <a:p>
            <a:pPr marL="514350" indent="-514350">
              <a:buFont typeface="+mj-lt"/>
              <a:buAutoNum type="arabicPeriod"/>
            </a:pPr>
            <a:r>
              <a:rPr lang="ja-JP" altLang="en-US"/>
              <a:t>そして</a:t>
            </a:r>
            <a:r>
              <a:rPr lang="en-US" altLang="ja-JP" dirty="0"/>
              <a:t>python</a:t>
            </a:r>
            <a:r>
              <a:rPr lang="ja-JP" altLang="en-US"/>
              <a:t>の</a:t>
            </a:r>
            <a:r>
              <a:rPr lang="en-US" altLang="ja-JP" dirty="0"/>
              <a:t>matplotlib</a:t>
            </a:r>
            <a:r>
              <a:rPr lang="ja-JP" altLang="en-US"/>
              <a:t>ライブラリで表を作成する</a:t>
            </a:r>
            <a:r>
              <a:rPr lang="en-US" altLang="ja-JP" dirty="0"/>
              <a:t>[</a:t>
            </a:r>
            <a:r>
              <a:rPr lang="ja-JP" altLang="en-US"/>
              <a:t>上記の図</a:t>
            </a:r>
            <a:r>
              <a:rPr lang="en-US" altLang="ja-JP" dirty="0"/>
              <a:t>]</a:t>
            </a:r>
          </a:p>
          <a:p>
            <a:pPr marL="0" indent="0">
              <a:buNone/>
            </a:pPr>
            <a:r>
              <a:rPr lang="en-US" altLang="ja-JP" dirty="0"/>
              <a:t>※ (</a:t>
            </a:r>
            <a:r>
              <a:rPr lang="ja-JP" altLang="en-US"/>
              <a:t>追加ページにコードを載せる</a:t>
            </a:r>
            <a:r>
              <a:rPr lang="en-US" altLang="ja-JP" dirty="0"/>
              <a:t>)</a:t>
            </a:r>
          </a:p>
          <a:p>
            <a:pPr marL="0" indent="0">
              <a:buNone/>
            </a:pPr>
            <a:endParaRPr lang="en-US" altLang="ja-JP" dirty="0"/>
          </a:p>
          <a:p>
            <a:pPr marL="514350" indent="-514350">
              <a:buFont typeface="+mj-lt"/>
              <a:buAutoNum type="arabicPeriod"/>
            </a:pPr>
            <a:endParaRPr lang="en-US" altLang="ja-JP" dirty="0"/>
          </a:p>
          <a:p>
            <a:pPr marL="514350" indent="-514350">
              <a:buFont typeface="+mj-lt"/>
              <a:buAutoNum type="arabicPeriod"/>
            </a:pPr>
            <a:endParaRPr lang="ja-JP" altLang="en-US"/>
          </a:p>
        </p:txBody>
      </p:sp>
      <p:pic>
        <p:nvPicPr>
          <p:cNvPr id="13" name="図 12">
            <a:extLst>
              <a:ext uri="{FF2B5EF4-FFF2-40B4-BE49-F238E27FC236}">
                <a16:creationId xmlns:a16="http://schemas.microsoft.com/office/drawing/2014/main" id="{8BB3F6D9-B570-37A3-D0BE-FCEE017267D1}"/>
              </a:ext>
            </a:extLst>
          </p:cNvPr>
          <p:cNvPicPr>
            <a:picLocks noChangeAspect="1"/>
          </p:cNvPicPr>
          <p:nvPr/>
        </p:nvPicPr>
        <p:blipFill rotWithShape="1">
          <a:blip r:embed="rId4"/>
          <a:srcRect l="8333" t="6372" r="8007" b="3040"/>
          <a:stretch/>
        </p:blipFill>
        <p:spPr>
          <a:xfrm>
            <a:off x="2044700" y="848008"/>
            <a:ext cx="8102600" cy="2924506"/>
          </a:xfrm>
          <a:prstGeom prst="rect">
            <a:avLst/>
          </a:prstGeom>
        </p:spPr>
      </p:pic>
    </p:spTree>
    <p:extLst>
      <p:ext uri="{BB962C8B-B14F-4D97-AF65-F5344CB8AC3E}">
        <p14:creationId xmlns:p14="http://schemas.microsoft.com/office/powerpoint/2010/main" val="136775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fontScale="90000"/>
          </a:bodyPr>
          <a:lstStyle/>
          <a:p>
            <a:pPr algn="ctr"/>
            <a:r>
              <a:rPr lang="ja-JP" altLang="en-US" sz="4000" b="1"/>
              <a:t>合計コミット数の時間変化グラフ</a:t>
            </a:r>
            <a:r>
              <a:rPr lang="en-US" altLang="ja-JP" sz="4000" b="1" dirty="0"/>
              <a:t>(1</a:t>
            </a:r>
            <a:r>
              <a:rPr lang="ja-JP" altLang="en-US" sz="4000" b="1"/>
              <a:t>日積み上げ</a:t>
            </a:r>
            <a:r>
              <a:rPr lang="en-US" altLang="ja-JP" sz="4000" b="1" dirty="0"/>
              <a:t>)</a:t>
            </a:r>
            <a:r>
              <a:rPr kumimoji="1" lang="en-US" altLang="ja-JP" sz="4000" b="1" dirty="0"/>
              <a:t>[Terraform]</a:t>
            </a:r>
            <a:endParaRPr kumimoji="1" lang="ja-JP" altLang="en-US" sz="4000" b="1"/>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6985000" y="1065008"/>
            <a:ext cx="4940300" cy="5196092"/>
          </a:xfrm>
        </p:spPr>
        <p:txBody>
          <a:bodyPr>
            <a:normAutofit/>
          </a:bodyPr>
          <a:lstStyle/>
          <a:p>
            <a:pPr marL="0" indent="0">
              <a:buNone/>
            </a:pPr>
            <a:r>
              <a:rPr kumimoji="1" lang="ja-JP" altLang="en-US" sz="2400"/>
              <a:t>★グラフの読み方</a:t>
            </a:r>
            <a:endParaRPr kumimoji="1" lang="en-US" altLang="ja-JP" sz="2400" dirty="0"/>
          </a:p>
          <a:p>
            <a:pPr marL="0" indent="0">
              <a:buNone/>
            </a:pPr>
            <a:r>
              <a:rPr lang="en-US" altLang="ja-JP" sz="2400" dirty="0"/>
              <a:t>X</a:t>
            </a:r>
            <a:r>
              <a:rPr lang="ja-JP" altLang="en-US" sz="2400"/>
              <a:t>軸：日付（書かれているのは年のみ</a:t>
            </a:r>
            <a:r>
              <a:rPr lang="en-US" altLang="ja-JP" sz="2400" dirty="0"/>
              <a:t>)</a:t>
            </a:r>
            <a:r>
              <a:rPr lang="ja-JP" altLang="en-US" sz="2400"/>
              <a:t>　</a:t>
            </a:r>
            <a:r>
              <a:rPr lang="en-US" altLang="ja-JP" sz="2400" dirty="0"/>
              <a:t>Y</a:t>
            </a:r>
            <a:r>
              <a:rPr lang="ja-JP" altLang="en-US" sz="2400"/>
              <a:t>軸：コミット数の累計数</a:t>
            </a:r>
            <a:endParaRPr lang="en-US" altLang="ja-JP" sz="2400" dirty="0"/>
          </a:p>
          <a:p>
            <a:pPr marL="0" indent="0">
              <a:buNone/>
            </a:pPr>
            <a:r>
              <a:rPr kumimoji="1" lang="ja-JP" altLang="en-US" sz="2400"/>
              <a:t>★グラフから読み取れること</a:t>
            </a:r>
            <a:endParaRPr kumimoji="1" lang="en-US" altLang="ja-JP" sz="2400" dirty="0"/>
          </a:p>
          <a:p>
            <a:pPr marL="0" indent="0">
              <a:buNone/>
            </a:pPr>
            <a:r>
              <a:rPr lang="ja-JP" altLang="en-US" sz="2400"/>
              <a:t>・リポジトリ開設</a:t>
            </a:r>
            <a:r>
              <a:rPr lang="en-US" altLang="ja-JP" sz="2400" dirty="0"/>
              <a:t>2014</a:t>
            </a:r>
            <a:r>
              <a:rPr lang="ja-JP" altLang="en-US" sz="2400"/>
              <a:t>年</a:t>
            </a:r>
            <a:r>
              <a:rPr lang="en-US" altLang="ja-JP" sz="2400" dirty="0"/>
              <a:t>〜2017</a:t>
            </a:r>
            <a:r>
              <a:rPr lang="ja-JP" altLang="en-US" sz="2400"/>
              <a:t>年中盤まではコミット数の増加は急だった．しかし，それ以降は少し緩やかに変化している．</a:t>
            </a:r>
            <a:endParaRPr lang="en-US" altLang="ja-JP" sz="2400" dirty="0"/>
          </a:p>
          <a:p>
            <a:pPr marL="0" indent="0">
              <a:buNone/>
            </a:pPr>
            <a:r>
              <a:rPr kumimoji="1" lang="ja-JP" altLang="en-US" sz="2400"/>
              <a:t>・</a:t>
            </a:r>
            <a:r>
              <a:rPr kumimoji="1" lang="en-US" altLang="ja-JP" sz="2400" dirty="0"/>
              <a:t>2018</a:t>
            </a:r>
            <a:r>
              <a:rPr kumimoji="1" lang="ja-JP" altLang="en-US" sz="2400"/>
              <a:t>年後半に極端なコミット数の増加が起こっている．</a:t>
            </a:r>
            <a:endParaRPr kumimoji="1" lang="en-US" altLang="ja-JP" sz="2400" dirty="0"/>
          </a:p>
          <a:p>
            <a:pPr marL="0" indent="0">
              <a:buNone/>
            </a:pPr>
            <a:r>
              <a:rPr lang="ja-JP" altLang="en-US" sz="2400"/>
              <a:t>・現在でもコミットが増加している開発・修正が今でも行われている．</a:t>
            </a:r>
            <a:endParaRPr kumimoji="1" lang="ja-JP" altLang="en-US" sz="240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7</a:t>
            </a:fld>
            <a:endParaRPr kumimoji="1" lang="ja-JP" altLang="en-US"/>
          </a:p>
        </p:txBody>
      </p:sp>
      <p:pic>
        <p:nvPicPr>
          <p:cNvPr id="7" name="図 6">
            <a:extLst>
              <a:ext uri="{FF2B5EF4-FFF2-40B4-BE49-F238E27FC236}">
                <a16:creationId xmlns:a16="http://schemas.microsoft.com/office/drawing/2014/main" id="{8F1A1D1A-357F-CAAE-2A64-8AAC3D9EC066}"/>
              </a:ext>
            </a:extLst>
          </p:cNvPr>
          <p:cNvPicPr>
            <a:picLocks noChangeAspect="1"/>
          </p:cNvPicPr>
          <p:nvPr/>
        </p:nvPicPr>
        <p:blipFill rotWithShape="1">
          <a:blip r:embed="rId2"/>
          <a:srcRect l="4412" t="7735" r="7843" b="2746"/>
          <a:stretch/>
        </p:blipFill>
        <p:spPr>
          <a:xfrm>
            <a:off x="82550" y="1227829"/>
            <a:ext cx="6819900" cy="4870450"/>
          </a:xfrm>
          <a:prstGeom prst="rect">
            <a:avLst/>
          </a:prstGeom>
        </p:spPr>
      </p:pic>
    </p:spTree>
    <p:extLst>
      <p:ext uri="{BB962C8B-B14F-4D97-AF65-F5344CB8AC3E}">
        <p14:creationId xmlns:p14="http://schemas.microsoft.com/office/powerpoint/2010/main" val="150594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fontScale="90000"/>
          </a:bodyPr>
          <a:lstStyle/>
          <a:p>
            <a:pPr algn="ctr"/>
            <a:r>
              <a:rPr lang="ja-JP" altLang="en-US" sz="4000" b="1"/>
              <a:t>合計コミット数の時間変化グラフ</a:t>
            </a:r>
            <a:r>
              <a:rPr lang="en-US" altLang="ja-JP" sz="4000" b="1" dirty="0"/>
              <a:t>(1</a:t>
            </a:r>
            <a:r>
              <a:rPr lang="ja-JP" altLang="en-US" sz="4000" b="1"/>
              <a:t>日積み上げ</a:t>
            </a:r>
            <a:r>
              <a:rPr lang="en-US" altLang="ja-JP" sz="4000" b="1" dirty="0"/>
              <a:t>)</a:t>
            </a:r>
            <a:r>
              <a:rPr kumimoji="1" lang="en-US" altLang="ja-JP" sz="4000" b="1" dirty="0"/>
              <a:t>[</a:t>
            </a:r>
            <a:r>
              <a:rPr lang="en-US" altLang="ja-JP" sz="4000" b="1" dirty="0"/>
              <a:t>Vagrant</a:t>
            </a:r>
            <a:r>
              <a:rPr kumimoji="1" lang="en-US" altLang="ja-JP" sz="4000" b="1" dirty="0"/>
              <a:t>]</a:t>
            </a:r>
            <a:endParaRPr kumimoji="1" lang="ja-JP" altLang="en-US" sz="4000" b="1"/>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6985000" y="1065008"/>
            <a:ext cx="4940300" cy="5196092"/>
          </a:xfrm>
        </p:spPr>
        <p:txBody>
          <a:bodyPr>
            <a:normAutofit fontScale="92500"/>
          </a:bodyPr>
          <a:lstStyle/>
          <a:p>
            <a:pPr marL="0" indent="0">
              <a:buNone/>
            </a:pPr>
            <a:r>
              <a:rPr kumimoji="1" lang="ja-JP" altLang="en-US" sz="2400"/>
              <a:t>★グラフの読み方</a:t>
            </a:r>
            <a:endParaRPr kumimoji="1" lang="en-US" altLang="ja-JP" sz="2400" dirty="0"/>
          </a:p>
          <a:p>
            <a:pPr marL="0" indent="0">
              <a:buNone/>
            </a:pPr>
            <a:r>
              <a:rPr lang="en-US" altLang="ja-JP" sz="2400" dirty="0"/>
              <a:t>X</a:t>
            </a:r>
            <a:r>
              <a:rPr lang="ja-JP" altLang="en-US" sz="2400"/>
              <a:t>軸：日付（書かれているのは年のみ</a:t>
            </a:r>
            <a:r>
              <a:rPr lang="en-US" altLang="ja-JP" sz="2400" dirty="0"/>
              <a:t>)</a:t>
            </a:r>
            <a:r>
              <a:rPr lang="ja-JP" altLang="en-US" sz="2400"/>
              <a:t>　</a:t>
            </a:r>
            <a:r>
              <a:rPr lang="en-US" altLang="ja-JP" sz="2400" dirty="0"/>
              <a:t>Y</a:t>
            </a:r>
            <a:r>
              <a:rPr lang="ja-JP" altLang="en-US" sz="2400"/>
              <a:t>軸：コミット数の累計数</a:t>
            </a:r>
            <a:endParaRPr lang="en-US" altLang="ja-JP" sz="2400" dirty="0"/>
          </a:p>
          <a:p>
            <a:pPr marL="0" indent="0">
              <a:buNone/>
            </a:pPr>
            <a:r>
              <a:rPr kumimoji="1" lang="ja-JP" altLang="en-US" sz="2400"/>
              <a:t>★グラフから読み取れること</a:t>
            </a:r>
            <a:endParaRPr kumimoji="1" lang="en-US" altLang="ja-JP" sz="2400" dirty="0"/>
          </a:p>
          <a:p>
            <a:pPr marL="0" indent="0">
              <a:buNone/>
            </a:pPr>
            <a:r>
              <a:rPr lang="ja-JP" altLang="en-US" sz="2400"/>
              <a:t>・リポジトリ開設</a:t>
            </a:r>
            <a:r>
              <a:rPr lang="en-US" altLang="ja-JP" sz="2400" dirty="0"/>
              <a:t>2010〜2013</a:t>
            </a:r>
            <a:r>
              <a:rPr lang="ja-JP" altLang="en-US" sz="2400"/>
              <a:t>年は他の部分よりコミット数が増加が緩やか</a:t>
            </a:r>
            <a:endParaRPr lang="en-US" altLang="ja-JP" sz="2400" dirty="0"/>
          </a:p>
          <a:p>
            <a:pPr marL="0" indent="0">
              <a:buNone/>
            </a:pPr>
            <a:r>
              <a:rPr kumimoji="1" lang="ja-JP" altLang="en-US" sz="2400"/>
              <a:t>・</a:t>
            </a:r>
            <a:r>
              <a:rPr kumimoji="1" lang="en-US" altLang="ja-JP" sz="2400" dirty="0"/>
              <a:t>2013〜2015</a:t>
            </a:r>
            <a:r>
              <a:rPr kumimoji="1" lang="ja-JP" altLang="en-US" sz="2400"/>
              <a:t>はコミット数の増加が急である．</a:t>
            </a:r>
            <a:endParaRPr kumimoji="1" lang="en-US" altLang="ja-JP" sz="2400" dirty="0"/>
          </a:p>
          <a:p>
            <a:pPr marL="0" indent="0">
              <a:buNone/>
            </a:pPr>
            <a:r>
              <a:rPr lang="ja-JP" altLang="en-US" sz="2400"/>
              <a:t>・</a:t>
            </a:r>
            <a:r>
              <a:rPr lang="en-US" altLang="ja-JP" sz="2400" dirty="0"/>
              <a:t>2021〜2022</a:t>
            </a:r>
            <a:r>
              <a:rPr lang="ja-JP" altLang="en-US" sz="2400"/>
              <a:t>年はコミット数が少なく安定していそう</a:t>
            </a:r>
            <a:endParaRPr lang="en-US" altLang="ja-JP" sz="2400" dirty="0"/>
          </a:p>
          <a:p>
            <a:pPr marL="0" indent="0">
              <a:buNone/>
            </a:pPr>
            <a:r>
              <a:rPr kumimoji="1" lang="ja-JP" altLang="en-US" sz="2400"/>
              <a:t>・</a:t>
            </a:r>
            <a:r>
              <a:rPr kumimoji="1" lang="en-US" altLang="ja-JP" sz="2400" dirty="0"/>
              <a:t>2022</a:t>
            </a:r>
            <a:r>
              <a:rPr kumimoji="1" lang="ja-JP" altLang="en-US" sz="2400"/>
              <a:t>年序盤に極端なコミット数の増加がある．大きな問題または，大規模な開発があったのでは？</a:t>
            </a:r>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375CC8B2-993E-BE35-2152-5DC1BA8DCF89}"/>
              </a:ext>
            </a:extLst>
          </p:cNvPr>
          <p:cNvPicPr>
            <a:picLocks noChangeAspect="1"/>
          </p:cNvPicPr>
          <p:nvPr/>
        </p:nvPicPr>
        <p:blipFill rotWithShape="1">
          <a:blip r:embed="rId2"/>
          <a:srcRect l="4738" t="7797" r="8007" b="2101"/>
          <a:stretch/>
        </p:blipFill>
        <p:spPr>
          <a:xfrm>
            <a:off x="101600" y="1211954"/>
            <a:ext cx="6781800" cy="4902200"/>
          </a:xfrm>
          <a:prstGeom prst="rect">
            <a:avLst/>
          </a:prstGeom>
        </p:spPr>
      </p:pic>
    </p:spTree>
    <p:extLst>
      <p:ext uri="{BB962C8B-B14F-4D97-AF65-F5344CB8AC3E}">
        <p14:creationId xmlns:p14="http://schemas.microsoft.com/office/powerpoint/2010/main" val="208641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4B4EB-7675-48C2-3FCD-A4CEF2577EEE}"/>
              </a:ext>
            </a:extLst>
          </p:cNvPr>
          <p:cNvSpPr>
            <a:spLocks noGrp="1"/>
          </p:cNvSpPr>
          <p:nvPr>
            <p:ph type="title"/>
          </p:nvPr>
        </p:nvSpPr>
        <p:spPr>
          <a:xfrm>
            <a:off x="0" y="136526"/>
            <a:ext cx="12192000" cy="928482"/>
          </a:xfrm>
        </p:spPr>
        <p:txBody>
          <a:bodyPr>
            <a:normAutofit/>
          </a:bodyPr>
          <a:lstStyle/>
          <a:p>
            <a:pPr algn="ctr"/>
            <a:r>
              <a:rPr lang="ja-JP" altLang="en-US" sz="4000" b="1"/>
              <a:t>合計コミット数の時間変化グラフ比較</a:t>
            </a:r>
            <a:endParaRPr kumimoji="1" lang="ja-JP" altLang="en-US" sz="4000" b="1"/>
          </a:p>
        </p:txBody>
      </p:sp>
      <p:sp>
        <p:nvSpPr>
          <p:cNvPr id="3" name="コンテンツ プレースホルダー 2">
            <a:extLst>
              <a:ext uri="{FF2B5EF4-FFF2-40B4-BE49-F238E27FC236}">
                <a16:creationId xmlns:a16="http://schemas.microsoft.com/office/drawing/2014/main" id="{854B3B34-614B-CEA9-74AB-A0BB61328820}"/>
              </a:ext>
            </a:extLst>
          </p:cNvPr>
          <p:cNvSpPr>
            <a:spLocks noGrp="1"/>
          </p:cNvSpPr>
          <p:nvPr>
            <p:ph idx="1"/>
          </p:nvPr>
        </p:nvSpPr>
        <p:spPr>
          <a:xfrm>
            <a:off x="127000" y="4330700"/>
            <a:ext cx="12065000" cy="2390774"/>
          </a:xfrm>
        </p:spPr>
        <p:txBody>
          <a:bodyPr>
            <a:normAutofit fontScale="77500" lnSpcReduction="20000"/>
          </a:bodyPr>
          <a:lstStyle/>
          <a:p>
            <a:pPr marL="0" indent="0">
              <a:buNone/>
            </a:pPr>
            <a:r>
              <a:rPr kumimoji="1" lang="ja-JP" altLang="en-US" sz="2400"/>
              <a:t>★二つのリポジトリ分析</a:t>
            </a:r>
            <a:endParaRPr kumimoji="1" lang="en-US" altLang="ja-JP" sz="2400" dirty="0"/>
          </a:p>
          <a:p>
            <a:pPr marL="0" indent="0">
              <a:buNone/>
            </a:pPr>
            <a:r>
              <a:rPr lang="en-US" altLang="ja-JP" sz="2400" dirty="0"/>
              <a:t>Terraform</a:t>
            </a:r>
            <a:r>
              <a:rPr kumimoji="1" lang="ja-JP" altLang="en-US" sz="2400"/>
              <a:t>は開発初期は多くのコミットが行われて，徐々にコミットが減少している</a:t>
            </a:r>
            <a:endParaRPr kumimoji="1" lang="en-US" altLang="ja-JP" sz="2400" dirty="0"/>
          </a:p>
          <a:p>
            <a:pPr marL="0" indent="0">
              <a:buNone/>
            </a:pPr>
            <a:r>
              <a:rPr lang="en-US" altLang="ja-JP" sz="2400" dirty="0"/>
              <a:t>Vagrant</a:t>
            </a:r>
            <a:r>
              <a:rPr lang="ja-JP" altLang="en-US" sz="2400"/>
              <a:t>は開発初期のコミット少なく，徐々にコミット数が増加している</a:t>
            </a:r>
            <a:endParaRPr lang="en-US" altLang="ja-JP" sz="2400" dirty="0"/>
          </a:p>
          <a:p>
            <a:pPr marL="0" indent="0">
              <a:buNone/>
            </a:pPr>
            <a:r>
              <a:rPr kumimoji="1" lang="ja-JP" altLang="en-US" sz="2400"/>
              <a:t>これらを分析するには，リポジトリ完成時のコードの大きさやテストがどの程度行われていたのかやコミットがどのようなものに対して行われたのかを分析する必要がある．</a:t>
            </a:r>
            <a:endParaRPr kumimoji="1" lang="en-US" altLang="ja-JP" sz="2400" dirty="0"/>
          </a:p>
          <a:p>
            <a:pPr marL="0" indent="0">
              <a:buNone/>
            </a:pPr>
            <a:r>
              <a:rPr kumimoji="1" lang="ja-JP" altLang="en-US" sz="2400"/>
              <a:t>予測では，</a:t>
            </a:r>
            <a:r>
              <a:rPr kumimoji="1" lang="en-US" altLang="ja-JP" sz="2400" dirty="0"/>
              <a:t>Terraform</a:t>
            </a:r>
            <a:r>
              <a:rPr kumimoji="1" lang="ja-JP" altLang="en-US" sz="2400"/>
              <a:t>は完成時からコード量が大きくバグが多かったのでは，逆に</a:t>
            </a:r>
            <a:r>
              <a:rPr kumimoji="1" lang="en-US" altLang="ja-JP" sz="2400" dirty="0"/>
              <a:t>Vagrant</a:t>
            </a:r>
            <a:r>
              <a:rPr kumimoji="1" lang="ja-JP" altLang="en-US" sz="2400"/>
              <a:t>はコード量が少なくテストなどがしっかいり行われバグなどが少なかったと考える．</a:t>
            </a:r>
            <a:endParaRPr kumimoji="1" lang="en-US" altLang="ja-JP" sz="2400" dirty="0"/>
          </a:p>
          <a:p>
            <a:pPr marL="0" indent="0">
              <a:buNone/>
            </a:pPr>
            <a:r>
              <a:rPr lang="ja-JP" altLang="en-US" sz="2400"/>
              <a:t>急激な変化がある部分もなぜそそうなったのかを新しい開発開始の契機なのかを調べたい．</a:t>
            </a:r>
            <a:endParaRPr kumimoji="1" lang="ja-JP" altLang="en-US" sz="2400"/>
          </a:p>
        </p:txBody>
      </p:sp>
      <p:sp>
        <p:nvSpPr>
          <p:cNvPr id="4" name="スライド番号プレースホルダー 3">
            <a:extLst>
              <a:ext uri="{FF2B5EF4-FFF2-40B4-BE49-F238E27FC236}">
                <a16:creationId xmlns:a16="http://schemas.microsoft.com/office/drawing/2014/main" id="{E58E7784-8826-0FFA-0A9C-A0118ED4AFCA}"/>
              </a:ext>
            </a:extLst>
          </p:cNvPr>
          <p:cNvSpPr>
            <a:spLocks noGrp="1"/>
          </p:cNvSpPr>
          <p:nvPr>
            <p:ph type="sldNum" sz="quarter" idx="12"/>
          </p:nvPr>
        </p:nvSpPr>
        <p:spPr/>
        <p:txBody>
          <a:bodyPr/>
          <a:lstStyle/>
          <a:p>
            <a:fld id="{85189642-6B10-8E43-9431-3DD84EC2A373}"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375CC8B2-993E-BE35-2152-5DC1BA8DCF89}"/>
              </a:ext>
            </a:extLst>
          </p:cNvPr>
          <p:cNvPicPr>
            <a:picLocks noChangeAspect="1"/>
          </p:cNvPicPr>
          <p:nvPr/>
        </p:nvPicPr>
        <p:blipFill rotWithShape="1">
          <a:blip r:embed="rId3"/>
          <a:srcRect l="4738" t="7797" r="8007" b="2101"/>
          <a:stretch/>
        </p:blipFill>
        <p:spPr>
          <a:xfrm>
            <a:off x="6437686" y="882348"/>
            <a:ext cx="4572000" cy="3304854"/>
          </a:xfrm>
          <a:prstGeom prst="rect">
            <a:avLst/>
          </a:prstGeom>
        </p:spPr>
      </p:pic>
      <p:pic>
        <p:nvPicPr>
          <p:cNvPr id="6" name="図 5">
            <a:extLst>
              <a:ext uri="{FF2B5EF4-FFF2-40B4-BE49-F238E27FC236}">
                <a16:creationId xmlns:a16="http://schemas.microsoft.com/office/drawing/2014/main" id="{793A3F13-B61D-651C-2DBB-5C46EB2830AB}"/>
              </a:ext>
            </a:extLst>
          </p:cNvPr>
          <p:cNvPicPr>
            <a:picLocks noChangeAspect="1"/>
          </p:cNvPicPr>
          <p:nvPr/>
        </p:nvPicPr>
        <p:blipFill rotWithShape="1">
          <a:blip r:embed="rId4"/>
          <a:srcRect l="4412" t="7735" r="7843" b="2746"/>
          <a:stretch/>
        </p:blipFill>
        <p:spPr>
          <a:xfrm>
            <a:off x="905014" y="858537"/>
            <a:ext cx="4627658" cy="3304854"/>
          </a:xfrm>
          <a:prstGeom prst="rect">
            <a:avLst/>
          </a:prstGeom>
        </p:spPr>
      </p:pic>
      <p:sp>
        <p:nvSpPr>
          <p:cNvPr id="7" name="テキスト ボックス 6">
            <a:extLst>
              <a:ext uri="{FF2B5EF4-FFF2-40B4-BE49-F238E27FC236}">
                <a16:creationId xmlns:a16="http://schemas.microsoft.com/office/drawing/2014/main" id="{A667A4F7-3384-3B2E-D95D-475784092C45}"/>
              </a:ext>
            </a:extLst>
          </p:cNvPr>
          <p:cNvSpPr txBox="1"/>
          <p:nvPr/>
        </p:nvSpPr>
        <p:spPr>
          <a:xfrm>
            <a:off x="9522242" y="3193496"/>
            <a:ext cx="1487444" cy="461665"/>
          </a:xfrm>
          <a:prstGeom prst="rect">
            <a:avLst/>
          </a:prstGeom>
          <a:noFill/>
        </p:spPr>
        <p:txBody>
          <a:bodyPr wrap="square" rtlCol="0">
            <a:spAutoFit/>
          </a:bodyPr>
          <a:lstStyle/>
          <a:p>
            <a:r>
              <a:rPr kumimoji="1" lang="en-US" altLang="ja-JP" sz="2400" dirty="0"/>
              <a:t>Vagrant</a:t>
            </a:r>
            <a:endParaRPr kumimoji="1" lang="ja-JP" altLang="en-US" sz="2400"/>
          </a:p>
        </p:txBody>
      </p:sp>
      <p:sp>
        <p:nvSpPr>
          <p:cNvPr id="8" name="テキスト ボックス 7">
            <a:extLst>
              <a:ext uri="{FF2B5EF4-FFF2-40B4-BE49-F238E27FC236}">
                <a16:creationId xmlns:a16="http://schemas.microsoft.com/office/drawing/2014/main" id="{BC18F775-5E26-97D1-A302-7926D3CD3373}"/>
              </a:ext>
            </a:extLst>
          </p:cNvPr>
          <p:cNvSpPr txBox="1"/>
          <p:nvPr/>
        </p:nvSpPr>
        <p:spPr>
          <a:xfrm>
            <a:off x="3606635" y="3193497"/>
            <a:ext cx="1648737" cy="461665"/>
          </a:xfrm>
          <a:prstGeom prst="rect">
            <a:avLst/>
          </a:prstGeom>
          <a:noFill/>
        </p:spPr>
        <p:txBody>
          <a:bodyPr wrap="square" rtlCol="0">
            <a:spAutoFit/>
          </a:bodyPr>
          <a:lstStyle/>
          <a:p>
            <a:r>
              <a:rPr lang="en-US" altLang="ja-JP" sz="2400" dirty="0"/>
              <a:t>Terraform</a:t>
            </a:r>
            <a:endParaRPr kumimoji="1" lang="ja-JP" altLang="en-US" sz="2400"/>
          </a:p>
        </p:txBody>
      </p:sp>
    </p:spTree>
    <p:extLst>
      <p:ext uri="{BB962C8B-B14F-4D97-AF65-F5344CB8AC3E}">
        <p14:creationId xmlns:p14="http://schemas.microsoft.com/office/powerpoint/2010/main" val="4291735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1797</Words>
  <Application>Microsoft Macintosh PowerPoint</Application>
  <PresentationFormat>ワイド画面</PresentationFormat>
  <Paragraphs>148</Paragraphs>
  <Slides>20</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Hiragino Mincho ProN W3</vt:lpstr>
      <vt:lpstr>Söhne</vt:lpstr>
      <vt:lpstr>Söhne Mono</vt:lpstr>
      <vt:lpstr>游ゴシック</vt:lpstr>
      <vt:lpstr>游ゴシック Light</vt:lpstr>
      <vt:lpstr>Arial</vt:lpstr>
      <vt:lpstr>Open Sans</vt:lpstr>
      <vt:lpstr>Office テーマ</vt:lpstr>
      <vt:lpstr>定量的ソフトウェア開発管理 〜第1回課題：OSS〜</vt:lpstr>
      <vt:lpstr>選んだ二つのOSSリポジトリ 「名前・URL」</vt:lpstr>
      <vt:lpstr>選んだ二つのOSSリポジトリの説明</vt:lpstr>
      <vt:lpstr>合計コミット数の時間変化グラフ「作成手順」</vt:lpstr>
      <vt:lpstr>合計コミット数上位10名の棒グラフ「作成手順」</vt:lpstr>
      <vt:lpstr>コミットメッセージ語数ヒストグラム「作成手順」</vt:lpstr>
      <vt:lpstr>合計コミット数の時間変化グラフ(1日積み上げ)[Terraform]</vt:lpstr>
      <vt:lpstr>合計コミット数の時間変化グラフ(1日積み上げ)[Vagrant]</vt:lpstr>
      <vt:lpstr>合計コミット数の時間変化グラフ比較</vt:lpstr>
      <vt:lpstr>コミット数上位10名表す棒グラフ「Terraform」</vt:lpstr>
      <vt:lpstr>コミット数上位10名表す棒グラフ「Vagrant」</vt:lpstr>
      <vt:lpstr>コミット数上位10名表す棒グラフ比較</vt:lpstr>
      <vt:lpstr>コミットメッセージ語数ヒストグラム[Terraform]</vt:lpstr>
      <vt:lpstr>コミットメッセージ語数ヒストグラム[Vagrant]</vt:lpstr>
      <vt:lpstr>コミットメッセージ語数ヒストグラム比較</vt:lpstr>
      <vt:lpstr>以降コードなどのより詳細な内容のスライド</vt:lpstr>
      <vt:lpstr>合計コミット数の時間変化グラフ(1日積み上げ) 〜Pythonコード〜</vt:lpstr>
      <vt:lpstr>コミット数上位10名表す棒グラフ 〜Pythonコード〜</vt:lpstr>
      <vt:lpstr>コミットメッセージ語数ヒストグラム1 〜Pythonコード〜</vt:lpstr>
      <vt:lpstr>コミットメッセージ語数ヒストグラム2 〜Pythonコード〜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定量的ソフトウェア開発管理 〜第1回課題：OSS〜</dc:title>
  <dc:creator>富田 洸</dc:creator>
  <cp:lastModifiedBy>富田 洸</cp:lastModifiedBy>
  <cp:revision>12</cp:revision>
  <dcterms:created xsi:type="dcterms:W3CDTF">2023-04-23T05:56:48Z</dcterms:created>
  <dcterms:modified xsi:type="dcterms:W3CDTF">2023-04-23T17:35:26Z</dcterms:modified>
</cp:coreProperties>
</file>