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5" r:id="rId5"/>
    <p:sldId id="264" r:id="rId6"/>
    <p:sldId id="263" r:id="rId7"/>
    <p:sldId id="260" r:id="rId8"/>
    <p:sldId id="266" r:id="rId9"/>
    <p:sldId id="261" r:id="rId10"/>
    <p:sldId id="267" r:id="rId11"/>
    <p:sldId id="262" r:id="rId12"/>
    <p:sldId id="268" r:id="rId13"/>
    <p:sldId id="269" r:id="rId14"/>
    <p:sldId id="271" r:id="rId15"/>
    <p:sldId id="272"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694"/>
  </p:normalViewPr>
  <p:slideViewPr>
    <p:cSldViewPr snapToGrid="0">
      <p:cViewPr>
        <p:scale>
          <a:sx n="109" d="100"/>
          <a:sy n="109" d="100"/>
        </p:scale>
        <p:origin x="92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7E9DA-3945-EB48-9263-10DB7ABDA40F}" type="datetimeFigureOut">
              <a:rPr kumimoji="1" lang="ja-JP" altLang="en-US" smtClean="0"/>
              <a:t>2023/5/11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7B1DF-8EA5-304E-9706-7CD02E8479A2}" type="slidenum">
              <a:rPr kumimoji="1" lang="ja-JP" altLang="en-US" smtClean="0"/>
              <a:t>‹#›</a:t>
            </a:fld>
            <a:endParaRPr kumimoji="1" lang="ja-JP" altLang="en-US"/>
          </a:p>
        </p:txBody>
      </p:sp>
    </p:spTree>
    <p:extLst>
      <p:ext uri="{BB962C8B-B14F-4D97-AF65-F5344CB8AC3E}">
        <p14:creationId xmlns:p14="http://schemas.microsoft.com/office/powerpoint/2010/main" val="15661660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D7936-CC2D-F944-13DD-E6CCD56B9F0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7C2FDD-C745-3594-5CBF-39F4A6F80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29A943-9F41-5A76-7CE2-6D68AE3631FD}"/>
              </a:ext>
            </a:extLst>
          </p:cNvPr>
          <p:cNvSpPr>
            <a:spLocks noGrp="1"/>
          </p:cNvSpPr>
          <p:nvPr>
            <p:ph type="dt" sz="half" idx="10"/>
          </p:nvPr>
        </p:nvSpPr>
        <p:spPr/>
        <p:txBody>
          <a:bodyPr/>
          <a:lstStyle/>
          <a:p>
            <a:fld id="{51628268-6D04-8947-BCD3-C1B3DBEFE41F}" type="datetime1">
              <a:rPr kumimoji="1" lang="ja-JP" altLang="en-US" smtClean="0"/>
              <a:t>2023/5/11</a:t>
            </a:fld>
            <a:endParaRPr kumimoji="1" lang="ja-JP" altLang="en-US"/>
          </a:p>
        </p:txBody>
      </p:sp>
      <p:sp>
        <p:nvSpPr>
          <p:cNvPr id="5" name="フッター プレースホルダー 4">
            <a:extLst>
              <a:ext uri="{FF2B5EF4-FFF2-40B4-BE49-F238E27FC236}">
                <a16:creationId xmlns:a16="http://schemas.microsoft.com/office/drawing/2014/main" id="{F147946F-B055-8C5D-157F-682C7B005E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12B3B5-6E6B-1065-2CF7-D2BCE9E38045}"/>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418009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2635D5-23B7-20D1-DEE1-188C7C8E474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67F176-02C8-783D-D9E3-3E5E280C04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32F223-1087-A356-7121-7DA60D13615D}"/>
              </a:ext>
            </a:extLst>
          </p:cNvPr>
          <p:cNvSpPr>
            <a:spLocks noGrp="1"/>
          </p:cNvSpPr>
          <p:nvPr>
            <p:ph type="dt" sz="half" idx="10"/>
          </p:nvPr>
        </p:nvSpPr>
        <p:spPr/>
        <p:txBody>
          <a:bodyPr/>
          <a:lstStyle/>
          <a:p>
            <a:fld id="{FC9EB757-0909-4945-B925-1142B9515469}" type="datetime1">
              <a:rPr kumimoji="1" lang="ja-JP" altLang="en-US" smtClean="0"/>
              <a:t>2023/5/11</a:t>
            </a:fld>
            <a:endParaRPr kumimoji="1" lang="ja-JP" altLang="en-US"/>
          </a:p>
        </p:txBody>
      </p:sp>
      <p:sp>
        <p:nvSpPr>
          <p:cNvPr id="5" name="フッター プレースホルダー 4">
            <a:extLst>
              <a:ext uri="{FF2B5EF4-FFF2-40B4-BE49-F238E27FC236}">
                <a16:creationId xmlns:a16="http://schemas.microsoft.com/office/drawing/2014/main" id="{A906AA6B-3AE7-B67A-2522-5A341F40E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0940A-503F-8349-2BE0-A1736EF881CC}"/>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219049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B6AD0EA-5FD9-9AF5-A9A2-BF52378B90A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719498B-CE38-50E1-578B-047A8A6F798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C8BB8B-7E98-561D-DB15-AE299E5B165F}"/>
              </a:ext>
            </a:extLst>
          </p:cNvPr>
          <p:cNvSpPr>
            <a:spLocks noGrp="1"/>
          </p:cNvSpPr>
          <p:nvPr>
            <p:ph type="dt" sz="half" idx="10"/>
          </p:nvPr>
        </p:nvSpPr>
        <p:spPr/>
        <p:txBody>
          <a:bodyPr/>
          <a:lstStyle/>
          <a:p>
            <a:fld id="{620606EE-808B-1044-9BA2-AAB76E9FB85F}" type="datetime1">
              <a:rPr kumimoji="1" lang="ja-JP" altLang="en-US" smtClean="0"/>
              <a:t>2023/5/11</a:t>
            </a:fld>
            <a:endParaRPr kumimoji="1" lang="ja-JP" altLang="en-US"/>
          </a:p>
        </p:txBody>
      </p:sp>
      <p:sp>
        <p:nvSpPr>
          <p:cNvPr id="5" name="フッター プレースホルダー 4">
            <a:extLst>
              <a:ext uri="{FF2B5EF4-FFF2-40B4-BE49-F238E27FC236}">
                <a16:creationId xmlns:a16="http://schemas.microsoft.com/office/drawing/2014/main" id="{34C7BF71-04C3-DC23-9999-94EE9F7469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91CB67-5B05-5BB8-A4F8-C3E872387EF4}"/>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232175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79F67-0EA2-D9B1-7F76-693B9166C5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192EEC-2D7D-E088-9C10-5A6B475303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F561E8-9821-E3E2-4168-88D16C11D9FC}"/>
              </a:ext>
            </a:extLst>
          </p:cNvPr>
          <p:cNvSpPr>
            <a:spLocks noGrp="1"/>
          </p:cNvSpPr>
          <p:nvPr>
            <p:ph type="dt" sz="half" idx="10"/>
          </p:nvPr>
        </p:nvSpPr>
        <p:spPr/>
        <p:txBody>
          <a:bodyPr/>
          <a:lstStyle/>
          <a:p>
            <a:fld id="{40940F6E-97C6-1E45-95FF-26917C462108}" type="datetime1">
              <a:rPr kumimoji="1" lang="ja-JP" altLang="en-US" smtClean="0"/>
              <a:t>2023/5/11</a:t>
            </a:fld>
            <a:endParaRPr kumimoji="1" lang="ja-JP" altLang="en-US"/>
          </a:p>
        </p:txBody>
      </p:sp>
      <p:sp>
        <p:nvSpPr>
          <p:cNvPr id="5" name="フッター プレースホルダー 4">
            <a:extLst>
              <a:ext uri="{FF2B5EF4-FFF2-40B4-BE49-F238E27FC236}">
                <a16:creationId xmlns:a16="http://schemas.microsoft.com/office/drawing/2014/main" id="{5FDEB93D-387E-B797-7FD2-27015ECF61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612F72-4852-4479-E074-7B70ADF51964}"/>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390377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3A551-DE2D-7D90-D14D-2E954907571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F1A1DD-0032-97F5-C191-26F151FAF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8EE8792-9F87-0177-8D95-18832E97651E}"/>
              </a:ext>
            </a:extLst>
          </p:cNvPr>
          <p:cNvSpPr>
            <a:spLocks noGrp="1"/>
          </p:cNvSpPr>
          <p:nvPr>
            <p:ph type="dt" sz="half" idx="10"/>
          </p:nvPr>
        </p:nvSpPr>
        <p:spPr/>
        <p:txBody>
          <a:bodyPr/>
          <a:lstStyle/>
          <a:p>
            <a:fld id="{FBD24D0E-1236-9148-AF2F-CD116CEAFA72}" type="datetime1">
              <a:rPr kumimoji="1" lang="ja-JP" altLang="en-US" smtClean="0"/>
              <a:t>2023/5/11</a:t>
            </a:fld>
            <a:endParaRPr kumimoji="1" lang="ja-JP" altLang="en-US"/>
          </a:p>
        </p:txBody>
      </p:sp>
      <p:sp>
        <p:nvSpPr>
          <p:cNvPr id="5" name="フッター プレースホルダー 4">
            <a:extLst>
              <a:ext uri="{FF2B5EF4-FFF2-40B4-BE49-F238E27FC236}">
                <a16:creationId xmlns:a16="http://schemas.microsoft.com/office/drawing/2014/main" id="{D868AA54-CD4B-E026-1B00-711A2F6BC4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6CC586-515F-1083-2B0A-B3AF577560C9}"/>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122814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845B2-9138-4F9C-32C3-FA76AE93C1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8EFA31-C481-4F6C-690B-597F78BC75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27519FD-05CA-6546-F617-E9418F83AD3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E1FBE22-40DA-E6D0-84FB-7D736393A836}"/>
              </a:ext>
            </a:extLst>
          </p:cNvPr>
          <p:cNvSpPr>
            <a:spLocks noGrp="1"/>
          </p:cNvSpPr>
          <p:nvPr>
            <p:ph type="dt" sz="half" idx="10"/>
          </p:nvPr>
        </p:nvSpPr>
        <p:spPr/>
        <p:txBody>
          <a:bodyPr/>
          <a:lstStyle/>
          <a:p>
            <a:fld id="{528AA17B-3DA7-104F-BF61-0B25336D4C3C}" type="datetime1">
              <a:rPr kumimoji="1" lang="ja-JP" altLang="en-US" smtClean="0"/>
              <a:t>2023/5/11</a:t>
            </a:fld>
            <a:endParaRPr kumimoji="1" lang="ja-JP" altLang="en-US"/>
          </a:p>
        </p:txBody>
      </p:sp>
      <p:sp>
        <p:nvSpPr>
          <p:cNvPr id="6" name="フッター プレースホルダー 5">
            <a:extLst>
              <a:ext uri="{FF2B5EF4-FFF2-40B4-BE49-F238E27FC236}">
                <a16:creationId xmlns:a16="http://schemas.microsoft.com/office/drawing/2014/main" id="{35AA2D52-A013-3A84-9B80-16038B60AD8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D9FF05-F02A-9357-2961-033C1AD0D1C0}"/>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202084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88996-706A-2C9E-639E-6A502899A85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2048C9-1F5C-A751-E4DE-3213248C4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BA054F3-F277-66B7-9F46-3B96130F744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631382-8EDD-08AF-1CB5-460090237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9412B25-6DBE-8E06-972F-21E6251E661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823A985-B562-2E95-0D30-70514DFA153D}"/>
              </a:ext>
            </a:extLst>
          </p:cNvPr>
          <p:cNvSpPr>
            <a:spLocks noGrp="1"/>
          </p:cNvSpPr>
          <p:nvPr>
            <p:ph type="dt" sz="half" idx="10"/>
          </p:nvPr>
        </p:nvSpPr>
        <p:spPr/>
        <p:txBody>
          <a:bodyPr/>
          <a:lstStyle/>
          <a:p>
            <a:fld id="{646748FC-14CA-C843-A11E-ED6DB106FC6C}" type="datetime1">
              <a:rPr kumimoji="1" lang="ja-JP" altLang="en-US" smtClean="0"/>
              <a:t>2023/5/11</a:t>
            </a:fld>
            <a:endParaRPr kumimoji="1" lang="ja-JP" altLang="en-US"/>
          </a:p>
        </p:txBody>
      </p:sp>
      <p:sp>
        <p:nvSpPr>
          <p:cNvPr id="8" name="フッター プレースホルダー 7">
            <a:extLst>
              <a:ext uri="{FF2B5EF4-FFF2-40B4-BE49-F238E27FC236}">
                <a16:creationId xmlns:a16="http://schemas.microsoft.com/office/drawing/2014/main" id="{8284AA50-C796-5B6D-8842-C6D20CB7AE4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26D5B5B-6ED3-2497-FDE3-A345B6F2E3BD}"/>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6139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F2282-56AD-DEA9-47F0-4CC38ECE2F6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71C88F-358E-0135-01BB-F74D1B36F5E6}"/>
              </a:ext>
            </a:extLst>
          </p:cNvPr>
          <p:cNvSpPr>
            <a:spLocks noGrp="1"/>
          </p:cNvSpPr>
          <p:nvPr>
            <p:ph type="dt" sz="half" idx="10"/>
          </p:nvPr>
        </p:nvSpPr>
        <p:spPr/>
        <p:txBody>
          <a:bodyPr/>
          <a:lstStyle/>
          <a:p>
            <a:fld id="{4D4701DD-2E02-6B4B-8467-E70AD3DBCADB}" type="datetime1">
              <a:rPr kumimoji="1" lang="ja-JP" altLang="en-US" smtClean="0"/>
              <a:t>2023/5/11</a:t>
            </a:fld>
            <a:endParaRPr kumimoji="1" lang="ja-JP" altLang="en-US"/>
          </a:p>
        </p:txBody>
      </p:sp>
      <p:sp>
        <p:nvSpPr>
          <p:cNvPr id="4" name="フッター プレースホルダー 3">
            <a:extLst>
              <a:ext uri="{FF2B5EF4-FFF2-40B4-BE49-F238E27FC236}">
                <a16:creationId xmlns:a16="http://schemas.microsoft.com/office/drawing/2014/main" id="{60E941F9-7028-93FF-7262-B49D3F04DC6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9FBAD7D-42D3-E56D-E56B-174E07533699}"/>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238805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D5AAD4-48C3-29D2-75BC-F364B1C05723}"/>
              </a:ext>
            </a:extLst>
          </p:cNvPr>
          <p:cNvSpPr>
            <a:spLocks noGrp="1"/>
          </p:cNvSpPr>
          <p:nvPr>
            <p:ph type="dt" sz="half" idx="10"/>
          </p:nvPr>
        </p:nvSpPr>
        <p:spPr/>
        <p:txBody>
          <a:bodyPr/>
          <a:lstStyle/>
          <a:p>
            <a:fld id="{7436CA66-9505-4740-921C-F862386DDE45}" type="datetime1">
              <a:rPr kumimoji="1" lang="ja-JP" altLang="en-US" smtClean="0"/>
              <a:t>2023/5/11</a:t>
            </a:fld>
            <a:endParaRPr kumimoji="1" lang="ja-JP" altLang="en-US"/>
          </a:p>
        </p:txBody>
      </p:sp>
      <p:sp>
        <p:nvSpPr>
          <p:cNvPr id="3" name="フッター プレースホルダー 2">
            <a:extLst>
              <a:ext uri="{FF2B5EF4-FFF2-40B4-BE49-F238E27FC236}">
                <a16:creationId xmlns:a16="http://schemas.microsoft.com/office/drawing/2014/main" id="{2CFD3372-8F18-CFC5-AAFB-7209E341BE5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96DDFB-7722-C1A5-DE8A-BE95A22A446C}"/>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428469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130CA-D8D9-D9C8-3277-977A5B95F5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97312E-08D3-E504-C2DB-7E1CD9F9B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09FC25-FA1D-04CD-A308-5E8EB013D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4A510BB-4744-31E6-4CA1-F23DB06F0287}"/>
              </a:ext>
            </a:extLst>
          </p:cNvPr>
          <p:cNvSpPr>
            <a:spLocks noGrp="1"/>
          </p:cNvSpPr>
          <p:nvPr>
            <p:ph type="dt" sz="half" idx="10"/>
          </p:nvPr>
        </p:nvSpPr>
        <p:spPr/>
        <p:txBody>
          <a:bodyPr/>
          <a:lstStyle/>
          <a:p>
            <a:fld id="{A743ED6E-EA73-F644-92D7-CE9B24C36043}" type="datetime1">
              <a:rPr kumimoji="1" lang="ja-JP" altLang="en-US" smtClean="0"/>
              <a:t>2023/5/11</a:t>
            </a:fld>
            <a:endParaRPr kumimoji="1" lang="ja-JP" altLang="en-US"/>
          </a:p>
        </p:txBody>
      </p:sp>
      <p:sp>
        <p:nvSpPr>
          <p:cNvPr id="6" name="フッター プレースホルダー 5">
            <a:extLst>
              <a:ext uri="{FF2B5EF4-FFF2-40B4-BE49-F238E27FC236}">
                <a16:creationId xmlns:a16="http://schemas.microsoft.com/office/drawing/2014/main" id="{3E63B7FD-CD08-0695-8676-5579FB0AED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70607B-9DDB-4EF8-BBA6-2A2227158C47}"/>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270373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5CEF5E-BB44-4D50-9B45-C0985828C4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3AB4C84-CEDE-61EF-9D68-C4684008B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77A799B-B11C-2BC8-7BD5-52F1FA912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AF3643-3DA7-42CF-73BF-16CDECE4BD38}"/>
              </a:ext>
            </a:extLst>
          </p:cNvPr>
          <p:cNvSpPr>
            <a:spLocks noGrp="1"/>
          </p:cNvSpPr>
          <p:nvPr>
            <p:ph type="dt" sz="half" idx="10"/>
          </p:nvPr>
        </p:nvSpPr>
        <p:spPr/>
        <p:txBody>
          <a:bodyPr/>
          <a:lstStyle/>
          <a:p>
            <a:fld id="{F13CDD43-04B2-A14D-AC5A-C9805E5D69EF}" type="datetime1">
              <a:rPr kumimoji="1" lang="ja-JP" altLang="en-US" smtClean="0"/>
              <a:t>2023/5/11</a:t>
            </a:fld>
            <a:endParaRPr kumimoji="1" lang="ja-JP" altLang="en-US"/>
          </a:p>
        </p:txBody>
      </p:sp>
      <p:sp>
        <p:nvSpPr>
          <p:cNvPr id="6" name="フッター プレースホルダー 5">
            <a:extLst>
              <a:ext uri="{FF2B5EF4-FFF2-40B4-BE49-F238E27FC236}">
                <a16:creationId xmlns:a16="http://schemas.microsoft.com/office/drawing/2014/main" id="{F7571186-1884-A88F-57A4-551343569D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12ACCA-9C28-8F06-66FA-5E0E15A34D5E}"/>
              </a:ext>
            </a:extLst>
          </p:cNvPr>
          <p:cNvSpPr>
            <a:spLocks noGrp="1"/>
          </p:cNvSpPr>
          <p:nvPr>
            <p:ph type="sldNum" sz="quarter" idx="12"/>
          </p:nvPr>
        </p:nvSpPr>
        <p:spPr/>
        <p:txBody>
          <a:bodyPr/>
          <a:lstStyle/>
          <a:p>
            <a:fld id="{08473EA0-7271-FD4E-8F91-AF6F4948F027}" type="slidenum">
              <a:rPr kumimoji="1" lang="ja-JP" altLang="en-US" smtClean="0"/>
              <a:t>‹#›</a:t>
            </a:fld>
            <a:endParaRPr kumimoji="1" lang="ja-JP" altLang="en-US"/>
          </a:p>
        </p:txBody>
      </p:sp>
    </p:spTree>
    <p:extLst>
      <p:ext uri="{BB962C8B-B14F-4D97-AF65-F5344CB8AC3E}">
        <p14:creationId xmlns:p14="http://schemas.microsoft.com/office/powerpoint/2010/main" val="1307413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ACC37E5-ED7B-6FEB-06CE-71687ADFC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4F3D01-F791-F828-A929-0B2F7278D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63FBB0-8210-D172-2BF0-3405CAF0B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59B6A-2B79-6C4E-8797-6CC255557D6F}" type="datetime1">
              <a:rPr kumimoji="1" lang="ja-JP" altLang="en-US" smtClean="0"/>
              <a:t>2023/5/11</a:t>
            </a:fld>
            <a:endParaRPr kumimoji="1" lang="ja-JP" altLang="en-US"/>
          </a:p>
        </p:txBody>
      </p:sp>
      <p:sp>
        <p:nvSpPr>
          <p:cNvPr id="5" name="フッター プレースホルダー 4">
            <a:extLst>
              <a:ext uri="{FF2B5EF4-FFF2-40B4-BE49-F238E27FC236}">
                <a16:creationId xmlns:a16="http://schemas.microsoft.com/office/drawing/2014/main" id="{0DC2436D-6E52-C544-9F51-D08574D63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6295A3B-9E06-59EE-16F8-0A4992EDC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08473EA0-7271-FD4E-8F91-AF6F4948F027}" type="slidenum">
              <a:rPr lang="ja-JP" altLang="en-US" smtClean="0"/>
              <a:pPr/>
              <a:t>‹#›</a:t>
            </a:fld>
            <a:endParaRPr lang="ja-JP" altLang="en-US"/>
          </a:p>
        </p:txBody>
      </p:sp>
    </p:spTree>
    <p:extLst>
      <p:ext uri="{BB962C8B-B14F-4D97-AF65-F5344CB8AC3E}">
        <p14:creationId xmlns:p14="http://schemas.microsoft.com/office/powerpoint/2010/main" val="552008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E906B1-0814-34A8-A22E-535243501930}"/>
              </a:ext>
            </a:extLst>
          </p:cNvPr>
          <p:cNvSpPr>
            <a:spLocks noGrp="1"/>
          </p:cNvSpPr>
          <p:nvPr>
            <p:ph type="ctrTitle"/>
          </p:nvPr>
        </p:nvSpPr>
        <p:spPr>
          <a:xfrm>
            <a:off x="662151" y="725213"/>
            <a:ext cx="10878207" cy="2784749"/>
          </a:xfrm>
        </p:spPr>
        <p:txBody>
          <a:bodyPr>
            <a:normAutofit/>
          </a:bodyPr>
          <a:lstStyle/>
          <a:p>
            <a:r>
              <a:rPr kumimoji="1" lang="ja-JP" altLang="en-US" sz="4800"/>
              <a:t>定量的ソフトウェア開発管理</a:t>
            </a:r>
            <a:br>
              <a:rPr kumimoji="1" lang="en-US" altLang="ja-JP" sz="4800" dirty="0"/>
            </a:br>
            <a:r>
              <a:rPr kumimoji="1" lang="ja-JP" altLang="en-US" sz="4800"/>
              <a:t>第</a:t>
            </a:r>
            <a:r>
              <a:rPr kumimoji="1" lang="en-US" altLang="ja-JP" sz="4800" dirty="0"/>
              <a:t>2</a:t>
            </a:r>
            <a:r>
              <a:rPr kumimoji="1" lang="ja-JP" altLang="en-US" sz="4800"/>
              <a:t>回：コードクローン分析レポート</a:t>
            </a:r>
          </a:p>
        </p:txBody>
      </p:sp>
      <p:sp>
        <p:nvSpPr>
          <p:cNvPr id="3" name="字幕 2">
            <a:extLst>
              <a:ext uri="{FF2B5EF4-FFF2-40B4-BE49-F238E27FC236}">
                <a16:creationId xmlns:a16="http://schemas.microsoft.com/office/drawing/2014/main" id="{FA5D4106-74D4-ECDC-D286-76EC7BF32B56}"/>
              </a:ext>
            </a:extLst>
          </p:cNvPr>
          <p:cNvSpPr>
            <a:spLocks noGrp="1"/>
          </p:cNvSpPr>
          <p:nvPr>
            <p:ph type="subTitle" idx="1"/>
          </p:nvPr>
        </p:nvSpPr>
        <p:spPr/>
        <p:txBody>
          <a:bodyPr>
            <a:normAutofit lnSpcReduction="10000"/>
          </a:bodyPr>
          <a:lstStyle/>
          <a:p>
            <a:endParaRPr kumimoji="1" lang="en-US" altLang="ja-JP" dirty="0"/>
          </a:p>
          <a:p>
            <a:r>
              <a:rPr lang="ja-JP" altLang="en-US"/>
              <a:t>提出日時：</a:t>
            </a:r>
            <a:r>
              <a:rPr lang="en-US" altLang="ja-JP" dirty="0"/>
              <a:t>2023</a:t>
            </a:r>
            <a:r>
              <a:rPr lang="ja-JP" altLang="en-US"/>
              <a:t>年</a:t>
            </a:r>
            <a:r>
              <a:rPr lang="en-US" altLang="ja-JP" dirty="0"/>
              <a:t>05</a:t>
            </a:r>
            <a:r>
              <a:rPr lang="ja-JP" altLang="en-US"/>
              <a:t>月</a:t>
            </a:r>
            <a:r>
              <a:rPr lang="en-US" altLang="ja-JP" dirty="0"/>
              <a:t>12</a:t>
            </a:r>
            <a:r>
              <a:rPr lang="ja-JP" altLang="en-US"/>
              <a:t>日</a:t>
            </a:r>
            <a:r>
              <a:rPr lang="en-US" altLang="ja-JP" dirty="0"/>
              <a:t>(</a:t>
            </a:r>
            <a:r>
              <a:rPr lang="ja-JP" altLang="en-US"/>
              <a:t>金</a:t>
            </a:r>
            <a:r>
              <a:rPr lang="en-US" altLang="ja-JP" dirty="0"/>
              <a:t>)</a:t>
            </a:r>
            <a:endParaRPr kumimoji="1" lang="en-US" altLang="ja-JP" dirty="0"/>
          </a:p>
          <a:p>
            <a:r>
              <a:rPr kumimoji="1" lang="ja-JP" altLang="en-US"/>
              <a:t>学生番号：</a:t>
            </a:r>
            <a:r>
              <a:rPr kumimoji="1" lang="en-US" altLang="ja-JP" dirty="0"/>
              <a:t>50M23229</a:t>
            </a:r>
          </a:p>
          <a:p>
            <a:r>
              <a:rPr lang="ja-JP" altLang="en-US"/>
              <a:t>氏名：富田　洸</a:t>
            </a:r>
            <a:endParaRPr kumimoji="1" lang="ja-JP" altLang="en-US"/>
          </a:p>
        </p:txBody>
      </p:sp>
      <p:sp>
        <p:nvSpPr>
          <p:cNvPr id="4" name="スライド番号プレースホルダー 3">
            <a:extLst>
              <a:ext uri="{FF2B5EF4-FFF2-40B4-BE49-F238E27FC236}">
                <a16:creationId xmlns:a16="http://schemas.microsoft.com/office/drawing/2014/main" id="{E02FACAD-646D-D1D7-E27D-B2F01AFB44B4}"/>
              </a:ext>
            </a:extLst>
          </p:cNvPr>
          <p:cNvSpPr>
            <a:spLocks noGrp="1"/>
          </p:cNvSpPr>
          <p:nvPr>
            <p:ph type="sldNum" sz="quarter" idx="12"/>
          </p:nvPr>
        </p:nvSpPr>
        <p:spPr/>
        <p:txBody>
          <a:bodyPr/>
          <a:lstStyle/>
          <a:p>
            <a:fld id="{08473EA0-7271-FD4E-8F91-AF6F4948F027}" type="slidenum">
              <a:rPr kumimoji="1" lang="ja-JP" altLang="en-US" smtClean="0"/>
              <a:t>1</a:t>
            </a:fld>
            <a:endParaRPr kumimoji="1" lang="ja-JP" altLang="en-US"/>
          </a:p>
        </p:txBody>
      </p:sp>
    </p:spTree>
    <p:extLst>
      <p:ext uri="{BB962C8B-B14F-4D97-AF65-F5344CB8AC3E}">
        <p14:creationId xmlns:p14="http://schemas.microsoft.com/office/powerpoint/2010/main" val="179042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751B1A-6D12-37C9-339E-DB4EDFDED492}"/>
              </a:ext>
            </a:extLst>
          </p:cNvPr>
          <p:cNvSpPr>
            <a:spLocks noGrp="1"/>
          </p:cNvSpPr>
          <p:nvPr>
            <p:ph type="title"/>
          </p:nvPr>
        </p:nvSpPr>
        <p:spPr>
          <a:xfrm>
            <a:off x="521676" y="37773"/>
            <a:ext cx="10515600" cy="1325563"/>
          </a:xfrm>
        </p:spPr>
        <p:txBody>
          <a:bodyPr/>
          <a:lstStyle/>
          <a:p>
            <a:r>
              <a:rPr kumimoji="1" lang="ja-JP" altLang="en-US"/>
              <a:t>分析結果「</a:t>
            </a:r>
            <a:r>
              <a:rPr kumimoji="1" lang="en-US" altLang="ja-JP" dirty="0"/>
              <a:t>File</a:t>
            </a:r>
            <a:r>
              <a:rPr lang="en-US" altLang="ja-JP" dirty="0"/>
              <a:t> </a:t>
            </a:r>
            <a:r>
              <a:rPr kumimoji="1" lang="en-US" altLang="ja-JP" dirty="0"/>
              <a:t>Metrics</a:t>
            </a:r>
            <a:r>
              <a:rPr kumimoji="1" lang="ja-JP" altLang="en-US"/>
              <a:t>」</a:t>
            </a:r>
          </a:p>
        </p:txBody>
      </p:sp>
      <p:sp>
        <p:nvSpPr>
          <p:cNvPr id="4" name="スライド番号プレースホルダー 3">
            <a:extLst>
              <a:ext uri="{FF2B5EF4-FFF2-40B4-BE49-F238E27FC236}">
                <a16:creationId xmlns:a16="http://schemas.microsoft.com/office/drawing/2014/main" id="{81E3A6ED-409F-9C9C-121A-9FA268A42C7F}"/>
              </a:ext>
            </a:extLst>
          </p:cNvPr>
          <p:cNvSpPr>
            <a:spLocks noGrp="1"/>
          </p:cNvSpPr>
          <p:nvPr>
            <p:ph type="sldNum" sz="quarter" idx="12"/>
          </p:nvPr>
        </p:nvSpPr>
        <p:spPr/>
        <p:txBody>
          <a:bodyPr/>
          <a:lstStyle/>
          <a:p>
            <a:fld id="{08473EA0-7271-FD4E-8F91-AF6F4948F027}" type="slidenum">
              <a:rPr kumimoji="1" lang="ja-JP" altLang="en-US" smtClean="0"/>
              <a:t>10</a:t>
            </a:fld>
            <a:endParaRPr kumimoji="1" lang="ja-JP" altLang="en-US"/>
          </a:p>
        </p:txBody>
      </p:sp>
      <p:pic>
        <p:nvPicPr>
          <p:cNvPr id="5" name="コンテンツ プレースホルダー 4" descr="テーブル&#10;&#10;自動的に生成された説明">
            <a:extLst>
              <a:ext uri="{FF2B5EF4-FFF2-40B4-BE49-F238E27FC236}">
                <a16:creationId xmlns:a16="http://schemas.microsoft.com/office/drawing/2014/main" id="{EF8305EB-7264-63D3-3E42-EE0CC0F4FBA2}"/>
              </a:ext>
            </a:extLst>
          </p:cNvPr>
          <p:cNvPicPr>
            <a:picLocks noGrp="1" noChangeAspect="1"/>
          </p:cNvPicPr>
          <p:nvPr>
            <p:ph idx="1"/>
          </p:nvPr>
        </p:nvPicPr>
        <p:blipFill>
          <a:blip r:embed="rId2"/>
          <a:stretch>
            <a:fillRect/>
          </a:stretch>
        </p:blipFill>
        <p:spPr>
          <a:xfrm>
            <a:off x="7291755" y="928059"/>
            <a:ext cx="3399691" cy="3445122"/>
          </a:xfrm>
          <a:prstGeom prst="rect">
            <a:avLst/>
          </a:prstGeom>
        </p:spPr>
      </p:pic>
      <p:pic>
        <p:nvPicPr>
          <p:cNvPr id="7" name="図 6" descr="テーブル&#10;&#10;自動的に生成された説明">
            <a:extLst>
              <a:ext uri="{FF2B5EF4-FFF2-40B4-BE49-F238E27FC236}">
                <a16:creationId xmlns:a16="http://schemas.microsoft.com/office/drawing/2014/main" id="{89021219-EFFC-CC74-487F-397047519D6D}"/>
              </a:ext>
            </a:extLst>
          </p:cNvPr>
          <p:cNvPicPr>
            <a:picLocks noChangeAspect="1"/>
          </p:cNvPicPr>
          <p:nvPr/>
        </p:nvPicPr>
        <p:blipFill rotWithShape="1">
          <a:blip r:embed="rId3"/>
          <a:srcRect t="18494"/>
          <a:stretch/>
        </p:blipFill>
        <p:spPr>
          <a:xfrm>
            <a:off x="844065" y="928059"/>
            <a:ext cx="5251935" cy="3329413"/>
          </a:xfrm>
          <a:prstGeom prst="rect">
            <a:avLst/>
          </a:prstGeom>
        </p:spPr>
      </p:pic>
      <p:sp>
        <p:nvSpPr>
          <p:cNvPr id="8" name="テキスト ボックス 7">
            <a:extLst>
              <a:ext uri="{FF2B5EF4-FFF2-40B4-BE49-F238E27FC236}">
                <a16:creationId xmlns:a16="http://schemas.microsoft.com/office/drawing/2014/main" id="{72A86A8C-CED4-0785-EA96-F8282F098208}"/>
              </a:ext>
            </a:extLst>
          </p:cNvPr>
          <p:cNvSpPr txBox="1"/>
          <p:nvPr/>
        </p:nvSpPr>
        <p:spPr>
          <a:xfrm>
            <a:off x="287220" y="4413151"/>
            <a:ext cx="10550766" cy="2308324"/>
          </a:xfrm>
          <a:prstGeom prst="rect">
            <a:avLst/>
          </a:prstGeom>
          <a:noFill/>
        </p:spPr>
        <p:txBody>
          <a:bodyPr wrap="square" rtlCol="0">
            <a:spAutoFit/>
          </a:bodyPr>
          <a:lstStyle/>
          <a:p>
            <a:r>
              <a:rPr kumimoji="1" lang="en-US" altLang="ja-JP" dirty="0"/>
              <a:t>RSA</a:t>
            </a:r>
            <a:r>
              <a:rPr kumimoji="1" lang="ja-JP" altLang="en-US"/>
              <a:t>：ファイル間クローンの含有率は平均：約</a:t>
            </a:r>
            <a:r>
              <a:rPr kumimoji="1" lang="en-US" altLang="ja-JP" dirty="0"/>
              <a:t>21</a:t>
            </a:r>
            <a:r>
              <a:rPr lang="ja-JP" altLang="en-US"/>
              <a:t>％　最小：約</a:t>
            </a:r>
            <a:r>
              <a:rPr lang="en-US" altLang="ja-JP" dirty="0"/>
              <a:t>16</a:t>
            </a:r>
            <a:r>
              <a:rPr lang="ja-JP" altLang="en-US"/>
              <a:t>％　最大：約</a:t>
            </a:r>
            <a:r>
              <a:rPr lang="en-US" altLang="ja-JP" dirty="0"/>
              <a:t>28</a:t>
            </a:r>
            <a:r>
              <a:rPr lang="ja-JP" altLang="en-US"/>
              <a:t>％</a:t>
            </a:r>
            <a:endParaRPr lang="en-US" altLang="ja-JP" dirty="0"/>
          </a:p>
          <a:p>
            <a:r>
              <a:rPr lang="ja-JP" altLang="en-US"/>
              <a:t>　　　</a:t>
            </a:r>
            <a:r>
              <a:rPr lang="en-US" altLang="ja-JP" dirty="0" err="1"/>
              <a:t>nyuukai.c</a:t>
            </a:r>
            <a:r>
              <a:rPr lang="ja-JP" altLang="en-US"/>
              <a:t>が高いので修正する点が存在する可能性が高い</a:t>
            </a:r>
            <a:endParaRPr lang="en-US" altLang="ja-JP" dirty="0"/>
          </a:p>
          <a:p>
            <a:r>
              <a:rPr lang="en-US" altLang="ja-JP" dirty="0"/>
              <a:t>NBR</a:t>
            </a:r>
            <a:r>
              <a:rPr lang="ja-JP" altLang="en-US"/>
              <a:t>：ファイル間結合度：すべてのファイルで</a:t>
            </a:r>
            <a:r>
              <a:rPr lang="en-US" altLang="ja-JP" dirty="0"/>
              <a:t>3</a:t>
            </a:r>
            <a:r>
              <a:rPr lang="ja-JP" altLang="en-US"/>
              <a:t>である．</a:t>
            </a:r>
            <a:endParaRPr lang="en-US" altLang="ja-JP" dirty="0"/>
          </a:p>
          <a:p>
            <a:r>
              <a:rPr lang="en-US" altLang="ja-JP" dirty="0"/>
              <a:t>RSI</a:t>
            </a:r>
            <a:r>
              <a:rPr lang="ja-JP" altLang="en-US"/>
              <a:t>：ファイル内クローン含有率　平均：約</a:t>
            </a:r>
            <a:r>
              <a:rPr lang="en-US" altLang="ja-JP" dirty="0"/>
              <a:t>5</a:t>
            </a:r>
            <a:r>
              <a:rPr lang="ja-JP" altLang="en-US"/>
              <a:t>％　最小：</a:t>
            </a:r>
            <a:r>
              <a:rPr lang="en-US" altLang="ja-JP" dirty="0"/>
              <a:t>0</a:t>
            </a:r>
            <a:r>
              <a:rPr lang="ja-JP" altLang="en-US"/>
              <a:t>％　最大：約</a:t>
            </a:r>
            <a:r>
              <a:rPr lang="en-US" altLang="ja-JP" dirty="0"/>
              <a:t>15</a:t>
            </a:r>
            <a:r>
              <a:rPr lang="ja-JP" altLang="en-US"/>
              <a:t>％　</a:t>
            </a:r>
            <a:br>
              <a:rPr lang="en-US" altLang="ja-JP" dirty="0"/>
            </a:br>
            <a:r>
              <a:rPr lang="ja-JP" altLang="en-US"/>
              <a:t>　　　同じファイル内にはクローン率</a:t>
            </a:r>
            <a:r>
              <a:rPr lang="en-US" altLang="ja-JP" dirty="0"/>
              <a:t>0</a:t>
            </a:r>
            <a:r>
              <a:rPr lang="ja-JP" altLang="en-US"/>
              <a:t>のものは，ファイル間のクローン率が高くないかを確かめて低ければ良いが高い場合は修正できるとよりよくなると考えられる．</a:t>
            </a:r>
            <a:endParaRPr lang="en-US" altLang="ja-JP" dirty="0"/>
          </a:p>
          <a:p>
            <a:r>
              <a:rPr lang="en-US" altLang="ja-JP" dirty="0"/>
              <a:t>CVR</a:t>
            </a:r>
            <a:r>
              <a:rPr lang="ja-JP" altLang="en-US"/>
              <a:t>：クローン含有率：平均：約</a:t>
            </a:r>
            <a:r>
              <a:rPr lang="en-US" altLang="ja-JP" dirty="0"/>
              <a:t>26</a:t>
            </a:r>
            <a:r>
              <a:rPr lang="ja-JP" altLang="en-US"/>
              <a:t>％　最小：約</a:t>
            </a:r>
            <a:r>
              <a:rPr lang="en-US" altLang="ja-JP" dirty="0"/>
              <a:t>21</a:t>
            </a:r>
            <a:r>
              <a:rPr lang="ja-JP" altLang="en-US"/>
              <a:t>％　最大：</a:t>
            </a:r>
            <a:r>
              <a:rPr lang="en-US" altLang="ja-JP" dirty="0"/>
              <a:t>31</a:t>
            </a:r>
            <a:r>
              <a:rPr lang="ja-JP" altLang="en-US"/>
              <a:t>％</a:t>
            </a:r>
            <a:endParaRPr lang="en-US" altLang="ja-JP" dirty="0"/>
          </a:p>
          <a:p>
            <a:r>
              <a:rPr lang="ja-JP" altLang="en-US"/>
              <a:t>　　　</a:t>
            </a:r>
            <a:r>
              <a:rPr lang="en-US" altLang="ja-JP" dirty="0" err="1"/>
              <a:t>main.c</a:t>
            </a:r>
            <a:r>
              <a:rPr lang="ja-JP" altLang="en-US"/>
              <a:t>が最も高く修正した方が良い部分がある可能性が高い．　</a:t>
            </a:r>
            <a:endParaRPr lang="en-US" altLang="ja-JP" dirty="0"/>
          </a:p>
        </p:txBody>
      </p:sp>
      <p:sp>
        <p:nvSpPr>
          <p:cNvPr id="9" name="テキスト ボックス 8">
            <a:extLst>
              <a:ext uri="{FF2B5EF4-FFF2-40B4-BE49-F238E27FC236}">
                <a16:creationId xmlns:a16="http://schemas.microsoft.com/office/drawing/2014/main" id="{7DF30C7F-79B4-B9FF-1C71-8FBE03F4D6F3}"/>
              </a:ext>
            </a:extLst>
          </p:cNvPr>
          <p:cNvSpPr txBox="1"/>
          <p:nvPr/>
        </p:nvSpPr>
        <p:spPr>
          <a:xfrm>
            <a:off x="7291755" y="282094"/>
            <a:ext cx="3546231" cy="646331"/>
          </a:xfrm>
          <a:prstGeom prst="rect">
            <a:avLst/>
          </a:prstGeom>
          <a:noFill/>
        </p:spPr>
        <p:txBody>
          <a:bodyPr wrap="square" rtlCol="0">
            <a:spAutoFit/>
          </a:bodyPr>
          <a:lstStyle/>
          <a:p>
            <a:r>
              <a:rPr kumimoji="1" lang="ja-JP" altLang="en-US"/>
              <a:t>ヘッダーファイルも計算されているので値が少し違う</a:t>
            </a:r>
          </a:p>
        </p:txBody>
      </p:sp>
    </p:spTree>
    <p:extLst>
      <p:ext uri="{BB962C8B-B14F-4D97-AF65-F5344CB8AC3E}">
        <p14:creationId xmlns:p14="http://schemas.microsoft.com/office/powerpoint/2010/main" val="287444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D01EE-8BB9-0C9D-2F00-A1ECF379F78E}"/>
              </a:ext>
            </a:extLst>
          </p:cNvPr>
          <p:cNvSpPr>
            <a:spLocks noGrp="1"/>
          </p:cNvSpPr>
          <p:nvPr>
            <p:ph type="title"/>
          </p:nvPr>
        </p:nvSpPr>
        <p:spPr/>
        <p:txBody>
          <a:bodyPr/>
          <a:lstStyle/>
          <a:p>
            <a:r>
              <a:rPr kumimoji="1" lang="ja-JP" altLang="en-US"/>
              <a:t>分析結果</a:t>
            </a:r>
            <a:r>
              <a:rPr kumimoji="1" lang="en-US" altLang="ja-JP" dirty="0"/>
              <a:t>(</a:t>
            </a:r>
            <a:r>
              <a:rPr kumimoji="1" lang="en-US" altLang="ja-JP" dirty="0" err="1"/>
              <a:t>keisoku.c</a:t>
            </a:r>
            <a:r>
              <a:rPr kumimoji="1" lang="en-US" altLang="ja-JP" dirty="0"/>
              <a:t>)</a:t>
            </a:r>
            <a:br>
              <a:rPr kumimoji="1" lang="en-US" altLang="ja-JP" dirty="0"/>
            </a:br>
            <a:r>
              <a:rPr kumimoji="1" lang="ja-JP" altLang="en-US"/>
              <a:t>「同じファイル内のクローン」</a:t>
            </a:r>
          </a:p>
        </p:txBody>
      </p:sp>
      <p:pic>
        <p:nvPicPr>
          <p:cNvPr id="6" name="コンテンツ プレースホルダー 5" descr="テキスト&#10;&#10;自動的に生成された説明">
            <a:extLst>
              <a:ext uri="{FF2B5EF4-FFF2-40B4-BE49-F238E27FC236}">
                <a16:creationId xmlns:a16="http://schemas.microsoft.com/office/drawing/2014/main" id="{D09E9462-DD34-B57C-FA76-6659657C3F67}"/>
              </a:ext>
            </a:extLst>
          </p:cNvPr>
          <p:cNvPicPr>
            <a:picLocks noGrp="1" noChangeAspect="1"/>
          </p:cNvPicPr>
          <p:nvPr>
            <p:ph idx="1"/>
          </p:nvPr>
        </p:nvPicPr>
        <p:blipFill>
          <a:blip r:embed="rId2"/>
          <a:stretch>
            <a:fillRect/>
          </a:stretch>
        </p:blipFill>
        <p:spPr>
          <a:xfrm>
            <a:off x="6096000" y="1832864"/>
            <a:ext cx="3991708" cy="4711080"/>
          </a:xfrm>
        </p:spPr>
      </p:pic>
      <p:sp>
        <p:nvSpPr>
          <p:cNvPr id="4" name="スライド番号プレースホルダー 3">
            <a:extLst>
              <a:ext uri="{FF2B5EF4-FFF2-40B4-BE49-F238E27FC236}">
                <a16:creationId xmlns:a16="http://schemas.microsoft.com/office/drawing/2014/main" id="{D7F90E85-CA6A-ECA1-D1CD-D4E6125826DE}"/>
              </a:ext>
            </a:extLst>
          </p:cNvPr>
          <p:cNvSpPr>
            <a:spLocks noGrp="1"/>
          </p:cNvSpPr>
          <p:nvPr>
            <p:ph type="sldNum" sz="quarter" idx="12"/>
          </p:nvPr>
        </p:nvSpPr>
        <p:spPr/>
        <p:txBody>
          <a:bodyPr/>
          <a:lstStyle/>
          <a:p>
            <a:fld id="{08473EA0-7271-FD4E-8F91-AF6F4948F027}"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002A038D-A380-AE39-054E-564FF2475A34}"/>
              </a:ext>
            </a:extLst>
          </p:cNvPr>
          <p:cNvSpPr txBox="1"/>
          <p:nvPr/>
        </p:nvSpPr>
        <p:spPr>
          <a:xfrm>
            <a:off x="492369" y="1873250"/>
            <a:ext cx="5392616" cy="4801314"/>
          </a:xfrm>
          <a:prstGeom prst="rect">
            <a:avLst/>
          </a:prstGeom>
          <a:noFill/>
        </p:spPr>
        <p:txBody>
          <a:bodyPr wrap="square" rtlCol="0">
            <a:spAutoFit/>
          </a:bodyPr>
          <a:lstStyle/>
          <a:p>
            <a:r>
              <a:rPr kumimoji="1" lang="en-US" altLang="ja-JP" dirty="0"/>
              <a:t>167</a:t>
            </a:r>
            <a:r>
              <a:rPr lang="en-US" altLang="ja-JP" dirty="0"/>
              <a:t>-175</a:t>
            </a:r>
            <a:r>
              <a:rPr lang="ja-JP" altLang="en-US"/>
              <a:t>と</a:t>
            </a:r>
            <a:r>
              <a:rPr lang="en-US" altLang="ja-JP" dirty="0"/>
              <a:t>178-185</a:t>
            </a:r>
            <a:r>
              <a:rPr lang="ja-JP" altLang="en-US"/>
              <a:t>がクローンとして検出されている．</a:t>
            </a:r>
            <a:endParaRPr lang="en-US" altLang="ja-JP" dirty="0"/>
          </a:p>
          <a:p>
            <a:r>
              <a:rPr kumimoji="1" lang="ja-JP" altLang="en-US"/>
              <a:t>コードを確認すると以下の部分の違いは存在する</a:t>
            </a:r>
            <a:endParaRPr kumimoji="1" lang="en-US" altLang="ja-JP" dirty="0"/>
          </a:p>
          <a:p>
            <a:r>
              <a:rPr kumimoji="1" lang="ja-JP" altLang="en-US"/>
              <a:t>・配列のインデックスが違う</a:t>
            </a:r>
            <a:endParaRPr kumimoji="1" lang="en-US" altLang="ja-JP" dirty="0"/>
          </a:p>
          <a:p>
            <a:r>
              <a:rPr lang="ja-JP" altLang="en-US"/>
              <a:t>・条件の値が違う</a:t>
            </a:r>
            <a:endParaRPr lang="en-US" altLang="ja-JP" dirty="0"/>
          </a:p>
          <a:p>
            <a:r>
              <a:rPr lang="ja-JP" altLang="en-US"/>
              <a:t>・エラー表示の文字が違う</a:t>
            </a:r>
            <a:endParaRPr lang="en-US" altLang="ja-JP" dirty="0"/>
          </a:p>
          <a:p>
            <a:endParaRPr lang="en-US" altLang="ja-JP" dirty="0"/>
          </a:p>
          <a:p>
            <a:r>
              <a:rPr lang="ja-JP" altLang="en-US"/>
              <a:t>上記の</a:t>
            </a:r>
            <a:r>
              <a:rPr lang="en-US" altLang="ja-JP" dirty="0"/>
              <a:t>3</a:t>
            </a:r>
            <a:r>
              <a:rPr lang="ja-JP" altLang="en-US"/>
              <a:t>つの違いは存在するが，処理としては中身が一緒であることからも，この部分の場合は関数化して引数に</a:t>
            </a:r>
            <a:r>
              <a:rPr lang="en-US" altLang="ja-JP" dirty="0"/>
              <a:t>work</a:t>
            </a:r>
            <a:r>
              <a:rPr lang="ja-JP" altLang="en-US"/>
              <a:t>の配列のインデックスと</a:t>
            </a:r>
            <a:r>
              <a:rPr lang="en-US" altLang="ja-JP" dirty="0" err="1"/>
              <a:t>chk_date</a:t>
            </a:r>
            <a:r>
              <a:rPr lang="ja-JP" altLang="en-US"/>
              <a:t>の条件，エラーメッセージを与えるものを作る方が修正が発生した時に便利である．</a:t>
            </a:r>
            <a:endParaRPr lang="en-US" altLang="ja-JP" dirty="0"/>
          </a:p>
          <a:p>
            <a:r>
              <a:rPr lang="ja-JP" altLang="en-US"/>
              <a:t>しかし，月の判定と日にちの判定なので，関数化する時に処理は一緒だが，意味が変わってくるのでもう少しわかりやすい変数名に変更する方がわかりにくさが減り関数化をするよりも良いのかもしれないと感じる．</a:t>
            </a:r>
            <a:endParaRPr lang="en-US" altLang="ja-JP" dirty="0"/>
          </a:p>
        </p:txBody>
      </p:sp>
    </p:spTree>
    <p:extLst>
      <p:ext uri="{BB962C8B-B14F-4D97-AF65-F5344CB8AC3E}">
        <p14:creationId xmlns:p14="http://schemas.microsoft.com/office/powerpoint/2010/main" val="55366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D01EE-8BB9-0C9D-2F00-A1ECF379F78E}"/>
              </a:ext>
            </a:extLst>
          </p:cNvPr>
          <p:cNvSpPr>
            <a:spLocks noGrp="1"/>
          </p:cNvSpPr>
          <p:nvPr>
            <p:ph type="title"/>
          </p:nvPr>
        </p:nvSpPr>
        <p:spPr/>
        <p:txBody>
          <a:bodyPr/>
          <a:lstStyle/>
          <a:p>
            <a:r>
              <a:rPr kumimoji="1" lang="ja-JP" altLang="en-US"/>
              <a:t>分析結果</a:t>
            </a:r>
            <a:r>
              <a:rPr kumimoji="1" lang="en-US" altLang="ja-JP" dirty="0"/>
              <a:t>(</a:t>
            </a:r>
            <a:r>
              <a:rPr lang="en-US" altLang="ja-JP" dirty="0" err="1"/>
              <a:t>main</a:t>
            </a:r>
            <a:r>
              <a:rPr kumimoji="1" lang="en-US" altLang="ja-JP" dirty="0" err="1"/>
              <a:t>.c</a:t>
            </a:r>
            <a:r>
              <a:rPr kumimoji="1" lang="en-US" altLang="ja-JP" dirty="0"/>
              <a:t>)</a:t>
            </a:r>
            <a:br>
              <a:rPr kumimoji="1" lang="en-US" altLang="ja-JP" dirty="0"/>
            </a:br>
            <a:r>
              <a:rPr kumimoji="1" lang="ja-JP" altLang="en-US"/>
              <a:t>「同じファイル内のクローン</a:t>
            </a:r>
            <a:r>
              <a:rPr kumimoji="1" lang="en-US" altLang="ja-JP" dirty="0"/>
              <a:t>(1)</a:t>
            </a:r>
            <a:r>
              <a:rPr kumimoji="1" lang="ja-JP" altLang="en-US"/>
              <a:t>」</a:t>
            </a:r>
          </a:p>
        </p:txBody>
      </p:sp>
      <p:sp>
        <p:nvSpPr>
          <p:cNvPr id="4" name="スライド番号プレースホルダー 3">
            <a:extLst>
              <a:ext uri="{FF2B5EF4-FFF2-40B4-BE49-F238E27FC236}">
                <a16:creationId xmlns:a16="http://schemas.microsoft.com/office/drawing/2014/main" id="{D7F90E85-CA6A-ECA1-D1CD-D4E6125826DE}"/>
              </a:ext>
            </a:extLst>
          </p:cNvPr>
          <p:cNvSpPr>
            <a:spLocks noGrp="1"/>
          </p:cNvSpPr>
          <p:nvPr>
            <p:ph type="sldNum" sz="quarter" idx="12"/>
          </p:nvPr>
        </p:nvSpPr>
        <p:spPr/>
        <p:txBody>
          <a:bodyPr/>
          <a:lstStyle/>
          <a:p>
            <a:fld id="{08473EA0-7271-FD4E-8F91-AF6F4948F027}" type="slidenum">
              <a:rPr kumimoji="1" lang="ja-JP" altLang="en-US" smtClean="0"/>
              <a:t>12</a:t>
            </a:fld>
            <a:endParaRPr kumimoji="1" lang="ja-JP" altLang="en-US"/>
          </a:p>
        </p:txBody>
      </p:sp>
      <p:sp>
        <p:nvSpPr>
          <p:cNvPr id="7" name="テキスト ボックス 6">
            <a:extLst>
              <a:ext uri="{FF2B5EF4-FFF2-40B4-BE49-F238E27FC236}">
                <a16:creationId xmlns:a16="http://schemas.microsoft.com/office/drawing/2014/main" id="{002A038D-A380-AE39-054E-564FF2475A34}"/>
              </a:ext>
            </a:extLst>
          </p:cNvPr>
          <p:cNvSpPr txBox="1"/>
          <p:nvPr/>
        </p:nvSpPr>
        <p:spPr>
          <a:xfrm>
            <a:off x="492369" y="1873250"/>
            <a:ext cx="5392616" cy="4801314"/>
          </a:xfrm>
          <a:prstGeom prst="rect">
            <a:avLst/>
          </a:prstGeom>
          <a:noFill/>
        </p:spPr>
        <p:txBody>
          <a:bodyPr wrap="square" rtlCol="0">
            <a:spAutoFit/>
          </a:bodyPr>
          <a:lstStyle/>
          <a:p>
            <a:r>
              <a:rPr kumimoji="1" lang="en-US" altLang="ja-JP" dirty="0"/>
              <a:t>127</a:t>
            </a:r>
            <a:r>
              <a:rPr lang="en-US" altLang="ja-JP" dirty="0"/>
              <a:t>-139</a:t>
            </a:r>
            <a:r>
              <a:rPr lang="ja-JP" altLang="en-US"/>
              <a:t>と</a:t>
            </a:r>
            <a:r>
              <a:rPr lang="en-US" altLang="ja-JP" dirty="0"/>
              <a:t>158-171</a:t>
            </a:r>
            <a:r>
              <a:rPr lang="ja-JP" altLang="en-US"/>
              <a:t>がクローンとして検出されている．</a:t>
            </a:r>
            <a:endParaRPr lang="en-US" altLang="ja-JP" dirty="0"/>
          </a:p>
          <a:p>
            <a:r>
              <a:rPr lang="ja-JP" altLang="en-US"/>
              <a:t>この部分はファイルポインタを開く一般的な操作である．</a:t>
            </a:r>
            <a:endParaRPr lang="en-US" altLang="ja-JP" dirty="0"/>
          </a:p>
          <a:p>
            <a:r>
              <a:rPr kumimoji="1" lang="ja-JP" altLang="en-US"/>
              <a:t>コードを確認すると以下の部分の違いは存在する</a:t>
            </a:r>
            <a:endParaRPr kumimoji="1" lang="en-US" altLang="ja-JP" dirty="0"/>
          </a:p>
          <a:p>
            <a:r>
              <a:rPr kumimoji="1" lang="ja-JP" altLang="en-US"/>
              <a:t>・</a:t>
            </a:r>
            <a:r>
              <a:rPr lang="ja-JP" altLang="en-US"/>
              <a:t>エラーメッセージが違う</a:t>
            </a:r>
            <a:endParaRPr lang="en-US" altLang="ja-JP" dirty="0"/>
          </a:p>
          <a:p>
            <a:r>
              <a:rPr lang="ja-JP" altLang="en-US"/>
              <a:t>・開こうとしている</a:t>
            </a:r>
            <a:r>
              <a:rPr lang="en-US" altLang="ja-JP" dirty="0" err="1"/>
              <a:t>tbl</a:t>
            </a:r>
            <a:r>
              <a:rPr lang="ja-JP" altLang="en-US"/>
              <a:t>が違う．</a:t>
            </a:r>
            <a:endParaRPr lang="en-US" altLang="ja-JP" dirty="0"/>
          </a:p>
          <a:p>
            <a:endParaRPr lang="en-US" altLang="ja-JP" dirty="0"/>
          </a:p>
          <a:p>
            <a:r>
              <a:rPr lang="ja-JP" altLang="en-US"/>
              <a:t>エラーメッセージと開くファイルの違いが存在するが，処理がほとんど同じなのであれば関数化しても良いと考えられる．</a:t>
            </a:r>
          </a:p>
          <a:p>
            <a:r>
              <a:rPr lang="ja-JP" altLang="en-US"/>
              <a:t>しかし，ファイルポインタの開く処理の部分は決まりきったテンプレートがあるためミスの可能性は低いと考えられるが，ファイルポインタを開いた後に関数化してしまうと閉じ忘れる危険性などを考えられるとこの程度であれば関数化しなくてもよいと考えられる．</a:t>
            </a:r>
            <a:endParaRPr lang="en-US" altLang="ja-JP" dirty="0"/>
          </a:p>
        </p:txBody>
      </p:sp>
      <p:pic>
        <p:nvPicPr>
          <p:cNvPr id="9" name="図 8" descr="テキスト, 手紙&#10;&#10;自動的に生成された説明">
            <a:extLst>
              <a:ext uri="{FF2B5EF4-FFF2-40B4-BE49-F238E27FC236}">
                <a16:creationId xmlns:a16="http://schemas.microsoft.com/office/drawing/2014/main" id="{11C02522-B8CD-EAF3-64A4-3847998C8B33}"/>
              </a:ext>
            </a:extLst>
          </p:cNvPr>
          <p:cNvPicPr>
            <a:picLocks noChangeAspect="1"/>
          </p:cNvPicPr>
          <p:nvPr/>
        </p:nvPicPr>
        <p:blipFill>
          <a:blip r:embed="rId2"/>
          <a:stretch>
            <a:fillRect/>
          </a:stretch>
        </p:blipFill>
        <p:spPr>
          <a:xfrm>
            <a:off x="6682154" y="1690688"/>
            <a:ext cx="4031030" cy="2130898"/>
          </a:xfrm>
          <a:prstGeom prst="rect">
            <a:avLst/>
          </a:prstGeom>
        </p:spPr>
      </p:pic>
      <p:pic>
        <p:nvPicPr>
          <p:cNvPr id="13" name="図 12" descr="グラフィカル ユーザー インターフェイス, テキスト&#10;&#10;自動的に生成された説明">
            <a:extLst>
              <a:ext uri="{FF2B5EF4-FFF2-40B4-BE49-F238E27FC236}">
                <a16:creationId xmlns:a16="http://schemas.microsoft.com/office/drawing/2014/main" id="{C7B9581B-EE68-3827-94E7-15BD661E624E}"/>
              </a:ext>
            </a:extLst>
          </p:cNvPr>
          <p:cNvPicPr>
            <a:picLocks noChangeAspect="1"/>
          </p:cNvPicPr>
          <p:nvPr/>
        </p:nvPicPr>
        <p:blipFill>
          <a:blip r:embed="rId3"/>
          <a:stretch>
            <a:fillRect/>
          </a:stretch>
        </p:blipFill>
        <p:spPr>
          <a:xfrm>
            <a:off x="6682154" y="4032546"/>
            <a:ext cx="4031030" cy="2269531"/>
          </a:xfrm>
          <a:prstGeom prst="rect">
            <a:avLst/>
          </a:prstGeom>
        </p:spPr>
      </p:pic>
    </p:spTree>
    <p:extLst>
      <p:ext uri="{BB962C8B-B14F-4D97-AF65-F5344CB8AC3E}">
        <p14:creationId xmlns:p14="http://schemas.microsoft.com/office/powerpoint/2010/main" val="200293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D01EE-8BB9-0C9D-2F00-A1ECF379F78E}"/>
              </a:ext>
            </a:extLst>
          </p:cNvPr>
          <p:cNvSpPr>
            <a:spLocks noGrp="1"/>
          </p:cNvSpPr>
          <p:nvPr>
            <p:ph type="title"/>
          </p:nvPr>
        </p:nvSpPr>
        <p:spPr/>
        <p:txBody>
          <a:bodyPr/>
          <a:lstStyle/>
          <a:p>
            <a:r>
              <a:rPr kumimoji="1" lang="ja-JP" altLang="en-US"/>
              <a:t>分析結果</a:t>
            </a:r>
            <a:r>
              <a:rPr kumimoji="1" lang="en-US" altLang="ja-JP" dirty="0"/>
              <a:t>(</a:t>
            </a:r>
            <a:r>
              <a:rPr lang="en-US" altLang="ja-JP" dirty="0" err="1"/>
              <a:t>main</a:t>
            </a:r>
            <a:r>
              <a:rPr kumimoji="1" lang="en-US" altLang="ja-JP" dirty="0" err="1"/>
              <a:t>.c</a:t>
            </a:r>
            <a:r>
              <a:rPr kumimoji="1" lang="en-US" altLang="ja-JP" dirty="0"/>
              <a:t>)</a:t>
            </a:r>
            <a:br>
              <a:rPr kumimoji="1" lang="en-US" altLang="ja-JP" dirty="0"/>
            </a:br>
            <a:r>
              <a:rPr kumimoji="1" lang="ja-JP" altLang="en-US"/>
              <a:t>「同じファイル内のクローン</a:t>
            </a:r>
            <a:r>
              <a:rPr kumimoji="1" lang="en-US" altLang="ja-JP" dirty="0"/>
              <a:t>(3)</a:t>
            </a:r>
            <a:r>
              <a:rPr kumimoji="1" lang="ja-JP" altLang="en-US"/>
              <a:t>」</a:t>
            </a:r>
          </a:p>
        </p:txBody>
      </p:sp>
      <p:sp>
        <p:nvSpPr>
          <p:cNvPr id="4" name="スライド番号プレースホルダー 3">
            <a:extLst>
              <a:ext uri="{FF2B5EF4-FFF2-40B4-BE49-F238E27FC236}">
                <a16:creationId xmlns:a16="http://schemas.microsoft.com/office/drawing/2014/main" id="{D7F90E85-CA6A-ECA1-D1CD-D4E6125826DE}"/>
              </a:ext>
            </a:extLst>
          </p:cNvPr>
          <p:cNvSpPr>
            <a:spLocks noGrp="1"/>
          </p:cNvSpPr>
          <p:nvPr>
            <p:ph type="sldNum" sz="quarter" idx="12"/>
          </p:nvPr>
        </p:nvSpPr>
        <p:spPr/>
        <p:txBody>
          <a:bodyPr/>
          <a:lstStyle/>
          <a:p>
            <a:fld id="{08473EA0-7271-FD4E-8F91-AF6F4948F027}"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002A038D-A380-AE39-054E-564FF2475A34}"/>
              </a:ext>
            </a:extLst>
          </p:cNvPr>
          <p:cNvSpPr txBox="1"/>
          <p:nvPr/>
        </p:nvSpPr>
        <p:spPr>
          <a:xfrm>
            <a:off x="492368" y="1873250"/>
            <a:ext cx="5603631" cy="2585323"/>
          </a:xfrm>
          <a:prstGeom prst="rect">
            <a:avLst/>
          </a:prstGeom>
          <a:noFill/>
        </p:spPr>
        <p:txBody>
          <a:bodyPr wrap="square" rtlCol="0">
            <a:spAutoFit/>
          </a:bodyPr>
          <a:lstStyle/>
          <a:p>
            <a:r>
              <a:rPr lang="en-US" altLang="ja-JP" dirty="0"/>
              <a:t>69-81</a:t>
            </a:r>
            <a:r>
              <a:rPr lang="ja-JP" altLang="en-US"/>
              <a:t>と</a:t>
            </a:r>
            <a:r>
              <a:rPr lang="en-US" altLang="ja-JP" dirty="0"/>
              <a:t>228-240</a:t>
            </a:r>
            <a:r>
              <a:rPr lang="ja-JP" altLang="en-US"/>
              <a:t>がクローンとして検出されている．</a:t>
            </a:r>
            <a:endParaRPr lang="en-US" altLang="ja-JP" dirty="0"/>
          </a:p>
          <a:p>
            <a:r>
              <a:rPr kumimoji="1" lang="ja-JP" altLang="en-US"/>
              <a:t>入力処理の部分である．</a:t>
            </a:r>
            <a:endParaRPr kumimoji="1" lang="en-US" altLang="ja-JP" dirty="0"/>
          </a:p>
          <a:p>
            <a:r>
              <a:rPr kumimoji="1" lang="ja-JP" altLang="en-US"/>
              <a:t>コードを確認すると以下の部分</a:t>
            </a:r>
            <a:r>
              <a:rPr lang="ja-JP" altLang="en-US"/>
              <a:t>は存在しない．</a:t>
            </a:r>
            <a:endParaRPr lang="en-US" altLang="ja-JP" dirty="0"/>
          </a:p>
          <a:p>
            <a:endParaRPr lang="en-US" altLang="ja-JP" dirty="0"/>
          </a:p>
          <a:p>
            <a:r>
              <a:rPr lang="ja-JP" altLang="en-US"/>
              <a:t>この部分はすべての部分が同じであるが，</a:t>
            </a:r>
            <a:r>
              <a:rPr lang="en-US" altLang="ja-JP" dirty="0"/>
              <a:t>Switch</a:t>
            </a:r>
            <a:r>
              <a:rPr lang="ja-JP" altLang="en-US"/>
              <a:t>分以下の内容が全く違う分岐になっているので関数化することは考えなくても良い．</a:t>
            </a:r>
            <a:endParaRPr lang="en-US" altLang="ja-JP" dirty="0"/>
          </a:p>
          <a:p>
            <a:r>
              <a:rPr lang="ja-JP" altLang="en-US"/>
              <a:t>しかし，入力処理の部分は同じであるので，関数化してより短く書いた方が良いと思われる．</a:t>
            </a:r>
            <a:endParaRPr lang="en-US" altLang="ja-JP" dirty="0"/>
          </a:p>
        </p:txBody>
      </p:sp>
      <p:pic>
        <p:nvPicPr>
          <p:cNvPr id="5" name="図 4" descr="テキスト&#10;&#10;自動的に生成された説明">
            <a:extLst>
              <a:ext uri="{FF2B5EF4-FFF2-40B4-BE49-F238E27FC236}">
                <a16:creationId xmlns:a16="http://schemas.microsoft.com/office/drawing/2014/main" id="{1E97D03D-AC26-DECC-56EB-392BD7C14056}"/>
              </a:ext>
            </a:extLst>
          </p:cNvPr>
          <p:cNvPicPr>
            <a:picLocks noChangeAspect="1"/>
          </p:cNvPicPr>
          <p:nvPr/>
        </p:nvPicPr>
        <p:blipFill>
          <a:blip r:embed="rId2"/>
          <a:stretch>
            <a:fillRect/>
          </a:stretch>
        </p:blipFill>
        <p:spPr>
          <a:xfrm>
            <a:off x="6564925" y="1944299"/>
            <a:ext cx="2506295" cy="2317242"/>
          </a:xfrm>
          <a:prstGeom prst="rect">
            <a:avLst/>
          </a:prstGeom>
        </p:spPr>
      </p:pic>
      <p:pic>
        <p:nvPicPr>
          <p:cNvPr id="8" name="図 7" descr="テキスト&#10;&#10;自動的に生成された説明">
            <a:extLst>
              <a:ext uri="{FF2B5EF4-FFF2-40B4-BE49-F238E27FC236}">
                <a16:creationId xmlns:a16="http://schemas.microsoft.com/office/drawing/2014/main" id="{435A84F1-D955-1E35-5E90-E07A2E1ED025}"/>
              </a:ext>
            </a:extLst>
          </p:cNvPr>
          <p:cNvPicPr>
            <a:picLocks noChangeAspect="1"/>
          </p:cNvPicPr>
          <p:nvPr/>
        </p:nvPicPr>
        <p:blipFill>
          <a:blip r:embed="rId3"/>
          <a:stretch>
            <a:fillRect/>
          </a:stretch>
        </p:blipFill>
        <p:spPr>
          <a:xfrm>
            <a:off x="9235344" y="1873250"/>
            <a:ext cx="2506295" cy="2610724"/>
          </a:xfrm>
          <a:prstGeom prst="rect">
            <a:avLst/>
          </a:prstGeom>
        </p:spPr>
      </p:pic>
    </p:spTree>
    <p:extLst>
      <p:ext uri="{BB962C8B-B14F-4D97-AF65-F5344CB8AC3E}">
        <p14:creationId xmlns:p14="http://schemas.microsoft.com/office/powerpoint/2010/main" val="312036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D01EE-8BB9-0C9D-2F00-A1ECF379F78E}"/>
              </a:ext>
            </a:extLst>
          </p:cNvPr>
          <p:cNvSpPr>
            <a:spLocks noGrp="1"/>
          </p:cNvSpPr>
          <p:nvPr>
            <p:ph type="title"/>
          </p:nvPr>
        </p:nvSpPr>
        <p:spPr/>
        <p:txBody>
          <a:bodyPr>
            <a:normAutofit fontScale="90000"/>
          </a:bodyPr>
          <a:lstStyle/>
          <a:p>
            <a:r>
              <a:rPr kumimoji="1" lang="ja-JP" altLang="en-US"/>
              <a:t>分析結果</a:t>
            </a:r>
            <a:r>
              <a:rPr kumimoji="1" lang="en-US" altLang="ja-JP" dirty="0"/>
              <a:t>(</a:t>
            </a:r>
            <a:r>
              <a:rPr kumimoji="1" lang="en-US" altLang="ja-JP" dirty="0" err="1"/>
              <a:t>keisoku.c</a:t>
            </a:r>
            <a:r>
              <a:rPr kumimoji="1" lang="ja-JP" altLang="en-US"/>
              <a:t>と</a:t>
            </a:r>
            <a:r>
              <a:rPr kumimoji="1" lang="en-US" altLang="ja-JP" dirty="0" err="1"/>
              <a:t>main.c</a:t>
            </a:r>
            <a:r>
              <a:rPr kumimoji="1" lang="en-US" altLang="ja-JP" dirty="0"/>
              <a:t>)</a:t>
            </a:r>
            <a:br>
              <a:rPr kumimoji="1" lang="en-US" altLang="ja-JP" dirty="0"/>
            </a:br>
            <a:r>
              <a:rPr lang="en-US" altLang="ja-JP" dirty="0"/>
              <a:t>1</a:t>
            </a:r>
            <a:r>
              <a:rPr kumimoji="1" lang="ja-JP" altLang="en-US"/>
              <a:t>番コードクローンの長さ長い</a:t>
            </a:r>
            <a:br>
              <a:rPr kumimoji="1" lang="en-US" altLang="ja-JP" dirty="0"/>
            </a:br>
            <a:r>
              <a:rPr kumimoji="1" lang="ja-JP" altLang="en-US"/>
              <a:t>「ファイル間に存在するクローン」</a:t>
            </a:r>
          </a:p>
        </p:txBody>
      </p:sp>
      <p:sp>
        <p:nvSpPr>
          <p:cNvPr id="4" name="スライド番号プレースホルダー 3">
            <a:extLst>
              <a:ext uri="{FF2B5EF4-FFF2-40B4-BE49-F238E27FC236}">
                <a16:creationId xmlns:a16="http://schemas.microsoft.com/office/drawing/2014/main" id="{D7F90E85-CA6A-ECA1-D1CD-D4E6125826DE}"/>
              </a:ext>
            </a:extLst>
          </p:cNvPr>
          <p:cNvSpPr>
            <a:spLocks noGrp="1"/>
          </p:cNvSpPr>
          <p:nvPr>
            <p:ph type="sldNum" sz="quarter" idx="12"/>
          </p:nvPr>
        </p:nvSpPr>
        <p:spPr/>
        <p:txBody>
          <a:bodyPr/>
          <a:lstStyle/>
          <a:p>
            <a:fld id="{08473EA0-7271-FD4E-8F91-AF6F4948F027}" type="slidenum">
              <a:rPr kumimoji="1" lang="ja-JP" altLang="en-US" smtClean="0"/>
              <a:t>14</a:t>
            </a:fld>
            <a:endParaRPr kumimoji="1" lang="ja-JP" altLang="en-US"/>
          </a:p>
        </p:txBody>
      </p:sp>
      <p:sp>
        <p:nvSpPr>
          <p:cNvPr id="7" name="テキスト ボックス 6">
            <a:extLst>
              <a:ext uri="{FF2B5EF4-FFF2-40B4-BE49-F238E27FC236}">
                <a16:creationId xmlns:a16="http://schemas.microsoft.com/office/drawing/2014/main" id="{002A038D-A380-AE39-054E-564FF2475A34}"/>
              </a:ext>
            </a:extLst>
          </p:cNvPr>
          <p:cNvSpPr txBox="1"/>
          <p:nvPr/>
        </p:nvSpPr>
        <p:spPr>
          <a:xfrm>
            <a:off x="492369" y="2037373"/>
            <a:ext cx="5603631" cy="1754326"/>
          </a:xfrm>
          <a:prstGeom prst="rect">
            <a:avLst/>
          </a:prstGeom>
          <a:noFill/>
        </p:spPr>
        <p:txBody>
          <a:bodyPr wrap="square" rtlCol="0">
            <a:spAutoFit/>
          </a:bodyPr>
          <a:lstStyle/>
          <a:p>
            <a:r>
              <a:rPr lang="en-US" altLang="ja-JP" dirty="0"/>
              <a:t>272-285</a:t>
            </a:r>
            <a:r>
              <a:rPr lang="ja-JP" altLang="en-US"/>
              <a:t>と</a:t>
            </a:r>
            <a:r>
              <a:rPr lang="en-US" altLang="ja-JP" dirty="0"/>
              <a:t>331-344</a:t>
            </a:r>
            <a:r>
              <a:rPr lang="ja-JP" altLang="en-US"/>
              <a:t>がクローンとして検出されている．</a:t>
            </a:r>
            <a:endParaRPr lang="en-US" altLang="ja-JP" dirty="0"/>
          </a:p>
          <a:p>
            <a:r>
              <a:rPr lang="ja-JP" altLang="en-US"/>
              <a:t>ファイル処理部分である．</a:t>
            </a:r>
            <a:endParaRPr lang="en-US" altLang="ja-JP" dirty="0"/>
          </a:p>
          <a:p>
            <a:endParaRPr lang="en-US" altLang="ja-JP" dirty="0"/>
          </a:p>
          <a:p>
            <a:r>
              <a:rPr lang="ja-JP" altLang="en-US"/>
              <a:t>これも先ほど述べたように，テンプレート的な書き方が多いため，関数化したりする必要はないと思われる．</a:t>
            </a:r>
            <a:endParaRPr lang="en-US" altLang="ja-JP" dirty="0"/>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1FB0D498-D88B-158A-0171-7103583E0387}"/>
              </a:ext>
            </a:extLst>
          </p:cNvPr>
          <p:cNvPicPr>
            <a:picLocks noChangeAspect="1"/>
          </p:cNvPicPr>
          <p:nvPr/>
        </p:nvPicPr>
        <p:blipFill rotWithShape="1">
          <a:blip r:embed="rId2"/>
          <a:srcRect l="42194" t="14173" r="-301" b="35932"/>
          <a:stretch/>
        </p:blipFill>
        <p:spPr>
          <a:xfrm>
            <a:off x="6301153" y="2238374"/>
            <a:ext cx="5756031" cy="3294988"/>
          </a:xfrm>
          <a:prstGeom prst="rect">
            <a:avLst/>
          </a:prstGeom>
        </p:spPr>
      </p:pic>
    </p:spTree>
    <p:extLst>
      <p:ext uri="{BB962C8B-B14F-4D97-AF65-F5344CB8AC3E}">
        <p14:creationId xmlns:p14="http://schemas.microsoft.com/office/powerpoint/2010/main" val="3630399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D01EE-8BB9-0C9D-2F00-A1ECF379F78E}"/>
              </a:ext>
            </a:extLst>
          </p:cNvPr>
          <p:cNvSpPr>
            <a:spLocks noGrp="1"/>
          </p:cNvSpPr>
          <p:nvPr>
            <p:ph type="title"/>
          </p:nvPr>
        </p:nvSpPr>
        <p:spPr/>
        <p:txBody>
          <a:bodyPr>
            <a:normAutofit fontScale="90000"/>
          </a:bodyPr>
          <a:lstStyle/>
          <a:p>
            <a:r>
              <a:rPr kumimoji="1" lang="ja-JP" altLang="en-US"/>
              <a:t>分析結果</a:t>
            </a:r>
            <a:r>
              <a:rPr kumimoji="1" lang="en-US" altLang="ja-JP" dirty="0"/>
              <a:t>(</a:t>
            </a:r>
            <a:r>
              <a:rPr kumimoji="1" lang="en-US" altLang="ja-JP" dirty="0" err="1"/>
              <a:t>keisoku.c</a:t>
            </a:r>
            <a:r>
              <a:rPr kumimoji="1" lang="en-US" altLang="ja-JP" dirty="0"/>
              <a:t> </a:t>
            </a:r>
            <a:r>
              <a:rPr kumimoji="1" lang="en-US" altLang="ja-JP" dirty="0" err="1"/>
              <a:t>main.c</a:t>
            </a:r>
            <a:r>
              <a:rPr kumimoji="1" lang="en-US" altLang="ja-JP" dirty="0"/>
              <a:t> </a:t>
            </a:r>
            <a:r>
              <a:rPr kumimoji="1" lang="en-US" altLang="ja-JP" dirty="0" err="1"/>
              <a:t>nyuukai.c</a:t>
            </a:r>
            <a:r>
              <a:rPr kumimoji="1" lang="en-US" altLang="ja-JP" dirty="0"/>
              <a:t> </a:t>
            </a:r>
            <a:r>
              <a:rPr kumimoji="1" lang="en-US" altLang="ja-JP" dirty="0" err="1"/>
              <a:t>sakujyo</a:t>
            </a:r>
            <a:r>
              <a:rPr lang="en-US" altLang="ja-JP" dirty="0" err="1"/>
              <a:t>.c</a:t>
            </a:r>
            <a:r>
              <a:rPr kumimoji="1" lang="en-US" altLang="ja-JP" dirty="0"/>
              <a:t>)</a:t>
            </a:r>
            <a:br>
              <a:rPr kumimoji="1" lang="en-US" altLang="ja-JP" dirty="0"/>
            </a:br>
            <a:r>
              <a:rPr kumimoji="1" lang="en-US" altLang="ja-JP" dirty="0"/>
              <a:t> </a:t>
            </a:r>
            <a:r>
              <a:rPr kumimoji="1" lang="ja-JP" altLang="en-US"/>
              <a:t>すべてのファイルにあるクローン</a:t>
            </a:r>
            <a:br>
              <a:rPr kumimoji="1" lang="en-US" altLang="ja-JP" dirty="0"/>
            </a:br>
            <a:r>
              <a:rPr kumimoji="1" lang="ja-JP" altLang="en-US"/>
              <a:t>「ファイル間に存在するクローン」</a:t>
            </a:r>
          </a:p>
        </p:txBody>
      </p:sp>
      <p:sp>
        <p:nvSpPr>
          <p:cNvPr id="4" name="スライド番号プレースホルダー 3">
            <a:extLst>
              <a:ext uri="{FF2B5EF4-FFF2-40B4-BE49-F238E27FC236}">
                <a16:creationId xmlns:a16="http://schemas.microsoft.com/office/drawing/2014/main" id="{D7F90E85-CA6A-ECA1-D1CD-D4E6125826DE}"/>
              </a:ext>
            </a:extLst>
          </p:cNvPr>
          <p:cNvSpPr>
            <a:spLocks noGrp="1"/>
          </p:cNvSpPr>
          <p:nvPr>
            <p:ph type="sldNum" sz="quarter" idx="12"/>
          </p:nvPr>
        </p:nvSpPr>
        <p:spPr/>
        <p:txBody>
          <a:bodyPr/>
          <a:lstStyle/>
          <a:p>
            <a:fld id="{08473EA0-7271-FD4E-8F91-AF6F4948F027}" type="slidenum">
              <a:rPr kumimoji="1" lang="ja-JP" altLang="en-US" smtClean="0"/>
              <a:t>15</a:t>
            </a:fld>
            <a:endParaRPr kumimoji="1" lang="ja-JP" altLang="en-US"/>
          </a:p>
        </p:txBody>
      </p:sp>
      <p:sp>
        <p:nvSpPr>
          <p:cNvPr id="7" name="テキスト ボックス 6">
            <a:extLst>
              <a:ext uri="{FF2B5EF4-FFF2-40B4-BE49-F238E27FC236}">
                <a16:creationId xmlns:a16="http://schemas.microsoft.com/office/drawing/2014/main" id="{002A038D-A380-AE39-054E-564FF2475A34}"/>
              </a:ext>
            </a:extLst>
          </p:cNvPr>
          <p:cNvSpPr txBox="1"/>
          <p:nvPr/>
        </p:nvSpPr>
        <p:spPr>
          <a:xfrm>
            <a:off x="704028" y="1856942"/>
            <a:ext cx="10421815" cy="1323439"/>
          </a:xfrm>
          <a:prstGeom prst="rect">
            <a:avLst/>
          </a:prstGeom>
          <a:noFill/>
        </p:spPr>
        <p:txBody>
          <a:bodyPr wrap="square" rtlCol="0">
            <a:spAutoFit/>
          </a:bodyPr>
          <a:lstStyle/>
          <a:p>
            <a:r>
              <a:rPr lang="ja-JP" altLang="en-US" sz="2000"/>
              <a:t>すべてのファイルに存在するクローンが存在した．</a:t>
            </a:r>
            <a:endParaRPr lang="en-US" altLang="ja-JP" sz="2000" dirty="0"/>
          </a:p>
          <a:p>
            <a:r>
              <a:rPr lang="ja-JP" altLang="en-US" sz="2000"/>
              <a:t>しかし，結果としてはファイル処理のクローンであった．</a:t>
            </a:r>
            <a:endParaRPr lang="en-US" altLang="ja-JP" sz="2000" dirty="0"/>
          </a:p>
          <a:p>
            <a:r>
              <a:rPr lang="ja-JP" altLang="en-US" sz="2000"/>
              <a:t>特定のよく行われるテンプレート的な書き方があるもののクローンがファイル間では多く出る傾向が今回調べたプログラムだと多かった．</a:t>
            </a:r>
            <a:endParaRPr lang="en-US" altLang="ja-JP" sz="2000" dirty="0"/>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C5430AA4-BF66-7FC6-859A-E05E96DB5B8D}"/>
              </a:ext>
            </a:extLst>
          </p:cNvPr>
          <p:cNvPicPr>
            <a:picLocks noChangeAspect="1"/>
          </p:cNvPicPr>
          <p:nvPr/>
        </p:nvPicPr>
        <p:blipFill rotWithShape="1">
          <a:blip r:embed="rId2"/>
          <a:srcRect l="41290" t="19231" b="61086"/>
          <a:stretch/>
        </p:blipFill>
        <p:spPr>
          <a:xfrm>
            <a:off x="2085065" y="3212397"/>
            <a:ext cx="7659743" cy="1712003"/>
          </a:xfrm>
          <a:prstGeom prst="rect">
            <a:avLst/>
          </a:prstGeom>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8D1EFFD3-F2A6-9BE0-EBA9-524F3E8BE4D8}"/>
              </a:ext>
            </a:extLst>
          </p:cNvPr>
          <p:cNvPicPr>
            <a:picLocks noChangeAspect="1"/>
          </p:cNvPicPr>
          <p:nvPr/>
        </p:nvPicPr>
        <p:blipFill rotWithShape="1">
          <a:blip r:embed="rId3"/>
          <a:srcRect l="41290" t="18326" b="63848"/>
          <a:stretch/>
        </p:blipFill>
        <p:spPr>
          <a:xfrm>
            <a:off x="2085065" y="4988431"/>
            <a:ext cx="7659743" cy="1550481"/>
          </a:xfrm>
          <a:prstGeom prst="rect">
            <a:avLst/>
          </a:prstGeom>
        </p:spPr>
      </p:pic>
    </p:spTree>
    <p:extLst>
      <p:ext uri="{BB962C8B-B14F-4D97-AF65-F5344CB8AC3E}">
        <p14:creationId xmlns:p14="http://schemas.microsoft.com/office/powerpoint/2010/main" val="47488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FD01EE-8BB9-0C9D-2F00-A1ECF379F78E}"/>
              </a:ext>
            </a:extLst>
          </p:cNvPr>
          <p:cNvSpPr>
            <a:spLocks noGrp="1"/>
          </p:cNvSpPr>
          <p:nvPr>
            <p:ph type="title"/>
          </p:nvPr>
        </p:nvSpPr>
        <p:spPr>
          <a:xfrm>
            <a:off x="838200" y="80475"/>
            <a:ext cx="10515600" cy="1012895"/>
          </a:xfrm>
        </p:spPr>
        <p:txBody>
          <a:bodyPr/>
          <a:lstStyle/>
          <a:p>
            <a:r>
              <a:rPr kumimoji="1" lang="ja-JP" altLang="en-US"/>
              <a:t>考察</a:t>
            </a:r>
          </a:p>
        </p:txBody>
      </p:sp>
      <p:sp>
        <p:nvSpPr>
          <p:cNvPr id="4" name="スライド番号プレースホルダー 3">
            <a:extLst>
              <a:ext uri="{FF2B5EF4-FFF2-40B4-BE49-F238E27FC236}">
                <a16:creationId xmlns:a16="http://schemas.microsoft.com/office/drawing/2014/main" id="{D7F90E85-CA6A-ECA1-D1CD-D4E6125826DE}"/>
              </a:ext>
            </a:extLst>
          </p:cNvPr>
          <p:cNvSpPr>
            <a:spLocks noGrp="1"/>
          </p:cNvSpPr>
          <p:nvPr>
            <p:ph type="sldNum" sz="quarter" idx="12"/>
          </p:nvPr>
        </p:nvSpPr>
        <p:spPr/>
        <p:txBody>
          <a:bodyPr/>
          <a:lstStyle/>
          <a:p>
            <a:fld id="{08473EA0-7271-FD4E-8F91-AF6F4948F027}"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735E6BEB-6563-198B-55B3-C4EB2E68AA02}"/>
              </a:ext>
            </a:extLst>
          </p:cNvPr>
          <p:cNvSpPr txBox="1"/>
          <p:nvPr/>
        </p:nvSpPr>
        <p:spPr>
          <a:xfrm>
            <a:off x="926122" y="1093371"/>
            <a:ext cx="10691446" cy="5632311"/>
          </a:xfrm>
          <a:prstGeom prst="rect">
            <a:avLst/>
          </a:prstGeom>
          <a:noFill/>
        </p:spPr>
        <p:txBody>
          <a:bodyPr wrap="square" rtlCol="0">
            <a:spAutoFit/>
          </a:bodyPr>
          <a:lstStyle/>
          <a:p>
            <a:r>
              <a:rPr kumimoji="1" lang="ja-JP" altLang="en-US"/>
              <a:t>・</a:t>
            </a:r>
            <a:r>
              <a:rPr kumimoji="1" lang="ja-JP" altLang="en-US" sz="2400"/>
              <a:t>ファイル内クローンを減らすには，トークン数の決まりを明確な理由をみつけて決める必要があると思われる．短すぎるトークン数であればマッチする可能性が高まり関数化や簡便に書く方法などをする必要がないものまで見つかってしまう．なので冗長なコードはこの程度一致したものであるというものを決める必要があると感じた．</a:t>
            </a:r>
            <a:endParaRPr kumimoji="1" lang="en-US" altLang="ja-JP" sz="2400" dirty="0"/>
          </a:p>
          <a:p>
            <a:endParaRPr lang="en-US" altLang="ja-JP" sz="2400" dirty="0"/>
          </a:p>
          <a:p>
            <a:r>
              <a:rPr kumimoji="1" lang="ja-JP" altLang="en-US" sz="2400"/>
              <a:t>・コードクローンとしてほとんど同じ処理が出てきたとしても，処理が同じでも内容が異なると安易に関数化してしまうと，引数を工夫できれば良いが，自分以外の人がコードを読む時に同じ関数で意味が違うことをしていると理解が難しくなると思われる．そのため，その場合は変数名など他の工夫を行う方が望ましいと考えられる．</a:t>
            </a:r>
            <a:endParaRPr kumimoji="1" lang="en-US" altLang="ja-JP" sz="2400" dirty="0"/>
          </a:p>
          <a:p>
            <a:endParaRPr lang="en-US" altLang="ja-JP" sz="2400" dirty="0"/>
          </a:p>
          <a:p>
            <a:r>
              <a:rPr kumimoji="1" lang="ja-JP" altLang="en-US" sz="2400"/>
              <a:t>・コードクローンで多くのファイル間で出てきやすいものとしてファイル処理など関数化するよりここで書いた方がいいものはコードクローンとして検出されやすいことがわかった．</a:t>
            </a:r>
            <a:endParaRPr kumimoji="1" lang="ja-JP" altLang="en-US"/>
          </a:p>
        </p:txBody>
      </p:sp>
    </p:spTree>
    <p:extLst>
      <p:ext uri="{BB962C8B-B14F-4D97-AF65-F5344CB8AC3E}">
        <p14:creationId xmlns:p14="http://schemas.microsoft.com/office/powerpoint/2010/main" val="176932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95E97-AE9E-F152-A633-1F28DD173565}"/>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74DE6F2E-C116-4D63-D811-767918FFC989}"/>
              </a:ext>
            </a:extLst>
          </p:cNvPr>
          <p:cNvSpPr>
            <a:spLocks noGrp="1"/>
          </p:cNvSpPr>
          <p:nvPr>
            <p:ph idx="1"/>
          </p:nvPr>
        </p:nvSpPr>
        <p:spPr/>
        <p:txBody>
          <a:bodyPr/>
          <a:lstStyle/>
          <a:p>
            <a:pPr marL="514350" indent="-514350">
              <a:buFont typeface="+mj-lt"/>
              <a:buAutoNum type="arabicPeriod"/>
            </a:pPr>
            <a:r>
              <a:rPr lang="ja-JP" altLang="en-US"/>
              <a:t>分析方法</a:t>
            </a:r>
            <a:endParaRPr lang="en-US" altLang="ja-JP" dirty="0"/>
          </a:p>
          <a:p>
            <a:pPr marL="514350" indent="-514350">
              <a:buFont typeface="+mj-lt"/>
              <a:buAutoNum type="arabicPeriod"/>
            </a:pPr>
            <a:r>
              <a:rPr kumimoji="1" lang="ja-JP" altLang="en-US"/>
              <a:t>分析対象としたプログラム「</a:t>
            </a:r>
            <a:r>
              <a:rPr kumimoji="1" lang="en-US" altLang="ja-JP" b="1" dirty="0"/>
              <a:t> </a:t>
            </a:r>
            <a:r>
              <a:rPr kumimoji="1" lang="en-US" altLang="ja-JP" sz="2400" dirty="0"/>
              <a:t>C</a:t>
            </a:r>
            <a:r>
              <a:rPr kumimoji="1" lang="ja-JP" altLang="en-US" sz="2400"/>
              <a:t>言語プログラミング能力検定試験</a:t>
            </a:r>
            <a:r>
              <a:rPr kumimoji="1" lang="en-US" altLang="ja-JP" sz="2400" dirty="0"/>
              <a:t>1</a:t>
            </a:r>
            <a:r>
              <a:rPr kumimoji="1" lang="ja-JP" altLang="en-US" sz="2400"/>
              <a:t>級：アスレチック会員管理プログラム</a:t>
            </a:r>
            <a:r>
              <a:rPr kumimoji="1" lang="ja-JP" altLang="en-US"/>
              <a:t>」</a:t>
            </a:r>
            <a:endParaRPr kumimoji="1" lang="en-US" altLang="ja-JP" dirty="0"/>
          </a:p>
          <a:p>
            <a:pPr marL="514350" indent="-514350">
              <a:buFont typeface="+mj-lt"/>
              <a:buAutoNum type="arabicPeriod"/>
            </a:pPr>
            <a:r>
              <a:rPr kumimoji="1" lang="ja-JP" altLang="en-US"/>
              <a:t>分析結果</a:t>
            </a:r>
            <a:endParaRPr kumimoji="1" lang="en-US" altLang="ja-JP" dirty="0"/>
          </a:p>
          <a:p>
            <a:pPr marL="514350" indent="-514350">
              <a:buFont typeface="+mj-lt"/>
              <a:buAutoNum type="arabicPeriod"/>
            </a:pPr>
            <a:r>
              <a:rPr lang="ja-JP" altLang="en-US"/>
              <a:t>考察</a:t>
            </a:r>
            <a:endParaRPr lang="en-US" altLang="ja-JP" dirty="0"/>
          </a:p>
        </p:txBody>
      </p:sp>
      <p:sp>
        <p:nvSpPr>
          <p:cNvPr id="4" name="スライド番号プレースホルダー 3">
            <a:extLst>
              <a:ext uri="{FF2B5EF4-FFF2-40B4-BE49-F238E27FC236}">
                <a16:creationId xmlns:a16="http://schemas.microsoft.com/office/drawing/2014/main" id="{1CA321B3-F1B3-035E-4FD3-E35F1EC1432D}"/>
              </a:ext>
            </a:extLst>
          </p:cNvPr>
          <p:cNvSpPr>
            <a:spLocks noGrp="1"/>
          </p:cNvSpPr>
          <p:nvPr>
            <p:ph type="sldNum" sz="quarter" idx="12"/>
          </p:nvPr>
        </p:nvSpPr>
        <p:spPr/>
        <p:txBody>
          <a:bodyPr/>
          <a:lstStyle/>
          <a:p>
            <a:fld id="{08473EA0-7271-FD4E-8F91-AF6F4948F027}" type="slidenum">
              <a:rPr kumimoji="1" lang="ja-JP" altLang="en-US" smtClean="0"/>
              <a:t>2</a:t>
            </a:fld>
            <a:endParaRPr kumimoji="1" lang="ja-JP" altLang="en-US"/>
          </a:p>
        </p:txBody>
      </p:sp>
    </p:spTree>
    <p:extLst>
      <p:ext uri="{BB962C8B-B14F-4D97-AF65-F5344CB8AC3E}">
        <p14:creationId xmlns:p14="http://schemas.microsoft.com/office/powerpoint/2010/main" val="323015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F682B-BC8D-B86D-D0CF-09D03C4D26E6}"/>
              </a:ext>
            </a:extLst>
          </p:cNvPr>
          <p:cNvSpPr>
            <a:spLocks noGrp="1"/>
          </p:cNvSpPr>
          <p:nvPr>
            <p:ph type="title"/>
          </p:nvPr>
        </p:nvSpPr>
        <p:spPr/>
        <p:txBody>
          <a:bodyPr/>
          <a:lstStyle/>
          <a:p>
            <a:r>
              <a:rPr kumimoji="1" lang="ja-JP" altLang="en-US"/>
              <a:t>分析方法「ツールと設定値の用語」</a:t>
            </a:r>
          </a:p>
        </p:txBody>
      </p:sp>
      <p:sp>
        <p:nvSpPr>
          <p:cNvPr id="3" name="コンテンツ プレースホルダー 2">
            <a:extLst>
              <a:ext uri="{FF2B5EF4-FFF2-40B4-BE49-F238E27FC236}">
                <a16:creationId xmlns:a16="http://schemas.microsoft.com/office/drawing/2014/main" id="{106D13D4-2941-3DB7-F500-E6543C7406DD}"/>
              </a:ext>
            </a:extLst>
          </p:cNvPr>
          <p:cNvSpPr>
            <a:spLocks noGrp="1"/>
          </p:cNvSpPr>
          <p:nvPr>
            <p:ph idx="1"/>
          </p:nvPr>
        </p:nvSpPr>
        <p:spPr/>
        <p:txBody>
          <a:bodyPr/>
          <a:lstStyle/>
          <a:p>
            <a:r>
              <a:rPr kumimoji="1" lang="ja-JP" altLang="en-US" b="1"/>
              <a:t>使用ツール：「</a:t>
            </a:r>
            <a:r>
              <a:rPr kumimoji="1" lang="en-US" altLang="ja-JP" b="1" dirty="0" err="1">
                <a:solidFill>
                  <a:schemeClr val="accent1"/>
                </a:solidFill>
              </a:rPr>
              <a:t>CCFinderX</a:t>
            </a:r>
            <a:r>
              <a:rPr kumimoji="1" lang="ja-JP" altLang="en-US" b="1"/>
              <a:t>」</a:t>
            </a:r>
            <a:br>
              <a:rPr lang="en-US" altLang="ja-JP" b="1" dirty="0"/>
            </a:br>
            <a:r>
              <a:rPr lang="ja-JP" altLang="en-US"/>
              <a:t>コードクローン</a:t>
            </a:r>
            <a:r>
              <a:rPr lang="en-US" altLang="ja-JP" dirty="0"/>
              <a:t>(</a:t>
            </a:r>
            <a:r>
              <a:rPr lang="ja-JP" altLang="en-US"/>
              <a:t>ソースコードの中に存在する違いに一致，もしくは類似したコード片</a:t>
            </a:r>
            <a:r>
              <a:rPr lang="en-US" altLang="ja-JP" dirty="0"/>
              <a:t>)</a:t>
            </a:r>
            <a:r>
              <a:rPr lang="ja-JP" altLang="en-US"/>
              <a:t>を探すためのツール．本講義で紹介されたツール．</a:t>
            </a:r>
            <a:endParaRPr lang="en-US" altLang="ja-JP" dirty="0"/>
          </a:p>
          <a:p>
            <a:r>
              <a:rPr lang="en-US" altLang="ja-JP" b="1" dirty="0" err="1"/>
              <a:t>CCFinderX</a:t>
            </a:r>
            <a:r>
              <a:rPr lang="ja-JP" altLang="en-US" b="1"/>
              <a:t>のデータクローン測定時に設定する必要がある項目</a:t>
            </a:r>
            <a:br>
              <a:rPr lang="en-US" altLang="ja-JP" dirty="0"/>
            </a:br>
            <a:r>
              <a:rPr lang="ja-JP" altLang="en-US"/>
              <a:t>★</a:t>
            </a:r>
            <a:r>
              <a:rPr lang="en-US" altLang="ja-JP" dirty="0">
                <a:solidFill>
                  <a:schemeClr val="accent1"/>
                </a:solidFill>
              </a:rPr>
              <a:t>Minimum</a:t>
            </a:r>
            <a:r>
              <a:rPr lang="ja-JP" altLang="en-US">
                <a:solidFill>
                  <a:schemeClr val="accent1"/>
                </a:solidFill>
              </a:rPr>
              <a:t> </a:t>
            </a:r>
            <a:r>
              <a:rPr lang="en-US" altLang="ja-JP" dirty="0">
                <a:solidFill>
                  <a:schemeClr val="accent1"/>
                </a:solidFill>
              </a:rPr>
              <a:t>Clone</a:t>
            </a:r>
            <a:r>
              <a:rPr lang="ja-JP" altLang="en-US">
                <a:solidFill>
                  <a:schemeClr val="accent1"/>
                </a:solidFill>
              </a:rPr>
              <a:t> </a:t>
            </a:r>
            <a:r>
              <a:rPr lang="en-US" altLang="ja-JP" dirty="0">
                <a:solidFill>
                  <a:schemeClr val="accent1"/>
                </a:solidFill>
              </a:rPr>
              <a:t>Length</a:t>
            </a:r>
            <a:r>
              <a:rPr lang="ja-JP" altLang="en-US"/>
              <a:t>：</a:t>
            </a:r>
            <a:r>
              <a:rPr lang="ja-JP" altLang="en-US" sz="2400"/>
              <a:t>最小クローン長（検出されるクローンの最小サイズを指定する．クローンとみなす最小のトークン列の長さ．）</a:t>
            </a:r>
            <a:br>
              <a:rPr lang="en-US" altLang="ja-JP" sz="2400" dirty="0"/>
            </a:br>
            <a:r>
              <a:rPr lang="ja-JP" altLang="en-US"/>
              <a:t>★</a:t>
            </a:r>
            <a:r>
              <a:rPr lang="en-US" altLang="ja-JP" dirty="0">
                <a:solidFill>
                  <a:schemeClr val="accent1"/>
                </a:solidFill>
              </a:rPr>
              <a:t>Minimum</a:t>
            </a:r>
            <a:r>
              <a:rPr lang="ja-JP" altLang="en-US">
                <a:solidFill>
                  <a:schemeClr val="accent1"/>
                </a:solidFill>
              </a:rPr>
              <a:t> </a:t>
            </a:r>
            <a:r>
              <a:rPr lang="en-US" altLang="ja-JP" dirty="0">
                <a:solidFill>
                  <a:schemeClr val="accent1"/>
                </a:solidFill>
              </a:rPr>
              <a:t>TKS</a:t>
            </a:r>
            <a:r>
              <a:rPr lang="ja-JP" altLang="en-US" sz="2400"/>
              <a:t>：</a:t>
            </a:r>
            <a:r>
              <a:rPr lang="en-US" altLang="ja-JP" sz="2400" dirty="0"/>
              <a:t>TKS(Token-based Clone Size)</a:t>
            </a:r>
            <a:r>
              <a:rPr lang="ja-JP" altLang="en-US" sz="2400"/>
              <a:t>を表し，コードクローンとして検出するコード片に含まれるトークンの種類の最小値</a:t>
            </a:r>
            <a:r>
              <a:rPr lang="en-US" altLang="ja-JP" sz="2400" dirty="0"/>
              <a:t>.</a:t>
            </a:r>
            <a:br>
              <a:rPr lang="en-US" altLang="ja-JP" sz="2400" dirty="0"/>
            </a:br>
            <a:r>
              <a:rPr lang="ja-JP" altLang="en-US"/>
              <a:t>★</a:t>
            </a:r>
            <a:r>
              <a:rPr lang="en-US" altLang="ja-JP" dirty="0">
                <a:solidFill>
                  <a:schemeClr val="accent1"/>
                </a:solidFill>
              </a:rPr>
              <a:t>Use-P-match</a:t>
            </a:r>
            <a:r>
              <a:rPr lang="ja-JP" altLang="en-US" sz="2400"/>
              <a:t>：コードクローン検出のマッチング手法の</a:t>
            </a:r>
            <a:r>
              <a:rPr lang="en-US" altLang="ja-JP" sz="2400" dirty="0"/>
              <a:t>1</a:t>
            </a:r>
            <a:r>
              <a:rPr lang="ja-JP" altLang="en-US" sz="2400"/>
              <a:t>つ．</a:t>
            </a:r>
            <a:r>
              <a:rPr lang="en-US" altLang="ja-JP" sz="2400" dirty="0"/>
              <a:t>2</a:t>
            </a:r>
            <a:r>
              <a:rPr lang="ja-JP" altLang="en-US" sz="2400"/>
              <a:t>つのクローンペア間の一致度合いを評価する．</a:t>
            </a:r>
            <a:endParaRPr lang="en-US" altLang="ja-JP" sz="2400" dirty="0"/>
          </a:p>
        </p:txBody>
      </p:sp>
      <p:sp>
        <p:nvSpPr>
          <p:cNvPr id="4" name="スライド番号プレースホルダー 3">
            <a:extLst>
              <a:ext uri="{FF2B5EF4-FFF2-40B4-BE49-F238E27FC236}">
                <a16:creationId xmlns:a16="http://schemas.microsoft.com/office/drawing/2014/main" id="{9502A2AF-68BB-4DB8-4E0C-8A328F70DA51}"/>
              </a:ext>
            </a:extLst>
          </p:cNvPr>
          <p:cNvSpPr>
            <a:spLocks noGrp="1"/>
          </p:cNvSpPr>
          <p:nvPr>
            <p:ph type="sldNum" sz="quarter" idx="12"/>
          </p:nvPr>
        </p:nvSpPr>
        <p:spPr/>
        <p:txBody>
          <a:bodyPr/>
          <a:lstStyle/>
          <a:p>
            <a:fld id="{08473EA0-7271-FD4E-8F91-AF6F4948F027}" type="slidenum">
              <a:rPr kumimoji="1" lang="ja-JP" altLang="en-US" smtClean="0"/>
              <a:t>3</a:t>
            </a:fld>
            <a:endParaRPr kumimoji="1" lang="ja-JP" altLang="en-US"/>
          </a:p>
        </p:txBody>
      </p:sp>
    </p:spTree>
    <p:extLst>
      <p:ext uri="{BB962C8B-B14F-4D97-AF65-F5344CB8AC3E}">
        <p14:creationId xmlns:p14="http://schemas.microsoft.com/office/powerpoint/2010/main" val="357061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F682B-BC8D-B86D-D0CF-09D03C4D26E6}"/>
              </a:ext>
            </a:extLst>
          </p:cNvPr>
          <p:cNvSpPr>
            <a:spLocks noGrp="1"/>
          </p:cNvSpPr>
          <p:nvPr>
            <p:ph type="title"/>
          </p:nvPr>
        </p:nvSpPr>
        <p:spPr/>
        <p:txBody>
          <a:bodyPr/>
          <a:lstStyle/>
          <a:p>
            <a:r>
              <a:rPr kumimoji="1" lang="ja-JP" altLang="en-US"/>
              <a:t>分析方法「用語」</a:t>
            </a:r>
          </a:p>
        </p:txBody>
      </p:sp>
      <p:sp>
        <p:nvSpPr>
          <p:cNvPr id="3" name="コンテンツ プレースホルダー 2">
            <a:extLst>
              <a:ext uri="{FF2B5EF4-FFF2-40B4-BE49-F238E27FC236}">
                <a16:creationId xmlns:a16="http://schemas.microsoft.com/office/drawing/2014/main" id="{106D13D4-2941-3DB7-F500-E6543C7406DD}"/>
              </a:ext>
            </a:extLst>
          </p:cNvPr>
          <p:cNvSpPr>
            <a:spLocks noGrp="1"/>
          </p:cNvSpPr>
          <p:nvPr>
            <p:ph idx="1"/>
          </p:nvPr>
        </p:nvSpPr>
        <p:spPr/>
        <p:txBody>
          <a:bodyPr/>
          <a:lstStyle/>
          <a:p>
            <a:r>
              <a:rPr lang="en-US" altLang="ja-JP" sz="2400" dirty="0"/>
              <a:t>NBR(neighbor)</a:t>
            </a:r>
            <a:r>
              <a:rPr lang="ja-JP" altLang="en-US" sz="2400"/>
              <a:t>：そのファイルとの間にコードクローンを持っているファイルの数</a:t>
            </a:r>
            <a:endParaRPr lang="en-US" altLang="ja-JP" sz="2400" dirty="0"/>
          </a:p>
          <a:p>
            <a:r>
              <a:rPr lang="en-US" altLang="ja-JP" sz="2400" dirty="0"/>
              <a:t>RSA(ratio of similarity between another files)</a:t>
            </a:r>
            <a:r>
              <a:rPr lang="ja-JP" altLang="en-US" sz="2400"/>
              <a:t>：そのファイルテキストが，そのファイル以外との間のコードクローンによって占められている割合．</a:t>
            </a:r>
            <a:endParaRPr lang="en-US" altLang="ja-JP" sz="2400" dirty="0"/>
          </a:p>
          <a:p>
            <a:r>
              <a:rPr lang="en-US" altLang="ja-JP" sz="2400" dirty="0"/>
              <a:t>RSI(ratio of similarity within the file)</a:t>
            </a:r>
            <a:r>
              <a:rPr lang="ja-JP" altLang="en-US" sz="2400"/>
              <a:t>：そのファイルのテキストが，そのファイル内のコードクローンによって占められている割合</a:t>
            </a:r>
            <a:endParaRPr lang="en-US" altLang="ja-JP" sz="2400" dirty="0"/>
          </a:p>
          <a:p>
            <a:r>
              <a:rPr lang="en-US" altLang="ja-JP" sz="2400" dirty="0"/>
              <a:t>CVR(coverage)</a:t>
            </a:r>
            <a:r>
              <a:rPr lang="ja-JP" altLang="en-US" sz="2400"/>
              <a:t>：そのファイルテキストが，なんらかのコードクローンによって占められている割合</a:t>
            </a:r>
            <a:endParaRPr lang="en-US" altLang="ja-JP" sz="2400" dirty="0"/>
          </a:p>
        </p:txBody>
      </p:sp>
      <p:sp>
        <p:nvSpPr>
          <p:cNvPr id="4" name="スライド番号プレースホルダー 3">
            <a:extLst>
              <a:ext uri="{FF2B5EF4-FFF2-40B4-BE49-F238E27FC236}">
                <a16:creationId xmlns:a16="http://schemas.microsoft.com/office/drawing/2014/main" id="{9502A2AF-68BB-4DB8-4E0C-8A328F70DA51}"/>
              </a:ext>
            </a:extLst>
          </p:cNvPr>
          <p:cNvSpPr>
            <a:spLocks noGrp="1"/>
          </p:cNvSpPr>
          <p:nvPr>
            <p:ph type="sldNum" sz="quarter" idx="12"/>
          </p:nvPr>
        </p:nvSpPr>
        <p:spPr/>
        <p:txBody>
          <a:bodyPr/>
          <a:lstStyle/>
          <a:p>
            <a:fld id="{08473EA0-7271-FD4E-8F91-AF6F4948F027}" type="slidenum">
              <a:rPr kumimoji="1" lang="ja-JP" altLang="en-US" smtClean="0"/>
              <a:t>4</a:t>
            </a:fld>
            <a:endParaRPr kumimoji="1" lang="ja-JP" altLang="en-US"/>
          </a:p>
        </p:txBody>
      </p:sp>
    </p:spTree>
    <p:extLst>
      <p:ext uri="{BB962C8B-B14F-4D97-AF65-F5344CB8AC3E}">
        <p14:creationId xmlns:p14="http://schemas.microsoft.com/office/powerpoint/2010/main" val="348152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F682B-BC8D-B86D-D0CF-09D03C4D26E6}"/>
              </a:ext>
            </a:extLst>
          </p:cNvPr>
          <p:cNvSpPr>
            <a:spLocks noGrp="1"/>
          </p:cNvSpPr>
          <p:nvPr>
            <p:ph type="title"/>
          </p:nvPr>
        </p:nvSpPr>
        <p:spPr>
          <a:xfrm>
            <a:off x="838200" y="51824"/>
            <a:ext cx="10515600" cy="1325563"/>
          </a:xfrm>
        </p:spPr>
        <p:txBody>
          <a:bodyPr/>
          <a:lstStyle/>
          <a:p>
            <a:r>
              <a:rPr kumimoji="1" lang="ja-JP" altLang="en-US"/>
              <a:t>分析方法「</a:t>
            </a:r>
            <a:r>
              <a:rPr lang="en-US" altLang="ja-JP" dirty="0" err="1"/>
              <a:t>CCFinderX</a:t>
            </a:r>
            <a:r>
              <a:rPr lang="ja-JP" altLang="en-US"/>
              <a:t>の画面説明</a:t>
            </a:r>
            <a:r>
              <a:rPr kumimoji="1" lang="ja-JP" altLang="en-US"/>
              <a:t>」</a:t>
            </a:r>
          </a:p>
        </p:txBody>
      </p:sp>
      <p:sp>
        <p:nvSpPr>
          <p:cNvPr id="4" name="スライド番号プレースホルダー 3">
            <a:extLst>
              <a:ext uri="{FF2B5EF4-FFF2-40B4-BE49-F238E27FC236}">
                <a16:creationId xmlns:a16="http://schemas.microsoft.com/office/drawing/2014/main" id="{9502A2AF-68BB-4DB8-4E0C-8A328F70DA51}"/>
              </a:ext>
            </a:extLst>
          </p:cNvPr>
          <p:cNvSpPr>
            <a:spLocks noGrp="1"/>
          </p:cNvSpPr>
          <p:nvPr>
            <p:ph type="sldNum" sz="quarter" idx="12"/>
          </p:nvPr>
        </p:nvSpPr>
        <p:spPr/>
        <p:txBody>
          <a:bodyPr/>
          <a:lstStyle/>
          <a:p>
            <a:fld id="{08473EA0-7271-FD4E-8F91-AF6F4948F027}" type="slidenum">
              <a:rPr kumimoji="1" lang="ja-JP" altLang="en-US" smtClean="0"/>
              <a:t>5</a:t>
            </a:fld>
            <a:endParaRPr kumimoji="1" lang="ja-JP" altLang="en-US"/>
          </a:p>
        </p:txBody>
      </p:sp>
      <p:pic>
        <p:nvPicPr>
          <p:cNvPr id="10" name="コンテンツ プレースホルダー 9" descr="散布図&#10;&#10;低い精度で自動的に生成された説明">
            <a:extLst>
              <a:ext uri="{FF2B5EF4-FFF2-40B4-BE49-F238E27FC236}">
                <a16:creationId xmlns:a16="http://schemas.microsoft.com/office/drawing/2014/main" id="{8C47F459-879A-BA08-D031-747EC6BD136F}"/>
              </a:ext>
            </a:extLst>
          </p:cNvPr>
          <p:cNvPicPr>
            <a:picLocks noGrp="1" noChangeAspect="1"/>
          </p:cNvPicPr>
          <p:nvPr>
            <p:ph idx="1"/>
          </p:nvPr>
        </p:nvPicPr>
        <p:blipFill>
          <a:blip r:embed="rId2"/>
          <a:stretch>
            <a:fillRect/>
          </a:stretch>
        </p:blipFill>
        <p:spPr>
          <a:xfrm>
            <a:off x="3773513" y="1262855"/>
            <a:ext cx="8189887" cy="5093495"/>
          </a:xfrm>
        </p:spPr>
      </p:pic>
      <p:sp>
        <p:nvSpPr>
          <p:cNvPr id="11" name="テキスト ボックス 10">
            <a:extLst>
              <a:ext uri="{FF2B5EF4-FFF2-40B4-BE49-F238E27FC236}">
                <a16:creationId xmlns:a16="http://schemas.microsoft.com/office/drawing/2014/main" id="{5A66990A-50C3-A90F-E4A9-EA985551A21F}"/>
              </a:ext>
            </a:extLst>
          </p:cNvPr>
          <p:cNvSpPr txBox="1"/>
          <p:nvPr/>
        </p:nvSpPr>
        <p:spPr>
          <a:xfrm>
            <a:off x="93785" y="1462148"/>
            <a:ext cx="3679728" cy="4247317"/>
          </a:xfrm>
          <a:prstGeom prst="rect">
            <a:avLst/>
          </a:prstGeom>
          <a:noFill/>
        </p:spPr>
        <p:txBody>
          <a:bodyPr wrap="square" rtlCol="0">
            <a:spAutoFit/>
          </a:bodyPr>
          <a:lstStyle/>
          <a:p>
            <a:r>
              <a:rPr kumimoji="1" lang="ja-JP" altLang="en-US"/>
              <a:t>・</a:t>
            </a:r>
            <a:r>
              <a:rPr kumimoji="1" lang="en-US" altLang="ja-JP" dirty="0" err="1"/>
              <a:t>FileTable</a:t>
            </a:r>
            <a:r>
              <a:rPr kumimoji="1" lang="ja-JP" altLang="en-US"/>
              <a:t>：対象となっているソースファイルの一覧を表示する．</a:t>
            </a:r>
            <a:endParaRPr kumimoji="1" lang="en-US" altLang="ja-JP" dirty="0"/>
          </a:p>
          <a:p>
            <a:endParaRPr kumimoji="1" lang="en-US" altLang="ja-JP" dirty="0"/>
          </a:p>
          <a:p>
            <a:r>
              <a:rPr lang="ja-JP" altLang="en-US"/>
              <a:t>・</a:t>
            </a:r>
            <a:r>
              <a:rPr lang="en-US" altLang="ja-JP" dirty="0"/>
              <a:t>Clone-Set-Table</a:t>
            </a:r>
            <a:r>
              <a:rPr lang="ja-JP" altLang="en-US"/>
              <a:t>：検出されたコードクローンの一覧．通し番号とコード断片の長さが表示されている．</a:t>
            </a:r>
            <a:endParaRPr lang="en-US" altLang="ja-JP" dirty="0"/>
          </a:p>
          <a:p>
            <a:endParaRPr lang="en-US" altLang="ja-JP" dirty="0"/>
          </a:p>
          <a:p>
            <a:r>
              <a:rPr kumimoji="1" lang="ja-JP" altLang="en-US"/>
              <a:t>・</a:t>
            </a:r>
            <a:r>
              <a:rPr kumimoji="1" lang="en-US" altLang="ja-JP" dirty="0"/>
              <a:t>Scatter</a:t>
            </a:r>
            <a:r>
              <a:rPr kumimoji="1" lang="ja-JP" altLang="en-US"/>
              <a:t> </a:t>
            </a:r>
            <a:r>
              <a:rPr kumimoji="1" lang="en-US" altLang="ja-JP" dirty="0"/>
              <a:t>Plot</a:t>
            </a:r>
            <a:r>
              <a:rPr lang="ja-JP" altLang="en-US"/>
              <a:t>：散布図．ソースファイル全体に含まれているコードクローンが表示されている．</a:t>
            </a:r>
            <a:endParaRPr lang="en-US" altLang="ja-JP" dirty="0"/>
          </a:p>
          <a:p>
            <a:endParaRPr lang="en-US" altLang="ja-JP" dirty="0"/>
          </a:p>
          <a:p>
            <a:r>
              <a:rPr kumimoji="1" lang="ja-JP" altLang="en-US"/>
              <a:t>・</a:t>
            </a:r>
            <a:r>
              <a:rPr kumimoji="1" lang="en-US" altLang="ja-JP" dirty="0" err="1"/>
              <a:t>SourceText</a:t>
            </a:r>
            <a:r>
              <a:rPr kumimoji="1" lang="ja-JP" altLang="en-US"/>
              <a:t>：コードクローンとなっている部分をハイライト表示してくれる．</a:t>
            </a:r>
          </a:p>
        </p:txBody>
      </p:sp>
    </p:spTree>
    <p:extLst>
      <p:ext uri="{BB962C8B-B14F-4D97-AF65-F5344CB8AC3E}">
        <p14:creationId xmlns:p14="http://schemas.microsoft.com/office/powerpoint/2010/main" val="404761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DF682B-BC8D-B86D-D0CF-09D03C4D26E6}"/>
              </a:ext>
            </a:extLst>
          </p:cNvPr>
          <p:cNvSpPr>
            <a:spLocks noGrp="1"/>
          </p:cNvSpPr>
          <p:nvPr>
            <p:ph type="title"/>
          </p:nvPr>
        </p:nvSpPr>
        <p:spPr/>
        <p:txBody>
          <a:bodyPr/>
          <a:lstStyle/>
          <a:p>
            <a:r>
              <a:rPr kumimoji="1" lang="ja-JP" altLang="en-US"/>
              <a:t>分析方法「流れ」</a:t>
            </a:r>
          </a:p>
        </p:txBody>
      </p:sp>
      <p:sp>
        <p:nvSpPr>
          <p:cNvPr id="3" name="コンテンツ プレースホルダー 2">
            <a:extLst>
              <a:ext uri="{FF2B5EF4-FFF2-40B4-BE49-F238E27FC236}">
                <a16:creationId xmlns:a16="http://schemas.microsoft.com/office/drawing/2014/main" id="{106D13D4-2941-3DB7-F500-E6543C7406DD}"/>
              </a:ext>
            </a:extLst>
          </p:cNvPr>
          <p:cNvSpPr>
            <a:spLocks noGrp="1"/>
          </p:cNvSpPr>
          <p:nvPr>
            <p:ph idx="1"/>
          </p:nvPr>
        </p:nvSpPr>
        <p:spPr/>
        <p:txBody>
          <a:bodyPr/>
          <a:lstStyle/>
          <a:p>
            <a:pPr marL="457200" indent="-457200">
              <a:buFont typeface="+mj-lt"/>
              <a:buAutoNum type="arabicPeriod"/>
            </a:pPr>
            <a:r>
              <a:rPr lang="ja-JP" altLang="en-US" sz="2400"/>
              <a:t>ツールを起動して，</a:t>
            </a:r>
            <a:r>
              <a:rPr lang="en-US" altLang="ja-JP" sz="2400" dirty="0"/>
              <a:t>File</a:t>
            </a:r>
            <a:r>
              <a:rPr lang="ja-JP" altLang="en-US" sz="2400"/>
              <a:t>→</a:t>
            </a:r>
            <a:r>
              <a:rPr lang="en-US" altLang="ja-JP" sz="2400" dirty="0"/>
              <a:t>Detect Clones</a:t>
            </a:r>
            <a:r>
              <a:rPr lang="ja-JP" altLang="en-US" sz="2400"/>
              <a:t>をクリック</a:t>
            </a:r>
            <a:endParaRPr lang="en-US" altLang="ja-JP" sz="2400" dirty="0"/>
          </a:p>
          <a:p>
            <a:pPr marL="457200" indent="-457200">
              <a:buFont typeface="+mj-lt"/>
              <a:buAutoNum type="arabicPeriod"/>
            </a:pPr>
            <a:r>
              <a:rPr lang="ja-JP" altLang="en-US" sz="2400"/>
              <a:t>分析したいファイルが置かれているフォルダを指定する</a:t>
            </a:r>
            <a:endParaRPr lang="en-US" altLang="ja-JP" sz="2400" dirty="0"/>
          </a:p>
          <a:p>
            <a:pPr marL="457200" indent="-457200">
              <a:buFont typeface="+mj-lt"/>
              <a:buAutoNum type="arabicPeriod"/>
            </a:pPr>
            <a:r>
              <a:rPr lang="ja-JP" altLang="en-US" sz="2400"/>
              <a:t>分析の設定値を決めて実行する．</a:t>
            </a:r>
            <a:endParaRPr lang="en-US" altLang="ja-JP" sz="2400" dirty="0"/>
          </a:p>
          <a:p>
            <a:pPr marL="457200" indent="-457200">
              <a:buFont typeface="+mj-lt"/>
              <a:buAutoNum type="arabicPeriod"/>
            </a:pPr>
            <a:r>
              <a:rPr lang="ja-JP" altLang="en-US" sz="2400"/>
              <a:t>画面上にデータクローンの結果が表示される</a:t>
            </a:r>
            <a:endParaRPr lang="en-US" altLang="ja-JP" sz="2400" dirty="0"/>
          </a:p>
          <a:p>
            <a:pPr marL="457200" indent="-457200">
              <a:buFont typeface="+mj-lt"/>
              <a:buAutoNum type="arabicPeriod"/>
            </a:pPr>
            <a:r>
              <a:rPr lang="en-US" altLang="ja-JP" sz="2400" dirty="0"/>
              <a:t>Clone-Set-Table</a:t>
            </a:r>
            <a:r>
              <a:rPr lang="ja-JP" altLang="en-US" sz="2400"/>
              <a:t>でコードクローンとなる部分を知る．</a:t>
            </a:r>
            <a:endParaRPr lang="en-US" altLang="ja-JP" sz="2400" dirty="0"/>
          </a:p>
          <a:p>
            <a:pPr marL="457200" indent="-457200">
              <a:buFont typeface="+mj-lt"/>
              <a:buAutoNum type="arabicPeriod"/>
            </a:pPr>
            <a:r>
              <a:rPr lang="en-US" altLang="ja-JP" sz="2400" dirty="0" err="1"/>
              <a:t>ScatterPlot</a:t>
            </a:r>
            <a:r>
              <a:rPr lang="ja-JP" altLang="en-US" sz="2400"/>
              <a:t>で存在するコードクローンを選択してソースコードのハイライトされた部分を確認する．</a:t>
            </a:r>
            <a:endParaRPr lang="en-US" altLang="ja-JP" sz="2400" dirty="0"/>
          </a:p>
          <a:p>
            <a:pPr marL="457200" indent="-457200">
              <a:buFont typeface="+mj-lt"/>
              <a:buAutoNum type="arabicPeriod"/>
            </a:pPr>
            <a:r>
              <a:rPr lang="en-US" altLang="ja-JP" sz="2400" dirty="0"/>
              <a:t>Metrics</a:t>
            </a:r>
            <a:r>
              <a:rPr lang="ja-JP" altLang="en-US" sz="2400"/>
              <a:t>→</a:t>
            </a:r>
            <a:r>
              <a:rPr lang="en-US" altLang="ja-JP" sz="2400" dirty="0" err="1"/>
              <a:t>ShowFileMetrics</a:t>
            </a:r>
            <a:r>
              <a:rPr lang="ja-JP" altLang="en-US" sz="2400"/>
              <a:t>で詳細なクローンの割合などを確認する．</a:t>
            </a:r>
            <a:endParaRPr lang="en-US" altLang="ja-JP" sz="2400" dirty="0"/>
          </a:p>
        </p:txBody>
      </p:sp>
      <p:sp>
        <p:nvSpPr>
          <p:cNvPr id="4" name="スライド番号プレースホルダー 3">
            <a:extLst>
              <a:ext uri="{FF2B5EF4-FFF2-40B4-BE49-F238E27FC236}">
                <a16:creationId xmlns:a16="http://schemas.microsoft.com/office/drawing/2014/main" id="{9502A2AF-68BB-4DB8-4E0C-8A328F70DA51}"/>
              </a:ext>
            </a:extLst>
          </p:cNvPr>
          <p:cNvSpPr>
            <a:spLocks noGrp="1"/>
          </p:cNvSpPr>
          <p:nvPr>
            <p:ph type="sldNum" sz="quarter" idx="12"/>
          </p:nvPr>
        </p:nvSpPr>
        <p:spPr/>
        <p:txBody>
          <a:bodyPr/>
          <a:lstStyle/>
          <a:p>
            <a:fld id="{08473EA0-7271-FD4E-8F91-AF6F4948F027}" type="slidenum">
              <a:rPr kumimoji="1" lang="ja-JP" altLang="en-US" smtClean="0"/>
              <a:t>6</a:t>
            </a:fld>
            <a:endParaRPr kumimoji="1" lang="ja-JP" altLang="en-US"/>
          </a:p>
        </p:txBody>
      </p:sp>
    </p:spTree>
    <p:extLst>
      <p:ext uri="{BB962C8B-B14F-4D97-AF65-F5344CB8AC3E}">
        <p14:creationId xmlns:p14="http://schemas.microsoft.com/office/powerpoint/2010/main" val="60765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E6DBC-2F50-C62F-ED50-26D662E01711}"/>
              </a:ext>
            </a:extLst>
          </p:cNvPr>
          <p:cNvSpPr>
            <a:spLocks noGrp="1"/>
          </p:cNvSpPr>
          <p:nvPr>
            <p:ph type="title"/>
          </p:nvPr>
        </p:nvSpPr>
        <p:spPr/>
        <p:txBody>
          <a:bodyPr>
            <a:normAutofit fontScale="90000"/>
          </a:bodyPr>
          <a:lstStyle/>
          <a:p>
            <a:r>
              <a:rPr kumimoji="1" lang="ja-JP" altLang="en-US" b="1"/>
              <a:t>分析対象としたプログラム</a:t>
            </a:r>
            <a:br>
              <a:rPr kumimoji="1" lang="en-US" altLang="ja-JP" b="1" dirty="0"/>
            </a:br>
            <a:r>
              <a:rPr kumimoji="1" lang="ja-JP" altLang="en-US" b="1"/>
              <a:t>「</a:t>
            </a:r>
            <a:r>
              <a:rPr kumimoji="1" lang="en-US" altLang="ja-JP" b="1" dirty="0"/>
              <a:t>C</a:t>
            </a:r>
            <a:r>
              <a:rPr kumimoji="1" lang="ja-JP" altLang="en-US" b="1"/>
              <a:t>言語プログラミング能力検定試験</a:t>
            </a:r>
            <a:br>
              <a:rPr kumimoji="1" lang="en-US" altLang="ja-JP" b="1" dirty="0"/>
            </a:br>
            <a:r>
              <a:rPr kumimoji="1" lang="ja-JP" altLang="en-US" b="1"/>
              <a:t>　</a:t>
            </a:r>
            <a:r>
              <a:rPr kumimoji="1" lang="en-US" altLang="ja-JP" b="1" dirty="0"/>
              <a:t>1</a:t>
            </a:r>
            <a:r>
              <a:rPr kumimoji="1" lang="ja-JP" altLang="en-US" b="1"/>
              <a:t>級：アスレチック会員管理プログラム」</a:t>
            </a:r>
          </a:p>
        </p:txBody>
      </p:sp>
      <p:sp>
        <p:nvSpPr>
          <p:cNvPr id="3" name="コンテンツ プレースホルダー 2">
            <a:extLst>
              <a:ext uri="{FF2B5EF4-FFF2-40B4-BE49-F238E27FC236}">
                <a16:creationId xmlns:a16="http://schemas.microsoft.com/office/drawing/2014/main" id="{029D6544-3468-897D-23EC-DA67CB7ECDE8}"/>
              </a:ext>
            </a:extLst>
          </p:cNvPr>
          <p:cNvSpPr>
            <a:spLocks noGrp="1"/>
          </p:cNvSpPr>
          <p:nvPr>
            <p:ph idx="1"/>
          </p:nvPr>
        </p:nvSpPr>
        <p:spPr>
          <a:xfrm>
            <a:off x="838200" y="2333297"/>
            <a:ext cx="10515600" cy="3843666"/>
          </a:xfrm>
        </p:spPr>
        <p:txBody>
          <a:bodyPr/>
          <a:lstStyle/>
          <a:p>
            <a:pPr marL="0" indent="0">
              <a:buNone/>
            </a:pPr>
            <a:r>
              <a:rPr lang="ja-JP" altLang="en-US"/>
              <a:t>・</a:t>
            </a:r>
            <a:r>
              <a:rPr lang="ja-JP" altLang="en-US" sz="3200">
                <a:solidFill>
                  <a:schemeClr val="accent1"/>
                </a:solidFill>
              </a:rPr>
              <a:t>本課題の分析対象プログラムの詳細</a:t>
            </a:r>
            <a:endParaRPr lang="en-US" altLang="ja-JP" sz="3200" dirty="0">
              <a:solidFill>
                <a:schemeClr val="accent1"/>
              </a:solidFill>
            </a:endParaRPr>
          </a:p>
          <a:p>
            <a:pPr marL="0" indent="0">
              <a:buNone/>
            </a:pPr>
            <a:r>
              <a:rPr lang="ja-JP" altLang="en-US" sz="2400"/>
              <a:t>サーティファイ情報処理能力認定委員会が行なっている「</a:t>
            </a:r>
            <a:r>
              <a:rPr lang="en-US" altLang="ja-JP" sz="2400" dirty="0"/>
              <a:t>C</a:t>
            </a:r>
            <a:r>
              <a:rPr lang="ja-JP" altLang="en-US" sz="2400"/>
              <a:t>言語プログラミング脳力認定試験」の</a:t>
            </a:r>
            <a:r>
              <a:rPr lang="en-US" altLang="ja-JP" sz="2400" dirty="0"/>
              <a:t>1</a:t>
            </a:r>
            <a:r>
              <a:rPr lang="ja-JP" altLang="en-US" sz="2400"/>
              <a:t>級の試験問題である．この問題は試験前に事前に公開されるテーマプログラムである．試験ではこのテーマプログラムの仕様変更，使用追加に対応したプログラム作成および仕様変更書の作成を行うという形式で行われる．</a:t>
            </a:r>
            <a:endParaRPr lang="en-US" altLang="ja-JP" sz="2400" dirty="0"/>
          </a:p>
          <a:p>
            <a:pPr marL="0" indent="0">
              <a:buNone/>
            </a:pPr>
            <a:r>
              <a:rPr lang="ja-JP" altLang="en-US" sz="2400"/>
              <a:t>今回の対象プログラムは，「アスレチック会員管理プログラム」で，アスレチッククラブにおけるメンバーの管理を目的としているプログラムである．</a:t>
            </a:r>
            <a:endParaRPr lang="en-US" altLang="ja-JP" sz="2400" dirty="0"/>
          </a:p>
        </p:txBody>
      </p:sp>
      <p:sp>
        <p:nvSpPr>
          <p:cNvPr id="4" name="スライド番号プレースホルダー 3">
            <a:extLst>
              <a:ext uri="{FF2B5EF4-FFF2-40B4-BE49-F238E27FC236}">
                <a16:creationId xmlns:a16="http://schemas.microsoft.com/office/drawing/2014/main" id="{690539D4-A220-3E07-B9DF-4CFEB5583F21}"/>
              </a:ext>
            </a:extLst>
          </p:cNvPr>
          <p:cNvSpPr>
            <a:spLocks noGrp="1"/>
          </p:cNvSpPr>
          <p:nvPr>
            <p:ph type="sldNum" sz="quarter" idx="12"/>
          </p:nvPr>
        </p:nvSpPr>
        <p:spPr/>
        <p:txBody>
          <a:bodyPr/>
          <a:lstStyle/>
          <a:p>
            <a:fld id="{08473EA0-7271-FD4E-8F91-AF6F4948F027}"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CF9AD3ED-2418-3A68-A148-6B6F8B3F7D0E}"/>
              </a:ext>
            </a:extLst>
          </p:cNvPr>
          <p:cNvSpPr txBox="1"/>
          <p:nvPr/>
        </p:nvSpPr>
        <p:spPr>
          <a:xfrm>
            <a:off x="698938" y="6308079"/>
            <a:ext cx="10284372" cy="461665"/>
          </a:xfrm>
          <a:prstGeom prst="rect">
            <a:avLst/>
          </a:prstGeom>
          <a:noFill/>
        </p:spPr>
        <p:txBody>
          <a:bodyPr wrap="square" rtlCol="0">
            <a:spAutoFit/>
          </a:bodyPr>
          <a:lstStyle/>
          <a:p>
            <a:r>
              <a:rPr kumimoji="1" lang="en-US" altLang="ja-JP" sz="1200" dirty="0"/>
              <a:t>1</a:t>
            </a:r>
            <a:r>
              <a:rPr kumimoji="1" lang="ja-JP" altLang="en-US" sz="1200"/>
              <a:t>．サーティファイ　</a:t>
            </a:r>
            <a:r>
              <a:rPr kumimoji="1" lang="en-US" altLang="ja-JP" sz="1200" dirty="0"/>
              <a:t>C</a:t>
            </a:r>
            <a:r>
              <a:rPr kumimoji="1" lang="ja-JP" altLang="en-US" sz="1200"/>
              <a:t>言語プログラミング能力認定試験，「</a:t>
            </a:r>
            <a:r>
              <a:rPr kumimoji="1" lang="en" altLang="ja-JP" sz="1200" dirty="0"/>
              <a:t>https://</a:t>
            </a:r>
            <a:r>
              <a:rPr kumimoji="1" lang="en" altLang="ja-JP" sz="1200" dirty="0" err="1"/>
              <a:t>www.sikaku.gr.jp</a:t>
            </a:r>
            <a:r>
              <a:rPr kumimoji="1" lang="en" altLang="ja-JP" sz="1200" dirty="0"/>
              <a:t>/</a:t>
            </a:r>
            <a:r>
              <a:rPr kumimoji="1" lang="en" altLang="ja-JP" sz="1200" dirty="0" err="1"/>
              <a:t>js</a:t>
            </a:r>
            <a:r>
              <a:rPr kumimoji="1" lang="en" altLang="ja-JP" sz="1200" dirty="0"/>
              <a:t>/cp/</a:t>
            </a:r>
            <a:r>
              <a:rPr kumimoji="1" lang="en" altLang="ja-JP" sz="1200" dirty="0" err="1"/>
              <a:t>ind</a:t>
            </a:r>
            <a:r>
              <a:rPr kumimoji="1" lang="en" altLang="ja-JP" sz="1200" dirty="0"/>
              <a:t>/about/sample/</a:t>
            </a:r>
            <a:r>
              <a:rPr kumimoji="1" lang="ja-JP" altLang="en-US" sz="1200"/>
              <a:t>」，</a:t>
            </a:r>
            <a:r>
              <a:rPr kumimoji="1" lang="en-US" altLang="ja-JP" sz="1200" dirty="0"/>
              <a:t>2023</a:t>
            </a:r>
            <a:r>
              <a:rPr kumimoji="1" lang="ja-JP" altLang="en-US" sz="1200"/>
              <a:t>年</a:t>
            </a:r>
            <a:r>
              <a:rPr kumimoji="1" lang="en-US" altLang="ja-JP" sz="1200" dirty="0"/>
              <a:t>05</a:t>
            </a:r>
            <a:r>
              <a:rPr kumimoji="1" lang="ja-JP" altLang="en-US" sz="1200"/>
              <a:t>月</a:t>
            </a:r>
            <a:r>
              <a:rPr kumimoji="1" lang="en-US" altLang="ja-JP" sz="1200" dirty="0"/>
              <a:t>11</a:t>
            </a:r>
            <a:r>
              <a:rPr kumimoji="1" lang="ja-JP" altLang="en-US" sz="1200"/>
              <a:t>日</a:t>
            </a:r>
            <a:r>
              <a:rPr kumimoji="1" lang="en-US" altLang="ja-JP" sz="1200" dirty="0"/>
              <a:t>(</a:t>
            </a:r>
            <a:r>
              <a:rPr kumimoji="1" lang="ja-JP" altLang="en-US" sz="1200"/>
              <a:t>木</a:t>
            </a:r>
            <a:r>
              <a:rPr kumimoji="1" lang="en-US" altLang="ja-JP" sz="1200" dirty="0"/>
              <a:t>)</a:t>
            </a:r>
          </a:p>
          <a:p>
            <a:r>
              <a:rPr lang="en-US" altLang="ja-JP" sz="1200" dirty="0"/>
              <a:t>2</a:t>
            </a:r>
            <a:r>
              <a:rPr lang="ja-JP" altLang="en-US" sz="1200"/>
              <a:t>．要求仕様書，「</a:t>
            </a:r>
            <a:r>
              <a:rPr lang="en" altLang="ja-JP" sz="1200" dirty="0"/>
              <a:t>https://</a:t>
            </a:r>
            <a:r>
              <a:rPr lang="en" altLang="ja-JP" sz="1200" dirty="0" err="1"/>
              <a:t>www.sikaku.gr.jp</a:t>
            </a:r>
            <a:r>
              <a:rPr lang="en" altLang="ja-JP" sz="1200" dirty="0"/>
              <a:t>/</a:t>
            </a:r>
            <a:r>
              <a:rPr lang="en" altLang="ja-JP" sz="1200" dirty="0" err="1"/>
              <a:t>js</a:t>
            </a:r>
            <a:r>
              <a:rPr lang="en" altLang="ja-JP" sz="1200" dirty="0"/>
              <a:t>/cp/sample/1/cp1_theme.pdf</a:t>
            </a:r>
            <a:r>
              <a:rPr lang="ja-JP" altLang="en-US" sz="1200"/>
              <a:t>」，</a:t>
            </a:r>
            <a:r>
              <a:rPr lang="en-US" altLang="ja-JP" sz="1200" dirty="0"/>
              <a:t>2023</a:t>
            </a:r>
            <a:r>
              <a:rPr lang="ja-JP" altLang="en-US" sz="1200"/>
              <a:t>年</a:t>
            </a:r>
            <a:r>
              <a:rPr lang="en-US" altLang="ja-JP" sz="1200" dirty="0"/>
              <a:t>05</a:t>
            </a:r>
            <a:r>
              <a:rPr lang="ja-JP" altLang="en-US" sz="1200"/>
              <a:t>月</a:t>
            </a:r>
            <a:r>
              <a:rPr lang="en-US" altLang="ja-JP" sz="1200" dirty="0"/>
              <a:t>11</a:t>
            </a:r>
            <a:r>
              <a:rPr lang="ja-JP" altLang="en-US" sz="1200"/>
              <a:t>日</a:t>
            </a:r>
            <a:r>
              <a:rPr lang="en-US" altLang="ja-JP" sz="1200" dirty="0"/>
              <a:t>(</a:t>
            </a:r>
            <a:r>
              <a:rPr lang="ja-JP" altLang="en-US" sz="1200"/>
              <a:t>木</a:t>
            </a:r>
            <a:r>
              <a:rPr lang="en-US" altLang="ja-JP" sz="1200" dirty="0"/>
              <a:t>)</a:t>
            </a:r>
            <a:endParaRPr kumimoji="1" lang="ja-JP" altLang="en-US" sz="1200"/>
          </a:p>
        </p:txBody>
      </p:sp>
    </p:spTree>
    <p:extLst>
      <p:ext uri="{BB962C8B-B14F-4D97-AF65-F5344CB8AC3E}">
        <p14:creationId xmlns:p14="http://schemas.microsoft.com/office/powerpoint/2010/main" val="58834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7EDC-0580-AF06-8334-FA3AE31AB468}"/>
              </a:ext>
            </a:extLst>
          </p:cNvPr>
          <p:cNvSpPr>
            <a:spLocks noGrp="1"/>
          </p:cNvSpPr>
          <p:nvPr>
            <p:ph type="title"/>
          </p:nvPr>
        </p:nvSpPr>
        <p:spPr/>
        <p:txBody>
          <a:bodyPr/>
          <a:lstStyle/>
          <a:p>
            <a:r>
              <a:rPr kumimoji="1" lang="ja-JP" altLang="en-US"/>
              <a:t>対象プログラムの構成</a:t>
            </a:r>
          </a:p>
        </p:txBody>
      </p:sp>
      <p:sp>
        <p:nvSpPr>
          <p:cNvPr id="3" name="コンテンツ プレースホルダー 2">
            <a:extLst>
              <a:ext uri="{FF2B5EF4-FFF2-40B4-BE49-F238E27FC236}">
                <a16:creationId xmlns:a16="http://schemas.microsoft.com/office/drawing/2014/main" id="{C7E4022D-08CB-8149-1744-FA6D814F2FE7}"/>
              </a:ext>
            </a:extLst>
          </p:cNvPr>
          <p:cNvSpPr>
            <a:spLocks noGrp="1"/>
          </p:cNvSpPr>
          <p:nvPr>
            <p:ph idx="1"/>
          </p:nvPr>
        </p:nvSpPr>
        <p:spPr/>
        <p:txBody>
          <a:bodyPr/>
          <a:lstStyle/>
          <a:p>
            <a:pPr marL="0" indent="0">
              <a:buNone/>
            </a:pPr>
            <a:r>
              <a:rPr kumimoji="1" lang="ja-JP" altLang="en-US"/>
              <a:t>下記の四つのファイルで構成されている．</a:t>
            </a:r>
            <a:endParaRPr kumimoji="1" lang="en-US" altLang="ja-JP" dirty="0"/>
          </a:p>
          <a:p>
            <a:pPr marL="0" indent="0">
              <a:buNone/>
            </a:pPr>
            <a:r>
              <a:rPr lang="ja-JP" altLang="en-US"/>
              <a:t>・</a:t>
            </a:r>
            <a:r>
              <a:rPr lang="en-US" altLang="ja-JP" dirty="0" err="1"/>
              <a:t>main.c</a:t>
            </a:r>
            <a:r>
              <a:rPr lang="ja-JP" altLang="en-US"/>
              <a:t>（これがメインのプログラム）約</a:t>
            </a:r>
            <a:r>
              <a:rPr lang="en-US" altLang="ja-JP" dirty="0"/>
              <a:t>350</a:t>
            </a:r>
            <a:r>
              <a:rPr lang="ja-JP" altLang="en-US"/>
              <a:t>行</a:t>
            </a:r>
            <a:endParaRPr lang="en-US" altLang="ja-JP" dirty="0"/>
          </a:p>
          <a:p>
            <a:pPr marL="0" indent="0">
              <a:buNone/>
            </a:pPr>
            <a:r>
              <a:rPr kumimoji="1" lang="ja-JP" altLang="en-US"/>
              <a:t>・</a:t>
            </a:r>
            <a:r>
              <a:rPr kumimoji="1" lang="en-US" altLang="ja-JP" dirty="0" err="1"/>
              <a:t>nyuukai.c</a:t>
            </a:r>
            <a:r>
              <a:rPr kumimoji="1" lang="ja-JP" altLang="en-US"/>
              <a:t>（入会登録処理プログラム）約</a:t>
            </a:r>
            <a:r>
              <a:rPr kumimoji="1" lang="en-US" altLang="ja-JP" dirty="0"/>
              <a:t>190</a:t>
            </a:r>
            <a:r>
              <a:rPr kumimoji="1" lang="ja-JP" altLang="en-US"/>
              <a:t>行</a:t>
            </a:r>
            <a:endParaRPr kumimoji="1" lang="en-US" altLang="ja-JP" dirty="0"/>
          </a:p>
          <a:p>
            <a:pPr marL="0" indent="0">
              <a:buNone/>
            </a:pPr>
            <a:r>
              <a:rPr lang="ja-JP" altLang="en-US"/>
              <a:t>・</a:t>
            </a:r>
            <a:r>
              <a:rPr lang="en-US" altLang="ja-JP" dirty="0" err="1"/>
              <a:t>keisoku.c</a:t>
            </a:r>
            <a:r>
              <a:rPr lang="ja-JP" altLang="en-US"/>
              <a:t>（計測記録入力処理プログラム）約</a:t>
            </a:r>
            <a:r>
              <a:rPr lang="en-US" altLang="ja-JP" dirty="0"/>
              <a:t>450</a:t>
            </a:r>
            <a:r>
              <a:rPr lang="ja-JP" altLang="en-US"/>
              <a:t>行</a:t>
            </a:r>
            <a:endParaRPr lang="en-US" altLang="ja-JP" dirty="0"/>
          </a:p>
          <a:p>
            <a:pPr marL="0" indent="0">
              <a:buNone/>
            </a:pPr>
            <a:r>
              <a:rPr kumimoji="1" lang="ja-JP" altLang="en-US"/>
              <a:t>・</a:t>
            </a:r>
            <a:r>
              <a:rPr kumimoji="1" lang="en-US" altLang="ja-JP" dirty="0" err="1"/>
              <a:t>sakujyo.c</a:t>
            </a:r>
            <a:r>
              <a:rPr kumimoji="1" lang="ja-JP" altLang="en-US"/>
              <a:t>（登録削除処理プログラム）約</a:t>
            </a:r>
            <a:r>
              <a:rPr kumimoji="1" lang="en-US" altLang="ja-JP" dirty="0"/>
              <a:t>290</a:t>
            </a:r>
            <a:r>
              <a:rPr kumimoji="1" lang="ja-JP" altLang="en-US"/>
              <a:t>行</a:t>
            </a:r>
            <a:endParaRPr kumimoji="1" lang="en-US" altLang="ja-JP" dirty="0"/>
          </a:p>
          <a:p>
            <a:pPr marL="0" indent="0">
              <a:buNone/>
            </a:pPr>
            <a:r>
              <a:rPr lang="en-US" altLang="ja-JP" sz="2400" dirty="0"/>
              <a:t>※</a:t>
            </a:r>
            <a:r>
              <a:rPr lang="ja-JP" altLang="en-US" sz="2400"/>
              <a:t>約と書いているのは改行が多いためコードが書いている本来の行数がわからないためである．</a:t>
            </a:r>
            <a:endParaRPr kumimoji="1" lang="en-US" altLang="ja-JP" sz="2400" dirty="0"/>
          </a:p>
        </p:txBody>
      </p:sp>
      <p:sp>
        <p:nvSpPr>
          <p:cNvPr id="4" name="スライド番号プレースホルダー 3">
            <a:extLst>
              <a:ext uri="{FF2B5EF4-FFF2-40B4-BE49-F238E27FC236}">
                <a16:creationId xmlns:a16="http://schemas.microsoft.com/office/drawing/2014/main" id="{039DA4B1-0283-B6C9-A7FD-9C77E388B27B}"/>
              </a:ext>
            </a:extLst>
          </p:cNvPr>
          <p:cNvSpPr>
            <a:spLocks noGrp="1"/>
          </p:cNvSpPr>
          <p:nvPr>
            <p:ph type="sldNum" sz="quarter" idx="12"/>
          </p:nvPr>
        </p:nvSpPr>
        <p:spPr/>
        <p:txBody>
          <a:bodyPr/>
          <a:lstStyle/>
          <a:p>
            <a:fld id="{08473EA0-7271-FD4E-8F91-AF6F4948F027}" type="slidenum">
              <a:rPr kumimoji="1" lang="ja-JP" altLang="en-US" smtClean="0"/>
              <a:t>8</a:t>
            </a:fld>
            <a:endParaRPr kumimoji="1" lang="ja-JP" altLang="en-US"/>
          </a:p>
        </p:txBody>
      </p:sp>
    </p:spTree>
    <p:extLst>
      <p:ext uri="{BB962C8B-B14F-4D97-AF65-F5344CB8AC3E}">
        <p14:creationId xmlns:p14="http://schemas.microsoft.com/office/powerpoint/2010/main" val="146385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1BC33A-F4F8-D9F0-A25C-6AEE04377850}"/>
              </a:ext>
            </a:extLst>
          </p:cNvPr>
          <p:cNvSpPr>
            <a:spLocks noGrp="1"/>
          </p:cNvSpPr>
          <p:nvPr>
            <p:ph type="title"/>
          </p:nvPr>
        </p:nvSpPr>
        <p:spPr>
          <a:xfrm>
            <a:off x="-1" y="21869"/>
            <a:ext cx="10456985" cy="1325563"/>
          </a:xfrm>
        </p:spPr>
        <p:txBody>
          <a:bodyPr/>
          <a:lstStyle/>
          <a:p>
            <a:r>
              <a:rPr kumimoji="1" lang="ja-JP" altLang="en-US"/>
              <a:t>分析結果</a:t>
            </a:r>
            <a:br>
              <a:rPr kumimoji="1" lang="en-US" altLang="ja-JP" dirty="0"/>
            </a:br>
            <a:r>
              <a:rPr kumimoji="1" lang="ja-JP" altLang="en-US"/>
              <a:t>「データクローン数」</a:t>
            </a:r>
          </a:p>
        </p:txBody>
      </p:sp>
      <p:sp>
        <p:nvSpPr>
          <p:cNvPr id="4" name="スライド番号プレースホルダー 3">
            <a:extLst>
              <a:ext uri="{FF2B5EF4-FFF2-40B4-BE49-F238E27FC236}">
                <a16:creationId xmlns:a16="http://schemas.microsoft.com/office/drawing/2014/main" id="{8EF7379D-8F26-A70D-7B14-92F7A490F915}"/>
              </a:ext>
            </a:extLst>
          </p:cNvPr>
          <p:cNvSpPr>
            <a:spLocks noGrp="1"/>
          </p:cNvSpPr>
          <p:nvPr>
            <p:ph type="sldNum" sz="quarter" idx="12"/>
          </p:nvPr>
        </p:nvSpPr>
        <p:spPr/>
        <p:txBody>
          <a:bodyPr/>
          <a:lstStyle/>
          <a:p>
            <a:fld id="{08473EA0-7271-FD4E-8F91-AF6F4948F027}"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1CB95F87-FD36-9E62-8C28-9B0ED329A0E4}"/>
              </a:ext>
            </a:extLst>
          </p:cNvPr>
          <p:cNvSpPr txBox="1"/>
          <p:nvPr/>
        </p:nvSpPr>
        <p:spPr>
          <a:xfrm>
            <a:off x="6042483" y="302415"/>
            <a:ext cx="1273352" cy="369332"/>
          </a:xfrm>
          <a:prstGeom prst="rect">
            <a:avLst/>
          </a:prstGeom>
          <a:noFill/>
        </p:spPr>
        <p:txBody>
          <a:bodyPr wrap="square" rtlCol="0">
            <a:spAutoFit/>
          </a:bodyPr>
          <a:lstStyle/>
          <a:p>
            <a:r>
              <a:rPr kumimoji="1" lang="en-US" altLang="ja-JP" dirty="0" err="1"/>
              <a:t>Keisoku.c</a:t>
            </a:r>
            <a:endParaRPr kumimoji="1" lang="ja-JP" altLang="en-US"/>
          </a:p>
        </p:txBody>
      </p:sp>
      <p:sp>
        <p:nvSpPr>
          <p:cNvPr id="8" name="テキスト ボックス 7">
            <a:extLst>
              <a:ext uri="{FF2B5EF4-FFF2-40B4-BE49-F238E27FC236}">
                <a16:creationId xmlns:a16="http://schemas.microsoft.com/office/drawing/2014/main" id="{79BDF3AE-2C3F-A831-6995-48BD4CDA8060}"/>
              </a:ext>
            </a:extLst>
          </p:cNvPr>
          <p:cNvSpPr txBox="1"/>
          <p:nvPr/>
        </p:nvSpPr>
        <p:spPr>
          <a:xfrm>
            <a:off x="8029578" y="256484"/>
            <a:ext cx="1273352" cy="369332"/>
          </a:xfrm>
          <a:prstGeom prst="rect">
            <a:avLst/>
          </a:prstGeom>
          <a:noFill/>
        </p:spPr>
        <p:txBody>
          <a:bodyPr wrap="square" rtlCol="0">
            <a:spAutoFit/>
          </a:bodyPr>
          <a:lstStyle/>
          <a:p>
            <a:r>
              <a:rPr lang="en-US" altLang="ja-JP" dirty="0" err="1"/>
              <a:t>main</a:t>
            </a:r>
            <a:r>
              <a:rPr kumimoji="1" lang="en-US" altLang="ja-JP" dirty="0" err="1"/>
              <a:t>.c</a:t>
            </a:r>
            <a:endParaRPr kumimoji="1" lang="ja-JP" altLang="en-US"/>
          </a:p>
        </p:txBody>
      </p:sp>
      <p:sp>
        <p:nvSpPr>
          <p:cNvPr id="9" name="テキスト ボックス 8">
            <a:extLst>
              <a:ext uri="{FF2B5EF4-FFF2-40B4-BE49-F238E27FC236}">
                <a16:creationId xmlns:a16="http://schemas.microsoft.com/office/drawing/2014/main" id="{7F693B96-F56F-2084-CB0E-788BE7FAA4A1}"/>
              </a:ext>
            </a:extLst>
          </p:cNvPr>
          <p:cNvSpPr txBox="1"/>
          <p:nvPr/>
        </p:nvSpPr>
        <p:spPr>
          <a:xfrm>
            <a:off x="9112646" y="256484"/>
            <a:ext cx="1273352" cy="369332"/>
          </a:xfrm>
          <a:prstGeom prst="rect">
            <a:avLst/>
          </a:prstGeom>
          <a:noFill/>
        </p:spPr>
        <p:txBody>
          <a:bodyPr wrap="square" rtlCol="0">
            <a:spAutoFit/>
          </a:bodyPr>
          <a:lstStyle/>
          <a:p>
            <a:r>
              <a:rPr kumimoji="1" lang="en-US" altLang="ja-JP" dirty="0" err="1"/>
              <a:t>nyuukai.c</a:t>
            </a:r>
            <a:endParaRPr kumimoji="1" lang="ja-JP" altLang="en-US"/>
          </a:p>
        </p:txBody>
      </p:sp>
      <p:sp>
        <p:nvSpPr>
          <p:cNvPr id="10" name="テキスト ボックス 9">
            <a:extLst>
              <a:ext uri="{FF2B5EF4-FFF2-40B4-BE49-F238E27FC236}">
                <a16:creationId xmlns:a16="http://schemas.microsoft.com/office/drawing/2014/main" id="{E2016189-AD90-B982-FAA9-DAF6FC34E2C1}"/>
              </a:ext>
            </a:extLst>
          </p:cNvPr>
          <p:cNvSpPr txBox="1"/>
          <p:nvPr/>
        </p:nvSpPr>
        <p:spPr>
          <a:xfrm>
            <a:off x="10404423" y="256484"/>
            <a:ext cx="1273352" cy="369332"/>
          </a:xfrm>
          <a:prstGeom prst="rect">
            <a:avLst/>
          </a:prstGeom>
          <a:noFill/>
        </p:spPr>
        <p:txBody>
          <a:bodyPr wrap="square" rtlCol="0">
            <a:spAutoFit/>
          </a:bodyPr>
          <a:lstStyle/>
          <a:p>
            <a:r>
              <a:rPr kumimoji="1" lang="en-US" altLang="ja-JP" dirty="0" err="1"/>
              <a:t>sak</a:t>
            </a:r>
            <a:r>
              <a:rPr lang="en-US" altLang="ja-JP" dirty="0" err="1"/>
              <a:t>ujyo</a:t>
            </a:r>
            <a:r>
              <a:rPr kumimoji="1" lang="en-US" altLang="ja-JP" dirty="0" err="1"/>
              <a:t>.c</a:t>
            </a:r>
            <a:endParaRPr kumimoji="1" lang="ja-JP" altLang="en-US"/>
          </a:p>
        </p:txBody>
      </p:sp>
      <p:sp>
        <p:nvSpPr>
          <p:cNvPr id="11" name="テキスト ボックス 10">
            <a:extLst>
              <a:ext uri="{FF2B5EF4-FFF2-40B4-BE49-F238E27FC236}">
                <a16:creationId xmlns:a16="http://schemas.microsoft.com/office/drawing/2014/main" id="{858DBB5C-1FC9-13AF-E436-AE6E9FF054F1}"/>
              </a:ext>
            </a:extLst>
          </p:cNvPr>
          <p:cNvSpPr txBox="1"/>
          <p:nvPr/>
        </p:nvSpPr>
        <p:spPr>
          <a:xfrm rot="16200000">
            <a:off x="5102250" y="1442818"/>
            <a:ext cx="1273352" cy="369332"/>
          </a:xfrm>
          <a:prstGeom prst="rect">
            <a:avLst/>
          </a:prstGeom>
          <a:noFill/>
        </p:spPr>
        <p:txBody>
          <a:bodyPr wrap="square" rtlCol="0">
            <a:spAutoFit/>
          </a:bodyPr>
          <a:lstStyle/>
          <a:p>
            <a:r>
              <a:rPr kumimoji="1" lang="en-US" altLang="ja-JP" dirty="0" err="1"/>
              <a:t>Keisoku.c</a:t>
            </a:r>
            <a:endParaRPr kumimoji="1" lang="ja-JP" altLang="en-US"/>
          </a:p>
        </p:txBody>
      </p:sp>
      <p:sp>
        <p:nvSpPr>
          <p:cNvPr id="12" name="テキスト ボックス 11">
            <a:extLst>
              <a:ext uri="{FF2B5EF4-FFF2-40B4-BE49-F238E27FC236}">
                <a16:creationId xmlns:a16="http://schemas.microsoft.com/office/drawing/2014/main" id="{37BBACCB-0949-C56B-77F7-0ED0344A0168}"/>
              </a:ext>
            </a:extLst>
          </p:cNvPr>
          <p:cNvSpPr txBox="1"/>
          <p:nvPr/>
        </p:nvSpPr>
        <p:spPr>
          <a:xfrm rot="16200000">
            <a:off x="5102250" y="2852237"/>
            <a:ext cx="1273352" cy="369332"/>
          </a:xfrm>
          <a:prstGeom prst="rect">
            <a:avLst/>
          </a:prstGeom>
          <a:noFill/>
        </p:spPr>
        <p:txBody>
          <a:bodyPr wrap="square" rtlCol="0">
            <a:spAutoFit/>
          </a:bodyPr>
          <a:lstStyle/>
          <a:p>
            <a:r>
              <a:rPr lang="en-US" altLang="ja-JP" dirty="0" err="1"/>
              <a:t>main</a:t>
            </a:r>
            <a:r>
              <a:rPr kumimoji="1" lang="en-US" altLang="ja-JP" dirty="0" err="1"/>
              <a:t>.c</a:t>
            </a:r>
            <a:endParaRPr kumimoji="1" lang="ja-JP" altLang="en-US"/>
          </a:p>
        </p:txBody>
      </p:sp>
      <p:sp>
        <p:nvSpPr>
          <p:cNvPr id="13" name="テキスト ボックス 12">
            <a:extLst>
              <a:ext uri="{FF2B5EF4-FFF2-40B4-BE49-F238E27FC236}">
                <a16:creationId xmlns:a16="http://schemas.microsoft.com/office/drawing/2014/main" id="{43B7991B-4020-4942-5741-AE3653B6F34A}"/>
              </a:ext>
            </a:extLst>
          </p:cNvPr>
          <p:cNvSpPr txBox="1"/>
          <p:nvPr/>
        </p:nvSpPr>
        <p:spPr>
          <a:xfrm rot="16200000">
            <a:off x="5106970" y="4239722"/>
            <a:ext cx="1273352" cy="369332"/>
          </a:xfrm>
          <a:prstGeom prst="rect">
            <a:avLst/>
          </a:prstGeom>
          <a:noFill/>
        </p:spPr>
        <p:txBody>
          <a:bodyPr wrap="square" rtlCol="0">
            <a:spAutoFit/>
          </a:bodyPr>
          <a:lstStyle/>
          <a:p>
            <a:r>
              <a:rPr kumimoji="1" lang="en-US" altLang="ja-JP" dirty="0" err="1"/>
              <a:t>nyuukai.c</a:t>
            </a:r>
            <a:endParaRPr kumimoji="1" lang="ja-JP" altLang="en-US"/>
          </a:p>
        </p:txBody>
      </p:sp>
      <p:sp>
        <p:nvSpPr>
          <p:cNvPr id="14" name="テキスト ボックス 13">
            <a:extLst>
              <a:ext uri="{FF2B5EF4-FFF2-40B4-BE49-F238E27FC236}">
                <a16:creationId xmlns:a16="http://schemas.microsoft.com/office/drawing/2014/main" id="{F9D31643-7EE0-5BF5-BA7D-0DBE8CA100E9}"/>
              </a:ext>
            </a:extLst>
          </p:cNvPr>
          <p:cNvSpPr txBox="1"/>
          <p:nvPr/>
        </p:nvSpPr>
        <p:spPr>
          <a:xfrm rot="16200000">
            <a:off x="5102250" y="5535008"/>
            <a:ext cx="1273352" cy="369332"/>
          </a:xfrm>
          <a:prstGeom prst="rect">
            <a:avLst/>
          </a:prstGeom>
          <a:noFill/>
        </p:spPr>
        <p:txBody>
          <a:bodyPr wrap="square" rtlCol="0">
            <a:spAutoFit/>
          </a:bodyPr>
          <a:lstStyle/>
          <a:p>
            <a:r>
              <a:rPr kumimoji="1" lang="en-US" altLang="ja-JP" dirty="0" err="1"/>
              <a:t>sak</a:t>
            </a:r>
            <a:r>
              <a:rPr lang="en-US" altLang="ja-JP" dirty="0" err="1"/>
              <a:t>ujyo</a:t>
            </a:r>
            <a:r>
              <a:rPr kumimoji="1" lang="en-US" altLang="ja-JP" dirty="0" err="1"/>
              <a:t>.c</a:t>
            </a:r>
            <a:endParaRPr kumimoji="1" lang="ja-JP" altLang="en-US"/>
          </a:p>
        </p:txBody>
      </p:sp>
      <p:sp>
        <p:nvSpPr>
          <p:cNvPr id="15" name="テキスト ボックス 14">
            <a:extLst>
              <a:ext uri="{FF2B5EF4-FFF2-40B4-BE49-F238E27FC236}">
                <a16:creationId xmlns:a16="http://schemas.microsoft.com/office/drawing/2014/main" id="{B01E2231-C087-650C-5092-BAF338E2A4EF}"/>
              </a:ext>
            </a:extLst>
          </p:cNvPr>
          <p:cNvSpPr txBox="1"/>
          <p:nvPr/>
        </p:nvSpPr>
        <p:spPr>
          <a:xfrm>
            <a:off x="164123" y="1388962"/>
            <a:ext cx="4847715" cy="4154984"/>
          </a:xfrm>
          <a:prstGeom prst="rect">
            <a:avLst/>
          </a:prstGeom>
          <a:noFill/>
        </p:spPr>
        <p:txBody>
          <a:bodyPr wrap="square" rtlCol="0">
            <a:spAutoFit/>
          </a:bodyPr>
          <a:lstStyle/>
          <a:p>
            <a:r>
              <a:rPr kumimoji="1" lang="ja-JP" altLang="en-US" sz="2400"/>
              <a:t>・コードクローンセット数：</a:t>
            </a:r>
            <a:r>
              <a:rPr kumimoji="1" lang="en-US" altLang="ja-JP" sz="2400" dirty="0"/>
              <a:t>9</a:t>
            </a:r>
            <a:r>
              <a:rPr kumimoji="1" lang="ja-JP" altLang="en-US" sz="2400"/>
              <a:t>個</a:t>
            </a:r>
            <a:endParaRPr kumimoji="1" lang="en-US" altLang="ja-JP" sz="2400" dirty="0"/>
          </a:p>
          <a:p>
            <a:r>
              <a:rPr kumimoji="1" lang="ja-JP" altLang="en-US" sz="2400"/>
              <a:t>・ファイルが含むコードクローンセットの数：</a:t>
            </a:r>
            <a:endParaRPr kumimoji="1" lang="en-US" altLang="ja-JP" sz="2400" dirty="0"/>
          </a:p>
          <a:p>
            <a:r>
              <a:rPr lang="ja-JP" altLang="en-US" sz="2400"/>
              <a:t>　</a:t>
            </a:r>
            <a:r>
              <a:rPr lang="en-US" altLang="ja-JP" sz="2400" dirty="0" err="1"/>
              <a:t>main.c</a:t>
            </a:r>
            <a:r>
              <a:rPr lang="ja-JP" altLang="en-US" sz="2400"/>
              <a:t>：</a:t>
            </a:r>
            <a:r>
              <a:rPr lang="en-US" altLang="ja-JP" sz="2400" dirty="0"/>
              <a:t>6</a:t>
            </a:r>
            <a:r>
              <a:rPr lang="ja-JP" altLang="en-US" sz="2400"/>
              <a:t>個</a:t>
            </a:r>
            <a:endParaRPr lang="en-US" altLang="ja-JP" sz="2400" dirty="0"/>
          </a:p>
          <a:p>
            <a:r>
              <a:rPr kumimoji="1" lang="ja-JP" altLang="en-US" sz="2400"/>
              <a:t>　</a:t>
            </a:r>
            <a:r>
              <a:rPr lang="en-US" altLang="ja-JP" sz="2400" dirty="0" err="1"/>
              <a:t>keisoku.c</a:t>
            </a:r>
            <a:r>
              <a:rPr lang="ja-JP" altLang="en-US" sz="2400"/>
              <a:t>：</a:t>
            </a:r>
            <a:r>
              <a:rPr lang="en-US" altLang="ja-JP" sz="2400" dirty="0"/>
              <a:t>6</a:t>
            </a:r>
            <a:r>
              <a:rPr lang="ja-JP" altLang="en-US" sz="2400"/>
              <a:t>個</a:t>
            </a:r>
            <a:endParaRPr kumimoji="1" lang="en-US" altLang="ja-JP" sz="2400" dirty="0"/>
          </a:p>
          <a:p>
            <a:r>
              <a:rPr lang="ja-JP" altLang="en-US" sz="2400"/>
              <a:t>　</a:t>
            </a:r>
            <a:r>
              <a:rPr lang="en-US" altLang="ja-JP" sz="2400" dirty="0" err="1"/>
              <a:t>nyuukai.c</a:t>
            </a:r>
            <a:r>
              <a:rPr lang="ja-JP" altLang="en-US" sz="2400"/>
              <a:t>：</a:t>
            </a:r>
            <a:r>
              <a:rPr lang="en-US" altLang="ja-JP" sz="2400" dirty="0"/>
              <a:t>3</a:t>
            </a:r>
            <a:r>
              <a:rPr lang="ja-JP" altLang="en-US" sz="2400"/>
              <a:t>個</a:t>
            </a:r>
            <a:endParaRPr lang="en-US" altLang="ja-JP" sz="2400" dirty="0"/>
          </a:p>
          <a:p>
            <a:r>
              <a:rPr lang="ja-JP" altLang="en-US" sz="2400"/>
              <a:t>　</a:t>
            </a:r>
            <a:r>
              <a:rPr lang="en-US" altLang="ja-JP" sz="2400" dirty="0" err="1"/>
              <a:t>sakujyo.c</a:t>
            </a:r>
            <a:r>
              <a:rPr lang="ja-JP" altLang="en-US" sz="2400"/>
              <a:t>：</a:t>
            </a:r>
            <a:r>
              <a:rPr lang="en-US" altLang="ja-JP" sz="2400" dirty="0"/>
              <a:t>4</a:t>
            </a:r>
            <a:r>
              <a:rPr lang="ja-JP" altLang="en-US" sz="2400"/>
              <a:t>個</a:t>
            </a:r>
            <a:endParaRPr lang="en-US" altLang="ja-JP" sz="2400" dirty="0"/>
          </a:p>
          <a:p>
            <a:endParaRPr lang="en-US" altLang="ja-JP" sz="2400" dirty="0"/>
          </a:p>
          <a:p>
            <a:endParaRPr lang="en-US" altLang="ja-JP" sz="2400" dirty="0"/>
          </a:p>
          <a:p>
            <a:endParaRPr lang="en-US" altLang="ja-JP" sz="2400" dirty="0"/>
          </a:p>
          <a:p>
            <a:r>
              <a:rPr kumimoji="1" lang="ja-JP" altLang="en-US" sz="2400"/>
              <a:t>　</a:t>
            </a:r>
          </a:p>
        </p:txBody>
      </p:sp>
      <p:pic>
        <p:nvPicPr>
          <p:cNvPr id="19" name="図 18" descr="大きい, 座る, グリーン, 写真 が含まれている画像&#10;&#10;自動的に生成された説明">
            <a:extLst>
              <a:ext uri="{FF2B5EF4-FFF2-40B4-BE49-F238E27FC236}">
                <a16:creationId xmlns:a16="http://schemas.microsoft.com/office/drawing/2014/main" id="{59C5A61C-29B3-CD0B-062E-5CB1B5FD6162}"/>
              </a:ext>
            </a:extLst>
          </p:cNvPr>
          <p:cNvPicPr>
            <a:picLocks noChangeAspect="1"/>
          </p:cNvPicPr>
          <p:nvPr/>
        </p:nvPicPr>
        <p:blipFill>
          <a:blip r:embed="rId2"/>
          <a:stretch>
            <a:fillRect/>
          </a:stretch>
        </p:blipFill>
        <p:spPr>
          <a:xfrm>
            <a:off x="5993248" y="738503"/>
            <a:ext cx="5631965" cy="5493681"/>
          </a:xfrm>
          <a:prstGeom prst="rect">
            <a:avLst/>
          </a:prstGeom>
        </p:spPr>
      </p:pic>
      <p:pic>
        <p:nvPicPr>
          <p:cNvPr id="23" name="図 22" descr="グラフ, テーブル&#10;&#10;自動的に生成された説明">
            <a:extLst>
              <a:ext uri="{FF2B5EF4-FFF2-40B4-BE49-F238E27FC236}">
                <a16:creationId xmlns:a16="http://schemas.microsoft.com/office/drawing/2014/main" id="{3C310D3B-51BE-ED0D-FC6B-36FA7188CA05}"/>
              </a:ext>
            </a:extLst>
          </p:cNvPr>
          <p:cNvPicPr>
            <a:picLocks noChangeAspect="1"/>
          </p:cNvPicPr>
          <p:nvPr/>
        </p:nvPicPr>
        <p:blipFill rotWithShape="1">
          <a:blip r:embed="rId3"/>
          <a:srcRect t="6989" b="9460"/>
          <a:stretch/>
        </p:blipFill>
        <p:spPr>
          <a:xfrm>
            <a:off x="3350614" y="2217674"/>
            <a:ext cx="2074739" cy="2422651"/>
          </a:xfrm>
          <a:prstGeom prst="rect">
            <a:avLst/>
          </a:prstGeom>
        </p:spPr>
      </p:pic>
    </p:spTree>
    <p:extLst>
      <p:ext uri="{BB962C8B-B14F-4D97-AF65-F5344CB8AC3E}">
        <p14:creationId xmlns:p14="http://schemas.microsoft.com/office/powerpoint/2010/main" val="25950863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1753</Words>
  <Application>Microsoft Macintosh PowerPoint</Application>
  <PresentationFormat>ワイド画面</PresentationFormat>
  <Paragraphs>130</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定量的ソフトウェア開発管理 第2回：コードクローン分析レポート</vt:lpstr>
      <vt:lpstr>目次</vt:lpstr>
      <vt:lpstr>分析方法「ツールと設定値の用語」</vt:lpstr>
      <vt:lpstr>分析方法「用語」</vt:lpstr>
      <vt:lpstr>分析方法「CCFinderXの画面説明」</vt:lpstr>
      <vt:lpstr>分析方法「流れ」</vt:lpstr>
      <vt:lpstr>分析対象としたプログラム 「C言語プログラミング能力検定試験 　1級：アスレチック会員管理プログラム」</vt:lpstr>
      <vt:lpstr>対象プログラムの構成</vt:lpstr>
      <vt:lpstr>分析結果 「データクローン数」</vt:lpstr>
      <vt:lpstr>分析結果「File Metrics」</vt:lpstr>
      <vt:lpstr>分析結果(keisoku.c) 「同じファイル内のクローン」</vt:lpstr>
      <vt:lpstr>分析結果(main.c) 「同じファイル内のクローン(1)」</vt:lpstr>
      <vt:lpstr>分析結果(main.c) 「同じファイル内のクローン(3)」</vt:lpstr>
      <vt:lpstr>分析結果(keisoku.cとmain.c) 1番コードクローンの長さ長い 「ファイル間に存在するクローン」</vt:lpstr>
      <vt:lpstr>分析結果(keisoku.c main.c nyuukai.c sakujyo.c)  すべてのファイルにあるクローン 「ファイル間に存在するクローン」</vt:lpstr>
      <vt:lpstr>考察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定量的ソフトウェア開発管理 第2回：コードクローン分析レポート</dc:title>
  <dc:creator>富田 洸</dc:creator>
  <cp:lastModifiedBy>富田 洸</cp:lastModifiedBy>
  <cp:revision>5</cp:revision>
  <dcterms:created xsi:type="dcterms:W3CDTF">2023-05-11T07:03:20Z</dcterms:created>
  <dcterms:modified xsi:type="dcterms:W3CDTF">2023-05-12T04:16:59Z</dcterms:modified>
</cp:coreProperties>
</file>