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7" r:id="rId3"/>
    <p:sldId id="263" r:id="rId4"/>
    <p:sldId id="298" r:id="rId5"/>
    <p:sldId id="258" r:id="rId6"/>
    <p:sldId id="288" r:id="rId7"/>
    <p:sldId id="289" r:id="rId8"/>
    <p:sldId id="271" r:id="rId9"/>
    <p:sldId id="277" r:id="rId10"/>
    <p:sldId id="278" r:id="rId11"/>
    <p:sldId id="279" r:id="rId12"/>
    <p:sldId id="280" r:id="rId13"/>
    <p:sldId id="281" r:id="rId14"/>
    <p:sldId id="282" r:id="rId15"/>
    <p:sldId id="283" r:id="rId16"/>
    <p:sldId id="286" r:id="rId17"/>
    <p:sldId id="292" r:id="rId18"/>
    <p:sldId id="287" r:id="rId19"/>
    <p:sldId id="293" r:id="rId20"/>
    <p:sldId id="291" r:id="rId21"/>
    <p:sldId id="290" r:id="rId22"/>
    <p:sldId id="284" r:id="rId23"/>
    <p:sldId id="285" r:id="rId24"/>
    <p:sldId id="294" r:id="rId25"/>
    <p:sldId id="295" r:id="rId26"/>
    <p:sldId id="296" r:id="rId27"/>
    <p:sldId id="299" r:id="rId28"/>
    <p:sldId id="297" r:id="rId29"/>
    <p:sldId id="300" r:id="rId30"/>
    <p:sldId id="301" r:id="rId31"/>
    <p:sldId id="30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5"/>
    <p:restoredTop sz="94694"/>
  </p:normalViewPr>
  <p:slideViewPr>
    <p:cSldViewPr snapToGrid="0">
      <p:cViewPr varScale="1">
        <p:scale>
          <a:sx n="121" d="100"/>
          <a:sy n="121" d="100"/>
        </p:scale>
        <p:origin x="1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leaning_data_pickup.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LastCSV/cleaning_data_test_pickup.csv"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11.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LastCSV/cleaning_data_pickup.csv"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12.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LastCSV/cleaning_data_test_pickup.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leaning_data_test_pickup.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leaning_data_test_pickup.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leaning_data_pickup.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SV/cleaning_data_pickup.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SV/cleaning_data_test_pickup.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SV/cleaning_data_test_pickup.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CSV/cleaning_data_pickup.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pika1823info/Desktop/&#23713;&#23665;&#22823;&#23398;&#38306;&#20418;/5-1.&#22823;&#23398;&#38498;&#35611;&#32681;/2.&#23450;&#37327;&#30340;&#12477;&#12501;&#12488;&#12454;&#12455;&#12450;&#38283;&#30330;&#31649;&#29702;/report3_Detect/LastCSV/cleaning_data_pickup.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84957389605723"/>
          <c:y val="4.1359333561100789E-2"/>
          <c:w val="0.82577426223742278"/>
          <c:h val="0.84311637989480459"/>
        </c:manualLayout>
      </c:layout>
      <c:scatterChart>
        <c:scatterStyle val="lineMarker"/>
        <c:varyColors val="0"/>
        <c:ser>
          <c:idx val="0"/>
          <c:order val="0"/>
          <c:tx>
            <c:strRef>
              <c:f>cleaning_data_pickup!$Q$1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cleaning_data_pickup!$P$2:$P$41</c:f>
              <c:numCache>
                <c:formatCode>General</c:formatCode>
                <c:ptCount val="40"/>
                <c:pt idx="0">
                  <c:v>112</c:v>
                </c:pt>
                <c:pt idx="1">
                  <c:v>6</c:v>
                </c:pt>
                <c:pt idx="2">
                  <c:v>54</c:v>
                </c:pt>
                <c:pt idx="3">
                  <c:v>40</c:v>
                </c:pt>
                <c:pt idx="4">
                  <c:v>144</c:v>
                </c:pt>
                <c:pt idx="5">
                  <c:v>656</c:v>
                </c:pt>
                <c:pt idx="6">
                  <c:v>8</c:v>
                </c:pt>
                <c:pt idx="7">
                  <c:v>130</c:v>
                </c:pt>
                <c:pt idx="8">
                  <c:v>4935</c:v>
                </c:pt>
                <c:pt idx="9">
                  <c:v>5376</c:v>
                </c:pt>
                <c:pt idx="10">
                  <c:v>1155</c:v>
                </c:pt>
                <c:pt idx="11">
                  <c:v>624</c:v>
                </c:pt>
                <c:pt idx="12">
                  <c:v>12</c:v>
                </c:pt>
                <c:pt idx="13">
                  <c:v>48</c:v>
                </c:pt>
                <c:pt idx="14">
                  <c:v>1300</c:v>
                </c:pt>
                <c:pt idx="15">
                  <c:v>60</c:v>
                </c:pt>
                <c:pt idx="16">
                  <c:v>63</c:v>
                </c:pt>
                <c:pt idx="17">
                  <c:v>1248</c:v>
                </c:pt>
                <c:pt idx="18">
                  <c:v>22225</c:v>
                </c:pt>
                <c:pt idx="19">
                  <c:v>880</c:v>
                </c:pt>
                <c:pt idx="20">
                  <c:v>52</c:v>
                </c:pt>
                <c:pt idx="21">
                  <c:v>714</c:v>
                </c:pt>
                <c:pt idx="22">
                  <c:v>7425</c:v>
                </c:pt>
                <c:pt idx="23">
                  <c:v>18</c:v>
                </c:pt>
                <c:pt idx="24">
                  <c:v>1224</c:v>
                </c:pt>
                <c:pt idx="25">
                  <c:v>8</c:v>
                </c:pt>
                <c:pt idx="26">
                  <c:v>128</c:v>
                </c:pt>
                <c:pt idx="27">
                  <c:v>1504</c:v>
                </c:pt>
                <c:pt idx="28">
                  <c:v>9</c:v>
                </c:pt>
                <c:pt idx="29">
                  <c:v>294</c:v>
                </c:pt>
                <c:pt idx="30">
                  <c:v>750</c:v>
                </c:pt>
                <c:pt idx="31">
                  <c:v>5010</c:v>
                </c:pt>
                <c:pt idx="32">
                  <c:v>168</c:v>
                </c:pt>
                <c:pt idx="33">
                  <c:v>150</c:v>
                </c:pt>
                <c:pt idx="34">
                  <c:v>7923</c:v>
                </c:pt>
                <c:pt idx="35">
                  <c:v>1350</c:v>
                </c:pt>
                <c:pt idx="36">
                  <c:v>9010</c:v>
                </c:pt>
                <c:pt idx="37">
                  <c:v>976</c:v>
                </c:pt>
                <c:pt idx="38">
                  <c:v>1914</c:v>
                </c:pt>
                <c:pt idx="39">
                  <c:v>9231</c:v>
                </c:pt>
              </c:numCache>
            </c:numRef>
          </c:xVal>
          <c:yVal>
            <c:numRef>
              <c:f>cleaning_data_pickup!$Q$2:$Q$41</c:f>
              <c:numCache>
                <c:formatCode>General</c:formatCode>
                <c:ptCount val="40"/>
                <c:pt idx="0">
                  <c:v>1653.3850128526228</c:v>
                </c:pt>
                <c:pt idx="1">
                  <c:v>-1.2189197930640319</c:v>
                </c:pt>
                <c:pt idx="2">
                  <c:v>110.92080885515952</c:v>
                </c:pt>
                <c:pt idx="3">
                  <c:v>1656.2851747878449</c:v>
                </c:pt>
                <c:pt idx="4">
                  <c:v>788.38887052939265</c:v>
                </c:pt>
                <c:pt idx="5">
                  <c:v>-722.13934388412963</c:v>
                </c:pt>
                <c:pt idx="6">
                  <c:v>662.57144716207142</c:v>
                </c:pt>
                <c:pt idx="7">
                  <c:v>-740.29028628519654</c:v>
                </c:pt>
                <c:pt idx="8">
                  <c:v>4224.8965344650715</c:v>
                </c:pt>
                <c:pt idx="9">
                  <c:v>9679.1600339243741</c:v>
                </c:pt>
                <c:pt idx="10">
                  <c:v>858.47844967069295</c:v>
                </c:pt>
                <c:pt idx="11">
                  <c:v>-18.008732521439867</c:v>
                </c:pt>
                <c:pt idx="12">
                  <c:v>119.03920397907525</c:v>
                </c:pt>
                <c:pt idx="13">
                  <c:v>-362.44620850948399</c:v>
                </c:pt>
                <c:pt idx="14">
                  <c:v>310.70173068057079</c:v>
                </c:pt>
                <c:pt idx="15">
                  <c:v>1172.847143013224</c:v>
                </c:pt>
                <c:pt idx="16">
                  <c:v>940.53115632763968</c:v>
                </c:pt>
                <c:pt idx="17">
                  <c:v>793.91170153907149</c:v>
                </c:pt>
                <c:pt idx="18">
                  <c:v>16374.92202646331</c:v>
                </c:pt>
                <c:pt idx="19">
                  <c:v>2934.9230909462835</c:v>
                </c:pt>
                <c:pt idx="20">
                  <c:v>1172.5496740444098</c:v>
                </c:pt>
                <c:pt idx="21">
                  <c:v>-49.615044875214608</c:v>
                </c:pt>
                <c:pt idx="22">
                  <c:v>9713.6970510247156</c:v>
                </c:pt>
                <c:pt idx="23">
                  <c:v>674.95360056206607</c:v>
                </c:pt>
                <c:pt idx="24">
                  <c:v>-510.49120543882304</c:v>
                </c:pt>
                <c:pt idx="25">
                  <c:v>-324.51733800310967</c:v>
                </c:pt>
                <c:pt idx="26">
                  <c:v>-761.19547257418367</c:v>
                </c:pt>
                <c:pt idx="27">
                  <c:v>7606.4904257530097</c:v>
                </c:pt>
                <c:pt idx="28">
                  <c:v>-213.07795740315765</c:v>
                </c:pt>
                <c:pt idx="29">
                  <c:v>1644.0425887668039</c:v>
                </c:pt>
                <c:pt idx="30">
                  <c:v>2054.4522756947513</c:v>
                </c:pt>
                <c:pt idx="31">
                  <c:v>2428.7220961540379</c:v>
                </c:pt>
                <c:pt idx="32">
                  <c:v>-761.19547257418367</c:v>
                </c:pt>
                <c:pt idx="33">
                  <c:v>109.66191675881015</c:v>
                </c:pt>
                <c:pt idx="34">
                  <c:v>3544.340891518741</c:v>
                </c:pt>
                <c:pt idx="35">
                  <c:v>1310.8537537296488</c:v>
                </c:pt>
                <c:pt idx="36">
                  <c:v>5308.7438161281289</c:v>
                </c:pt>
                <c:pt idx="37">
                  <c:v>3242.8032080174339</c:v>
                </c:pt>
                <c:pt idx="38">
                  <c:v>1166.46954383204</c:v>
                </c:pt>
                <c:pt idx="39">
                  <c:v>9139.4527546809804</c:v>
                </c:pt>
              </c:numCache>
            </c:numRef>
          </c:yVal>
          <c:smooth val="0"/>
          <c:extLst>
            <c:ext xmlns:c16="http://schemas.microsoft.com/office/drawing/2014/chart" uri="{C3380CC4-5D6E-409C-BE32-E72D297353CC}">
              <c16:uniqueId val="{00000001-A5EC-FD44-AED0-57A54313850C}"/>
            </c:ext>
          </c:extLst>
        </c:ser>
        <c:dLbls>
          <c:showLegendKey val="0"/>
          <c:showVal val="0"/>
          <c:showCatName val="0"/>
          <c:showSerName val="0"/>
          <c:showPercent val="0"/>
          <c:showBubbleSize val="0"/>
        </c:dLbls>
        <c:axId val="930057583"/>
        <c:axId val="1929812111"/>
      </c:scatterChart>
      <c:valAx>
        <c:axId val="9300575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実際の工数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29812111"/>
        <c:crosses val="autoZero"/>
        <c:crossBetween val="midCat"/>
      </c:valAx>
      <c:valAx>
        <c:axId val="19298121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300575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cleaning_data_test_pickup!$J$1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cleaning_data_test_pickup!$I$2:$I$42</c:f>
              <c:numCache>
                <c:formatCode>General</c:formatCode>
                <c:ptCount val="41"/>
                <c:pt idx="0">
                  <c:v>1400</c:v>
                </c:pt>
                <c:pt idx="1">
                  <c:v>136</c:v>
                </c:pt>
                <c:pt idx="2">
                  <c:v>2736</c:v>
                </c:pt>
                <c:pt idx="3">
                  <c:v>1485</c:v>
                </c:pt>
                <c:pt idx="4">
                  <c:v>5985</c:v>
                </c:pt>
                <c:pt idx="5">
                  <c:v>162</c:v>
                </c:pt>
                <c:pt idx="6">
                  <c:v>296</c:v>
                </c:pt>
                <c:pt idx="7">
                  <c:v>32</c:v>
                </c:pt>
                <c:pt idx="8">
                  <c:v>1480</c:v>
                </c:pt>
                <c:pt idx="9">
                  <c:v>1020</c:v>
                </c:pt>
                <c:pt idx="10">
                  <c:v>572</c:v>
                </c:pt>
                <c:pt idx="11">
                  <c:v>144</c:v>
                </c:pt>
                <c:pt idx="12">
                  <c:v>260</c:v>
                </c:pt>
                <c:pt idx="13">
                  <c:v>204</c:v>
                </c:pt>
                <c:pt idx="14">
                  <c:v>80</c:v>
                </c:pt>
                <c:pt idx="15">
                  <c:v>24</c:v>
                </c:pt>
                <c:pt idx="16">
                  <c:v>84</c:v>
                </c:pt>
                <c:pt idx="17">
                  <c:v>315</c:v>
                </c:pt>
                <c:pt idx="18">
                  <c:v>296</c:v>
                </c:pt>
                <c:pt idx="19">
                  <c:v>0</c:v>
                </c:pt>
                <c:pt idx="20">
                  <c:v>48</c:v>
                </c:pt>
                <c:pt idx="21">
                  <c:v>1872</c:v>
                </c:pt>
                <c:pt idx="22">
                  <c:v>161</c:v>
                </c:pt>
                <c:pt idx="23">
                  <c:v>2310</c:v>
                </c:pt>
                <c:pt idx="24">
                  <c:v>20</c:v>
                </c:pt>
                <c:pt idx="25">
                  <c:v>88</c:v>
                </c:pt>
                <c:pt idx="26">
                  <c:v>60</c:v>
                </c:pt>
                <c:pt idx="27">
                  <c:v>256</c:v>
                </c:pt>
                <c:pt idx="28">
                  <c:v>852</c:v>
                </c:pt>
                <c:pt idx="29">
                  <c:v>970</c:v>
                </c:pt>
                <c:pt idx="30">
                  <c:v>279</c:v>
                </c:pt>
                <c:pt idx="31">
                  <c:v>15</c:v>
                </c:pt>
                <c:pt idx="32">
                  <c:v>126</c:v>
                </c:pt>
                <c:pt idx="33">
                  <c:v>1332</c:v>
                </c:pt>
                <c:pt idx="34">
                  <c:v>540</c:v>
                </c:pt>
                <c:pt idx="35">
                  <c:v>360</c:v>
                </c:pt>
                <c:pt idx="36">
                  <c:v>105</c:v>
                </c:pt>
                <c:pt idx="37">
                  <c:v>8376</c:v>
                </c:pt>
                <c:pt idx="38">
                  <c:v>3</c:v>
                </c:pt>
                <c:pt idx="39">
                  <c:v>6</c:v>
                </c:pt>
                <c:pt idx="40">
                  <c:v>1320</c:v>
                </c:pt>
              </c:numCache>
            </c:numRef>
          </c:xVal>
          <c:yVal>
            <c:numRef>
              <c:f>cleaning_data_test_pickup!$J$2:$J$42</c:f>
              <c:numCache>
                <c:formatCode>General</c:formatCode>
                <c:ptCount val="41"/>
                <c:pt idx="0">
                  <c:v>7139.913500455018</c:v>
                </c:pt>
                <c:pt idx="1">
                  <c:v>1045.480746191661</c:v>
                </c:pt>
                <c:pt idx="2">
                  <c:v>816.16026868899803</c:v>
                </c:pt>
                <c:pt idx="3">
                  <c:v>2520.8937649087638</c:v>
                </c:pt>
                <c:pt idx="4">
                  <c:v>20267.814306487475</c:v>
                </c:pt>
                <c:pt idx="5">
                  <c:v>1121.0418065881604</c:v>
                </c:pt>
                <c:pt idx="6">
                  <c:v>792.01677364955719</c:v>
                </c:pt>
                <c:pt idx="7">
                  <c:v>622.51902940845844</c:v>
                </c:pt>
                <c:pt idx="8">
                  <c:v>1095.118622174816</c:v>
                </c:pt>
                <c:pt idx="9">
                  <c:v>1761.1450524868978</c:v>
                </c:pt>
                <c:pt idx="10">
                  <c:v>1367.0197407140686</c:v>
                </c:pt>
                <c:pt idx="11">
                  <c:v>1267.3151852781282</c:v>
                </c:pt>
                <c:pt idx="12">
                  <c:v>-990.48627581024209</c:v>
                </c:pt>
                <c:pt idx="13">
                  <c:v>-569.73305187057372</c:v>
                </c:pt>
                <c:pt idx="14">
                  <c:v>461.70237735572977</c:v>
                </c:pt>
                <c:pt idx="15">
                  <c:v>200.47644211356589</c:v>
                </c:pt>
                <c:pt idx="16">
                  <c:v>463.69646846444857</c:v>
                </c:pt>
                <c:pt idx="17">
                  <c:v>-1636.5717950351359</c:v>
                </c:pt>
                <c:pt idx="18">
                  <c:v>956.23697231799417</c:v>
                </c:pt>
                <c:pt idx="19">
                  <c:v>581.34784387885827</c:v>
                </c:pt>
                <c:pt idx="20">
                  <c:v>210.44689765715995</c:v>
                </c:pt>
                <c:pt idx="21">
                  <c:v>6870.7112007779788</c:v>
                </c:pt>
                <c:pt idx="22">
                  <c:v>898.40833016514875</c:v>
                </c:pt>
                <c:pt idx="23">
                  <c:v>1159.6342654073126</c:v>
                </c:pt>
                <c:pt idx="24">
                  <c:v>182.52962213509664</c:v>
                </c:pt>
                <c:pt idx="25">
                  <c:v>752.83967922867578</c:v>
                </c:pt>
                <c:pt idx="26">
                  <c:v>591.31829942245224</c:v>
                </c:pt>
                <c:pt idx="27">
                  <c:v>1527.3460667481179</c:v>
                </c:pt>
                <c:pt idx="28">
                  <c:v>2447.1123938861679</c:v>
                </c:pt>
                <c:pt idx="29">
                  <c:v>55.706828513637447</c:v>
                </c:pt>
                <c:pt idx="30">
                  <c:v>3072.7666760051943</c:v>
                </c:pt>
                <c:pt idx="31">
                  <c:v>1101.1008955009725</c:v>
                </c:pt>
                <c:pt idx="32">
                  <c:v>-1094.8837412171147</c:v>
                </c:pt>
                <c:pt idx="33">
                  <c:v>3381.0517605200648</c:v>
                </c:pt>
                <c:pt idx="34">
                  <c:v>2116.7979975923404</c:v>
                </c:pt>
                <c:pt idx="35">
                  <c:v>995.62846847369087</c:v>
                </c:pt>
                <c:pt idx="36">
                  <c:v>360.00373081107057</c:v>
                </c:pt>
                <c:pt idx="37">
                  <c:v>10707.342493952965</c:v>
                </c:pt>
                <c:pt idx="38">
                  <c:v>-1891.8154569511432</c:v>
                </c:pt>
                <c:pt idx="39">
                  <c:v>-1863.8981814290801</c:v>
                </c:pt>
                <c:pt idx="40">
                  <c:v>6073.0747572904556</c:v>
                </c:pt>
              </c:numCache>
            </c:numRef>
          </c:yVal>
          <c:smooth val="0"/>
          <c:extLst>
            <c:ext xmlns:c16="http://schemas.microsoft.com/office/drawing/2014/chart" uri="{C3380CC4-5D6E-409C-BE32-E72D297353CC}">
              <c16:uniqueId val="{00000001-27F3-0B49-B4C8-0087981384DF}"/>
            </c:ext>
          </c:extLst>
        </c:ser>
        <c:dLbls>
          <c:showLegendKey val="0"/>
          <c:showVal val="0"/>
          <c:showCatName val="0"/>
          <c:showSerName val="0"/>
          <c:showPercent val="0"/>
          <c:showBubbleSize val="0"/>
        </c:dLbls>
        <c:axId val="1451417551"/>
        <c:axId val="1451490687"/>
      </c:scatterChart>
      <c:valAx>
        <c:axId val="14514175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51490687"/>
        <c:crosses val="autoZero"/>
        <c:crossBetween val="midCat"/>
      </c:valAx>
      <c:valAx>
        <c:axId val="1451490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51417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Sheet1!$O$1</c:f>
              <c:strCache>
                <c:ptCount val="1"/>
                <c:pt idx="0">
                  <c:v>except-dev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Sheet1!$N$2:$N$71</c:f>
              <c:numCache>
                <c:formatCode>General</c:formatCode>
                <c:ptCount val="70"/>
                <c:pt idx="0">
                  <c:v>112</c:v>
                </c:pt>
                <c:pt idx="1">
                  <c:v>648</c:v>
                </c:pt>
                <c:pt idx="2">
                  <c:v>340</c:v>
                </c:pt>
                <c:pt idx="3">
                  <c:v>65</c:v>
                </c:pt>
                <c:pt idx="4">
                  <c:v>16</c:v>
                </c:pt>
                <c:pt idx="5">
                  <c:v>6</c:v>
                </c:pt>
                <c:pt idx="6">
                  <c:v>297</c:v>
                </c:pt>
                <c:pt idx="7">
                  <c:v>54</c:v>
                </c:pt>
                <c:pt idx="8">
                  <c:v>112</c:v>
                </c:pt>
                <c:pt idx="9">
                  <c:v>40</c:v>
                </c:pt>
                <c:pt idx="10">
                  <c:v>40</c:v>
                </c:pt>
                <c:pt idx="11">
                  <c:v>144</c:v>
                </c:pt>
                <c:pt idx="12">
                  <c:v>656</c:v>
                </c:pt>
                <c:pt idx="13">
                  <c:v>8</c:v>
                </c:pt>
                <c:pt idx="14">
                  <c:v>130</c:v>
                </c:pt>
                <c:pt idx="15">
                  <c:v>4935</c:v>
                </c:pt>
                <c:pt idx="16">
                  <c:v>5376</c:v>
                </c:pt>
                <c:pt idx="17">
                  <c:v>1155</c:v>
                </c:pt>
                <c:pt idx="18">
                  <c:v>102</c:v>
                </c:pt>
                <c:pt idx="19">
                  <c:v>63</c:v>
                </c:pt>
                <c:pt idx="20">
                  <c:v>624</c:v>
                </c:pt>
                <c:pt idx="21">
                  <c:v>1</c:v>
                </c:pt>
                <c:pt idx="22">
                  <c:v>12</c:v>
                </c:pt>
                <c:pt idx="23">
                  <c:v>186</c:v>
                </c:pt>
                <c:pt idx="24">
                  <c:v>48</c:v>
                </c:pt>
                <c:pt idx="25">
                  <c:v>20</c:v>
                </c:pt>
                <c:pt idx="26">
                  <c:v>1300</c:v>
                </c:pt>
                <c:pt idx="27">
                  <c:v>60</c:v>
                </c:pt>
                <c:pt idx="28">
                  <c:v>42</c:v>
                </c:pt>
                <c:pt idx="29">
                  <c:v>63</c:v>
                </c:pt>
                <c:pt idx="30">
                  <c:v>1248</c:v>
                </c:pt>
                <c:pt idx="31">
                  <c:v>39</c:v>
                </c:pt>
                <c:pt idx="32">
                  <c:v>22225</c:v>
                </c:pt>
                <c:pt idx="33">
                  <c:v>880</c:v>
                </c:pt>
                <c:pt idx="34">
                  <c:v>52</c:v>
                </c:pt>
                <c:pt idx="35">
                  <c:v>714</c:v>
                </c:pt>
                <c:pt idx="36">
                  <c:v>7425</c:v>
                </c:pt>
                <c:pt idx="37">
                  <c:v>8</c:v>
                </c:pt>
                <c:pt idx="38">
                  <c:v>18</c:v>
                </c:pt>
                <c:pt idx="39">
                  <c:v>1224</c:v>
                </c:pt>
                <c:pt idx="40">
                  <c:v>8</c:v>
                </c:pt>
                <c:pt idx="41">
                  <c:v>128</c:v>
                </c:pt>
                <c:pt idx="42">
                  <c:v>1336</c:v>
                </c:pt>
                <c:pt idx="43">
                  <c:v>1504</c:v>
                </c:pt>
                <c:pt idx="44">
                  <c:v>9</c:v>
                </c:pt>
                <c:pt idx="45">
                  <c:v>518</c:v>
                </c:pt>
                <c:pt idx="46">
                  <c:v>884</c:v>
                </c:pt>
                <c:pt idx="47">
                  <c:v>47775</c:v>
                </c:pt>
                <c:pt idx="48">
                  <c:v>4</c:v>
                </c:pt>
                <c:pt idx="49">
                  <c:v>294</c:v>
                </c:pt>
                <c:pt idx="50">
                  <c:v>750</c:v>
                </c:pt>
                <c:pt idx="51">
                  <c:v>5010</c:v>
                </c:pt>
                <c:pt idx="52">
                  <c:v>168</c:v>
                </c:pt>
                <c:pt idx="53">
                  <c:v>196</c:v>
                </c:pt>
                <c:pt idx="54">
                  <c:v>24472</c:v>
                </c:pt>
                <c:pt idx="55">
                  <c:v>150</c:v>
                </c:pt>
                <c:pt idx="56">
                  <c:v>7923</c:v>
                </c:pt>
                <c:pt idx="57">
                  <c:v>3172</c:v>
                </c:pt>
                <c:pt idx="58">
                  <c:v>2</c:v>
                </c:pt>
                <c:pt idx="59">
                  <c:v>1350</c:v>
                </c:pt>
                <c:pt idx="60">
                  <c:v>3000</c:v>
                </c:pt>
                <c:pt idx="61">
                  <c:v>4125</c:v>
                </c:pt>
                <c:pt idx="62">
                  <c:v>9010</c:v>
                </c:pt>
                <c:pt idx="63">
                  <c:v>976</c:v>
                </c:pt>
                <c:pt idx="64">
                  <c:v>1914</c:v>
                </c:pt>
                <c:pt idx="65">
                  <c:v>16</c:v>
                </c:pt>
                <c:pt idx="66">
                  <c:v>424</c:v>
                </c:pt>
                <c:pt idx="67">
                  <c:v>392</c:v>
                </c:pt>
                <c:pt idx="68">
                  <c:v>276</c:v>
                </c:pt>
                <c:pt idx="69">
                  <c:v>9231</c:v>
                </c:pt>
              </c:numCache>
            </c:numRef>
          </c:xVal>
          <c:yVal>
            <c:numRef>
              <c:f>Sheet1!$O$2:$O$71</c:f>
              <c:numCache>
                <c:formatCode>General</c:formatCode>
                <c:ptCount val="70"/>
                <c:pt idx="0">
                  <c:v>68.717527712416228</c:v>
                </c:pt>
                <c:pt idx="1">
                  <c:v>1415.3272641408016</c:v>
                </c:pt>
                <c:pt idx="2">
                  <c:v>677.90527369084634</c:v>
                </c:pt>
                <c:pt idx="3">
                  <c:v>206.38589174469709</c:v>
                </c:pt>
                <c:pt idx="4">
                  <c:v>13.722431542890858</c:v>
                </c:pt>
                <c:pt idx="5">
                  <c:v>7.3578632568507505</c:v>
                </c:pt>
                <c:pt idx="6">
                  <c:v>99.007993819645577</c:v>
                </c:pt>
                <c:pt idx="7">
                  <c:v>51.238399142837835</c:v>
                </c:pt>
                <c:pt idx="8">
                  <c:v>31.84861926064497</c:v>
                </c:pt>
                <c:pt idx="9">
                  <c:v>23.351416600859697</c:v>
                </c:pt>
                <c:pt idx="10">
                  <c:v>97.049210422492635</c:v>
                </c:pt>
                <c:pt idx="11">
                  <c:v>60.803497257010598</c:v>
                </c:pt>
                <c:pt idx="12">
                  <c:v>349.26420811018113</c:v>
                </c:pt>
                <c:pt idx="13">
                  <c:v>9.7827531053014471</c:v>
                </c:pt>
                <c:pt idx="14">
                  <c:v>393.8369838681121</c:v>
                </c:pt>
                <c:pt idx="15">
                  <c:v>3479.1126172727377</c:v>
                </c:pt>
                <c:pt idx="16">
                  <c:v>19997.794495550308</c:v>
                </c:pt>
                <c:pt idx="17">
                  <c:v>1094.4993381240467</c:v>
                </c:pt>
                <c:pt idx="18">
                  <c:v>177.26805609413799</c:v>
                </c:pt>
                <c:pt idx="19">
                  <c:v>46.869740415835437</c:v>
                </c:pt>
                <c:pt idx="20">
                  <c:v>123.89156024956179</c:v>
                </c:pt>
                <c:pt idx="21">
                  <c:v>8.3077669021192353</c:v>
                </c:pt>
                <c:pt idx="22">
                  <c:v>1.8502110337569317</c:v>
                </c:pt>
                <c:pt idx="23">
                  <c:v>168.39753022834344</c:v>
                </c:pt>
                <c:pt idx="24">
                  <c:v>83.160248073429258</c:v>
                </c:pt>
                <c:pt idx="25">
                  <c:v>120.16096880575682</c:v>
                </c:pt>
                <c:pt idx="26">
                  <c:v>726.7485669190728</c:v>
                </c:pt>
                <c:pt idx="27">
                  <c:v>257.29100964258828</c:v>
                </c:pt>
                <c:pt idx="28">
                  <c:v>91.544615164522327</c:v>
                </c:pt>
                <c:pt idx="29">
                  <c:v>52.492602321159652</c:v>
                </c:pt>
                <c:pt idx="30">
                  <c:v>308.74539863512581</c:v>
                </c:pt>
                <c:pt idx="31">
                  <c:v>167.56406833911356</c:v>
                </c:pt>
                <c:pt idx="32">
                  <c:v>24716.570331009574</c:v>
                </c:pt>
                <c:pt idx="33">
                  <c:v>609.17696338406142</c:v>
                </c:pt>
                <c:pt idx="34">
                  <c:v>111.02793326427076</c:v>
                </c:pt>
                <c:pt idx="35">
                  <c:v>302.09405562671225</c:v>
                </c:pt>
                <c:pt idx="36">
                  <c:v>18909.206060907425</c:v>
                </c:pt>
                <c:pt idx="37">
                  <c:v>31.267422784463839</c:v>
                </c:pt>
                <c:pt idx="38">
                  <c:v>12.838625884687689</c:v>
                </c:pt>
                <c:pt idx="39">
                  <c:v>874.61961774508393</c:v>
                </c:pt>
                <c:pt idx="40">
                  <c:v>8.3606050358861115</c:v>
                </c:pt>
                <c:pt idx="41">
                  <c:v>101.42366054958643</c:v>
                </c:pt>
                <c:pt idx="42">
                  <c:v>512.81996613552769</c:v>
                </c:pt>
                <c:pt idx="43">
                  <c:v>10392.640650236177</c:v>
                </c:pt>
                <c:pt idx="44">
                  <c:v>43.014485188819144</c:v>
                </c:pt>
                <c:pt idx="45">
                  <c:v>221.30526775482829</c:v>
                </c:pt>
                <c:pt idx="46">
                  <c:v>168.25744733132859</c:v>
                </c:pt>
                <c:pt idx="47">
                  <c:v>19050.362605634338</c:v>
                </c:pt>
                <c:pt idx="48">
                  <c:v>6.809148186346639</c:v>
                </c:pt>
                <c:pt idx="49">
                  <c:v>1183.4935209677553</c:v>
                </c:pt>
                <c:pt idx="50">
                  <c:v>346.11649010671397</c:v>
                </c:pt>
                <c:pt idx="51">
                  <c:v>2768.7383412848967</c:v>
                </c:pt>
                <c:pt idx="52">
                  <c:v>101.42366054958643</c:v>
                </c:pt>
                <c:pt idx="53">
                  <c:v>172.69599574093439</c:v>
                </c:pt>
                <c:pt idx="54">
                  <c:v>18215.59579383615</c:v>
                </c:pt>
                <c:pt idx="55">
                  <c:v>128.32196990103546</c:v>
                </c:pt>
                <c:pt idx="56">
                  <c:v>2908.0822922856532</c:v>
                </c:pt>
                <c:pt idx="57">
                  <c:v>4669.9214083744828</c:v>
                </c:pt>
                <c:pt idx="58">
                  <c:v>75.658498917071796</c:v>
                </c:pt>
                <c:pt idx="59">
                  <c:v>447.77287531453919</c:v>
                </c:pt>
                <c:pt idx="60">
                  <c:v>795.28239260823329</c:v>
                </c:pt>
                <c:pt idx="61">
                  <c:v>1404.6198304041534</c:v>
                </c:pt>
                <c:pt idx="62">
                  <c:v>4120.8076075977051</c:v>
                </c:pt>
                <c:pt idx="63">
                  <c:v>375.05277834995024</c:v>
                </c:pt>
                <c:pt idx="64">
                  <c:v>365.32248398132407</c:v>
                </c:pt>
                <c:pt idx="65">
                  <c:v>46.51284230272789</c:v>
                </c:pt>
                <c:pt idx="66">
                  <c:v>311.80567488051662</c:v>
                </c:pt>
                <c:pt idx="67">
                  <c:v>269.88049561972434</c:v>
                </c:pt>
                <c:pt idx="68">
                  <c:v>173.42679456993116</c:v>
                </c:pt>
                <c:pt idx="69">
                  <c:v>20269.144735792615</c:v>
                </c:pt>
              </c:numCache>
            </c:numRef>
          </c:yVal>
          <c:smooth val="0"/>
          <c:extLst>
            <c:ext xmlns:c16="http://schemas.microsoft.com/office/drawing/2014/chart" uri="{C3380CC4-5D6E-409C-BE32-E72D297353CC}">
              <c16:uniqueId val="{00000001-374C-9A4F-8867-FBED4C5F840E}"/>
            </c:ext>
          </c:extLst>
        </c:ser>
        <c:dLbls>
          <c:showLegendKey val="0"/>
          <c:showVal val="0"/>
          <c:showCatName val="0"/>
          <c:showSerName val="0"/>
          <c:showPercent val="0"/>
          <c:showBubbleSize val="0"/>
        </c:dLbls>
        <c:axId val="170004783"/>
        <c:axId val="734372303"/>
      </c:scatterChart>
      <c:valAx>
        <c:axId val="1700047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34372303"/>
        <c:crosses val="autoZero"/>
        <c:crossBetween val="midCat"/>
      </c:valAx>
      <c:valAx>
        <c:axId val="734372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予想工数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00047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Sheet1!$P$1</c:f>
              <c:strCache>
                <c:ptCount val="1"/>
                <c:pt idx="0">
                  <c:v>except-dev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Sheet1!$O$2:$O$42</c:f>
              <c:numCache>
                <c:formatCode>General</c:formatCode>
                <c:ptCount val="41"/>
                <c:pt idx="0">
                  <c:v>1400</c:v>
                </c:pt>
                <c:pt idx="1">
                  <c:v>136</c:v>
                </c:pt>
                <c:pt idx="2">
                  <c:v>2736</c:v>
                </c:pt>
                <c:pt idx="3">
                  <c:v>1485</c:v>
                </c:pt>
                <c:pt idx="4">
                  <c:v>5985</c:v>
                </c:pt>
                <c:pt idx="5">
                  <c:v>162</c:v>
                </c:pt>
                <c:pt idx="6">
                  <c:v>296</c:v>
                </c:pt>
                <c:pt idx="7">
                  <c:v>32</c:v>
                </c:pt>
                <c:pt idx="8">
                  <c:v>1480</c:v>
                </c:pt>
                <c:pt idx="9">
                  <c:v>1020</c:v>
                </c:pt>
                <c:pt idx="10">
                  <c:v>572</c:v>
                </c:pt>
                <c:pt idx="11">
                  <c:v>144</c:v>
                </c:pt>
                <c:pt idx="12">
                  <c:v>260</c:v>
                </c:pt>
                <c:pt idx="13">
                  <c:v>204</c:v>
                </c:pt>
                <c:pt idx="14">
                  <c:v>80</c:v>
                </c:pt>
                <c:pt idx="15">
                  <c:v>24</c:v>
                </c:pt>
                <c:pt idx="16">
                  <c:v>84</c:v>
                </c:pt>
                <c:pt idx="17">
                  <c:v>315</c:v>
                </c:pt>
                <c:pt idx="18">
                  <c:v>296</c:v>
                </c:pt>
                <c:pt idx="19">
                  <c:v>0</c:v>
                </c:pt>
                <c:pt idx="20">
                  <c:v>48</c:v>
                </c:pt>
                <c:pt idx="21">
                  <c:v>1872</c:v>
                </c:pt>
                <c:pt idx="22">
                  <c:v>161</c:v>
                </c:pt>
                <c:pt idx="23">
                  <c:v>2310</c:v>
                </c:pt>
                <c:pt idx="24">
                  <c:v>20</c:v>
                </c:pt>
                <c:pt idx="25">
                  <c:v>88</c:v>
                </c:pt>
                <c:pt idx="26">
                  <c:v>60</c:v>
                </c:pt>
                <c:pt idx="27">
                  <c:v>256</c:v>
                </c:pt>
                <c:pt idx="28">
                  <c:v>852</c:v>
                </c:pt>
                <c:pt idx="29">
                  <c:v>970</c:v>
                </c:pt>
                <c:pt idx="30">
                  <c:v>279</c:v>
                </c:pt>
                <c:pt idx="31">
                  <c:v>15</c:v>
                </c:pt>
                <c:pt idx="32">
                  <c:v>126</c:v>
                </c:pt>
                <c:pt idx="33">
                  <c:v>1332</c:v>
                </c:pt>
                <c:pt idx="34">
                  <c:v>540</c:v>
                </c:pt>
                <c:pt idx="35">
                  <c:v>360</c:v>
                </c:pt>
                <c:pt idx="36">
                  <c:v>105</c:v>
                </c:pt>
                <c:pt idx="37">
                  <c:v>8376</c:v>
                </c:pt>
                <c:pt idx="38">
                  <c:v>3</c:v>
                </c:pt>
                <c:pt idx="39">
                  <c:v>6</c:v>
                </c:pt>
                <c:pt idx="40">
                  <c:v>1320</c:v>
                </c:pt>
              </c:numCache>
            </c:numRef>
          </c:xVal>
          <c:yVal>
            <c:numRef>
              <c:f>Sheet1!$P$2:$P$42</c:f>
              <c:numCache>
                <c:formatCode>General</c:formatCode>
                <c:ptCount val="41"/>
                <c:pt idx="0">
                  <c:v>6684.5276282338709</c:v>
                </c:pt>
                <c:pt idx="1">
                  <c:v>1101.5535919419083</c:v>
                </c:pt>
                <c:pt idx="2">
                  <c:v>980.02410873116958</c:v>
                </c:pt>
                <c:pt idx="3">
                  <c:v>944.68538315288504</c:v>
                </c:pt>
                <c:pt idx="4">
                  <c:v>17693.584551147767</c:v>
                </c:pt>
                <c:pt idx="5">
                  <c:v>193.40423004526548</c:v>
                </c:pt>
                <c:pt idx="6">
                  <c:v>80.187743559692251</c:v>
                </c:pt>
                <c:pt idx="7">
                  <c:v>36.086725247364228</c:v>
                </c:pt>
                <c:pt idx="8">
                  <c:v>183.3605313325908</c:v>
                </c:pt>
                <c:pt idx="9">
                  <c:v>490.83197159178059</c:v>
                </c:pt>
                <c:pt idx="10">
                  <c:v>542.90692935983247</c:v>
                </c:pt>
                <c:pt idx="11">
                  <c:v>482.73960763204514</c:v>
                </c:pt>
                <c:pt idx="12">
                  <c:v>211.39031039762148</c:v>
                </c:pt>
                <c:pt idx="13">
                  <c:v>356.0639678040518</c:v>
                </c:pt>
                <c:pt idx="14">
                  <c:v>95.669348315243113</c:v>
                </c:pt>
                <c:pt idx="15">
                  <c:v>21.209138964712892</c:v>
                </c:pt>
                <c:pt idx="16">
                  <c:v>96.362604059800958</c:v>
                </c:pt>
                <c:pt idx="17">
                  <c:v>45.538900856894458</c:v>
                </c:pt>
                <c:pt idx="18">
                  <c:v>310.78447861103973</c:v>
                </c:pt>
                <c:pt idx="19">
                  <c:v>140.05312532378917</c:v>
                </c:pt>
                <c:pt idx="20">
                  <c:v>23.351416600859697</c:v>
                </c:pt>
                <c:pt idx="21">
                  <c:v>6309.6050453984417</c:v>
                </c:pt>
                <c:pt idx="22">
                  <c:v>281.65507824604583</c:v>
                </c:pt>
                <c:pt idx="23">
                  <c:v>420.42987816195085</c:v>
                </c:pt>
                <c:pt idx="24">
                  <c:v>17.52862923187676</c:v>
                </c:pt>
                <c:pt idx="25">
                  <c:v>212.66041144673414</c:v>
                </c:pt>
                <c:pt idx="26">
                  <c:v>143.99629390226968</c:v>
                </c:pt>
                <c:pt idx="27">
                  <c:v>999.03077273697613</c:v>
                </c:pt>
                <c:pt idx="28">
                  <c:v>896.48530803425456</c:v>
                </c:pt>
                <c:pt idx="29">
                  <c:v>397.26780211242539</c:v>
                </c:pt>
                <c:pt idx="30">
                  <c:v>1800.3069097350347</c:v>
                </c:pt>
                <c:pt idx="31">
                  <c:v>185.66262872160888</c:v>
                </c:pt>
                <c:pt idx="32">
                  <c:v>76.282790074295875</c:v>
                </c:pt>
                <c:pt idx="33">
                  <c:v>2166.9382503880274</c:v>
                </c:pt>
                <c:pt idx="34">
                  <c:v>1063.3649778300151</c:v>
                </c:pt>
                <c:pt idx="35">
                  <c:v>1074.7377985854621</c:v>
                </c:pt>
                <c:pt idx="36">
                  <c:v>62.601413618358443</c:v>
                </c:pt>
                <c:pt idx="37">
                  <c:v>12274.78099188253</c:v>
                </c:pt>
                <c:pt idx="38">
                  <c:v>7.1506314669991244</c:v>
                </c:pt>
                <c:pt idx="39">
                  <c:v>10.202840122032454</c:v>
                </c:pt>
                <c:pt idx="40">
                  <c:v>5241.563145390588</c:v>
                </c:pt>
              </c:numCache>
            </c:numRef>
          </c:yVal>
          <c:smooth val="0"/>
          <c:extLst>
            <c:ext xmlns:c16="http://schemas.microsoft.com/office/drawing/2014/chart" uri="{C3380CC4-5D6E-409C-BE32-E72D297353CC}">
              <c16:uniqueId val="{00000001-707B-1B4A-8847-8E5F78C7B409}"/>
            </c:ext>
          </c:extLst>
        </c:ser>
        <c:dLbls>
          <c:showLegendKey val="0"/>
          <c:showVal val="0"/>
          <c:showCatName val="0"/>
          <c:showSerName val="0"/>
          <c:showPercent val="0"/>
          <c:showBubbleSize val="0"/>
        </c:dLbls>
        <c:axId val="517620959"/>
        <c:axId val="517622687"/>
      </c:scatterChart>
      <c:valAx>
        <c:axId val="517620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7622687"/>
        <c:crosses val="autoZero"/>
        <c:crossBetween val="midCat"/>
      </c:valAx>
      <c:valAx>
        <c:axId val="517622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76209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cleaning_data_test_pickup!$Q$1</c:f>
              <c:strCache>
                <c:ptCount val="1"/>
                <c:pt idx="0">
                  <c:v>estimate-month</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forward val="2"/>
            <c:dispRSqr val="0"/>
            <c:dispEq val="0"/>
          </c:trendline>
          <c:xVal>
            <c:numRef>
              <c:f>cleaning_data_test_pickup!$P$2:$P$26</c:f>
              <c:numCache>
                <c:formatCode>General</c:formatCode>
                <c:ptCount val="25"/>
                <c:pt idx="0">
                  <c:v>136</c:v>
                </c:pt>
                <c:pt idx="1">
                  <c:v>2736</c:v>
                </c:pt>
                <c:pt idx="2">
                  <c:v>1485</c:v>
                </c:pt>
                <c:pt idx="3">
                  <c:v>162</c:v>
                </c:pt>
                <c:pt idx="4">
                  <c:v>296</c:v>
                </c:pt>
                <c:pt idx="5">
                  <c:v>32</c:v>
                </c:pt>
                <c:pt idx="6">
                  <c:v>1480</c:v>
                </c:pt>
                <c:pt idx="7">
                  <c:v>1020</c:v>
                </c:pt>
                <c:pt idx="8">
                  <c:v>572</c:v>
                </c:pt>
                <c:pt idx="9">
                  <c:v>144</c:v>
                </c:pt>
                <c:pt idx="10">
                  <c:v>204</c:v>
                </c:pt>
                <c:pt idx="11">
                  <c:v>24</c:v>
                </c:pt>
                <c:pt idx="12">
                  <c:v>84</c:v>
                </c:pt>
                <c:pt idx="13">
                  <c:v>296</c:v>
                </c:pt>
                <c:pt idx="14">
                  <c:v>0</c:v>
                </c:pt>
                <c:pt idx="15">
                  <c:v>20</c:v>
                </c:pt>
                <c:pt idx="16">
                  <c:v>60</c:v>
                </c:pt>
                <c:pt idx="17">
                  <c:v>256</c:v>
                </c:pt>
                <c:pt idx="18">
                  <c:v>852</c:v>
                </c:pt>
                <c:pt idx="19">
                  <c:v>970</c:v>
                </c:pt>
                <c:pt idx="20">
                  <c:v>279</c:v>
                </c:pt>
                <c:pt idx="21">
                  <c:v>1332</c:v>
                </c:pt>
                <c:pt idx="22">
                  <c:v>360</c:v>
                </c:pt>
                <c:pt idx="23">
                  <c:v>3</c:v>
                </c:pt>
                <c:pt idx="24">
                  <c:v>1320</c:v>
                </c:pt>
              </c:numCache>
            </c:numRef>
          </c:xVal>
          <c:yVal>
            <c:numRef>
              <c:f>cleaning_data_test_pickup!$Q$2:$Q$26</c:f>
              <c:numCache>
                <c:formatCode>General</c:formatCode>
                <c:ptCount val="25"/>
                <c:pt idx="0">
                  <c:v>2764.4774968371808</c:v>
                </c:pt>
                <c:pt idx="1">
                  <c:v>2562.7366539428413</c:v>
                </c:pt>
                <c:pt idx="2">
                  <c:v>659.88234494448</c:v>
                </c:pt>
                <c:pt idx="3">
                  <c:v>-945.01810508403366</c:v>
                </c:pt>
                <c:pt idx="4">
                  <c:v>57.580595034417541</c:v>
                </c:pt>
                <c:pt idx="5">
                  <c:v>-1313.9180188783012</c:v>
                </c:pt>
                <c:pt idx="6">
                  <c:v>205.66115228305222</c:v>
                </c:pt>
                <c:pt idx="7">
                  <c:v>741.83728940102219</c:v>
                </c:pt>
                <c:pt idx="8">
                  <c:v>2513.4209029529375</c:v>
                </c:pt>
                <c:pt idx="9">
                  <c:v>989.54972525898722</c:v>
                </c:pt>
                <c:pt idx="10">
                  <c:v>1714.0339312875931</c:v>
                </c:pt>
                <c:pt idx="11">
                  <c:v>2512.1101100957731</c:v>
                </c:pt>
                <c:pt idx="12">
                  <c:v>4704.0444594164546</c:v>
                </c:pt>
                <c:pt idx="13">
                  <c:v>2490.9448697229795</c:v>
                </c:pt>
                <c:pt idx="14">
                  <c:v>2379.6488913389267</c:v>
                </c:pt>
                <c:pt idx="15">
                  <c:v>2132.0058233390337</c:v>
                </c:pt>
                <c:pt idx="16">
                  <c:v>3502.1644148126911</c:v>
                </c:pt>
                <c:pt idx="17">
                  <c:v>1651.0502740321831</c:v>
                </c:pt>
                <c:pt idx="18">
                  <c:v>-0.88756011052259964</c:v>
                </c:pt>
                <c:pt idx="19">
                  <c:v>656.6581836699952</c:v>
                </c:pt>
                <c:pt idx="20">
                  <c:v>2855.8915896480662</c:v>
                </c:pt>
                <c:pt idx="21">
                  <c:v>2729.2407051272667</c:v>
                </c:pt>
                <c:pt idx="22">
                  <c:v>2254.9301977489836</c:v>
                </c:pt>
                <c:pt idx="23">
                  <c:v>2331.3436942731601</c:v>
                </c:pt>
                <c:pt idx="24">
                  <c:v>4586.7097624484431</c:v>
                </c:pt>
              </c:numCache>
            </c:numRef>
          </c:yVal>
          <c:smooth val="0"/>
          <c:extLst>
            <c:ext xmlns:c16="http://schemas.microsoft.com/office/drawing/2014/chart" uri="{C3380CC4-5D6E-409C-BE32-E72D297353CC}">
              <c16:uniqueId val="{00000002-984D-0E45-A255-6F1EB0EDD581}"/>
            </c:ext>
          </c:extLst>
        </c:ser>
        <c:dLbls>
          <c:showLegendKey val="0"/>
          <c:showVal val="0"/>
          <c:showCatName val="0"/>
          <c:showSerName val="0"/>
          <c:showPercent val="0"/>
          <c:showBubbleSize val="0"/>
        </c:dLbls>
        <c:axId val="1402267167"/>
        <c:axId val="1402268895"/>
      </c:scatterChart>
      <c:valAx>
        <c:axId val="14022671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実際の工数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02268895"/>
        <c:crosses val="autoZero"/>
        <c:crossBetween val="midCat"/>
      </c:valAx>
      <c:valAx>
        <c:axId val="14022688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022671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cleaning_data_test_pickup!$Q$1</c:f>
              <c:strCache>
                <c:ptCount val="1"/>
                <c:pt idx="0">
                  <c:v>estimate-month</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forward val="2"/>
            <c:dispRSqr val="0"/>
            <c:dispEq val="0"/>
          </c:trendline>
          <c:xVal>
            <c:numRef>
              <c:f>cleaning_data_test_pickup!$P$2:$P$26</c:f>
              <c:numCache>
                <c:formatCode>General</c:formatCode>
                <c:ptCount val="25"/>
                <c:pt idx="0">
                  <c:v>136</c:v>
                </c:pt>
                <c:pt idx="1">
                  <c:v>2736</c:v>
                </c:pt>
                <c:pt idx="2">
                  <c:v>1485</c:v>
                </c:pt>
                <c:pt idx="3">
                  <c:v>162</c:v>
                </c:pt>
                <c:pt idx="4">
                  <c:v>296</c:v>
                </c:pt>
                <c:pt idx="5">
                  <c:v>32</c:v>
                </c:pt>
                <c:pt idx="6">
                  <c:v>1480</c:v>
                </c:pt>
                <c:pt idx="7">
                  <c:v>1020</c:v>
                </c:pt>
                <c:pt idx="8">
                  <c:v>572</c:v>
                </c:pt>
                <c:pt idx="9">
                  <c:v>144</c:v>
                </c:pt>
                <c:pt idx="10">
                  <c:v>204</c:v>
                </c:pt>
                <c:pt idx="11">
                  <c:v>24</c:v>
                </c:pt>
                <c:pt idx="12">
                  <c:v>84</c:v>
                </c:pt>
                <c:pt idx="13">
                  <c:v>296</c:v>
                </c:pt>
                <c:pt idx="14">
                  <c:v>0</c:v>
                </c:pt>
                <c:pt idx="15">
                  <c:v>20</c:v>
                </c:pt>
                <c:pt idx="16">
                  <c:v>60</c:v>
                </c:pt>
                <c:pt idx="17">
                  <c:v>256</c:v>
                </c:pt>
                <c:pt idx="18">
                  <c:v>852</c:v>
                </c:pt>
                <c:pt idx="19">
                  <c:v>970</c:v>
                </c:pt>
                <c:pt idx="20">
                  <c:v>279</c:v>
                </c:pt>
                <c:pt idx="21">
                  <c:v>1332</c:v>
                </c:pt>
                <c:pt idx="22">
                  <c:v>360</c:v>
                </c:pt>
                <c:pt idx="23">
                  <c:v>3</c:v>
                </c:pt>
                <c:pt idx="24">
                  <c:v>1320</c:v>
                </c:pt>
              </c:numCache>
            </c:numRef>
          </c:xVal>
          <c:yVal>
            <c:numRef>
              <c:f>cleaning_data_test_pickup!$Q$2:$Q$26</c:f>
              <c:numCache>
                <c:formatCode>General</c:formatCode>
                <c:ptCount val="25"/>
                <c:pt idx="0">
                  <c:v>2764.4774968371808</c:v>
                </c:pt>
                <c:pt idx="1">
                  <c:v>2562.7366539428413</c:v>
                </c:pt>
                <c:pt idx="2">
                  <c:v>659.88234494448</c:v>
                </c:pt>
                <c:pt idx="3">
                  <c:v>-945.01810508403366</c:v>
                </c:pt>
                <c:pt idx="4">
                  <c:v>57.580595034417541</c:v>
                </c:pt>
                <c:pt idx="5">
                  <c:v>-1313.9180188783012</c:v>
                </c:pt>
                <c:pt idx="6">
                  <c:v>205.66115228305222</c:v>
                </c:pt>
                <c:pt idx="7">
                  <c:v>741.83728940102219</c:v>
                </c:pt>
                <c:pt idx="8">
                  <c:v>2513.4209029529375</c:v>
                </c:pt>
                <c:pt idx="9">
                  <c:v>989.54972525898722</c:v>
                </c:pt>
                <c:pt idx="10">
                  <c:v>1714.0339312875931</c:v>
                </c:pt>
                <c:pt idx="11">
                  <c:v>2512.1101100957731</c:v>
                </c:pt>
                <c:pt idx="12">
                  <c:v>4704.0444594164546</c:v>
                </c:pt>
                <c:pt idx="13">
                  <c:v>2490.9448697229795</c:v>
                </c:pt>
                <c:pt idx="14">
                  <c:v>2379.6488913389267</c:v>
                </c:pt>
                <c:pt idx="15">
                  <c:v>2132.0058233390337</c:v>
                </c:pt>
                <c:pt idx="16">
                  <c:v>3502.1644148126911</c:v>
                </c:pt>
                <c:pt idx="17">
                  <c:v>1651.0502740321831</c:v>
                </c:pt>
                <c:pt idx="18">
                  <c:v>-0.88756011052259964</c:v>
                </c:pt>
                <c:pt idx="19">
                  <c:v>656.6581836699952</c:v>
                </c:pt>
                <c:pt idx="20">
                  <c:v>2855.8915896480662</c:v>
                </c:pt>
                <c:pt idx="21">
                  <c:v>2729.2407051272667</c:v>
                </c:pt>
                <c:pt idx="22">
                  <c:v>2254.9301977489836</c:v>
                </c:pt>
                <c:pt idx="23">
                  <c:v>2331.3436942731601</c:v>
                </c:pt>
                <c:pt idx="24">
                  <c:v>4586.7097624484431</c:v>
                </c:pt>
              </c:numCache>
            </c:numRef>
          </c:yVal>
          <c:smooth val="0"/>
          <c:extLst>
            <c:ext xmlns:c16="http://schemas.microsoft.com/office/drawing/2014/chart" uri="{C3380CC4-5D6E-409C-BE32-E72D297353CC}">
              <c16:uniqueId val="{00000002-984D-0E45-A255-6F1EB0EDD581}"/>
            </c:ext>
          </c:extLst>
        </c:ser>
        <c:dLbls>
          <c:showLegendKey val="0"/>
          <c:showVal val="0"/>
          <c:showCatName val="0"/>
          <c:showSerName val="0"/>
          <c:showPercent val="0"/>
          <c:showBubbleSize val="0"/>
        </c:dLbls>
        <c:axId val="1402267167"/>
        <c:axId val="1402268895"/>
      </c:scatterChart>
      <c:valAx>
        <c:axId val="14022671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実際の工数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02268895"/>
        <c:crosses val="autoZero"/>
        <c:crossBetween val="midCat"/>
      </c:valAx>
      <c:valAx>
        <c:axId val="14022688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022671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84957389605723"/>
          <c:y val="4.1359333561100789E-2"/>
          <c:w val="0.82577426223742278"/>
          <c:h val="0.84311637989480459"/>
        </c:manualLayout>
      </c:layout>
      <c:scatterChart>
        <c:scatterStyle val="lineMarker"/>
        <c:varyColors val="0"/>
        <c:ser>
          <c:idx val="0"/>
          <c:order val="0"/>
          <c:tx>
            <c:strRef>
              <c:f>cleaning_data_pickup!$Q$1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cleaning_data_pickup!$P$2:$P$41</c:f>
              <c:numCache>
                <c:formatCode>General</c:formatCode>
                <c:ptCount val="40"/>
                <c:pt idx="0">
                  <c:v>112</c:v>
                </c:pt>
                <c:pt idx="1">
                  <c:v>6</c:v>
                </c:pt>
                <c:pt idx="2">
                  <c:v>54</c:v>
                </c:pt>
                <c:pt idx="3">
                  <c:v>40</c:v>
                </c:pt>
                <c:pt idx="4">
                  <c:v>144</c:v>
                </c:pt>
                <c:pt idx="5">
                  <c:v>656</c:v>
                </c:pt>
                <c:pt idx="6">
                  <c:v>8</c:v>
                </c:pt>
                <c:pt idx="7">
                  <c:v>130</c:v>
                </c:pt>
                <c:pt idx="8">
                  <c:v>4935</c:v>
                </c:pt>
                <c:pt idx="9">
                  <c:v>5376</c:v>
                </c:pt>
                <c:pt idx="10">
                  <c:v>1155</c:v>
                </c:pt>
                <c:pt idx="11">
                  <c:v>624</c:v>
                </c:pt>
                <c:pt idx="12">
                  <c:v>12</c:v>
                </c:pt>
                <c:pt idx="13">
                  <c:v>48</c:v>
                </c:pt>
                <c:pt idx="14">
                  <c:v>1300</c:v>
                </c:pt>
                <c:pt idx="15">
                  <c:v>60</c:v>
                </c:pt>
                <c:pt idx="16">
                  <c:v>63</c:v>
                </c:pt>
                <c:pt idx="17">
                  <c:v>1248</c:v>
                </c:pt>
                <c:pt idx="18">
                  <c:v>22225</c:v>
                </c:pt>
                <c:pt idx="19">
                  <c:v>880</c:v>
                </c:pt>
                <c:pt idx="20">
                  <c:v>52</c:v>
                </c:pt>
                <c:pt idx="21">
                  <c:v>714</c:v>
                </c:pt>
                <c:pt idx="22">
                  <c:v>7425</c:v>
                </c:pt>
                <c:pt idx="23">
                  <c:v>18</c:v>
                </c:pt>
                <c:pt idx="24">
                  <c:v>1224</c:v>
                </c:pt>
                <c:pt idx="25">
                  <c:v>8</c:v>
                </c:pt>
                <c:pt idx="26">
                  <c:v>128</c:v>
                </c:pt>
                <c:pt idx="27">
                  <c:v>1504</c:v>
                </c:pt>
                <c:pt idx="28">
                  <c:v>9</c:v>
                </c:pt>
                <c:pt idx="29">
                  <c:v>294</c:v>
                </c:pt>
                <c:pt idx="30">
                  <c:v>750</c:v>
                </c:pt>
                <c:pt idx="31">
                  <c:v>5010</c:v>
                </c:pt>
                <c:pt idx="32">
                  <c:v>168</c:v>
                </c:pt>
                <c:pt idx="33">
                  <c:v>150</c:v>
                </c:pt>
                <c:pt idx="34">
                  <c:v>7923</c:v>
                </c:pt>
                <c:pt idx="35">
                  <c:v>1350</c:v>
                </c:pt>
                <c:pt idx="36">
                  <c:v>9010</c:v>
                </c:pt>
                <c:pt idx="37">
                  <c:v>976</c:v>
                </c:pt>
                <c:pt idx="38">
                  <c:v>1914</c:v>
                </c:pt>
                <c:pt idx="39">
                  <c:v>9231</c:v>
                </c:pt>
              </c:numCache>
            </c:numRef>
          </c:xVal>
          <c:yVal>
            <c:numRef>
              <c:f>cleaning_data_pickup!$Q$2:$Q$41</c:f>
              <c:numCache>
                <c:formatCode>General</c:formatCode>
                <c:ptCount val="40"/>
                <c:pt idx="0">
                  <c:v>1653.3850128526228</c:v>
                </c:pt>
                <c:pt idx="1">
                  <c:v>-1.2189197930640319</c:v>
                </c:pt>
                <c:pt idx="2">
                  <c:v>110.92080885515952</c:v>
                </c:pt>
                <c:pt idx="3">
                  <c:v>1656.2851747878449</c:v>
                </c:pt>
                <c:pt idx="4">
                  <c:v>788.38887052939265</c:v>
                </c:pt>
                <c:pt idx="5">
                  <c:v>-722.13934388412963</c:v>
                </c:pt>
                <c:pt idx="6">
                  <c:v>662.57144716207142</c:v>
                </c:pt>
                <c:pt idx="7">
                  <c:v>-740.29028628519654</c:v>
                </c:pt>
                <c:pt idx="8">
                  <c:v>4224.8965344650715</c:v>
                </c:pt>
                <c:pt idx="9">
                  <c:v>9679.1600339243741</c:v>
                </c:pt>
                <c:pt idx="10">
                  <c:v>858.47844967069295</c:v>
                </c:pt>
                <c:pt idx="11">
                  <c:v>-18.008732521439867</c:v>
                </c:pt>
                <c:pt idx="12">
                  <c:v>119.03920397907525</c:v>
                </c:pt>
                <c:pt idx="13">
                  <c:v>-362.44620850948399</c:v>
                </c:pt>
                <c:pt idx="14">
                  <c:v>310.70173068057079</c:v>
                </c:pt>
                <c:pt idx="15">
                  <c:v>1172.847143013224</c:v>
                </c:pt>
                <c:pt idx="16">
                  <c:v>940.53115632763968</c:v>
                </c:pt>
                <c:pt idx="17">
                  <c:v>793.91170153907149</c:v>
                </c:pt>
                <c:pt idx="18">
                  <c:v>16374.92202646331</c:v>
                </c:pt>
                <c:pt idx="19">
                  <c:v>2934.9230909462835</c:v>
                </c:pt>
                <c:pt idx="20">
                  <c:v>1172.5496740444098</c:v>
                </c:pt>
                <c:pt idx="21">
                  <c:v>-49.615044875214608</c:v>
                </c:pt>
                <c:pt idx="22">
                  <c:v>9713.6970510247156</c:v>
                </c:pt>
                <c:pt idx="23">
                  <c:v>674.95360056206607</c:v>
                </c:pt>
                <c:pt idx="24">
                  <c:v>-510.49120543882304</c:v>
                </c:pt>
                <c:pt idx="25">
                  <c:v>-324.51733800310967</c:v>
                </c:pt>
                <c:pt idx="26">
                  <c:v>-761.19547257418367</c:v>
                </c:pt>
                <c:pt idx="27">
                  <c:v>7606.4904257530097</c:v>
                </c:pt>
                <c:pt idx="28">
                  <c:v>-213.07795740315765</c:v>
                </c:pt>
                <c:pt idx="29">
                  <c:v>1644.0425887668039</c:v>
                </c:pt>
                <c:pt idx="30">
                  <c:v>2054.4522756947513</c:v>
                </c:pt>
                <c:pt idx="31">
                  <c:v>2428.7220961540379</c:v>
                </c:pt>
                <c:pt idx="32">
                  <c:v>-761.19547257418367</c:v>
                </c:pt>
                <c:pt idx="33">
                  <c:v>109.66191675881015</c:v>
                </c:pt>
                <c:pt idx="34">
                  <c:v>3544.340891518741</c:v>
                </c:pt>
                <c:pt idx="35">
                  <c:v>1310.8537537296488</c:v>
                </c:pt>
                <c:pt idx="36">
                  <c:v>5308.7438161281289</c:v>
                </c:pt>
                <c:pt idx="37">
                  <c:v>3242.8032080174339</c:v>
                </c:pt>
                <c:pt idx="38">
                  <c:v>1166.46954383204</c:v>
                </c:pt>
                <c:pt idx="39">
                  <c:v>9139.4527546809804</c:v>
                </c:pt>
              </c:numCache>
            </c:numRef>
          </c:yVal>
          <c:smooth val="0"/>
          <c:extLst>
            <c:ext xmlns:c16="http://schemas.microsoft.com/office/drawing/2014/chart" uri="{C3380CC4-5D6E-409C-BE32-E72D297353CC}">
              <c16:uniqueId val="{00000001-494A-954C-A36D-585ECD69470E}"/>
            </c:ext>
          </c:extLst>
        </c:ser>
        <c:dLbls>
          <c:showLegendKey val="0"/>
          <c:showVal val="0"/>
          <c:showCatName val="0"/>
          <c:showSerName val="0"/>
          <c:showPercent val="0"/>
          <c:showBubbleSize val="0"/>
        </c:dLbls>
        <c:axId val="930057583"/>
        <c:axId val="1929812111"/>
      </c:scatterChart>
      <c:valAx>
        <c:axId val="9300575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実際の工数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29812111"/>
        <c:crosses val="autoZero"/>
        <c:crossBetween val="midCat"/>
      </c:valAx>
      <c:valAx>
        <c:axId val="19298121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300575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Sheet1!$T$1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Sheet1!$S$2:$S$41</c:f>
              <c:numCache>
                <c:formatCode>General</c:formatCode>
                <c:ptCount val="40"/>
                <c:pt idx="0">
                  <c:v>112</c:v>
                </c:pt>
                <c:pt idx="1">
                  <c:v>6</c:v>
                </c:pt>
                <c:pt idx="2">
                  <c:v>54</c:v>
                </c:pt>
                <c:pt idx="3">
                  <c:v>40</c:v>
                </c:pt>
                <c:pt idx="4">
                  <c:v>144</c:v>
                </c:pt>
                <c:pt idx="5">
                  <c:v>656</c:v>
                </c:pt>
                <c:pt idx="6">
                  <c:v>8</c:v>
                </c:pt>
                <c:pt idx="7">
                  <c:v>130</c:v>
                </c:pt>
                <c:pt idx="8">
                  <c:v>4935</c:v>
                </c:pt>
                <c:pt idx="9">
                  <c:v>5376</c:v>
                </c:pt>
                <c:pt idx="10">
                  <c:v>1155</c:v>
                </c:pt>
                <c:pt idx="11">
                  <c:v>624</c:v>
                </c:pt>
                <c:pt idx="12">
                  <c:v>12</c:v>
                </c:pt>
                <c:pt idx="13">
                  <c:v>48</c:v>
                </c:pt>
                <c:pt idx="14">
                  <c:v>1300</c:v>
                </c:pt>
                <c:pt idx="15">
                  <c:v>60</c:v>
                </c:pt>
                <c:pt idx="16">
                  <c:v>63</c:v>
                </c:pt>
                <c:pt idx="17">
                  <c:v>1248</c:v>
                </c:pt>
                <c:pt idx="18">
                  <c:v>22225</c:v>
                </c:pt>
                <c:pt idx="19">
                  <c:v>880</c:v>
                </c:pt>
                <c:pt idx="20">
                  <c:v>52</c:v>
                </c:pt>
                <c:pt idx="21">
                  <c:v>714</c:v>
                </c:pt>
                <c:pt idx="22">
                  <c:v>7425</c:v>
                </c:pt>
                <c:pt idx="23">
                  <c:v>18</c:v>
                </c:pt>
                <c:pt idx="24">
                  <c:v>1224</c:v>
                </c:pt>
                <c:pt idx="25">
                  <c:v>8</c:v>
                </c:pt>
                <c:pt idx="26">
                  <c:v>128</c:v>
                </c:pt>
                <c:pt idx="27">
                  <c:v>1504</c:v>
                </c:pt>
                <c:pt idx="28">
                  <c:v>9</c:v>
                </c:pt>
                <c:pt idx="29">
                  <c:v>294</c:v>
                </c:pt>
                <c:pt idx="30">
                  <c:v>750</c:v>
                </c:pt>
                <c:pt idx="31">
                  <c:v>5010</c:v>
                </c:pt>
                <c:pt idx="32">
                  <c:v>168</c:v>
                </c:pt>
                <c:pt idx="33">
                  <c:v>150</c:v>
                </c:pt>
                <c:pt idx="34">
                  <c:v>7923</c:v>
                </c:pt>
                <c:pt idx="35">
                  <c:v>1350</c:v>
                </c:pt>
                <c:pt idx="36">
                  <c:v>9010</c:v>
                </c:pt>
                <c:pt idx="37">
                  <c:v>976</c:v>
                </c:pt>
                <c:pt idx="38">
                  <c:v>1914</c:v>
                </c:pt>
                <c:pt idx="39">
                  <c:v>9231</c:v>
                </c:pt>
              </c:numCache>
            </c:numRef>
          </c:xVal>
          <c:yVal>
            <c:numRef>
              <c:f>Sheet1!$T$2:$T$41</c:f>
              <c:numCache>
                <c:formatCode>General</c:formatCode>
                <c:ptCount val="40"/>
                <c:pt idx="0">
                  <c:v>133.19461238619621</c:v>
                </c:pt>
                <c:pt idx="1">
                  <c:v>5.3792597369828394</c:v>
                </c:pt>
                <c:pt idx="2">
                  <c:v>60.426718499934694</c:v>
                </c:pt>
                <c:pt idx="3">
                  <c:v>85.34818139528501</c:v>
                </c:pt>
                <c:pt idx="4">
                  <c:v>179.35366347908013</c:v>
                </c:pt>
                <c:pt idx="5">
                  <c:v>412.29756546163344</c:v>
                </c:pt>
                <c:pt idx="6">
                  <c:v>12.6554681529673</c:v>
                </c:pt>
                <c:pt idx="7">
                  <c:v>235.74543501259726</c:v>
                </c:pt>
                <c:pt idx="8">
                  <c:v>1950.3723911978168</c:v>
                </c:pt>
                <c:pt idx="9">
                  <c:v>15061.421662006449</c:v>
                </c:pt>
                <c:pt idx="10">
                  <c:v>569.40066608646043</c:v>
                </c:pt>
                <c:pt idx="11">
                  <c:v>289.30306606644092</c:v>
                </c:pt>
                <c:pt idx="12">
                  <c:v>5.3413213005345277</c:v>
                </c:pt>
                <c:pt idx="13">
                  <c:v>60.223740363075784</c:v>
                </c:pt>
                <c:pt idx="14">
                  <c:v>614.26054428930843</c:v>
                </c:pt>
                <c:pt idx="15">
                  <c:v>433.80346087303019</c:v>
                </c:pt>
                <c:pt idx="16">
                  <c:v>144.10603083060522</c:v>
                </c:pt>
                <c:pt idx="17">
                  <c:v>750.28251821672086</c:v>
                </c:pt>
                <c:pt idx="18">
                  <c:v>10089.995572105621</c:v>
                </c:pt>
                <c:pt idx="19">
                  <c:v>583.51116425826217</c:v>
                </c:pt>
                <c:pt idx="20">
                  <c:v>104.86884198712893</c:v>
                </c:pt>
                <c:pt idx="21">
                  <c:v>460.83111448585311</c:v>
                </c:pt>
                <c:pt idx="22">
                  <c:v>14761.974606301099</c:v>
                </c:pt>
                <c:pt idx="23">
                  <c:v>16.016294002422335</c:v>
                </c:pt>
                <c:pt idx="24">
                  <c:v>853.37480440089405</c:v>
                </c:pt>
                <c:pt idx="25">
                  <c:v>8.3131696928609884</c:v>
                </c:pt>
                <c:pt idx="26">
                  <c:v>80.82216721297408</c:v>
                </c:pt>
                <c:pt idx="27">
                  <c:v>3950.8365522475438</c:v>
                </c:pt>
                <c:pt idx="28">
                  <c:v>34.363446743759084</c:v>
                </c:pt>
                <c:pt idx="29">
                  <c:v>494.31644626996888</c:v>
                </c:pt>
                <c:pt idx="30">
                  <c:v>703.93132711044223</c:v>
                </c:pt>
                <c:pt idx="31">
                  <c:v>3889.7958109489718</c:v>
                </c:pt>
                <c:pt idx="32">
                  <c:v>80.82216721297408</c:v>
                </c:pt>
                <c:pt idx="33">
                  <c:v>196.37501637741067</c:v>
                </c:pt>
                <c:pt idx="34">
                  <c:v>1558.2637474118753</c:v>
                </c:pt>
                <c:pt idx="35">
                  <c:v>572.00895256522927</c:v>
                </c:pt>
                <c:pt idx="36">
                  <c:v>6418.2065902035492</c:v>
                </c:pt>
                <c:pt idx="37">
                  <c:v>804.98738035731708</c:v>
                </c:pt>
                <c:pt idx="38">
                  <c:v>1517.4106969040008</c:v>
                </c:pt>
                <c:pt idx="39">
                  <c:v>25528.5063872377</c:v>
                </c:pt>
              </c:numCache>
            </c:numRef>
          </c:yVal>
          <c:smooth val="0"/>
          <c:extLst>
            <c:ext xmlns:c16="http://schemas.microsoft.com/office/drawing/2014/chart" uri="{C3380CC4-5D6E-409C-BE32-E72D297353CC}">
              <c16:uniqueId val="{00000001-C0EC-6E4B-AC93-2CC67E9FA2BA}"/>
            </c:ext>
          </c:extLst>
        </c:ser>
        <c:dLbls>
          <c:showLegendKey val="0"/>
          <c:showVal val="0"/>
          <c:showCatName val="0"/>
          <c:showSerName val="0"/>
          <c:showPercent val="0"/>
          <c:showBubbleSize val="0"/>
        </c:dLbls>
        <c:axId val="1885317519"/>
        <c:axId val="568618383"/>
      </c:scatterChart>
      <c:valAx>
        <c:axId val="18853175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8618383"/>
        <c:crosses val="autoZero"/>
        <c:crossBetween val="midCat"/>
      </c:valAx>
      <c:valAx>
        <c:axId val="568618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85317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Sheet1!$S$1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Sheet1!$R$2:$R$26</c:f>
              <c:numCache>
                <c:formatCode>General</c:formatCode>
                <c:ptCount val="25"/>
                <c:pt idx="0">
                  <c:v>136</c:v>
                </c:pt>
                <c:pt idx="1">
                  <c:v>2736</c:v>
                </c:pt>
                <c:pt idx="2">
                  <c:v>1485</c:v>
                </c:pt>
                <c:pt idx="3">
                  <c:v>162</c:v>
                </c:pt>
                <c:pt idx="4">
                  <c:v>296</c:v>
                </c:pt>
                <c:pt idx="5">
                  <c:v>32</c:v>
                </c:pt>
                <c:pt idx="6">
                  <c:v>1480</c:v>
                </c:pt>
                <c:pt idx="7">
                  <c:v>1020</c:v>
                </c:pt>
                <c:pt idx="8">
                  <c:v>572</c:v>
                </c:pt>
                <c:pt idx="9">
                  <c:v>144</c:v>
                </c:pt>
                <c:pt idx="10">
                  <c:v>204</c:v>
                </c:pt>
                <c:pt idx="11">
                  <c:v>24</c:v>
                </c:pt>
                <c:pt idx="12">
                  <c:v>84</c:v>
                </c:pt>
                <c:pt idx="13">
                  <c:v>296</c:v>
                </c:pt>
                <c:pt idx="14">
                  <c:v>0</c:v>
                </c:pt>
                <c:pt idx="15">
                  <c:v>20</c:v>
                </c:pt>
                <c:pt idx="16">
                  <c:v>60</c:v>
                </c:pt>
                <c:pt idx="17">
                  <c:v>256</c:v>
                </c:pt>
                <c:pt idx="18">
                  <c:v>852</c:v>
                </c:pt>
                <c:pt idx="19">
                  <c:v>970</c:v>
                </c:pt>
                <c:pt idx="20">
                  <c:v>279</c:v>
                </c:pt>
                <c:pt idx="21">
                  <c:v>1332</c:v>
                </c:pt>
                <c:pt idx="22">
                  <c:v>360</c:v>
                </c:pt>
                <c:pt idx="23">
                  <c:v>3</c:v>
                </c:pt>
                <c:pt idx="24">
                  <c:v>1320</c:v>
                </c:pt>
              </c:numCache>
            </c:numRef>
          </c:xVal>
          <c:yVal>
            <c:numRef>
              <c:f>Sheet1!$S$2:$S$26</c:f>
              <c:numCache>
                <c:formatCode>General</c:formatCode>
                <c:ptCount val="25"/>
                <c:pt idx="0">
                  <c:v>1926.7008228733885</c:v>
                </c:pt>
                <c:pt idx="1">
                  <c:v>1318.9113376520145</c:v>
                </c:pt>
                <c:pt idx="2">
                  <c:v>1237.4583148783297</c:v>
                </c:pt>
                <c:pt idx="3">
                  <c:v>247.06925575470726</c:v>
                </c:pt>
                <c:pt idx="4">
                  <c:v>47.956567355770545</c:v>
                </c:pt>
                <c:pt idx="5">
                  <c:v>51.755674360646424</c:v>
                </c:pt>
                <c:pt idx="6">
                  <c:v>309.24465436123103</c:v>
                </c:pt>
                <c:pt idx="7">
                  <c:v>806.00657536449125</c:v>
                </c:pt>
                <c:pt idx="8">
                  <c:v>1226.1212268803145</c:v>
                </c:pt>
                <c:pt idx="9">
                  <c:v>1105.1009196239715</c:v>
                </c:pt>
                <c:pt idx="10">
                  <c:v>728.56372776679677</c:v>
                </c:pt>
                <c:pt idx="11">
                  <c:v>73.732900526739527</c:v>
                </c:pt>
                <c:pt idx="12">
                  <c:v>225.16138846284926</c:v>
                </c:pt>
                <c:pt idx="13">
                  <c:v>630.89652739396377</c:v>
                </c:pt>
                <c:pt idx="14">
                  <c:v>312.97708802706984</c:v>
                </c:pt>
                <c:pt idx="15">
                  <c:v>51.707857418787469</c:v>
                </c:pt>
                <c:pt idx="16">
                  <c:v>415.69745454586297</c:v>
                </c:pt>
                <c:pt idx="17">
                  <c:v>800.70971613372444</c:v>
                </c:pt>
                <c:pt idx="18">
                  <c:v>829.49728914919444</c:v>
                </c:pt>
                <c:pt idx="19">
                  <c:v>129.66958255039091</c:v>
                </c:pt>
                <c:pt idx="20">
                  <c:v>1772.038718475447</c:v>
                </c:pt>
                <c:pt idx="21">
                  <c:v>6050.7761072838657</c:v>
                </c:pt>
                <c:pt idx="22">
                  <c:v>1779.4427251482648</c:v>
                </c:pt>
                <c:pt idx="23">
                  <c:v>15.728470403880086</c:v>
                </c:pt>
                <c:pt idx="24">
                  <c:v>11244.420207620127</c:v>
                </c:pt>
              </c:numCache>
            </c:numRef>
          </c:yVal>
          <c:smooth val="0"/>
          <c:extLst>
            <c:ext xmlns:c16="http://schemas.microsoft.com/office/drawing/2014/chart" uri="{C3380CC4-5D6E-409C-BE32-E72D297353CC}">
              <c16:uniqueId val="{00000001-1E71-7B41-8C25-5F977DB931DA}"/>
            </c:ext>
          </c:extLst>
        </c:ser>
        <c:dLbls>
          <c:showLegendKey val="0"/>
          <c:showVal val="0"/>
          <c:showCatName val="0"/>
          <c:showSerName val="0"/>
          <c:showPercent val="0"/>
          <c:showBubbleSize val="0"/>
        </c:dLbls>
        <c:axId val="494444767"/>
        <c:axId val="1818252943"/>
      </c:scatterChart>
      <c:valAx>
        <c:axId val="4944447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8252943"/>
        <c:crosses val="autoZero"/>
        <c:crossBetween val="midCat"/>
      </c:valAx>
      <c:valAx>
        <c:axId val="181825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endParaRPr lang="en-US" altLang="ja-JP"/>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44447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Sheet1!$S$1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Sheet1!$R$2:$R$26</c:f>
              <c:numCache>
                <c:formatCode>General</c:formatCode>
                <c:ptCount val="25"/>
                <c:pt idx="0">
                  <c:v>136</c:v>
                </c:pt>
                <c:pt idx="1">
                  <c:v>2736</c:v>
                </c:pt>
                <c:pt idx="2">
                  <c:v>1485</c:v>
                </c:pt>
                <c:pt idx="3">
                  <c:v>162</c:v>
                </c:pt>
                <c:pt idx="4">
                  <c:v>296</c:v>
                </c:pt>
                <c:pt idx="5">
                  <c:v>32</c:v>
                </c:pt>
                <c:pt idx="6">
                  <c:v>1480</c:v>
                </c:pt>
                <c:pt idx="7">
                  <c:v>1020</c:v>
                </c:pt>
                <c:pt idx="8">
                  <c:v>572</c:v>
                </c:pt>
                <c:pt idx="9">
                  <c:v>144</c:v>
                </c:pt>
                <c:pt idx="10">
                  <c:v>204</c:v>
                </c:pt>
                <c:pt idx="11">
                  <c:v>24</c:v>
                </c:pt>
                <c:pt idx="12">
                  <c:v>84</c:v>
                </c:pt>
                <c:pt idx="13">
                  <c:v>296</c:v>
                </c:pt>
                <c:pt idx="14">
                  <c:v>0</c:v>
                </c:pt>
                <c:pt idx="15">
                  <c:v>20</c:v>
                </c:pt>
                <c:pt idx="16">
                  <c:v>60</c:v>
                </c:pt>
                <c:pt idx="17">
                  <c:v>256</c:v>
                </c:pt>
                <c:pt idx="18">
                  <c:v>852</c:v>
                </c:pt>
                <c:pt idx="19">
                  <c:v>970</c:v>
                </c:pt>
                <c:pt idx="20">
                  <c:v>279</c:v>
                </c:pt>
                <c:pt idx="21">
                  <c:v>1332</c:v>
                </c:pt>
                <c:pt idx="22">
                  <c:v>360</c:v>
                </c:pt>
                <c:pt idx="23">
                  <c:v>3</c:v>
                </c:pt>
                <c:pt idx="24">
                  <c:v>1320</c:v>
                </c:pt>
              </c:numCache>
            </c:numRef>
          </c:xVal>
          <c:yVal>
            <c:numRef>
              <c:f>Sheet1!$S$2:$S$26</c:f>
              <c:numCache>
                <c:formatCode>General</c:formatCode>
                <c:ptCount val="25"/>
                <c:pt idx="0">
                  <c:v>1926.7008228733885</c:v>
                </c:pt>
                <c:pt idx="1">
                  <c:v>1318.9113376520145</c:v>
                </c:pt>
                <c:pt idx="2">
                  <c:v>1237.4583148783297</c:v>
                </c:pt>
                <c:pt idx="3">
                  <c:v>247.06925575470726</c:v>
                </c:pt>
                <c:pt idx="4">
                  <c:v>47.956567355770545</c:v>
                </c:pt>
                <c:pt idx="5">
                  <c:v>51.755674360646424</c:v>
                </c:pt>
                <c:pt idx="6">
                  <c:v>309.24465436123103</c:v>
                </c:pt>
                <c:pt idx="7">
                  <c:v>806.00657536449125</c:v>
                </c:pt>
                <c:pt idx="8">
                  <c:v>1226.1212268803145</c:v>
                </c:pt>
                <c:pt idx="9">
                  <c:v>1105.1009196239715</c:v>
                </c:pt>
                <c:pt idx="10">
                  <c:v>728.56372776679677</c:v>
                </c:pt>
                <c:pt idx="11">
                  <c:v>73.732900526739527</c:v>
                </c:pt>
                <c:pt idx="12">
                  <c:v>225.16138846284926</c:v>
                </c:pt>
                <c:pt idx="13">
                  <c:v>630.89652739396377</c:v>
                </c:pt>
                <c:pt idx="14">
                  <c:v>312.97708802706984</c:v>
                </c:pt>
                <c:pt idx="15">
                  <c:v>51.707857418787469</c:v>
                </c:pt>
                <c:pt idx="16">
                  <c:v>415.69745454586297</c:v>
                </c:pt>
                <c:pt idx="17">
                  <c:v>800.70971613372444</c:v>
                </c:pt>
                <c:pt idx="18">
                  <c:v>829.49728914919444</c:v>
                </c:pt>
                <c:pt idx="19">
                  <c:v>129.66958255039091</c:v>
                </c:pt>
                <c:pt idx="20">
                  <c:v>1772.038718475447</c:v>
                </c:pt>
                <c:pt idx="21">
                  <c:v>6050.7761072838657</c:v>
                </c:pt>
                <c:pt idx="22">
                  <c:v>1779.4427251482648</c:v>
                </c:pt>
                <c:pt idx="23">
                  <c:v>15.728470403880086</c:v>
                </c:pt>
                <c:pt idx="24">
                  <c:v>11244.420207620127</c:v>
                </c:pt>
              </c:numCache>
            </c:numRef>
          </c:yVal>
          <c:smooth val="0"/>
          <c:extLst>
            <c:ext xmlns:c16="http://schemas.microsoft.com/office/drawing/2014/chart" uri="{C3380CC4-5D6E-409C-BE32-E72D297353CC}">
              <c16:uniqueId val="{00000001-3D18-2A43-88F9-5FCB90848C7D}"/>
            </c:ext>
          </c:extLst>
        </c:ser>
        <c:dLbls>
          <c:showLegendKey val="0"/>
          <c:showVal val="0"/>
          <c:showCatName val="0"/>
          <c:showSerName val="0"/>
          <c:showPercent val="0"/>
          <c:showBubbleSize val="0"/>
        </c:dLbls>
        <c:axId val="494444767"/>
        <c:axId val="1818252943"/>
      </c:scatterChart>
      <c:valAx>
        <c:axId val="4944447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8252943"/>
        <c:crosses val="autoZero"/>
        <c:crossBetween val="midCat"/>
      </c:valAx>
      <c:valAx>
        <c:axId val="181825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endParaRPr lang="en-US" altLang="ja-JP"/>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44447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Sheet1!$T$1</c:f>
              <c:strCache>
                <c:ptCount val="1"/>
                <c:pt idx="0">
                  <c:v>expect-dev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Sheet1!$S$2:$S$41</c:f>
              <c:numCache>
                <c:formatCode>General</c:formatCode>
                <c:ptCount val="40"/>
                <c:pt idx="0">
                  <c:v>112</c:v>
                </c:pt>
                <c:pt idx="1">
                  <c:v>6</c:v>
                </c:pt>
                <c:pt idx="2">
                  <c:v>54</c:v>
                </c:pt>
                <c:pt idx="3">
                  <c:v>40</c:v>
                </c:pt>
                <c:pt idx="4">
                  <c:v>144</c:v>
                </c:pt>
                <c:pt idx="5">
                  <c:v>656</c:v>
                </c:pt>
                <c:pt idx="6">
                  <c:v>8</c:v>
                </c:pt>
                <c:pt idx="7">
                  <c:v>130</c:v>
                </c:pt>
                <c:pt idx="8">
                  <c:v>4935</c:v>
                </c:pt>
                <c:pt idx="9">
                  <c:v>5376</c:v>
                </c:pt>
                <c:pt idx="10">
                  <c:v>1155</c:v>
                </c:pt>
                <c:pt idx="11">
                  <c:v>624</c:v>
                </c:pt>
                <c:pt idx="12">
                  <c:v>12</c:v>
                </c:pt>
                <c:pt idx="13">
                  <c:v>48</c:v>
                </c:pt>
                <c:pt idx="14">
                  <c:v>1300</c:v>
                </c:pt>
                <c:pt idx="15">
                  <c:v>60</c:v>
                </c:pt>
                <c:pt idx="16">
                  <c:v>63</c:v>
                </c:pt>
                <c:pt idx="17">
                  <c:v>1248</c:v>
                </c:pt>
                <c:pt idx="18">
                  <c:v>22225</c:v>
                </c:pt>
                <c:pt idx="19">
                  <c:v>880</c:v>
                </c:pt>
                <c:pt idx="20">
                  <c:v>52</c:v>
                </c:pt>
                <c:pt idx="21">
                  <c:v>714</c:v>
                </c:pt>
                <c:pt idx="22">
                  <c:v>7425</c:v>
                </c:pt>
                <c:pt idx="23">
                  <c:v>18</c:v>
                </c:pt>
                <c:pt idx="24">
                  <c:v>1224</c:v>
                </c:pt>
                <c:pt idx="25">
                  <c:v>8</c:v>
                </c:pt>
                <c:pt idx="26">
                  <c:v>128</c:v>
                </c:pt>
                <c:pt idx="27">
                  <c:v>1504</c:v>
                </c:pt>
                <c:pt idx="28">
                  <c:v>9</c:v>
                </c:pt>
                <c:pt idx="29">
                  <c:v>294</c:v>
                </c:pt>
                <c:pt idx="30">
                  <c:v>750</c:v>
                </c:pt>
                <c:pt idx="31">
                  <c:v>5010</c:v>
                </c:pt>
                <c:pt idx="32">
                  <c:v>168</c:v>
                </c:pt>
                <c:pt idx="33">
                  <c:v>150</c:v>
                </c:pt>
                <c:pt idx="34">
                  <c:v>7923</c:v>
                </c:pt>
                <c:pt idx="35">
                  <c:v>1350</c:v>
                </c:pt>
                <c:pt idx="36">
                  <c:v>9010</c:v>
                </c:pt>
                <c:pt idx="37">
                  <c:v>976</c:v>
                </c:pt>
                <c:pt idx="38">
                  <c:v>1914</c:v>
                </c:pt>
                <c:pt idx="39">
                  <c:v>9231</c:v>
                </c:pt>
              </c:numCache>
            </c:numRef>
          </c:xVal>
          <c:yVal>
            <c:numRef>
              <c:f>Sheet1!$T$2:$T$41</c:f>
              <c:numCache>
                <c:formatCode>General</c:formatCode>
                <c:ptCount val="40"/>
                <c:pt idx="0">
                  <c:v>133.19461238619621</c:v>
                </c:pt>
                <c:pt idx="1">
                  <c:v>5.3792597369828394</c:v>
                </c:pt>
                <c:pt idx="2">
                  <c:v>60.426718499934694</c:v>
                </c:pt>
                <c:pt idx="3">
                  <c:v>85.34818139528501</c:v>
                </c:pt>
                <c:pt idx="4">
                  <c:v>179.35366347908013</c:v>
                </c:pt>
                <c:pt idx="5">
                  <c:v>412.29756546163344</c:v>
                </c:pt>
                <c:pt idx="6">
                  <c:v>12.6554681529673</c:v>
                </c:pt>
                <c:pt idx="7">
                  <c:v>235.74543501259726</c:v>
                </c:pt>
                <c:pt idx="8">
                  <c:v>1950.3723911978168</c:v>
                </c:pt>
                <c:pt idx="9">
                  <c:v>15061.421662006449</c:v>
                </c:pt>
                <c:pt idx="10">
                  <c:v>569.40066608646043</c:v>
                </c:pt>
                <c:pt idx="11">
                  <c:v>289.30306606644092</c:v>
                </c:pt>
                <c:pt idx="12">
                  <c:v>5.3413213005345277</c:v>
                </c:pt>
                <c:pt idx="13">
                  <c:v>60.223740363075784</c:v>
                </c:pt>
                <c:pt idx="14">
                  <c:v>614.26054428930843</c:v>
                </c:pt>
                <c:pt idx="15">
                  <c:v>433.80346087303019</c:v>
                </c:pt>
                <c:pt idx="16">
                  <c:v>144.10603083060522</c:v>
                </c:pt>
                <c:pt idx="17">
                  <c:v>750.28251821672086</c:v>
                </c:pt>
                <c:pt idx="18">
                  <c:v>10089.995572105621</c:v>
                </c:pt>
                <c:pt idx="19">
                  <c:v>583.51116425826217</c:v>
                </c:pt>
                <c:pt idx="20">
                  <c:v>104.86884198712893</c:v>
                </c:pt>
                <c:pt idx="21">
                  <c:v>460.83111448585311</c:v>
                </c:pt>
                <c:pt idx="22">
                  <c:v>14761.974606301099</c:v>
                </c:pt>
                <c:pt idx="23">
                  <c:v>16.016294002422335</c:v>
                </c:pt>
                <c:pt idx="24">
                  <c:v>853.37480440089405</c:v>
                </c:pt>
                <c:pt idx="25">
                  <c:v>8.3131696928609884</c:v>
                </c:pt>
                <c:pt idx="26">
                  <c:v>80.82216721297408</c:v>
                </c:pt>
                <c:pt idx="27">
                  <c:v>3950.8365522475438</c:v>
                </c:pt>
                <c:pt idx="28">
                  <c:v>34.363446743759084</c:v>
                </c:pt>
                <c:pt idx="29">
                  <c:v>494.31644626996888</c:v>
                </c:pt>
                <c:pt idx="30">
                  <c:v>703.93132711044223</c:v>
                </c:pt>
                <c:pt idx="31">
                  <c:v>3889.7958109489718</c:v>
                </c:pt>
                <c:pt idx="32">
                  <c:v>80.82216721297408</c:v>
                </c:pt>
                <c:pt idx="33">
                  <c:v>196.37501637741067</c:v>
                </c:pt>
                <c:pt idx="34">
                  <c:v>1558.2637474118753</c:v>
                </c:pt>
                <c:pt idx="35">
                  <c:v>572.00895256522927</c:v>
                </c:pt>
                <c:pt idx="36">
                  <c:v>6418.2065902035492</c:v>
                </c:pt>
                <c:pt idx="37">
                  <c:v>804.98738035731708</c:v>
                </c:pt>
                <c:pt idx="38">
                  <c:v>1517.4106969040008</c:v>
                </c:pt>
                <c:pt idx="39">
                  <c:v>25528.5063872377</c:v>
                </c:pt>
              </c:numCache>
            </c:numRef>
          </c:yVal>
          <c:smooth val="0"/>
          <c:extLst>
            <c:ext xmlns:c16="http://schemas.microsoft.com/office/drawing/2014/chart" uri="{C3380CC4-5D6E-409C-BE32-E72D297353CC}">
              <c16:uniqueId val="{00000001-6E9F-CE4F-B19D-AFBB0F12C21E}"/>
            </c:ext>
          </c:extLst>
        </c:ser>
        <c:dLbls>
          <c:showLegendKey val="0"/>
          <c:showVal val="0"/>
          <c:showCatName val="0"/>
          <c:showSerName val="0"/>
          <c:showPercent val="0"/>
          <c:showBubbleSize val="0"/>
        </c:dLbls>
        <c:axId val="1885317519"/>
        <c:axId val="568618383"/>
      </c:scatterChart>
      <c:valAx>
        <c:axId val="18853175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8618383"/>
        <c:crosses val="autoZero"/>
        <c:crossBetween val="midCat"/>
      </c:valAx>
      <c:valAx>
        <c:axId val="568618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予測工数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85317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cleaning_data_pickup!$J$1</c:f>
              <c:strCache>
                <c:ptCount val="1"/>
                <c:pt idx="0">
                  <c:v>except-dev</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cleaning_data_pickup!$I$2:$I$71</c:f>
              <c:numCache>
                <c:formatCode>General</c:formatCode>
                <c:ptCount val="70"/>
                <c:pt idx="0">
                  <c:v>112</c:v>
                </c:pt>
                <c:pt idx="1">
                  <c:v>648</c:v>
                </c:pt>
                <c:pt idx="2">
                  <c:v>340</c:v>
                </c:pt>
                <c:pt idx="3">
                  <c:v>65</c:v>
                </c:pt>
                <c:pt idx="4">
                  <c:v>16</c:v>
                </c:pt>
                <c:pt idx="5">
                  <c:v>6</c:v>
                </c:pt>
                <c:pt idx="6">
                  <c:v>297</c:v>
                </c:pt>
                <c:pt idx="7">
                  <c:v>54</c:v>
                </c:pt>
                <c:pt idx="8">
                  <c:v>112</c:v>
                </c:pt>
                <c:pt idx="9">
                  <c:v>40</c:v>
                </c:pt>
                <c:pt idx="10">
                  <c:v>40</c:v>
                </c:pt>
                <c:pt idx="11">
                  <c:v>144</c:v>
                </c:pt>
                <c:pt idx="12">
                  <c:v>656</c:v>
                </c:pt>
                <c:pt idx="13">
                  <c:v>8</c:v>
                </c:pt>
                <c:pt idx="14">
                  <c:v>130</c:v>
                </c:pt>
                <c:pt idx="15">
                  <c:v>4935</c:v>
                </c:pt>
                <c:pt idx="16">
                  <c:v>5376</c:v>
                </c:pt>
                <c:pt idx="17">
                  <c:v>1155</c:v>
                </c:pt>
                <c:pt idx="18">
                  <c:v>102</c:v>
                </c:pt>
                <c:pt idx="19">
                  <c:v>63</c:v>
                </c:pt>
                <c:pt idx="20">
                  <c:v>624</c:v>
                </c:pt>
                <c:pt idx="21">
                  <c:v>1</c:v>
                </c:pt>
                <c:pt idx="22">
                  <c:v>12</c:v>
                </c:pt>
                <c:pt idx="23">
                  <c:v>186</c:v>
                </c:pt>
                <c:pt idx="24">
                  <c:v>48</c:v>
                </c:pt>
                <c:pt idx="25">
                  <c:v>20</c:v>
                </c:pt>
                <c:pt idx="26">
                  <c:v>1300</c:v>
                </c:pt>
                <c:pt idx="27">
                  <c:v>60</c:v>
                </c:pt>
                <c:pt idx="28">
                  <c:v>42</c:v>
                </c:pt>
                <c:pt idx="29">
                  <c:v>63</c:v>
                </c:pt>
                <c:pt idx="30">
                  <c:v>1248</c:v>
                </c:pt>
                <c:pt idx="31">
                  <c:v>39</c:v>
                </c:pt>
                <c:pt idx="32">
                  <c:v>22225</c:v>
                </c:pt>
                <c:pt idx="33">
                  <c:v>880</c:v>
                </c:pt>
                <c:pt idx="34">
                  <c:v>52</c:v>
                </c:pt>
                <c:pt idx="35">
                  <c:v>714</c:v>
                </c:pt>
                <c:pt idx="36">
                  <c:v>7425</c:v>
                </c:pt>
                <c:pt idx="37">
                  <c:v>8</c:v>
                </c:pt>
                <c:pt idx="38">
                  <c:v>18</c:v>
                </c:pt>
                <c:pt idx="39">
                  <c:v>1224</c:v>
                </c:pt>
                <c:pt idx="40">
                  <c:v>8</c:v>
                </c:pt>
                <c:pt idx="41">
                  <c:v>128</c:v>
                </c:pt>
                <c:pt idx="42">
                  <c:v>1336</c:v>
                </c:pt>
                <c:pt idx="43">
                  <c:v>1504</c:v>
                </c:pt>
                <c:pt idx="44">
                  <c:v>9</c:v>
                </c:pt>
                <c:pt idx="45">
                  <c:v>518</c:v>
                </c:pt>
                <c:pt idx="46">
                  <c:v>884</c:v>
                </c:pt>
                <c:pt idx="47">
                  <c:v>47775</c:v>
                </c:pt>
                <c:pt idx="48">
                  <c:v>4</c:v>
                </c:pt>
                <c:pt idx="49">
                  <c:v>294</c:v>
                </c:pt>
                <c:pt idx="50">
                  <c:v>750</c:v>
                </c:pt>
                <c:pt idx="51">
                  <c:v>5010</c:v>
                </c:pt>
                <c:pt idx="52">
                  <c:v>168</c:v>
                </c:pt>
                <c:pt idx="53">
                  <c:v>196</c:v>
                </c:pt>
                <c:pt idx="54">
                  <c:v>24472</c:v>
                </c:pt>
                <c:pt idx="55">
                  <c:v>150</c:v>
                </c:pt>
                <c:pt idx="56">
                  <c:v>7923</c:v>
                </c:pt>
                <c:pt idx="57">
                  <c:v>3172</c:v>
                </c:pt>
                <c:pt idx="58">
                  <c:v>2</c:v>
                </c:pt>
                <c:pt idx="59">
                  <c:v>1350</c:v>
                </c:pt>
                <c:pt idx="60">
                  <c:v>3000</c:v>
                </c:pt>
                <c:pt idx="61">
                  <c:v>4125</c:v>
                </c:pt>
                <c:pt idx="62">
                  <c:v>9010</c:v>
                </c:pt>
                <c:pt idx="63">
                  <c:v>976</c:v>
                </c:pt>
                <c:pt idx="64">
                  <c:v>1914</c:v>
                </c:pt>
                <c:pt idx="65">
                  <c:v>16</c:v>
                </c:pt>
                <c:pt idx="66">
                  <c:v>424</c:v>
                </c:pt>
                <c:pt idx="67">
                  <c:v>392</c:v>
                </c:pt>
                <c:pt idx="68">
                  <c:v>276</c:v>
                </c:pt>
                <c:pt idx="69">
                  <c:v>9231</c:v>
                </c:pt>
              </c:numCache>
            </c:numRef>
          </c:xVal>
          <c:yVal>
            <c:numRef>
              <c:f>cleaning_data_pickup!$J$2:$J$71</c:f>
              <c:numCache>
                <c:formatCode>General</c:formatCode>
                <c:ptCount val="70"/>
                <c:pt idx="0">
                  <c:v>379.94464189825862</c:v>
                </c:pt>
                <c:pt idx="1">
                  <c:v>2553.5039504017595</c:v>
                </c:pt>
                <c:pt idx="2">
                  <c:v>1578.3933982382623</c:v>
                </c:pt>
                <c:pt idx="3">
                  <c:v>738.88104146764408</c:v>
                </c:pt>
                <c:pt idx="4">
                  <c:v>-332.31176810499375</c:v>
                </c:pt>
                <c:pt idx="5">
                  <c:v>-2390.7041183214833</c:v>
                </c:pt>
                <c:pt idx="6">
                  <c:v>-1393.6585639620794</c:v>
                </c:pt>
                <c:pt idx="7">
                  <c:v>-15.251281818703319</c:v>
                </c:pt>
                <c:pt idx="8">
                  <c:v>-162.8140238638951</c:v>
                </c:pt>
                <c:pt idx="9">
                  <c:v>210.44689765715995</c:v>
                </c:pt>
                <c:pt idx="10">
                  <c:v>-1399.2749530975977</c:v>
                </c:pt>
                <c:pt idx="11">
                  <c:v>354.02145748491415</c:v>
                </c:pt>
                <c:pt idx="12">
                  <c:v>1479.9782061575459</c:v>
                </c:pt>
                <c:pt idx="13">
                  <c:v>482.93265179814193</c:v>
                </c:pt>
                <c:pt idx="14">
                  <c:v>45.736372970043249</c:v>
                </c:pt>
                <c:pt idx="15">
                  <c:v>5508.0422457695386</c:v>
                </c:pt>
                <c:pt idx="16">
                  <c:v>16944.154754271905</c:v>
                </c:pt>
                <c:pt idx="17">
                  <c:v>1728.7492687287174</c:v>
                </c:pt>
                <c:pt idx="18">
                  <c:v>1079.1658933050655</c:v>
                </c:pt>
                <c:pt idx="19">
                  <c:v>668.38312490899102</c:v>
                </c:pt>
                <c:pt idx="20">
                  <c:v>539.4719305957633</c:v>
                </c:pt>
                <c:pt idx="21">
                  <c:v>130.68325330840764</c:v>
                </c:pt>
                <c:pt idx="22">
                  <c:v>-1953.6322813214265</c:v>
                </c:pt>
                <c:pt idx="23">
                  <c:v>651.14103268401652</c:v>
                </c:pt>
                <c:pt idx="24">
                  <c:v>192.1341934880528</c:v>
                </c:pt>
                <c:pt idx="25">
                  <c:v>401.51375990352756</c:v>
                </c:pt>
                <c:pt idx="26">
                  <c:v>2644.8662572121866</c:v>
                </c:pt>
                <c:pt idx="27">
                  <c:v>-848.90580709120673</c:v>
                </c:pt>
                <c:pt idx="28">
                  <c:v>449.73783070341693</c:v>
                </c:pt>
                <c:pt idx="29">
                  <c:v>-1600.6781550781973</c:v>
                </c:pt>
                <c:pt idx="30">
                  <c:v>952.24879010055656</c:v>
                </c:pt>
                <c:pt idx="31">
                  <c:v>649.14694157529766</c:v>
                </c:pt>
                <c:pt idx="32">
                  <c:v>22501.901076006034</c:v>
                </c:pt>
                <c:pt idx="33">
                  <c:v>48.435191832256805</c:v>
                </c:pt>
                <c:pt idx="34">
                  <c:v>891.72132908549759</c:v>
                </c:pt>
                <c:pt idx="35">
                  <c:v>1378.2795596128867</c:v>
                </c:pt>
                <c:pt idx="36">
                  <c:v>16333.962875003946</c:v>
                </c:pt>
                <c:pt idx="37">
                  <c:v>600.58402721255163</c:v>
                </c:pt>
                <c:pt idx="38">
                  <c:v>502.87356288532999</c:v>
                </c:pt>
                <c:pt idx="39">
                  <c:v>2413.2128450379478</c:v>
                </c:pt>
                <c:pt idx="40">
                  <c:v>472.96219625454791</c:v>
                </c:pt>
                <c:pt idx="41">
                  <c:v>-975.23827469398634</c:v>
                </c:pt>
                <c:pt idx="42">
                  <c:v>376.75549701736554</c:v>
                </c:pt>
                <c:pt idx="43">
                  <c:v>13685.31955660669</c:v>
                </c:pt>
                <c:pt idx="44">
                  <c:v>652.43039603924058</c:v>
                </c:pt>
                <c:pt idx="45">
                  <c:v>1190.8349953933189</c:v>
                </c:pt>
                <c:pt idx="46">
                  <c:v>1055.2368000004399</c:v>
                </c:pt>
                <c:pt idx="47">
                  <c:v>16413.726519352698</c:v>
                </c:pt>
                <c:pt idx="48">
                  <c:v>-416.06359467118369</c:v>
                </c:pt>
                <c:pt idx="49">
                  <c:v>3779.013772054509</c:v>
                </c:pt>
                <c:pt idx="50">
                  <c:v>1024.0360700144336</c:v>
                </c:pt>
                <c:pt idx="51">
                  <c:v>4780.1989910871735</c:v>
                </c:pt>
                <c:pt idx="52">
                  <c:v>-975.23827469398634</c:v>
                </c:pt>
                <c:pt idx="53">
                  <c:v>-680.11279060360278</c:v>
                </c:pt>
                <c:pt idx="54">
                  <c:v>15939.132835477623</c:v>
                </c:pt>
                <c:pt idx="55">
                  <c:v>943.56769791218665</c:v>
                </c:pt>
                <c:pt idx="56">
                  <c:v>4869.4427649608406</c:v>
                </c:pt>
                <c:pt idx="57">
                  <c:v>7312.2043731413796</c:v>
                </c:pt>
                <c:pt idx="58">
                  <c:v>401.87964409416554</c:v>
                </c:pt>
                <c:pt idx="59">
                  <c:v>1207.4924520165639</c:v>
                </c:pt>
                <c:pt idx="60">
                  <c:v>2844.2753680840674</c:v>
                </c:pt>
                <c:pt idx="61">
                  <c:v>1583.885345545739</c:v>
                </c:pt>
                <c:pt idx="62">
                  <c:v>5175.7337583669923</c:v>
                </c:pt>
                <c:pt idx="63">
                  <c:v>1077.8765299498414</c:v>
                </c:pt>
                <c:pt idx="64">
                  <c:v>1059.9297099713722</c:v>
                </c:pt>
                <c:pt idx="65">
                  <c:v>304.1691797669439</c:v>
                </c:pt>
                <c:pt idx="66">
                  <c:v>958.23106342671292</c:v>
                </c:pt>
                <c:pt idx="67">
                  <c:v>874.47923686052297</c:v>
                </c:pt>
                <c:pt idx="68">
                  <c:v>663.10557933632936</c:v>
                </c:pt>
                <c:pt idx="69">
                  <c:v>14968.715193285057</c:v>
                </c:pt>
              </c:numCache>
            </c:numRef>
          </c:yVal>
          <c:smooth val="0"/>
          <c:extLst>
            <c:ext xmlns:c16="http://schemas.microsoft.com/office/drawing/2014/chart" uri="{C3380CC4-5D6E-409C-BE32-E72D297353CC}">
              <c16:uniqueId val="{00000001-E313-6343-A729-D6FBF6D30473}"/>
            </c:ext>
          </c:extLst>
        </c:ser>
        <c:dLbls>
          <c:showLegendKey val="0"/>
          <c:showVal val="0"/>
          <c:showCatName val="0"/>
          <c:showSerName val="0"/>
          <c:showPercent val="0"/>
          <c:showBubbleSize val="0"/>
        </c:dLbls>
        <c:axId val="517186687"/>
        <c:axId val="517188415"/>
      </c:scatterChart>
      <c:valAx>
        <c:axId val="5171866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実工数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7188415"/>
        <c:crosses val="autoZero"/>
        <c:crossBetween val="midCat"/>
      </c:valAx>
      <c:valAx>
        <c:axId val="5171884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baseline="0"/>
                  <a:t>予測工数</a:t>
                </a:r>
                <a:endParaRPr lang="en-US" altLang="ja-JP" baseline="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7186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0.12741</cdr:x>
      <cdr:y>0.50073</cdr:y>
    </cdr:from>
    <cdr:to>
      <cdr:x>0.98533</cdr:x>
      <cdr:y>0.77108</cdr:y>
    </cdr:to>
    <cdr:cxnSp macro="">
      <cdr:nvCxnSpPr>
        <cdr:cNvPr id="3" name="直線コネクタ 2">
          <a:extLst xmlns:a="http://schemas.openxmlformats.org/drawingml/2006/main">
            <a:ext uri="{FF2B5EF4-FFF2-40B4-BE49-F238E27FC236}">
              <a16:creationId xmlns:a16="http://schemas.microsoft.com/office/drawing/2014/main" id="{1CF089D5-5DB6-42CF-EE8C-91C492A1D0F9}"/>
            </a:ext>
          </a:extLst>
        </cdr:cNvPr>
        <cdr:cNvCxnSpPr/>
      </cdr:nvCxnSpPr>
      <cdr:spPr>
        <a:xfrm xmlns:a="http://schemas.openxmlformats.org/drawingml/2006/main" flipV="1">
          <a:off x="794385" y="2625141"/>
          <a:ext cx="5349239" cy="1417320"/>
        </a:xfrm>
        <a:prstGeom xmlns:a="http://schemas.openxmlformats.org/drawingml/2006/main" prst="line">
          <a:avLst/>
        </a:prstGeom>
        <a:ln xmlns:a="http://schemas.openxmlformats.org/drawingml/2006/main" w="2540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0.13398</cdr:x>
      <cdr:y>0</cdr:y>
    </cdr:from>
    <cdr:to>
      <cdr:x>0.62524</cdr:x>
      <cdr:y>0.88347</cdr:y>
    </cdr:to>
    <cdr:cxnSp macro="">
      <cdr:nvCxnSpPr>
        <cdr:cNvPr id="3" name="直線コネクタ 2">
          <a:extLst xmlns:a="http://schemas.openxmlformats.org/drawingml/2006/main">
            <a:ext uri="{FF2B5EF4-FFF2-40B4-BE49-F238E27FC236}">
              <a16:creationId xmlns:a16="http://schemas.microsoft.com/office/drawing/2014/main" id="{F17B5B29-465D-A1E6-F344-F0CC3B2CF10C}"/>
            </a:ext>
          </a:extLst>
        </cdr:cNvPr>
        <cdr:cNvCxnSpPr/>
      </cdr:nvCxnSpPr>
      <cdr:spPr>
        <a:xfrm xmlns:a="http://schemas.openxmlformats.org/drawingml/2006/main" flipV="1">
          <a:off x="788670" y="0"/>
          <a:ext cx="2891790" cy="4419651"/>
        </a:xfrm>
        <a:prstGeom xmlns:a="http://schemas.openxmlformats.org/drawingml/2006/main" prst="line">
          <a:avLst/>
        </a:prstGeom>
        <a:ln xmlns:a="http://schemas.openxmlformats.org/drawingml/2006/main" w="2540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07:44:17.556"/>
    </inkml:context>
    <inkml:brush xml:id="br0">
      <inkml:brushProperty name="width" value="0.2" units="cm"/>
      <inkml:brushProperty name="height" value="0.2" units="cm"/>
      <inkml:brushProperty name="color" value="#E71224"/>
    </inkml:brush>
  </inkml:definitions>
  <inkml:trace contextRef="#ctx0" brushRef="#br0">0 578 24575,'0'-26'0,"0"-4"0,0-6 0,0-4 0,0 3 0,0 5 0,0 10 0,0 5 0,0 1 0,0 4 0,0 0 0,0 1 0,0 1 0,0 2 0,0 0 0,0 1 0,0 1 0,0 0 0,0 1 0,0 0 0,0-2 0,0 2 0,0-2 0,0 1 0,0-2 0,0-2 0,0-1 0,0-1 0,0 0 0,0 0 0,0 0 0,0 2 0,0 1 0,0 3 0,8 19 0,-1-9 0,6 16 0,-2-15 0,-1 0 0,0-2 0,0 0 0,1-3 0,1 0 0,0 0 0,5 0 0,4 0 0,6 0 0,11 0 0,9 0 0,8 0 0,8 0 0,8 0 0,3 0 0,8 0 0,0 0 0,1 0 0,-1 0 0,1 0 0,-2 0 0,-8 0 0,-7 0 0,-13 0 0,-5 0 0,-6 0 0,3 0 0,-3 0 0,0 0 0,4 0 0,-5 0 0,2 0 0,4 0 0,2 0 0,2 0 0,1 0 0,-3 0 0,-1 0 0,0 0 0,0 0 0,-3 0 0,-4 0 0,-4 0 0,-1 0 0,4 0 0,1 0 0,0 0 0,-5 0 0,-3 0 0,4 0 0,4 0 0,0 0 0,-4 0 0,-6 0 0,-7 0 0,-4 0 0,-3 0 0,-3 0 0,-2 0 0,0 0 0,0 0 0,3 0 0,6 0 0,5-3 0,11-1 0,9-4 0,9-2 0,7 0 0,1-5 0,0-1 0,-1 0 0,0 0 0,0 5 0,1 1 0,-5-1 0,-3 5 0,0 1 0,-5 1 0,5 0 0,-7-1 0,-6 2 0,4 2 0,-4 1 0,-1 0 0,-1 0 0,-1 0 0,2 0 0,0 0 0,-2 0 0,-6 0 0,0 0 0,-5 0 0,-1 0 0,-1 0 0,-2 0 0,4 0 0,-2 0 0,-1 0 0,2 0 0,-1 0 0,-1 0 0,2 0 0,-1 0 0,-1 0 0,0 0 0,-4 0 0,-4 0 0,-2 0 0,-3 0 0,0 0 0,-1 0 0,-2 0 0,-2 0 0,-2 0 0,-1 0 0,9 0 0,0 0 0,10 0 0,-5 0 0,2 0 0,-1 0 0,2 0 0,1 0 0,1 0 0,-1 0 0,-3 0 0,-2 0 0,-5 0 0,0 0 0,5 0 0,0 0 0,5 0 0,6 0 0,7 0 0,7 0 0,7 0 0,6 0 0,2 0 0,6 1 0,1 4 0,7 0 0,2 2 0,0 1 0,-3-2 0,-8 0 0,-6 2 0,-1-4 0,-2 2 0,-4 0 0,-4-1 0,-8-1 0,-10-1 0,-6 0 0,-6 0 0,-3 0 0,0 0 0,-1 0 0,-2 0 0,-2 0 0,-1-1 0,1 0 0,0 1 0,2 0 0,1 1 0,0-1 0,6 1 0,0-1 0,1-2 0,-2 2 0,-3 0 0,0 0 0,-3 1 0,-2-1 0,-3-1 0,0 0 0,2-2 0,1 0 0,4 0 0,1 0 0,5 0 0,2 0 0,-1 0 0,-2 0 0,-5 0 0,-1 0 0,0 0 0,-1 0 0,6 0 0,-4 0 0,4 0 0,-5 0 0,-2 0 0,-2 0 0,-2 2 0,-2 7 0,-2-1 0,0 6 0,0-4 0,0-1 0,0-1 0,0 1 0,0 0 0,0 1 0,0 0 0,0-2 0,0 2 0,0 6 0,0 11 0,0 10 0,0 4 0,0-2 0,0-7 0,0-7 0,0-5 0,0-3 0,0-3 0,0-3 0,0-2 0,0-2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07:45:02.876"/>
    </inkml:context>
    <inkml:brush xml:id="br0">
      <inkml:brushProperty name="width" value="0.2" units="cm"/>
      <inkml:brushProperty name="height" value="0.2" units="cm"/>
      <inkml:brushProperty name="color" value="#E71224"/>
    </inkml:brush>
  </inkml:definitions>
  <inkml:trace contextRef="#ctx0" brushRef="#br0">1 796 24575,'0'-78'0,"0"8"0,0-5 0,0 7 0,0-1-1474,0-18 0,0 4 1474,0-4 0,0 27 932,0 21-932,0 11 485,0 2-485,1 10 0,2 8 0,0 6 1531,5 6-1531,-5-1 0,3 3 0,-2-3 0,-3 2 0,6-2 0,-4 0 0,2 1 0,1-1 0,-1 0 0,0 1 0,2-1 0,1 0 0,2-1 0,2-1 0,0 2 0,3 0 0,8 0 0,10-2 0,15-1 0,14 0 0,10 0 0,8 0 0,4 0 0,-2 0 0,1 0 0,-1 0 0,-10 0 0,-13 0 0,-13 0 0,-15 0 0,-7 0 0,-6 0 0,-5 0 0,-1 0 0,0 0 0,4 0 0,11 0 0,14-4 0,14-1 0,7-5 0,2-1 0,-1 5 0,-7-2 0,-1 3 0,-7 0 0,-7 1 0,-1 4 0,-12 0 0,-6 0 0,-5 0 0,-5 0 0,0 0 0,-1 0 0,-1 0 0,-1 0 0,0 0 0,-2 0 0,-1 0 0,-2 0 0,3 0 0,-3 0 0,5 0 0,0 0 0,2 0 0,1 0 0,4 0 0,2 0 0,0 3 0,-1 0 0,-1 4 0,1 0 0,1-2 0,-2 1 0,-5-1 0,-1 1 0,-3-2 0,-2 0 0,-4-1 0,0 3 0,-1-1 0,0 1 0,10-11 0,2 3 0,11-8 0,-1 6 0,-1 1 0,-5 2 0,-4 1 0,-2 0 0,1 0 0,0 0 0,-1 1 0,-5 1 0,-3 5 0,-2 1 0,0 1 0,0-1 0,0-2 0,0 0 0,0 2 0,0 1 0,0 2 0,0 1 0,0-1 0,0-1 0,0 0 0,0 0 0,0-3 0,0-1 0,0-1 0,0 0 0,0 2 0,0-2 0,0 2 0,0-2 0,0-1 0,0 2 0,0 2 0,0 7 0,0 7 0,0 13 0,0 6 0,0 1 0,1-3 0,3-6 0,3-6 0,1-5 0,-2-6 0,-1-4 0,-1-1 0,-1-1 0,-1-2 0,-2-3 0,0-1 0,0 2 0,0-1 0,0 1 0,0 0 0,0-2 0,0 2 0,0 5 0,0 11 0,0 34 0,0-6 0,0 13 0,0-27 0,0-7 0,2-6 0,1-5 0,0-3 0,0-7 0,-3-4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07:45:22.083"/>
    </inkml:context>
    <inkml:brush xml:id="br0">
      <inkml:brushProperty name="width" value="0.025" units="cm"/>
      <inkml:brushProperty name="height" value="0.025" units="cm"/>
      <inkml:brushProperty name="color" value="#E71224"/>
    </inkml:brush>
  </inkml:definitions>
  <inkml:trace contextRef="#ctx0" brushRef="#br0">1 0 9680,'4'8'0,"-1"-2"0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0A675-E497-6E40-AAC1-C0B368C80A37}"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13A63-69E3-DE40-A7CD-CE7E813584F0}" type="slidenum">
              <a:rPr kumimoji="1" lang="ja-JP" altLang="en-US" smtClean="0"/>
              <a:t>‹#›</a:t>
            </a:fld>
            <a:endParaRPr kumimoji="1" lang="ja-JP" altLang="en-US"/>
          </a:p>
        </p:txBody>
      </p:sp>
    </p:spTree>
    <p:extLst>
      <p:ext uri="{BB962C8B-B14F-4D97-AF65-F5344CB8AC3E}">
        <p14:creationId xmlns:p14="http://schemas.microsoft.com/office/powerpoint/2010/main" val="4577167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DD087A9-8F52-1C4C-AFD5-6EAE5D293067}" type="datetime1">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336500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D26CE9-5DE7-D649-A4BC-504D0B8B0651}" type="datetime1">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161190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AA5FE0-CB7D-8149-AC66-A57379992F7B}" type="datetime1">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321002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0A64BC-1322-6643-87D4-F48F78AE9762}" type="datetime1">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215732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5E9301-60D2-8F47-A9F3-0C56E413F159}" type="datetime1">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93668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3BD9357-F0B5-B144-B3E3-7FC56775420B}" type="datetime1">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34936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C752D06-D5D1-C541-88BC-98992CCECC09}" type="datetime1">
              <a:rPr kumimoji="1" lang="ja-JP" altLang="en-US" smtClean="0"/>
              <a:t>2023/5/29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277692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DA2FBF2-8901-CA42-ADF1-46DA22801E96}" type="datetime1">
              <a:rPr kumimoji="1" lang="ja-JP" altLang="en-US" smtClean="0"/>
              <a:t>2023/5/29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248902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B5F0D-E60F-F74E-A4A6-754541F6834D}" type="datetime1">
              <a:rPr kumimoji="1" lang="ja-JP" altLang="en-US" smtClean="0"/>
              <a:t>2023/5/29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420894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5D998E7-0265-FA4C-BAD9-A776CC0F9BBD}" type="datetime1">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276913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57945B4-BCBF-B446-9739-3DC8AE7CA5CB}" type="datetime1">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554F67-DD8A-924F-B10D-B2BC5AE8CC20}" type="slidenum">
              <a:rPr kumimoji="1" lang="ja-JP" altLang="en-US" smtClean="0"/>
              <a:t>‹#›</a:t>
            </a:fld>
            <a:endParaRPr kumimoji="1" lang="ja-JP" altLang="en-US"/>
          </a:p>
        </p:txBody>
      </p:sp>
    </p:spTree>
    <p:extLst>
      <p:ext uri="{BB962C8B-B14F-4D97-AF65-F5344CB8AC3E}">
        <p14:creationId xmlns:p14="http://schemas.microsoft.com/office/powerpoint/2010/main" val="41624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861CA-DC42-A943-9C89-07D83E06A5C2}" type="datetime1">
              <a:rPr kumimoji="1" lang="ja-JP" altLang="en-US" smtClean="0"/>
              <a:t>2023/5/29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C554F67-DD8A-924F-B10D-B2BC5AE8CC20}" type="slidenum">
              <a:rPr kumimoji="1" lang="ja-JP" altLang="en-US" smtClean="0"/>
              <a:pPr/>
              <a:t>‹#›</a:t>
            </a:fld>
            <a:endParaRPr kumimoji="1" lang="ja-JP" altLang="en-US"/>
          </a:p>
        </p:txBody>
      </p:sp>
    </p:spTree>
    <p:extLst>
      <p:ext uri="{BB962C8B-B14F-4D97-AF65-F5344CB8AC3E}">
        <p14:creationId xmlns:p14="http://schemas.microsoft.com/office/powerpoint/2010/main" val="1999510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51507-6F4B-EF03-4EA4-C7EAC724DDC5}"/>
              </a:ext>
            </a:extLst>
          </p:cNvPr>
          <p:cNvSpPr>
            <a:spLocks noGrp="1"/>
          </p:cNvSpPr>
          <p:nvPr>
            <p:ph type="ctrTitle"/>
          </p:nvPr>
        </p:nvSpPr>
        <p:spPr>
          <a:xfrm>
            <a:off x="685800" y="1122363"/>
            <a:ext cx="7772400" cy="3257715"/>
          </a:xfrm>
        </p:spPr>
        <p:txBody>
          <a:bodyPr>
            <a:normAutofit fontScale="90000"/>
          </a:bodyPr>
          <a:lstStyle/>
          <a:p>
            <a:r>
              <a:rPr kumimoji="1" lang="ja-JP" altLang="en-US"/>
              <a:t>定量的ソフトウェア開発管理</a:t>
            </a:r>
            <a:br>
              <a:rPr kumimoji="1" lang="en-US" altLang="ja-JP" dirty="0"/>
            </a:br>
            <a:r>
              <a:rPr kumimoji="1" lang="ja-JP" altLang="en-US"/>
              <a:t>第</a:t>
            </a:r>
            <a:r>
              <a:rPr kumimoji="1" lang="en-US" altLang="ja-JP" dirty="0"/>
              <a:t>3</a:t>
            </a:r>
            <a:r>
              <a:rPr kumimoji="1" lang="ja-JP" altLang="en-US"/>
              <a:t>回課題</a:t>
            </a:r>
            <a:r>
              <a:rPr lang="ja-JP" altLang="en-US"/>
              <a:t>「工数予測」</a:t>
            </a:r>
            <a:br>
              <a:rPr lang="en-US" altLang="ja-JP" dirty="0"/>
            </a:br>
            <a:r>
              <a:rPr lang="en-US" altLang="ja-JP" dirty="0"/>
              <a:t>2023</a:t>
            </a:r>
            <a:r>
              <a:rPr lang="ja-JP" altLang="en-US"/>
              <a:t>年</a:t>
            </a:r>
            <a:r>
              <a:rPr lang="en-US" altLang="ja-JP" dirty="0"/>
              <a:t>05</a:t>
            </a:r>
            <a:r>
              <a:rPr lang="ja-JP" altLang="en-US"/>
              <a:t>月</a:t>
            </a:r>
            <a:r>
              <a:rPr lang="en-US" altLang="ja-JP" dirty="0"/>
              <a:t>30</a:t>
            </a:r>
            <a:r>
              <a:rPr lang="ja-JP" altLang="en-US"/>
              <a:t>日</a:t>
            </a:r>
            <a:r>
              <a:rPr lang="en-US" altLang="ja-JP" dirty="0"/>
              <a:t>(</a:t>
            </a:r>
            <a:r>
              <a:rPr lang="ja-JP" altLang="en-US"/>
              <a:t>火</a:t>
            </a:r>
            <a:r>
              <a:rPr lang="en-US" altLang="ja-JP" dirty="0"/>
              <a:t>)</a:t>
            </a:r>
            <a:endParaRPr kumimoji="1" lang="ja-JP" altLang="en-US"/>
          </a:p>
        </p:txBody>
      </p:sp>
      <p:sp>
        <p:nvSpPr>
          <p:cNvPr id="3" name="字幕 2">
            <a:extLst>
              <a:ext uri="{FF2B5EF4-FFF2-40B4-BE49-F238E27FC236}">
                <a16:creationId xmlns:a16="http://schemas.microsoft.com/office/drawing/2014/main" id="{3E345013-EC5B-27BD-F01B-D06A61ED20B7}"/>
              </a:ext>
            </a:extLst>
          </p:cNvPr>
          <p:cNvSpPr>
            <a:spLocks noGrp="1"/>
          </p:cNvSpPr>
          <p:nvPr>
            <p:ph type="subTitle" idx="1"/>
          </p:nvPr>
        </p:nvSpPr>
        <p:spPr>
          <a:xfrm>
            <a:off x="1143000" y="4584371"/>
            <a:ext cx="6858000" cy="1655762"/>
          </a:xfrm>
        </p:spPr>
        <p:txBody>
          <a:bodyPr/>
          <a:lstStyle/>
          <a:p>
            <a:endParaRPr kumimoji="1" lang="en-US" altLang="ja-JP" dirty="0"/>
          </a:p>
          <a:p>
            <a:r>
              <a:rPr kumimoji="1" lang="ja-JP" altLang="en-US"/>
              <a:t>学生番号：</a:t>
            </a:r>
            <a:r>
              <a:rPr kumimoji="1" lang="en-US" altLang="ja-JP" dirty="0"/>
              <a:t>50M23229</a:t>
            </a:r>
          </a:p>
          <a:p>
            <a:r>
              <a:rPr lang="ja-JP" altLang="en-US"/>
              <a:t>氏名：富田　洸</a:t>
            </a:r>
            <a:endParaRPr kumimoji="1" lang="ja-JP" altLang="en-US"/>
          </a:p>
        </p:txBody>
      </p:sp>
      <p:sp>
        <p:nvSpPr>
          <p:cNvPr id="4" name="スライド番号プレースホルダー 3">
            <a:extLst>
              <a:ext uri="{FF2B5EF4-FFF2-40B4-BE49-F238E27FC236}">
                <a16:creationId xmlns:a16="http://schemas.microsoft.com/office/drawing/2014/main" id="{4DE093AA-CA5F-AA8E-D9FE-D3B1C8A613F2}"/>
              </a:ext>
            </a:extLst>
          </p:cNvPr>
          <p:cNvSpPr>
            <a:spLocks noGrp="1"/>
          </p:cNvSpPr>
          <p:nvPr>
            <p:ph type="sldNum" sz="quarter" idx="12"/>
          </p:nvPr>
        </p:nvSpPr>
        <p:spPr/>
        <p:txBody>
          <a:bodyPr/>
          <a:lstStyle/>
          <a:p>
            <a:fld id="{7C554F67-DD8A-924F-B10D-B2BC5AE8CC20}" type="slidenum">
              <a:rPr kumimoji="1" lang="ja-JP" altLang="en-US" smtClean="0"/>
              <a:t>1</a:t>
            </a:fld>
            <a:endParaRPr kumimoji="1" lang="ja-JP" altLang="en-US"/>
          </a:p>
        </p:txBody>
      </p:sp>
    </p:spTree>
    <p:extLst>
      <p:ext uri="{BB962C8B-B14F-4D97-AF65-F5344CB8AC3E}">
        <p14:creationId xmlns:p14="http://schemas.microsoft.com/office/powerpoint/2010/main" val="353841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313338" y="67724"/>
            <a:ext cx="8517323" cy="1351488"/>
          </a:xfrm>
        </p:spPr>
        <p:txBody>
          <a:bodyPr>
            <a:normAutofit fontScale="90000"/>
          </a:bodyPr>
          <a:lstStyle/>
          <a:p>
            <a:r>
              <a:rPr lang="ja-JP" altLang="en-US"/>
              <a:t>変数選択とその理由</a:t>
            </a:r>
            <a:br>
              <a:rPr lang="en-US" altLang="ja-JP" dirty="0"/>
            </a:br>
            <a:r>
              <a:rPr lang="ja-JP" altLang="en-US"/>
              <a:t>「使用プログラミング言語と業種」</a:t>
            </a:r>
            <a:endParaRPr kumimoji="1" lang="ja-JP" altLang="en-US"/>
          </a:p>
        </p:txBody>
      </p:sp>
      <p:pic>
        <p:nvPicPr>
          <p:cNvPr id="5" name="図 4" descr="グラフ, 棒グラフ&#10;&#10;自動的に生成された説明">
            <a:extLst>
              <a:ext uri="{FF2B5EF4-FFF2-40B4-BE49-F238E27FC236}">
                <a16:creationId xmlns:a16="http://schemas.microsoft.com/office/drawing/2014/main" id="{7F837664-1378-0D32-7AC4-0C6A3F5165E2}"/>
              </a:ext>
            </a:extLst>
          </p:cNvPr>
          <p:cNvPicPr>
            <a:picLocks noChangeAspect="1"/>
          </p:cNvPicPr>
          <p:nvPr/>
        </p:nvPicPr>
        <p:blipFill>
          <a:blip r:embed="rId2"/>
          <a:stretch>
            <a:fillRect/>
          </a:stretch>
        </p:blipFill>
        <p:spPr>
          <a:xfrm>
            <a:off x="4673266" y="1842173"/>
            <a:ext cx="4231535" cy="3173651"/>
          </a:xfrm>
          <a:prstGeom prst="rect">
            <a:avLst/>
          </a:prstGeom>
        </p:spPr>
      </p:pic>
      <p:pic>
        <p:nvPicPr>
          <p:cNvPr id="13" name="図 12" descr="グラフ, 棒グラフ&#10;&#10;自動的に生成された説明">
            <a:extLst>
              <a:ext uri="{FF2B5EF4-FFF2-40B4-BE49-F238E27FC236}">
                <a16:creationId xmlns:a16="http://schemas.microsoft.com/office/drawing/2014/main" id="{555E64CB-92CF-6B3F-3E7A-3384F28DCA37}"/>
              </a:ext>
            </a:extLst>
          </p:cNvPr>
          <p:cNvPicPr>
            <a:picLocks noChangeAspect="1"/>
          </p:cNvPicPr>
          <p:nvPr/>
        </p:nvPicPr>
        <p:blipFill>
          <a:blip r:embed="rId3"/>
          <a:stretch>
            <a:fillRect/>
          </a:stretch>
        </p:blipFill>
        <p:spPr>
          <a:xfrm>
            <a:off x="340466" y="1842174"/>
            <a:ext cx="4231534" cy="3173651"/>
          </a:xfrm>
          <a:prstGeom prst="rect">
            <a:avLst/>
          </a:prstGeom>
        </p:spPr>
      </p:pic>
      <p:sp>
        <p:nvSpPr>
          <p:cNvPr id="4" name="テキスト ボックス 3">
            <a:extLst>
              <a:ext uri="{FF2B5EF4-FFF2-40B4-BE49-F238E27FC236}">
                <a16:creationId xmlns:a16="http://schemas.microsoft.com/office/drawing/2014/main" id="{043BBB62-15AB-7D18-5D31-01FC1F189CD8}"/>
              </a:ext>
            </a:extLst>
          </p:cNvPr>
          <p:cNvSpPr txBox="1"/>
          <p:nvPr/>
        </p:nvSpPr>
        <p:spPr>
          <a:xfrm>
            <a:off x="501445" y="5211534"/>
            <a:ext cx="3915710" cy="1200329"/>
          </a:xfrm>
          <a:prstGeom prst="rect">
            <a:avLst/>
          </a:prstGeom>
          <a:noFill/>
        </p:spPr>
        <p:txBody>
          <a:bodyPr wrap="square" rtlCol="0">
            <a:spAutoFit/>
          </a:bodyPr>
          <a:lstStyle/>
          <a:p>
            <a:r>
              <a:rPr kumimoji="1" lang="ja-JP" altLang="en-US"/>
              <a:t>使用プログラミング言語は，</a:t>
            </a:r>
            <a:r>
              <a:rPr kumimoji="1" lang="en-US" altLang="ja-JP" dirty="0"/>
              <a:t>Java</a:t>
            </a:r>
            <a:r>
              <a:rPr kumimoji="1" lang="ja-JP" altLang="en-US"/>
              <a:t>と</a:t>
            </a:r>
            <a:r>
              <a:rPr kumimoji="1" lang="en-US" altLang="ja-JP" dirty="0"/>
              <a:t>COBOL</a:t>
            </a:r>
            <a:r>
              <a:rPr kumimoji="1" lang="ja-JP" altLang="en-US"/>
              <a:t>と</a:t>
            </a:r>
            <a:r>
              <a:rPr kumimoji="1" lang="en-US" altLang="ja-JP" dirty="0"/>
              <a:t>ASP</a:t>
            </a:r>
            <a:r>
              <a:rPr kumimoji="1" lang="ja-JP" altLang="en-US"/>
              <a:t>以外は</a:t>
            </a:r>
            <a:r>
              <a:rPr kumimoji="1" lang="en-US" altLang="ja-JP" dirty="0"/>
              <a:t>1</a:t>
            </a:r>
            <a:r>
              <a:rPr kumimoji="1" lang="ja-JP" altLang="en-US"/>
              <a:t>桁台の使用であるため，上記</a:t>
            </a:r>
            <a:r>
              <a:rPr kumimoji="1" lang="en-US" altLang="ja-JP" dirty="0"/>
              <a:t>3</a:t>
            </a:r>
            <a:r>
              <a:rPr kumimoji="1" lang="ja-JP" altLang="en-US"/>
              <a:t>言語とそれ意外という変数にする．</a:t>
            </a:r>
          </a:p>
        </p:txBody>
      </p:sp>
      <p:sp>
        <p:nvSpPr>
          <p:cNvPr id="6" name="テキスト ボックス 5">
            <a:extLst>
              <a:ext uri="{FF2B5EF4-FFF2-40B4-BE49-F238E27FC236}">
                <a16:creationId xmlns:a16="http://schemas.microsoft.com/office/drawing/2014/main" id="{7D2817F3-BA45-EFE1-36AA-232F282B4A65}"/>
              </a:ext>
            </a:extLst>
          </p:cNvPr>
          <p:cNvSpPr txBox="1"/>
          <p:nvPr/>
        </p:nvSpPr>
        <p:spPr>
          <a:xfrm>
            <a:off x="1047721" y="1419212"/>
            <a:ext cx="2817024" cy="369332"/>
          </a:xfrm>
          <a:prstGeom prst="rect">
            <a:avLst/>
          </a:prstGeom>
          <a:noFill/>
        </p:spPr>
        <p:txBody>
          <a:bodyPr wrap="square" rtlCol="0">
            <a:spAutoFit/>
          </a:bodyPr>
          <a:lstStyle/>
          <a:p>
            <a:r>
              <a:rPr kumimoji="1" lang="ja-JP" altLang="en-US">
                <a:solidFill>
                  <a:srgbClr val="00B050"/>
                </a:solidFill>
              </a:rPr>
              <a:t>使用プログラミング言語</a:t>
            </a:r>
          </a:p>
        </p:txBody>
      </p:sp>
      <p:sp>
        <p:nvSpPr>
          <p:cNvPr id="8" name="テキスト ボックス 7">
            <a:extLst>
              <a:ext uri="{FF2B5EF4-FFF2-40B4-BE49-F238E27FC236}">
                <a16:creationId xmlns:a16="http://schemas.microsoft.com/office/drawing/2014/main" id="{F10CE25C-F449-49DB-9A03-B2C3DAD0E2CC}"/>
              </a:ext>
            </a:extLst>
          </p:cNvPr>
          <p:cNvSpPr txBox="1"/>
          <p:nvPr/>
        </p:nvSpPr>
        <p:spPr>
          <a:xfrm>
            <a:off x="6582614" y="1419212"/>
            <a:ext cx="1373598" cy="369332"/>
          </a:xfrm>
          <a:prstGeom prst="rect">
            <a:avLst/>
          </a:prstGeom>
          <a:noFill/>
        </p:spPr>
        <p:txBody>
          <a:bodyPr wrap="square" rtlCol="0">
            <a:spAutoFit/>
          </a:bodyPr>
          <a:lstStyle/>
          <a:p>
            <a:r>
              <a:rPr kumimoji="1" lang="ja-JP" altLang="en-US">
                <a:solidFill>
                  <a:srgbClr val="00B050"/>
                </a:solidFill>
              </a:rPr>
              <a:t>業種</a:t>
            </a:r>
          </a:p>
        </p:txBody>
      </p:sp>
      <p:sp>
        <p:nvSpPr>
          <p:cNvPr id="10" name="テキスト ボックス 9">
            <a:extLst>
              <a:ext uri="{FF2B5EF4-FFF2-40B4-BE49-F238E27FC236}">
                <a16:creationId xmlns:a16="http://schemas.microsoft.com/office/drawing/2014/main" id="{01677082-A387-40A7-8E96-44F735F0A5D3}"/>
              </a:ext>
            </a:extLst>
          </p:cNvPr>
          <p:cNvSpPr txBox="1"/>
          <p:nvPr/>
        </p:nvSpPr>
        <p:spPr>
          <a:xfrm>
            <a:off x="4831178" y="5211533"/>
            <a:ext cx="3915710" cy="1200329"/>
          </a:xfrm>
          <a:prstGeom prst="rect">
            <a:avLst/>
          </a:prstGeom>
          <a:noFill/>
        </p:spPr>
        <p:txBody>
          <a:bodyPr wrap="square" rtlCol="0">
            <a:spAutoFit/>
          </a:bodyPr>
          <a:lstStyle/>
          <a:p>
            <a:r>
              <a:rPr kumimoji="1" lang="ja-JP" altLang="en-US"/>
              <a:t>業種は，製造</a:t>
            </a:r>
            <a:r>
              <a:rPr kumimoji="1" lang="en-US" altLang="ja-JP" dirty="0"/>
              <a:t>[manufacture]</a:t>
            </a:r>
            <a:r>
              <a:rPr kumimoji="1" lang="ja-JP" altLang="en-US"/>
              <a:t>金融</a:t>
            </a:r>
            <a:r>
              <a:rPr kumimoji="1" lang="en-US" altLang="ja-JP" dirty="0"/>
              <a:t>[finance]</a:t>
            </a:r>
            <a:r>
              <a:rPr kumimoji="1" lang="ja-JP" altLang="en-US"/>
              <a:t>通信</a:t>
            </a:r>
            <a:r>
              <a:rPr kumimoji="1" lang="en-US" altLang="ja-JP" dirty="0"/>
              <a:t>[communication]</a:t>
            </a:r>
            <a:r>
              <a:rPr kumimoji="1" lang="ja-JP" altLang="en-US"/>
              <a:t>が多いがそれ以外は少ないので，その他</a:t>
            </a:r>
            <a:r>
              <a:rPr kumimoji="1" lang="en-US" altLang="ja-JP" dirty="0"/>
              <a:t>[others]</a:t>
            </a:r>
            <a:r>
              <a:rPr kumimoji="1" lang="ja-JP" altLang="en-US"/>
              <a:t>に入れることにする．</a:t>
            </a:r>
          </a:p>
        </p:txBody>
      </p:sp>
      <p:sp>
        <p:nvSpPr>
          <p:cNvPr id="3" name="スライド番号プレースホルダー 2">
            <a:extLst>
              <a:ext uri="{FF2B5EF4-FFF2-40B4-BE49-F238E27FC236}">
                <a16:creationId xmlns:a16="http://schemas.microsoft.com/office/drawing/2014/main" id="{A3E165F1-15A5-BC30-7F04-BCE2EC834204}"/>
              </a:ext>
            </a:extLst>
          </p:cNvPr>
          <p:cNvSpPr>
            <a:spLocks noGrp="1"/>
          </p:cNvSpPr>
          <p:nvPr>
            <p:ph type="sldNum" sz="quarter" idx="12"/>
          </p:nvPr>
        </p:nvSpPr>
        <p:spPr/>
        <p:txBody>
          <a:bodyPr/>
          <a:lstStyle/>
          <a:p>
            <a:fld id="{7C554F67-DD8A-924F-B10D-B2BC5AE8CC20}" type="slidenum">
              <a:rPr kumimoji="1" lang="ja-JP" altLang="en-US" smtClean="0"/>
              <a:t>10</a:t>
            </a:fld>
            <a:endParaRPr kumimoji="1" lang="ja-JP" altLang="en-US"/>
          </a:p>
        </p:txBody>
      </p:sp>
    </p:spTree>
    <p:extLst>
      <p:ext uri="{BB962C8B-B14F-4D97-AF65-F5344CB8AC3E}">
        <p14:creationId xmlns:p14="http://schemas.microsoft.com/office/powerpoint/2010/main" val="382701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49" y="-4206"/>
            <a:ext cx="7886700" cy="1325563"/>
          </a:xfrm>
        </p:spPr>
        <p:txBody>
          <a:bodyPr/>
          <a:lstStyle/>
          <a:p>
            <a:r>
              <a:rPr lang="ja-JP" altLang="en-US"/>
              <a:t>変数選択とその理由</a:t>
            </a:r>
            <a:br>
              <a:rPr lang="en-US" altLang="ja-JP" dirty="0"/>
            </a:br>
            <a:r>
              <a:rPr lang="ja-JP" altLang="en-US"/>
              <a:t>「要求仕様　明確度合い」</a:t>
            </a:r>
            <a:endParaRPr kumimoji="1" lang="ja-JP" altLang="en-US"/>
          </a:p>
        </p:txBody>
      </p:sp>
      <p:pic>
        <p:nvPicPr>
          <p:cNvPr id="9" name="図 8" descr="グラフ, 棒グラフ&#10;&#10;自動的に生成された説明">
            <a:extLst>
              <a:ext uri="{FF2B5EF4-FFF2-40B4-BE49-F238E27FC236}">
                <a16:creationId xmlns:a16="http://schemas.microsoft.com/office/drawing/2014/main" id="{2A3B7A00-E1B3-41E0-5447-C181869DF074}"/>
              </a:ext>
            </a:extLst>
          </p:cNvPr>
          <p:cNvPicPr>
            <a:picLocks noChangeAspect="1"/>
          </p:cNvPicPr>
          <p:nvPr/>
        </p:nvPicPr>
        <p:blipFill>
          <a:blip r:embed="rId2"/>
          <a:stretch>
            <a:fillRect/>
          </a:stretch>
        </p:blipFill>
        <p:spPr>
          <a:xfrm>
            <a:off x="2218554" y="1663916"/>
            <a:ext cx="4706891" cy="3530168"/>
          </a:xfrm>
          <a:prstGeom prst="rect">
            <a:avLst/>
          </a:prstGeom>
        </p:spPr>
      </p:pic>
      <p:pic>
        <p:nvPicPr>
          <p:cNvPr id="11" name="図 10" descr="グラフ, 棒グラフ, ヒストグラム&#10;&#10;自動的に生成された説明">
            <a:extLst>
              <a:ext uri="{FF2B5EF4-FFF2-40B4-BE49-F238E27FC236}">
                <a16:creationId xmlns:a16="http://schemas.microsoft.com/office/drawing/2014/main" id="{85538C59-1A68-315A-A1F4-9FB6F1B80783}"/>
              </a:ext>
            </a:extLst>
          </p:cNvPr>
          <p:cNvPicPr>
            <a:picLocks noChangeAspect="1"/>
          </p:cNvPicPr>
          <p:nvPr/>
        </p:nvPicPr>
        <p:blipFill>
          <a:blip r:embed="rId3"/>
          <a:stretch>
            <a:fillRect/>
          </a:stretch>
        </p:blipFill>
        <p:spPr>
          <a:xfrm>
            <a:off x="4690946" y="9948960"/>
            <a:ext cx="5842000" cy="4381500"/>
          </a:xfrm>
          <a:prstGeom prst="rect">
            <a:avLst/>
          </a:prstGeom>
        </p:spPr>
      </p:pic>
      <p:sp>
        <p:nvSpPr>
          <p:cNvPr id="3" name="テキスト ボックス 2">
            <a:extLst>
              <a:ext uri="{FF2B5EF4-FFF2-40B4-BE49-F238E27FC236}">
                <a16:creationId xmlns:a16="http://schemas.microsoft.com/office/drawing/2014/main" id="{E7EADA33-2DFD-42D1-22D9-A8A9875E3547}"/>
              </a:ext>
            </a:extLst>
          </p:cNvPr>
          <p:cNvSpPr txBox="1"/>
          <p:nvPr/>
        </p:nvSpPr>
        <p:spPr>
          <a:xfrm>
            <a:off x="3336511" y="1321357"/>
            <a:ext cx="2708870" cy="369332"/>
          </a:xfrm>
          <a:prstGeom prst="rect">
            <a:avLst/>
          </a:prstGeom>
          <a:noFill/>
        </p:spPr>
        <p:txBody>
          <a:bodyPr wrap="square" rtlCol="0">
            <a:spAutoFit/>
          </a:bodyPr>
          <a:lstStyle/>
          <a:p>
            <a:r>
              <a:rPr kumimoji="1" lang="ja-JP" altLang="en-US">
                <a:solidFill>
                  <a:srgbClr val="00B050"/>
                </a:solidFill>
              </a:rPr>
              <a:t>要求仕様　明確度度合い</a:t>
            </a:r>
          </a:p>
        </p:txBody>
      </p:sp>
      <p:sp>
        <p:nvSpPr>
          <p:cNvPr id="4" name="テキスト ボックス 3">
            <a:extLst>
              <a:ext uri="{FF2B5EF4-FFF2-40B4-BE49-F238E27FC236}">
                <a16:creationId xmlns:a16="http://schemas.microsoft.com/office/drawing/2014/main" id="{2B859AAB-C1A3-4982-8CE2-564B9A5D3982}"/>
              </a:ext>
            </a:extLst>
          </p:cNvPr>
          <p:cNvSpPr txBox="1"/>
          <p:nvPr/>
        </p:nvSpPr>
        <p:spPr>
          <a:xfrm>
            <a:off x="398686" y="4968237"/>
            <a:ext cx="8584520" cy="1754326"/>
          </a:xfrm>
          <a:prstGeom prst="rect">
            <a:avLst/>
          </a:prstGeom>
          <a:noFill/>
        </p:spPr>
        <p:txBody>
          <a:bodyPr wrap="square" rtlCol="0">
            <a:spAutoFit/>
          </a:bodyPr>
          <a:lstStyle/>
          <a:p>
            <a:r>
              <a:rPr kumimoji="1" lang="ja-JP" altLang="en-US"/>
              <a:t>この処理は，「非常に明確とかなり明確」と「やや曖昧と非常に曖昧」に分けた場合で処理を行う．非常に明確と，非常に曖昧が少ないことで影響もあまり大きくならないと予測する．</a:t>
            </a:r>
            <a:endParaRPr kumimoji="1" lang="en-US" altLang="ja-JP" dirty="0"/>
          </a:p>
          <a:p>
            <a:r>
              <a:rPr kumimoji="1" lang="ja-JP" altLang="en-US"/>
              <a:t>しかし，かなり明確が非常に明確よりもやや曖昧に似たニュアンスで使われている場合は変数としての分け方として間違っていることになると思われる．</a:t>
            </a:r>
            <a:endParaRPr kumimoji="1" lang="en-US" altLang="ja-JP" dirty="0"/>
          </a:p>
          <a:p>
            <a:r>
              <a:rPr kumimoji="1" lang="ja-JP" altLang="en-US"/>
              <a:t>それを判断するには生産性などの観点から見る必要があると思われる．</a:t>
            </a:r>
          </a:p>
        </p:txBody>
      </p:sp>
      <p:sp>
        <p:nvSpPr>
          <p:cNvPr id="5" name="スライド番号プレースホルダー 4">
            <a:extLst>
              <a:ext uri="{FF2B5EF4-FFF2-40B4-BE49-F238E27FC236}">
                <a16:creationId xmlns:a16="http://schemas.microsoft.com/office/drawing/2014/main" id="{3BF10253-5394-D2ED-C044-2613106A0833}"/>
              </a:ext>
            </a:extLst>
          </p:cNvPr>
          <p:cNvSpPr>
            <a:spLocks noGrp="1"/>
          </p:cNvSpPr>
          <p:nvPr>
            <p:ph type="sldNum" sz="quarter" idx="12"/>
          </p:nvPr>
        </p:nvSpPr>
        <p:spPr/>
        <p:txBody>
          <a:bodyPr/>
          <a:lstStyle/>
          <a:p>
            <a:fld id="{7C554F67-DD8A-924F-B10D-B2BC5AE8CC20}" type="slidenum">
              <a:rPr kumimoji="1" lang="ja-JP" altLang="en-US" smtClean="0"/>
              <a:t>11</a:t>
            </a:fld>
            <a:endParaRPr kumimoji="1" lang="ja-JP" altLang="en-US"/>
          </a:p>
        </p:txBody>
      </p:sp>
    </p:spTree>
    <p:extLst>
      <p:ext uri="{BB962C8B-B14F-4D97-AF65-F5344CB8AC3E}">
        <p14:creationId xmlns:p14="http://schemas.microsoft.com/office/powerpoint/2010/main" val="5264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50" y="10337"/>
            <a:ext cx="7886700" cy="1325563"/>
          </a:xfrm>
        </p:spPr>
        <p:txBody>
          <a:bodyPr/>
          <a:lstStyle/>
          <a:p>
            <a:r>
              <a:rPr lang="ja-JP" altLang="en-US"/>
              <a:t>変数選択とその理由</a:t>
            </a:r>
            <a:br>
              <a:rPr lang="en-US" altLang="ja-JP" dirty="0"/>
            </a:br>
            <a:r>
              <a:rPr lang="ja-JP" altLang="en-US"/>
              <a:t>「開発年度」</a:t>
            </a:r>
            <a:endParaRPr kumimoji="1" lang="ja-JP" altLang="en-US"/>
          </a:p>
        </p:txBody>
      </p:sp>
      <p:pic>
        <p:nvPicPr>
          <p:cNvPr id="11" name="図 10" descr="グラフ, 棒グラフ, ヒストグラム&#10;&#10;自動的に生成された説明">
            <a:extLst>
              <a:ext uri="{FF2B5EF4-FFF2-40B4-BE49-F238E27FC236}">
                <a16:creationId xmlns:a16="http://schemas.microsoft.com/office/drawing/2014/main" id="{85538C59-1A68-315A-A1F4-9FB6F1B80783}"/>
              </a:ext>
            </a:extLst>
          </p:cNvPr>
          <p:cNvPicPr>
            <a:picLocks noChangeAspect="1"/>
          </p:cNvPicPr>
          <p:nvPr/>
        </p:nvPicPr>
        <p:blipFill>
          <a:blip r:embed="rId2"/>
          <a:stretch>
            <a:fillRect/>
          </a:stretch>
        </p:blipFill>
        <p:spPr>
          <a:xfrm>
            <a:off x="2198469" y="1335900"/>
            <a:ext cx="4349815" cy="3262361"/>
          </a:xfrm>
          <a:prstGeom prst="rect">
            <a:avLst/>
          </a:prstGeom>
        </p:spPr>
      </p:pic>
      <p:sp>
        <p:nvSpPr>
          <p:cNvPr id="3" name="テキスト ボックス 2">
            <a:extLst>
              <a:ext uri="{FF2B5EF4-FFF2-40B4-BE49-F238E27FC236}">
                <a16:creationId xmlns:a16="http://schemas.microsoft.com/office/drawing/2014/main" id="{97C00B1E-437B-71FA-F494-F5FB0A57E50A}"/>
              </a:ext>
            </a:extLst>
          </p:cNvPr>
          <p:cNvSpPr txBox="1"/>
          <p:nvPr/>
        </p:nvSpPr>
        <p:spPr>
          <a:xfrm>
            <a:off x="398686" y="4968237"/>
            <a:ext cx="8584520" cy="1754326"/>
          </a:xfrm>
          <a:prstGeom prst="rect">
            <a:avLst/>
          </a:prstGeom>
          <a:noFill/>
        </p:spPr>
        <p:txBody>
          <a:bodyPr wrap="square" rtlCol="0">
            <a:spAutoFit/>
          </a:bodyPr>
          <a:lstStyle/>
          <a:p>
            <a:r>
              <a:rPr kumimoji="1" lang="ja-JP" altLang="en-US"/>
              <a:t>開発年度は，変数として使用しない．理由としては，開発技術は年々進歩していて開発の工数に影響を及ぼしているかもしれないが，その変化が直線的に同じように変化するとは限らないため，テストデータが未来のものである今回の場合はあまり有効ではないと考えたため．</a:t>
            </a:r>
            <a:endParaRPr kumimoji="1" lang="en-US" altLang="ja-JP" dirty="0"/>
          </a:p>
          <a:p>
            <a:r>
              <a:rPr kumimoji="1" lang="ja-JP" altLang="en-US"/>
              <a:t>年代が近いので，そこまで技術的進歩がないので影響はないかもしれない，そのため年度自体が影響を及ぼすことはかなり低いとも考えられる．</a:t>
            </a:r>
            <a:endParaRPr kumimoji="1" lang="en-US" altLang="ja-JP" dirty="0"/>
          </a:p>
        </p:txBody>
      </p:sp>
      <p:sp>
        <p:nvSpPr>
          <p:cNvPr id="4" name="スライド番号プレースホルダー 3">
            <a:extLst>
              <a:ext uri="{FF2B5EF4-FFF2-40B4-BE49-F238E27FC236}">
                <a16:creationId xmlns:a16="http://schemas.microsoft.com/office/drawing/2014/main" id="{7278EA74-DF3C-6EEC-983A-F04983B62B91}"/>
              </a:ext>
            </a:extLst>
          </p:cNvPr>
          <p:cNvSpPr>
            <a:spLocks noGrp="1"/>
          </p:cNvSpPr>
          <p:nvPr>
            <p:ph type="sldNum" sz="quarter" idx="12"/>
          </p:nvPr>
        </p:nvSpPr>
        <p:spPr/>
        <p:txBody>
          <a:bodyPr/>
          <a:lstStyle/>
          <a:p>
            <a:fld id="{7C554F67-DD8A-924F-B10D-B2BC5AE8CC20}" type="slidenum">
              <a:rPr kumimoji="1" lang="ja-JP" altLang="en-US" smtClean="0"/>
              <a:t>12</a:t>
            </a:fld>
            <a:endParaRPr kumimoji="1" lang="ja-JP" altLang="en-US"/>
          </a:p>
        </p:txBody>
      </p:sp>
    </p:spTree>
    <p:extLst>
      <p:ext uri="{BB962C8B-B14F-4D97-AF65-F5344CB8AC3E}">
        <p14:creationId xmlns:p14="http://schemas.microsoft.com/office/powerpoint/2010/main" val="137119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50" y="10337"/>
            <a:ext cx="7886700" cy="1325563"/>
          </a:xfrm>
        </p:spPr>
        <p:txBody>
          <a:bodyPr>
            <a:normAutofit/>
          </a:bodyPr>
          <a:lstStyle/>
          <a:p>
            <a:r>
              <a:rPr lang="ja-JP" altLang="en-US"/>
              <a:t>変数選択とその理由</a:t>
            </a:r>
            <a:br>
              <a:rPr lang="en-US" altLang="ja-JP" dirty="0"/>
            </a:br>
            <a:r>
              <a:rPr lang="ja-JP" altLang="en-US"/>
              <a:t>「</a:t>
            </a:r>
            <a:r>
              <a:rPr lang="en-US" altLang="ja-JP" dirty="0"/>
              <a:t>PM</a:t>
            </a:r>
            <a:r>
              <a:rPr lang="ja-JP" altLang="en-US"/>
              <a:t>経験年数・開発規模」</a:t>
            </a:r>
            <a:endParaRPr kumimoji="1" lang="ja-JP" altLang="en-US"/>
          </a:p>
        </p:txBody>
      </p:sp>
      <p:sp>
        <p:nvSpPr>
          <p:cNvPr id="3" name="テキスト ボックス 2">
            <a:extLst>
              <a:ext uri="{FF2B5EF4-FFF2-40B4-BE49-F238E27FC236}">
                <a16:creationId xmlns:a16="http://schemas.microsoft.com/office/drawing/2014/main" id="{97C00B1E-437B-71FA-F494-F5FB0A57E50A}"/>
              </a:ext>
            </a:extLst>
          </p:cNvPr>
          <p:cNvSpPr txBox="1"/>
          <p:nvPr/>
        </p:nvSpPr>
        <p:spPr>
          <a:xfrm>
            <a:off x="217802" y="1986046"/>
            <a:ext cx="8708396" cy="4031873"/>
          </a:xfrm>
          <a:prstGeom prst="rect">
            <a:avLst/>
          </a:prstGeom>
          <a:noFill/>
        </p:spPr>
        <p:txBody>
          <a:bodyPr wrap="square" rtlCol="0">
            <a:spAutoFit/>
          </a:bodyPr>
          <a:lstStyle/>
          <a:p>
            <a:r>
              <a:rPr kumimoji="1" lang="ja-JP" altLang="en-US" sz="2400"/>
              <a:t>「</a:t>
            </a:r>
            <a:r>
              <a:rPr kumimoji="1" lang="en-US" altLang="ja-JP" sz="2400" dirty="0"/>
              <a:t>PM</a:t>
            </a:r>
            <a:r>
              <a:rPr kumimoji="1" lang="ja-JP" altLang="en-US" sz="2400"/>
              <a:t>経験年数」</a:t>
            </a:r>
            <a:r>
              <a:rPr kumimoji="1" lang="ja-JP" altLang="en-US" sz="2800"/>
              <a:t>：</a:t>
            </a:r>
            <a:r>
              <a:rPr kumimoji="1" lang="ja-JP" altLang="en-US" sz="2000"/>
              <a:t>定量的な理由ではないが，</a:t>
            </a:r>
            <a:r>
              <a:rPr kumimoji="1" lang="en-US" altLang="ja-JP" sz="2000" dirty="0"/>
              <a:t>PM(</a:t>
            </a:r>
            <a:r>
              <a:rPr kumimoji="1" lang="ja-JP" altLang="en-US" sz="2000"/>
              <a:t>プロジェクトマネージャ</a:t>
            </a:r>
            <a:r>
              <a:rPr kumimoji="1" lang="en-US" altLang="ja-JP" sz="2000" dirty="0"/>
              <a:t>)</a:t>
            </a:r>
            <a:r>
              <a:rPr kumimoji="1" lang="ja-JP" altLang="en-US" sz="2000"/>
              <a:t>は，開発現場においての多くのことを見据えて作業を指揮する指揮者のような役割であり，こなしてきた現場の数が問題を解決する能力に影響すると考え変数として使用する．</a:t>
            </a:r>
            <a:endParaRPr kumimoji="1" lang="en-US" altLang="ja-JP" sz="2000" dirty="0"/>
          </a:p>
          <a:p>
            <a:r>
              <a:rPr kumimoji="1" lang="ja-JP" altLang="en-US" sz="2000"/>
              <a:t>しかし，年数が低い人でも能力値が高く開発を早く進めれたや経験年数長くてもやったことない開発であれば手間取ることがあると考えられる．</a:t>
            </a:r>
            <a:endParaRPr kumimoji="1" lang="en-US" altLang="ja-JP" sz="2800" dirty="0"/>
          </a:p>
          <a:p>
            <a:r>
              <a:rPr kumimoji="1" lang="ja-JP" altLang="en-US" sz="2800"/>
              <a:t>「開発規模」：</a:t>
            </a:r>
            <a:r>
              <a:rPr kumimoji="1" lang="ja-JP" altLang="en-US" sz="2000"/>
              <a:t>開発規模を使用する定量的な理由はないが規模が大きければそれだけ多くの時間はかかるだろうし，小さければ早いなど大まかな予想をすることができる一つの要因であることは間違いないと考えられる．工数を出す上で影響を及ぼすと感じたため使用する．</a:t>
            </a:r>
            <a:endParaRPr kumimoji="1" lang="en-US" altLang="ja-JP" sz="2800" dirty="0"/>
          </a:p>
          <a:p>
            <a:r>
              <a:rPr kumimoji="1" lang="ja-JP" altLang="en-US" sz="2000"/>
              <a:t>しかし，大きくても経験者ばかりで早く終わるや小さなものでもやったことがある人が少なければ開発期間は伸びるなども考えられる．</a:t>
            </a:r>
            <a:endParaRPr kumimoji="1" lang="en-US" altLang="ja-JP" sz="1600" dirty="0"/>
          </a:p>
        </p:txBody>
      </p:sp>
      <p:sp>
        <p:nvSpPr>
          <p:cNvPr id="4" name="スライド番号プレースホルダー 3">
            <a:extLst>
              <a:ext uri="{FF2B5EF4-FFF2-40B4-BE49-F238E27FC236}">
                <a16:creationId xmlns:a16="http://schemas.microsoft.com/office/drawing/2014/main" id="{DA50A5DD-AA36-E3B5-F19B-75B05F05C161}"/>
              </a:ext>
            </a:extLst>
          </p:cNvPr>
          <p:cNvSpPr>
            <a:spLocks noGrp="1"/>
          </p:cNvSpPr>
          <p:nvPr>
            <p:ph type="sldNum" sz="quarter" idx="12"/>
          </p:nvPr>
        </p:nvSpPr>
        <p:spPr/>
        <p:txBody>
          <a:bodyPr/>
          <a:lstStyle/>
          <a:p>
            <a:fld id="{7C554F67-DD8A-924F-B10D-B2BC5AE8CC20}" type="slidenum">
              <a:rPr kumimoji="1" lang="ja-JP" altLang="en-US" smtClean="0"/>
              <a:t>13</a:t>
            </a:fld>
            <a:endParaRPr kumimoji="1" lang="ja-JP" altLang="en-US"/>
          </a:p>
        </p:txBody>
      </p:sp>
    </p:spTree>
    <p:extLst>
      <p:ext uri="{BB962C8B-B14F-4D97-AF65-F5344CB8AC3E}">
        <p14:creationId xmlns:p14="http://schemas.microsoft.com/office/powerpoint/2010/main" val="392440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366279" y="103855"/>
            <a:ext cx="8411441" cy="1325563"/>
          </a:xfrm>
        </p:spPr>
        <p:txBody>
          <a:bodyPr>
            <a:normAutofit/>
          </a:bodyPr>
          <a:lstStyle/>
          <a:p>
            <a:r>
              <a:rPr lang="ja-JP" altLang="en-US"/>
              <a:t>パターン</a:t>
            </a:r>
            <a:r>
              <a:rPr lang="en-US" altLang="ja-JP" dirty="0"/>
              <a:t>A</a:t>
            </a:r>
            <a:r>
              <a:rPr lang="ja-JP" altLang="en-US"/>
              <a:t>を回帰分析した結果</a:t>
            </a:r>
            <a:br>
              <a:rPr lang="en-US" altLang="ja-JP" dirty="0"/>
            </a:br>
            <a:r>
              <a:rPr lang="ja-JP" altLang="en-US"/>
              <a:t>「教師データ」</a:t>
            </a:r>
            <a:endParaRPr kumimoji="1" lang="ja-JP" altLang="en-US"/>
          </a:p>
        </p:txBody>
      </p:sp>
      <p:sp>
        <p:nvSpPr>
          <p:cNvPr id="3" name="テキスト ボックス 2">
            <a:extLst>
              <a:ext uri="{FF2B5EF4-FFF2-40B4-BE49-F238E27FC236}">
                <a16:creationId xmlns:a16="http://schemas.microsoft.com/office/drawing/2014/main" id="{97C00B1E-437B-71FA-F494-F5FB0A57E50A}"/>
              </a:ext>
            </a:extLst>
          </p:cNvPr>
          <p:cNvSpPr txBox="1"/>
          <p:nvPr/>
        </p:nvSpPr>
        <p:spPr>
          <a:xfrm>
            <a:off x="83862" y="1319403"/>
            <a:ext cx="3090440" cy="3785652"/>
          </a:xfrm>
          <a:prstGeom prst="rect">
            <a:avLst/>
          </a:prstGeom>
          <a:noFill/>
        </p:spPr>
        <p:txBody>
          <a:bodyPr wrap="square" rtlCol="0">
            <a:spAutoFit/>
          </a:bodyPr>
          <a:lstStyle/>
          <a:p>
            <a:r>
              <a:rPr kumimoji="1" lang="ja-JP" altLang="en-US" sz="1600"/>
              <a:t>目的変数：</a:t>
            </a:r>
            <a:endParaRPr kumimoji="1" lang="en-US" altLang="ja-JP" sz="1600" dirty="0"/>
          </a:p>
          <a:p>
            <a:r>
              <a:rPr kumimoji="1" lang="ja-JP" altLang="en-US" sz="1600"/>
              <a:t>実際の工数</a:t>
            </a:r>
            <a:endParaRPr kumimoji="1" lang="en-US" altLang="ja-JP" sz="1600" dirty="0"/>
          </a:p>
          <a:p>
            <a:r>
              <a:rPr kumimoji="1" lang="en-US" altLang="ja-JP" sz="1600" dirty="0"/>
              <a:t>[</a:t>
            </a:r>
            <a:r>
              <a:rPr kumimoji="1" lang="ja-JP" altLang="en-US" sz="1600"/>
              <a:t>開発工数</a:t>
            </a:r>
            <a:r>
              <a:rPr kumimoji="1" lang="en-US" altLang="ja-JP" sz="1600" dirty="0"/>
              <a:t>_</a:t>
            </a:r>
            <a:r>
              <a:rPr kumimoji="1" lang="ja-JP" altLang="en-US" sz="1600"/>
              <a:t>人月</a:t>
            </a:r>
            <a:r>
              <a:rPr kumimoji="1" lang="en-US" altLang="ja-JP" sz="1600" dirty="0"/>
              <a:t>×</a:t>
            </a:r>
            <a:r>
              <a:rPr kumimoji="1" lang="ja-JP" altLang="en-US" sz="1600"/>
              <a:t>開発期間</a:t>
            </a:r>
            <a:r>
              <a:rPr kumimoji="1" lang="en-US" altLang="ja-JP" sz="1600" dirty="0"/>
              <a:t>_</a:t>
            </a:r>
            <a:r>
              <a:rPr kumimoji="1" lang="ja-JP" altLang="en-US" sz="1600"/>
              <a:t>月</a:t>
            </a:r>
            <a:r>
              <a:rPr kumimoji="1" lang="en-US" altLang="ja-JP" sz="1600" dirty="0"/>
              <a:t>]</a:t>
            </a:r>
          </a:p>
          <a:p>
            <a:r>
              <a:rPr kumimoji="1" lang="ja-JP" altLang="en-US" sz="1600"/>
              <a:t>予測変数：</a:t>
            </a:r>
            <a:r>
              <a:rPr kumimoji="1" lang="en-US" altLang="ja-JP" sz="1600" dirty="0"/>
              <a:t>11</a:t>
            </a:r>
            <a:r>
              <a:rPr kumimoji="1" lang="ja-JP" altLang="en-US" sz="1600"/>
              <a:t>変数</a:t>
            </a:r>
            <a:endParaRPr kumimoji="1" lang="en-US" altLang="ja-JP" sz="1600" dirty="0"/>
          </a:p>
          <a:p>
            <a:r>
              <a:rPr kumimoji="1" lang="en-US" altLang="ja-JP" sz="1600" dirty="0"/>
              <a:t>X1</a:t>
            </a:r>
            <a:r>
              <a:rPr kumimoji="1" lang="ja-JP" altLang="en-US" sz="1600"/>
              <a:t>：「新規開発かどうか」</a:t>
            </a:r>
            <a:endParaRPr kumimoji="1" lang="en-US" altLang="ja-JP" sz="1600" dirty="0"/>
          </a:p>
          <a:p>
            <a:r>
              <a:rPr kumimoji="1" lang="en-US" altLang="ja-JP" sz="1600" dirty="0"/>
              <a:t>X2</a:t>
            </a:r>
            <a:r>
              <a:rPr kumimoji="1" lang="ja-JP" altLang="en-US" sz="1600"/>
              <a:t>：「</a:t>
            </a:r>
            <a:r>
              <a:rPr kumimoji="1" lang="en-US" altLang="ja-JP" sz="1600" dirty="0"/>
              <a:t>Web</a:t>
            </a:r>
            <a:r>
              <a:rPr kumimoji="1" lang="ja-JP" altLang="en-US" sz="1600"/>
              <a:t>開発かどうか」</a:t>
            </a:r>
            <a:endParaRPr kumimoji="1" lang="en-US" altLang="ja-JP" sz="1600" dirty="0"/>
          </a:p>
          <a:p>
            <a:r>
              <a:rPr kumimoji="1" lang="en-US" altLang="ja-JP" sz="1600" dirty="0"/>
              <a:t>X3</a:t>
            </a:r>
            <a:r>
              <a:rPr kumimoji="1" lang="ja-JP" altLang="en-US" sz="1600"/>
              <a:t>：「</a:t>
            </a:r>
            <a:r>
              <a:rPr kumimoji="1" lang="en-US" altLang="ja-JP" sz="1600" dirty="0"/>
              <a:t>Java</a:t>
            </a:r>
            <a:r>
              <a:rPr kumimoji="1" lang="ja-JP" altLang="en-US" sz="1600"/>
              <a:t>かどうか」</a:t>
            </a:r>
            <a:endParaRPr kumimoji="1" lang="en-US" altLang="ja-JP" sz="1600" dirty="0"/>
          </a:p>
          <a:p>
            <a:r>
              <a:rPr kumimoji="1" lang="en-US" altLang="ja-JP" sz="1600" dirty="0"/>
              <a:t>X4</a:t>
            </a:r>
            <a:r>
              <a:rPr kumimoji="1" lang="ja-JP" altLang="en-US" sz="1600"/>
              <a:t>：「</a:t>
            </a:r>
            <a:r>
              <a:rPr kumimoji="1" lang="en-US" altLang="ja-JP" sz="1600" dirty="0"/>
              <a:t>COBOL</a:t>
            </a:r>
            <a:r>
              <a:rPr kumimoji="1" lang="ja-JP" altLang="en-US" sz="1600"/>
              <a:t>かどうか」</a:t>
            </a:r>
            <a:endParaRPr kumimoji="1" lang="en-US" altLang="ja-JP" sz="1600" dirty="0"/>
          </a:p>
          <a:p>
            <a:r>
              <a:rPr kumimoji="1" lang="en-US" altLang="ja-JP" sz="1600" dirty="0"/>
              <a:t>X5</a:t>
            </a:r>
            <a:r>
              <a:rPr kumimoji="1" lang="ja-JP" altLang="en-US" sz="1600"/>
              <a:t>：「</a:t>
            </a:r>
            <a:r>
              <a:rPr kumimoji="1" lang="en-US" altLang="ja-JP" sz="1600" dirty="0"/>
              <a:t>ASP</a:t>
            </a:r>
            <a:r>
              <a:rPr kumimoji="1" lang="ja-JP" altLang="en-US" sz="1600"/>
              <a:t>かどうか」</a:t>
            </a:r>
            <a:endParaRPr kumimoji="1" lang="en-US" altLang="ja-JP" sz="1600" dirty="0"/>
          </a:p>
          <a:p>
            <a:r>
              <a:rPr kumimoji="1" lang="en-US" altLang="ja-JP" sz="1600" dirty="0"/>
              <a:t>X6</a:t>
            </a:r>
            <a:r>
              <a:rPr kumimoji="1" lang="ja-JP" altLang="en-US" sz="1600"/>
              <a:t>：「製造かどうか」</a:t>
            </a:r>
            <a:endParaRPr kumimoji="1" lang="en-US" altLang="ja-JP" sz="1600" dirty="0"/>
          </a:p>
          <a:p>
            <a:r>
              <a:rPr kumimoji="1" lang="en-US" altLang="ja-JP" sz="1600" dirty="0"/>
              <a:t>X7:</a:t>
            </a:r>
            <a:r>
              <a:rPr kumimoji="1" lang="ja-JP" altLang="en-US" sz="1600"/>
              <a:t>「金融かどうか」</a:t>
            </a:r>
            <a:endParaRPr kumimoji="1" lang="en-US" altLang="ja-JP" sz="1600" dirty="0"/>
          </a:p>
          <a:p>
            <a:r>
              <a:rPr kumimoji="1" lang="en-US" altLang="ja-JP" sz="1600" dirty="0"/>
              <a:t>X8:</a:t>
            </a:r>
            <a:r>
              <a:rPr kumimoji="1" lang="ja-JP" altLang="en-US" sz="1600"/>
              <a:t>「通信かどうか」</a:t>
            </a:r>
            <a:endParaRPr kumimoji="1" lang="en-US" altLang="ja-JP" sz="1600" dirty="0"/>
          </a:p>
          <a:p>
            <a:r>
              <a:rPr kumimoji="1" lang="en-US" altLang="ja-JP" sz="1600" dirty="0"/>
              <a:t>X9:</a:t>
            </a:r>
            <a:r>
              <a:rPr kumimoji="1" lang="ja-JP" altLang="en-US" sz="1600"/>
              <a:t>「明確化どうか」</a:t>
            </a:r>
            <a:endParaRPr kumimoji="1" lang="en-US" altLang="ja-JP" sz="1600" dirty="0"/>
          </a:p>
          <a:p>
            <a:r>
              <a:rPr kumimoji="1" lang="en-US" altLang="ja-JP" sz="1600" dirty="0"/>
              <a:t>X10:</a:t>
            </a:r>
            <a:r>
              <a:rPr kumimoji="1" lang="ja-JP" altLang="en-US" sz="1600"/>
              <a:t>「</a:t>
            </a:r>
            <a:r>
              <a:rPr kumimoji="1" lang="en-US" altLang="ja-JP" sz="1600" dirty="0"/>
              <a:t>PM</a:t>
            </a:r>
            <a:r>
              <a:rPr kumimoji="1" lang="ja-JP" altLang="en-US" sz="1600"/>
              <a:t>経験年数」</a:t>
            </a:r>
            <a:endParaRPr kumimoji="1" lang="en-US" altLang="ja-JP" sz="1600" dirty="0"/>
          </a:p>
          <a:p>
            <a:r>
              <a:rPr kumimoji="1" lang="en-US" altLang="ja-JP" sz="1600" dirty="0"/>
              <a:t>X11:</a:t>
            </a:r>
            <a:r>
              <a:rPr kumimoji="1" lang="ja-JP" altLang="en-US" sz="1600"/>
              <a:t>「開発規模」</a:t>
            </a:r>
            <a:endParaRPr kumimoji="1" lang="en-US" altLang="ja-JP" sz="1600" dirty="0"/>
          </a:p>
        </p:txBody>
      </p:sp>
      <p:graphicFrame>
        <p:nvGraphicFramePr>
          <p:cNvPr id="5" name="グラフ 4">
            <a:extLst>
              <a:ext uri="{FF2B5EF4-FFF2-40B4-BE49-F238E27FC236}">
                <a16:creationId xmlns:a16="http://schemas.microsoft.com/office/drawing/2014/main" id="{F92C9D70-F915-718B-61B2-180DBE663834}"/>
              </a:ext>
            </a:extLst>
          </p:cNvPr>
          <p:cNvGraphicFramePr>
            <a:graphicFrameLocks/>
          </p:cNvGraphicFramePr>
          <p:nvPr>
            <p:extLst>
              <p:ext uri="{D42A27DB-BD31-4B8C-83A1-F6EECF244321}">
                <p14:modId xmlns:p14="http://schemas.microsoft.com/office/powerpoint/2010/main" val="3514941251"/>
              </p:ext>
            </p:extLst>
          </p:nvPr>
        </p:nvGraphicFramePr>
        <p:xfrm>
          <a:off x="2808024" y="1523372"/>
          <a:ext cx="6252113" cy="3377714"/>
        </p:xfrm>
        <a:graphic>
          <a:graphicData uri="http://schemas.openxmlformats.org/drawingml/2006/chart">
            <c:chart xmlns:c="http://schemas.openxmlformats.org/drawingml/2006/chart" xmlns:r="http://schemas.openxmlformats.org/officeDocument/2006/relationships" r:id="rId2"/>
          </a:graphicData>
        </a:graphic>
      </p:graphicFrame>
      <p:sp>
        <p:nvSpPr>
          <p:cNvPr id="11" name="正方形/長方形 10">
            <a:extLst>
              <a:ext uri="{FF2B5EF4-FFF2-40B4-BE49-F238E27FC236}">
                <a16:creationId xmlns:a16="http://schemas.microsoft.com/office/drawing/2014/main" id="{E20D54A9-29F5-A40F-C204-172C31A0B807}"/>
              </a:ext>
            </a:extLst>
          </p:cNvPr>
          <p:cNvSpPr/>
          <p:nvPr/>
        </p:nvSpPr>
        <p:spPr>
          <a:xfrm>
            <a:off x="83862" y="1280060"/>
            <a:ext cx="2890831" cy="3824996"/>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テキスト, 手紙&#10;&#10;自動的に生成された説明">
            <a:extLst>
              <a:ext uri="{FF2B5EF4-FFF2-40B4-BE49-F238E27FC236}">
                <a16:creationId xmlns:a16="http://schemas.microsoft.com/office/drawing/2014/main" id="{A4DF9C0B-6B36-4972-A868-DFA8C478E0C8}"/>
              </a:ext>
            </a:extLst>
          </p:cNvPr>
          <p:cNvPicPr>
            <a:picLocks noChangeAspect="1"/>
          </p:cNvPicPr>
          <p:nvPr/>
        </p:nvPicPr>
        <p:blipFill>
          <a:blip r:embed="rId3"/>
          <a:stretch>
            <a:fillRect/>
          </a:stretch>
        </p:blipFill>
        <p:spPr>
          <a:xfrm>
            <a:off x="2129589" y="4995040"/>
            <a:ext cx="6930548" cy="1624189"/>
          </a:xfrm>
          <a:prstGeom prst="rect">
            <a:avLst/>
          </a:prstGeom>
        </p:spPr>
      </p:pic>
      <p:cxnSp>
        <p:nvCxnSpPr>
          <p:cNvPr id="6" name="直線コネクタ 5">
            <a:extLst>
              <a:ext uri="{FF2B5EF4-FFF2-40B4-BE49-F238E27FC236}">
                <a16:creationId xmlns:a16="http://schemas.microsoft.com/office/drawing/2014/main" id="{EE9F351F-6004-042F-2FCE-E69B2981F8DC}"/>
              </a:ext>
            </a:extLst>
          </p:cNvPr>
          <p:cNvCxnSpPr>
            <a:cxnSpLocks/>
          </p:cNvCxnSpPr>
          <p:nvPr/>
        </p:nvCxnSpPr>
        <p:spPr>
          <a:xfrm flipV="1">
            <a:off x="3648269" y="1066800"/>
            <a:ext cx="5129451" cy="31692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8EA90283-DBF5-A929-CC83-B512DD9035FF}"/>
              </a:ext>
            </a:extLst>
          </p:cNvPr>
          <p:cNvSpPr>
            <a:spLocks noGrp="1"/>
          </p:cNvSpPr>
          <p:nvPr>
            <p:ph type="sldNum" sz="quarter" idx="12"/>
          </p:nvPr>
        </p:nvSpPr>
        <p:spPr/>
        <p:txBody>
          <a:bodyPr/>
          <a:lstStyle/>
          <a:p>
            <a:fld id="{7C554F67-DD8A-924F-B10D-B2BC5AE8CC20}" type="slidenum">
              <a:rPr kumimoji="1" lang="ja-JP" altLang="en-US" smtClean="0"/>
              <a:t>14</a:t>
            </a:fld>
            <a:endParaRPr kumimoji="1" lang="ja-JP" altLang="en-US"/>
          </a:p>
        </p:txBody>
      </p:sp>
    </p:spTree>
    <p:extLst>
      <p:ext uri="{BB962C8B-B14F-4D97-AF65-F5344CB8AC3E}">
        <p14:creationId xmlns:p14="http://schemas.microsoft.com/office/powerpoint/2010/main" val="342198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628650" y="95681"/>
            <a:ext cx="7886700" cy="1325563"/>
          </a:xfrm>
        </p:spPr>
        <p:txBody>
          <a:bodyPr/>
          <a:lstStyle/>
          <a:p>
            <a:r>
              <a:rPr kumimoji="1" lang="ja-JP" altLang="en-US"/>
              <a:t>パターン</a:t>
            </a:r>
            <a:r>
              <a:rPr kumimoji="1" lang="en-US" altLang="ja-JP" dirty="0"/>
              <a:t>A</a:t>
            </a:r>
            <a:r>
              <a:rPr kumimoji="1" lang="ja-JP" altLang="en-US"/>
              <a:t>結果</a:t>
            </a:r>
          </a:p>
        </p:txBody>
      </p:sp>
      <p:pic>
        <p:nvPicPr>
          <p:cNvPr id="5" name="コンテンツ プレースホルダー 4" descr="テーブル&#10;&#10;自動的に生成された説明">
            <a:extLst>
              <a:ext uri="{FF2B5EF4-FFF2-40B4-BE49-F238E27FC236}">
                <a16:creationId xmlns:a16="http://schemas.microsoft.com/office/drawing/2014/main" id="{4712D824-8254-DA86-56C9-A9914F2F21E4}"/>
              </a:ext>
            </a:extLst>
          </p:cNvPr>
          <p:cNvPicPr>
            <a:picLocks noGrp="1" noChangeAspect="1"/>
          </p:cNvPicPr>
          <p:nvPr>
            <p:ph idx="1"/>
          </p:nvPr>
        </p:nvPicPr>
        <p:blipFill rotWithShape="1">
          <a:blip r:embed="rId2"/>
          <a:srcRect t="31193"/>
          <a:stretch/>
        </p:blipFill>
        <p:spPr>
          <a:xfrm>
            <a:off x="2241124" y="1329639"/>
            <a:ext cx="6820580" cy="3891940"/>
          </a:xfrm>
        </p:spPr>
      </p:pic>
      <p:pic>
        <p:nvPicPr>
          <p:cNvPr id="6" name="コンテンツ プレースホルダー 4" descr="テーブル&#10;&#10;自動的に生成された説明">
            <a:extLst>
              <a:ext uri="{FF2B5EF4-FFF2-40B4-BE49-F238E27FC236}">
                <a16:creationId xmlns:a16="http://schemas.microsoft.com/office/drawing/2014/main" id="{4A5AE6FC-4807-6670-24BF-5DD5B3B5CDA3}"/>
              </a:ext>
            </a:extLst>
          </p:cNvPr>
          <p:cNvPicPr>
            <a:picLocks noChangeAspect="1"/>
          </p:cNvPicPr>
          <p:nvPr/>
        </p:nvPicPr>
        <p:blipFill rotWithShape="1">
          <a:blip r:embed="rId2"/>
          <a:srcRect t="5461" r="76372" b="71104"/>
          <a:stretch/>
        </p:blipFill>
        <p:spPr>
          <a:xfrm>
            <a:off x="82296" y="1329639"/>
            <a:ext cx="2158828" cy="1775724"/>
          </a:xfrm>
          <a:prstGeom prst="rect">
            <a:avLst/>
          </a:prstGeom>
        </p:spPr>
      </p:pic>
      <p:cxnSp>
        <p:nvCxnSpPr>
          <p:cNvPr id="4" name="直線コネクタ 3">
            <a:extLst>
              <a:ext uri="{FF2B5EF4-FFF2-40B4-BE49-F238E27FC236}">
                <a16:creationId xmlns:a16="http://schemas.microsoft.com/office/drawing/2014/main" id="{4113B2B9-CE91-33F6-141A-C081A18FFB57}"/>
              </a:ext>
            </a:extLst>
          </p:cNvPr>
          <p:cNvCxnSpPr/>
          <p:nvPr/>
        </p:nvCxnSpPr>
        <p:spPr>
          <a:xfrm>
            <a:off x="82296" y="1974716"/>
            <a:ext cx="20286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FF739D5-6C55-E658-D634-5382E2020F73}"/>
              </a:ext>
            </a:extLst>
          </p:cNvPr>
          <p:cNvCxnSpPr/>
          <p:nvPr/>
        </p:nvCxnSpPr>
        <p:spPr>
          <a:xfrm>
            <a:off x="82296" y="2263303"/>
            <a:ext cx="20286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CEACE61-F709-D3BB-374A-F776E7AD3C8E}"/>
              </a:ext>
            </a:extLst>
          </p:cNvPr>
          <p:cNvCxnSpPr>
            <a:cxnSpLocks/>
          </p:cNvCxnSpPr>
          <p:nvPr/>
        </p:nvCxnSpPr>
        <p:spPr>
          <a:xfrm>
            <a:off x="5954559" y="1974716"/>
            <a:ext cx="81589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72B792A-D418-E140-C696-F367F97BBFF9}"/>
              </a:ext>
            </a:extLst>
          </p:cNvPr>
          <p:cNvCxnSpPr>
            <a:cxnSpLocks/>
          </p:cNvCxnSpPr>
          <p:nvPr/>
        </p:nvCxnSpPr>
        <p:spPr>
          <a:xfrm>
            <a:off x="4443530" y="2739959"/>
            <a:ext cx="151102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図 11" descr="テキスト, 手紙&#10;&#10;自動的に生成された説明">
            <a:extLst>
              <a:ext uri="{FF2B5EF4-FFF2-40B4-BE49-F238E27FC236}">
                <a16:creationId xmlns:a16="http://schemas.microsoft.com/office/drawing/2014/main" id="{AB178277-4377-753D-07E1-B0238EC8D055}"/>
              </a:ext>
            </a:extLst>
          </p:cNvPr>
          <p:cNvPicPr>
            <a:picLocks noChangeAspect="1"/>
          </p:cNvPicPr>
          <p:nvPr/>
        </p:nvPicPr>
        <p:blipFill>
          <a:blip r:embed="rId3"/>
          <a:stretch>
            <a:fillRect/>
          </a:stretch>
        </p:blipFill>
        <p:spPr>
          <a:xfrm>
            <a:off x="978256" y="5174726"/>
            <a:ext cx="6930548" cy="1624189"/>
          </a:xfrm>
          <a:prstGeom prst="rect">
            <a:avLst/>
          </a:prstGeom>
        </p:spPr>
      </p:pic>
      <p:sp>
        <p:nvSpPr>
          <p:cNvPr id="3" name="スライド番号プレースホルダー 2">
            <a:extLst>
              <a:ext uri="{FF2B5EF4-FFF2-40B4-BE49-F238E27FC236}">
                <a16:creationId xmlns:a16="http://schemas.microsoft.com/office/drawing/2014/main" id="{DE69623A-8765-5F39-E408-58935B50A8EA}"/>
              </a:ext>
            </a:extLst>
          </p:cNvPr>
          <p:cNvSpPr>
            <a:spLocks noGrp="1"/>
          </p:cNvSpPr>
          <p:nvPr>
            <p:ph type="sldNum" sz="quarter" idx="12"/>
          </p:nvPr>
        </p:nvSpPr>
        <p:spPr/>
        <p:txBody>
          <a:bodyPr/>
          <a:lstStyle/>
          <a:p>
            <a:fld id="{7C554F67-DD8A-924F-B10D-B2BC5AE8CC20}" type="slidenum">
              <a:rPr kumimoji="1" lang="ja-JP" altLang="en-US" smtClean="0"/>
              <a:t>15</a:t>
            </a:fld>
            <a:endParaRPr kumimoji="1" lang="ja-JP" altLang="en-US"/>
          </a:p>
        </p:txBody>
      </p:sp>
    </p:spTree>
    <p:extLst>
      <p:ext uri="{BB962C8B-B14F-4D97-AF65-F5344CB8AC3E}">
        <p14:creationId xmlns:p14="http://schemas.microsoft.com/office/powerpoint/2010/main" val="50604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64505" y="18255"/>
            <a:ext cx="8414989" cy="1325563"/>
          </a:xfrm>
        </p:spPr>
        <p:txBody>
          <a:bodyPr>
            <a:normAutofit fontScale="90000"/>
          </a:bodyPr>
          <a:lstStyle/>
          <a:p>
            <a:r>
              <a:rPr kumimoji="1" lang="ja-JP" altLang="en-US"/>
              <a:t>パターン</a:t>
            </a:r>
            <a:r>
              <a:rPr kumimoji="1" lang="en-US" altLang="ja-JP" dirty="0"/>
              <a:t>A</a:t>
            </a:r>
            <a:br>
              <a:rPr lang="en-US" altLang="ja-JP" dirty="0"/>
            </a:br>
            <a:r>
              <a:rPr lang="ja-JP" altLang="en-US"/>
              <a:t>テストデータを回帰式に入れてみる</a:t>
            </a:r>
            <a:endParaRPr kumimoji="1" lang="ja-JP" altLang="en-US"/>
          </a:p>
        </p:txBody>
      </p:sp>
      <p:graphicFrame>
        <p:nvGraphicFramePr>
          <p:cNvPr id="7" name="コンテンツ プレースホルダー 6">
            <a:extLst>
              <a:ext uri="{FF2B5EF4-FFF2-40B4-BE49-F238E27FC236}">
                <a16:creationId xmlns:a16="http://schemas.microsoft.com/office/drawing/2014/main" id="{D38EA763-B835-D702-DBC9-B9CF30CBDD3E}"/>
              </a:ext>
            </a:extLst>
          </p:cNvPr>
          <p:cNvGraphicFramePr>
            <a:graphicFrameLocks noGrp="1"/>
          </p:cNvGraphicFramePr>
          <p:nvPr>
            <p:ph idx="1"/>
            <p:extLst>
              <p:ext uri="{D42A27DB-BD31-4B8C-83A1-F6EECF244321}">
                <p14:modId xmlns:p14="http://schemas.microsoft.com/office/powerpoint/2010/main" val="1134058310"/>
              </p:ext>
            </p:extLst>
          </p:nvPr>
        </p:nvGraphicFramePr>
        <p:xfrm>
          <a:off x="1602290" y="1148575"/>
          <a:ext cx="5939418" cy="3467217"/>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a:extLst>
              <a:ext uri="{FF2B5EF4-FFF2-40B4-BE49-F238E27FC236}">
                <a16:creationId xmlns:a16="http://schemas.microsoft.com/office/drawing/2014/main" id="{63840586-1B28-DE28-AB17-6AA287648B89}"/>
              </a:ext>
            </a:extLst>
          </p:cNvPr>
          <p:cNvSpPr txBox="1"/>
          <p:nvPr/>
        </p:nvSpPr>
        <p:spPr>
          <a:xfrm>
            <a:off x="531774" y="4615792"/>
            <a:ext cx="8414989" cy="1754326"/>
          </a:xfrm>
          <a:prstGeom prst="rect">
            <a:avLst/>
          </a:prstGeom>
          <a:noFill/>
        </p:spPr>
        <p:txBody>
          <a:bodyPr wrap="square" rtlCol="0">
            <a:spAutoFit/>
          </a:bodyPr>
          <a:lstStyle/>
          <a:p>
            <a:r>
              <a:rPr kumimoji="1" lang="ja-JP" altLang="en-US"/>
              <a:t>絶対誤差平均：</a:t>
            </a:r>
            <a:r>
              <a:rPr kumimoji="1" lang="en-US" altLang="ja-JP" dirty="0"/>
              <a:t>1737.20137</a:t>
            </a:r>
          </a:p>
          <a:p>
            <a:r>
              <a:rPr kumimoji="1" lang="ja-JP" altLang="en-US"/>
              <a:t>　絶対誤差最大：</a:t>
            </a:r>
            <a:r>
              <a:rPr kumimoji="1" lang="en-US" altLang="ja-JP" dirty="0"/>
              <a:t>4620.04446</a:t>
            </a:r>
            <a:r>
              <a:rPr kumimoji="1" lang="ja-JP" altLang="en-US"/>
              <a:t>　　「実際工数：</a:t>
            </a:r>
            <a:r>
              <a:rPr kumimoji="1" lang="en-US" altLang="ja-JP" dirty="0"/>
              <a:t>86</a:t>
            </a:r>
            <a:r>
              <a:rPr kumimoji="1" lang="ja-JP" altLang="en-US"/>
              <a:t>　予測工数：</a:t>
            </a:r>
            <a:r>
              <a:rPr kumimoji="1" lang="en-US" altLang="ja-JP" dirty="0"/>
              <a:t>4704.0446 </a:t>
            </a:r>
            <a:r>
              <a:rPr kumimoji="1" lang="ja-JP" altLang="en-US"/>
              <a:t>」</a:t>
            </a:r>
            <a:endParaRPr kumimoji="1" lang="en-US" altLang="ja-JP" dirty="0"/>
          </a:p>
          <a:p>
            <a:r>
              <a:rPr kumimoji="1" lang="ja-JP" altLang="en-US"/>
              <a:t>　絶対誤差最小：</a:t>
            </a:r>
            <a:r>
              <a:rPr kumimoji="1" lang="en-US" altLang="ja-JP" dirty="0"/>
              <a:t>173.263346</a:t>
            </a:r>
            <a:r>
              <a:rPr kumimoji="1" lang="ja-JP" altLang="en-US"/>
              <a:t>　　「実際工数：</a:t>
            </a:r>
            <a:r>
              <a:rPr kumimoji="1" lang="en-US" altLang="ja-JP" dirty="0"/>
              <a:t>2736</a:t>
            </a:r>
            <a:r>
              <a:rPr kumimoji="1" lang="ja-JP" altLang="en-US"/>
              <a:t>　予測工数：</a:t>
            </a:r>
            <a:r>
              <a:rPr kumimoji="1" lang="en-US" altLang="ja-JP" dirty="0"/>
              <a:t>2562.73655 </a:t>
            </a:r>
            <a:r>
              <a:rPr kumimoji="1" lang="ja-JP" altLang="en-US"/>
              <a:t>」</a:t>
            </a:r>
            <a:endParaRPr kumimoji="1" lang="en-US" altLang="ja-JP" dirty="0"/>
          </a:p>
          <a:p>
            <a:r>
              <a:rPr kumimoji="1" lang="ja-JP" altLang="en-US"/>
              <a:t>相対誤差平均：</a:t>
            </a:r>
            <a:r>
              <a:rPr kumimoji="1" lang="en-US" altLang="ja-JP" dirty="0"/>
              <a:t>57.2488487</a:t>
            </a:r>
          </a:p>
          <a:p>
            <a:r>
              <a:rPr kumimoji="1" lang="ja-JP" altLang="en-US"/>
              <a:t>　相対誤差最大：</a:t>
            </a:r>
            <a:r>
              <a:rPr kumimoji="1" lang="en-US" altLang="ja-JP" dirty="0"/>
              <a:t>776.114565</a:t>
            </a:r>
            <a:r>
              <a:rPr kumimoji="1" lang="ja-JP" altLang="en-US"/>
              <a:t>　　「実際工数：</a:t>
            </a:r>
            <a:r>
              <a:rPr kumimoji="1" lang="en-US" altLang="ja-JP" dirty="0"/>
              <a:t>3</a:t>
            </a:r>
            <a:r>
              <a:rPr kumimoji="1" lang="ja-JP" altLang="en-US"/>
              <a:t>　予測工数：</a:t>
            </a:r>
            <a:r>
              <a:rPr kumimoji="1" lang="en-US" altLang="ja-JP" dirty="0"/>
              <a:t>2331.34369</a:t>
            </a:r>
            <a:r>
              <a:rPr kumimoji="1" lang="ja-JP" altLang="en-US"/>
              <a:t>」</a:t>
            </a:r>
            <a:endParaRPr kumimoji="1" lang="en-US" altLang="ja-JP" dirty="0"/>
          </a:p>
          <a:p>
            <a:r>
              <a:rPr kumimoji="1" lang="ja-JP" altLang="en-US"/>
              <a:t>　相対誤差最小：</a:t>
            </a:r>
            <a:r>
              <a:rPr kumimoji="1" lang="en-US" altLang="ja-JP" dirty="0"/>
              <a:t>0.06332725</a:t>
            </a:r>
            <a:r>
              <a:rPr kumimoji="1" lang="ja-JP" altLang="en-US"/>
              <a:t>　　「実際工数：</a:t>
            </a:r>
            <a:r>
              <a:rPr kumimoji="1" lang="en-US" altLang="ja-JP" dirty="0"/>
              <a:t>2736</a:t>
            </a:r>
            <a:r>
              <a:rPr kumimoji="1" lang="ja-JP" altLang="en-US"/>
              <a:t>　予測工数：</a:t>
            </a:r>
            <a:r>
              <a:rPr kumimoji="1" lang="en-US" altLang="ja-JP" dirty="0"/>
              <a:t>2562.73655 </a:t>
            </a:r>
            <a:r>
              <a:rPr kumimoji="1" lang="ja-JP" altLang="en-US"/>
              <a:t>」</a:t>
            </a:r>
          </a:p>
        </p:txBody>
      </p:sp>
      <p:cxnSp>
        <p:nvCxnSpPr>
          <p:cNvPr id="4" name="直線コネクタ 3">
            <a:extLst>
              <a:ext uri="{FF2B5EF4-FFF2-40B4-BE49-F238E27FC236}">
                <a16:creationId xmlns:a16="http://schemas.microsoft.com/office/drawing/2014/main" id="{A4624DA9-9E3E-231F-8D69-4CA8E50F57CB}"/>
              </a:ext>
            </a:extLst>
          </p:cNvPr>
          <p:cNvCxnSpPr>
            <a:cxnSpLocks/>
          </p:cNvCxnSpPr>
          <p:nvPr/>
        </p:nvCxnSpPr>
        <p:spPr>
          <a:xfrm flipV="1">
            <a:off x="2385391" y="2238375"/>
            <a:ext cx="5606084" cy="12522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FEE8864-686E-75DF-CE58-4749E60626AC}"/>
              </a:ext>
            </a:extLst>
          </p:cNvPr>
          <p:cNvSpPr>
            <a:spLocks noGrp="1"/>
          </p:cNvSpPr>
          <p:nvPr>
            <p:ph type="sldNum" sz="quarter" idx="12"/>
          </p:nvPr>
        </p:nvSpPr>
        <p:spPr/>
        <p:txBody>
          <a:bodyPr/>
          <a:lstStyle/>
          <a:p>
            <a:fld id="{7C554F67-DD8A-924F-B10D-B2BC5AE8CC20}" type="slidenum">
              <a:rPr kumimoji="1" lang="ja-JP" altLang="en-US" smtClean="0"/>
              <a:t>16</a:t>
            </a:fld>
            <a:endParaRPr kumimoji="1" lang="ja-JP" altLang="en-US"/>
          </a:p>
        </p:txBody>
      </p:sp>
    </p:spTree>
    <p:extLst>
      <p:ext uri="{BB962C8B-B14F-4D97-AF65-F5344CB8AC3E}">
        <p14:creationId xmlns:p14="http://schemas.microsoft.com/office/powerpoint/2010/main" val="7815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64505" y="18256"/>
            <a:ext cx="8414989" cy="1003138"/>
          </a:xfrm>
        </p:spPr>
        <p:txBody>
          <a:bodyPr>
            <a:normAutofit/>
          </a:bodyPr>
          <a:lstStyle/>
          <a:p>
            <a:r>
              <a:rPr kumimoji="1" lang="ja-JP" altLang="en-US"/>
              <a:t>パターン</a:t>
            </a:r>
            <a:r>
              <a:rPr kumimoji="1" lang="en-US" altLang="ja-JP" dirty="0"/>
              <a:t>A</a:t>
            </a:r>
            <a:r>
              <a:rPr lang="ja-JP" altLang="en-US"/>
              <a:t>の回帰分析結果</a:t>
            </a:r>
            <a:endParaRPr kumimoji="1" lang="ja-JP" altLang="en-US"/>
          </a:p>
        </p:txBody>
      </p:sp>
      <p:graphicFrame>
        <p:nvGraphicFramePr>
          <p:cNvPr id="7" name="コンテンツ プレースホルダー 6">
            <a:extLst>
              <a:ext uri="{FF2B5EF4-FFF2-40B4-BE49-F238E27FC236}">
                <a16:creationId xmlns:a16="http://schemas.microsoft.com/office/drawing/2014/main" id="{D38EA763-B835-D702-DBC9-B9CF30CBDD3E}"/>
              </a:ext>
            </a:extLst>
          </p:cNvPr>
          <p:cNvGraphicFramePr>
            <a:graphicFrameLocks noGrp="1"/>
          </p:cNvGraphicFramePr>
          <p:nvPr>
            <p:ph idx="1"/>
            <p:extLst>
              <p:ext uri="{D42A27DB-BD31-4B8C-83A1-F6EECF244321}">
                <p14:modId xmlns:p14="http://schemas.microsoft.com/office/powerpoint/2010/main" val="1559850267"/>
              </p:ext>
            </p:extLst>
          </p:nvPr>
        </p:nvGraphicFramePr>
        <p:xfrm>
          <a:off x="89522" y="980824"/>
          <a:ext cx="4039753" cy="2280425"/>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a:extLst>
              <a:ext uri="{FF2B5EF4-FFF2-40B4-BE49-F238E27FC236}">
                <a16:creationId xmlns:a16="http://schemas.microsoft.com/office/drawing/2014/main" id="{63840586-1B28-DE28-AB17-6AA287648B89}"/>
              </a:ext>
            </a:extLst>
          </p:cNvPr>
          <p:cNvSpPr txBox="1"/>
          <p:nvPr/>
        </p:nvSpPr>
        <p:spPr>
          <a:xfrm>
            <a:off x="364505" y="3618048"/>
            <a:ext cx="8414989" cy="3139321"/>
          </a:xfrm>
          <a:prstGeom prst="rect">
            <a:avLst/>
          </a:prstGeom>
          <a:noFill/>
        </p:spPr>
        <p:txBody>
          <a:bodyPr wrap="square" rtlCol="0">
            <a:spAutoFit/>
          </a:bodyPr>
          <a:lstStyle/>
          <a:p>
            <a:pPr marL="285750" indent="-285750">
              <a:buFont typeface="Arial" panose="020B0604020202020204" pitchFamily="34" charset="0"/>
              <a:buChar char="•"/>
            </a:pPr>
            <a:r>
              <a:rPr lang="ja-JP" altLang="en-US"/>
              <a:t>教師データで学習した結果で重決定</a:t>
            </a:r>
            <a:r>
              <a:rPr lang="en" altLang="ja-JP" dirty="0"/>
              <a:t>R2</a:t>
            </a:r>
            <a:r>
              <a:rPr lang="ja-JP" altLang="en-US"/>
              <a:t>が</a:t>
            </a:r>
            <a:r>
              <a:rPr lang="en-US" altLang="ja-JP" dirty="0"/>
              <a:t>0.75</a:t>
            </a:r>
            <a:r>
              <a:rPr lang="ja-JP" altLang="en-US"/>
              <a:t>であるため当てはまりは高いのだと考えられる．重相関係数も</a:t>
            </a:r>
            <a:r>
              <a:rPr lang="en-US" altLang="ja-JP" dirty="0"/>
              <a:t>0.87</a:t>
            </a:r>
            <a:r>
              <a:rPr lang="ja-JP" altLang="en-US"/>
              <a:t>程度と高い一致率であると思われる．</a:t>
            </a:r>
          </a:p>
          <a:p>
            <a:pPr marL="285750" indent="-285750">
              <a:buFont typeface="Arial" panose="020B0604020202020204" pitchFamily="34" charset="0"/>
              <a:buChar char="•"/>
            </a:pPr>
            <a:r>
              <a:rPr lang="ja-JP" altLang="en-US"/>
              <a:t>テストデータの当てはまりは極端に低いと思われる．相対誤差平均がテストデータは教師データの</a:t>
            </a:r>
            <a:r>
              <a:rPr lang="en-US" altLang="ja-JP" dirty="0"/>
              <a:t>6</a:t>
            </a:r>
            <a:r>
              <a:rPr lang="ja-JP" altLang="en-US"/>
              <a:t>倍以上であった．</a:t>
            </a:r>
            <a:endParaRPr lang="en-US" altLang="ja-JP" dirty="0"/>
          </a:p>
          <a:p>
            <a:pPr marL="285750" indent="-285750">
              <a:buFont typeface="Arial" panose="020B0604020202020204" pitchFamily="34" charset="0"/>
              <a:buChar char="•"/>
            </a:pPr>
            <a:r>
              <a:rPr lang="ja-JP" altLang="en-US"/>
              <a:t>有意</a:t>
            </a:r>
            <a:r>
              <a:rPr lang="en" altLang="ja-JP" dirty="0"/>
              <a:t>F</a:t>
            </a:r>
            <a:r>
              <a:rPr lang="ja-JP" altLang="en-US"/>
              <a:t>は</a:t>
            </a:r>
            <a:r>
              <a:rPr lang="en-US" altLang="ja-JP" dirty="0"/>
              <a:t>5.43</a:t>
            </a:r>
            <a:r>
              <a:rPr lang="en" altLang="ja-JP" dirty="0"/>
              <a:t>E-06</a:t>
            </a:r>
            <a:r>
              <a:rPr lang="ja-JP" altLang="en-US"/>
              <a:t>よりかなり低い値になっているので説明変数の組み合わせに意味のない確率は結構低いのでいいように思われる．</a:t>
            </a:r>
            <a:endParaRPr lang="en-US" altLang="ja-JP" dirty="0"/>
          </a:p>
          <a:p>
            <a:pPr marL="285750" indent="-285750">
              <a:buFont typeface="Arial" panose="020B0604020202020204" pitchFamily="34" charset="0"/>
              <a:buChar char="•"/>
            </a:pPr>
            <a:r>
              <a:rPr lang="en" altLang="ja-JP" dirty="0"/>
              <a:t>p</a:t>
            </a:r>
            <a:r>
              <a:rPr lang="ja-JP" altLang="en-US"/>
              <a:t>値は</a:t>
            </a:r>
            <a:r>
              <a:rPr lang="en" altLang="ja-JP" dirty="0"/>
              <a:t>FP</a:t>
            </a:r>
            <a:r>
              <a:rPr lang="ja-JP" altLang="en-US"/>
              <a:t>以外</a:t>
            </a:r>
            <a:r>
              <a:rPr lang="en-US" altLang="ja-JP" dirty="0"/>
              <a:t>0.05</a:t>
            </a:r>
            <a:r>
              <a:rPr lang="ja-JP" altLang="en-US"/>
              <a:t>未満のものがないので目的関数に影響を及ぼすものは少ないと感じる．特に金融かどうかと製造かどうかはかなり高い値になっているので必要なさそうである．</a:t>
            </a:r>
            <a:endParaRPr lang="en-US" altLang="ja-JP" dirty="0"/>
          </a:p>
          <a:p>
            <a:pPr marL="285750" indent="-285750">
              <a:buFont typeface="Arial" panose="020B0604020202020204" pitchFamily="34" charset="0"/>
              <a:buChar char="•"/>
            </a:pPr>
            <a:r>
              <a:rPr lang="en" altLang="ja-JP" dirty="0"/>
              <a:t>t</a:t>
            </a:r>
            <a:r>
              <a:rPr lang="ja-JP" altLang="en-US"/>
              <a:t>値もを超えているものが</a:t>
            </a:r>
            <a:r>
              <a:rPr lang="en" altLang="ja-JP" dirty="0"/>
              <a:t>FP</a:t>
            </a:r>
            <a:r>
              <a:rPr lang="ja-JP" altLang="en-US"/>
              <a:t>のみなので説明変数が目的変数に影響を及ぼす大きなものは存在してないように思われる．</a:t>
            </a:r>
          </a:p>
        </p:txBody>
      </p:sp>
      <p:cxnSp>
        <p:nvCxnSpPr>
          <p:cNvPr id="4" name="直線コネクタ 3">
            <a:extLst>
              <a:ext uri="{FF2B5EF4-FFF2-40B4-BE49-F238E27FC236}">
                <a16:creationId xmlns:a16="http://schemas.microsoft.com/office/drawing/2014/main" id="{A4624DA9-9E3E-231F-8D69-4CA8E50F57CB}"/>
              </a:ext>
            </a:extLst>
          </p:cNvPr>
          <p:cNvCxnSpPr>
            <a:cxnSpLocks/>
          </p:cNvCxnSpPr>
          <p:nvPr/>
        </p:nvCxnSpPr>
        <p:spPr>
          <a:xfrm flipV="1">
            <a:off x="866775" y="1700617"/>
            <a:ext cx="3333750" cy="7406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6" name="グラフ 5">
            <a:extLst>
              <a:ext uri="{FF2B5EF4-FFF2-40B4-BE49-F238E27FC236}">
                <a16:creationId xmlns:a16="http://schemas.microsoft.com/office/drawing/2014/main" id="{04087C79-23A3-DEE3-EC27-7BA1D1E17E83}"/>
              </a:ext>
            </a:extLst>
          </p:cNvPr>
          <p:cNvGraphicFramePr>
            <a:graphicFrameLocks/>
          </p:cNvGraphicFramePr>
          <p:nvPr>
            <p:extLst>
              <p:ext uri="{D42A27DB-BD31-4B8C-83A1-F6EECF244321}">
                <p14:modId xmlns:p14="http://schemas.microsoft.com/office/powerpoint/2010/main" val="2898111068"/>
              </p:ext>
            </p:extLst>
          </p:nvPr>
        </p:nvGraphicFramePr>
        <p:xfrm>
          <a:off x="4273730" y="1087422"/>
          <a:ext cx="4673033" cy="203308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線コネクタ 8">
            <a:extLst>
              <a:ext uri="{FF2B5EF4-FFF2-40B4-BE49-F238E27FC236}">
                <a16:creationId xmlns:a16="http://schemas.microsoft.com/office/drawing/2014/main" id="{0154D62B-269C-3F14-69A0-C50248FD7B6D}"/>
              </a:ext>
            </a:extLst>
          </p:cNvPr>
          <p:cNvCxnSpPr>
            <a:cxnSpLocks/>
          </p:cNvCxnSpPr>
          <p:nvPr/>
        </p:nvCxnSpPr>
        <p:spPr>
          <a:xfrm flipV="1">
            <a:off x="4868718" y="685800"/>
            <a:ext cx="4078045" cy="20296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D4199CF-797E-B9A3-26FD-388D6B469B98}"/>
              </a:ext>
            </a:extLst>
          </p:cNvPr>
          <p:cNvSpPr txBox="1"/>
          <p:nvPr/>
        </p:nvSpPr>
        <p:spPr>
          <a:xfrm>
            <a:off x="1520190" y="3120502"/>
            <a:ext cx="1725930" cy="369332"/>
          </a:xfrm>
          <a:prstGeom prst="rect">
            <a:avLst/>
          </a:prstGeom>
          <a:noFill/>
        </p:spPr>
        <p:txBody>
          <a:bodyPr wrap="square" rtlCol="0">
            <a:spAutoFit/>
          </a:bodyPr>
          <a:lstStyle/>
          <a:p>
            <a:r>
              <a:rPr kumimoji="1" lang="ja-JP" altLang="en-US">
                <a:solidFill>
                  <a:schemeClr val="accent6"/>
                </a:solidFill>
              </a:rPr>
              <a:t>テストデータ</a:t>
            </a:r>
          </a:p>
        </p:txBody>
      </p:sp>
      <p:sp>
        <p:nvSpPr>
          <p:cNvPr id="17" name="テキスト ボックス 16">
            <a:extLst>
              <a:ext uri="{FF2B5EF4-FFF2-40B4-BE49-F238E27FC236}">
                <a16:creationId xmlns:a16="http://schemas.microsoft.com/office/drawing/2014/main" id="{8DF349FD-7ED7-D5D3-87FB-EF56CC898663}"/>
              </a:ext>
            </a:extLst>
          </p:cNvPr>
          <p:cNvSpPr txBox="1"/>
          <p:nvPr/>
        </p:nvSpPr>
        <p:spPr>
          <a:xfrm>
            <a:off x="6044775" y="3125764"/>
            <a:ext cx="1725930" cy="369332"/>
          </a:xfrm>
          <a:prstGeom prst="rect">
            <a:avLst/>
          </a:prstGeom>
          <a:noFill/>
        </p:spPr>
        <p:txBody>
          <a:bodyPr wrap="square" rtlCol="0">
            <a:spAutoFit/>
          </a:bodyPr>
          <a:lstStyle/>
          <a:p>
            <a:r>
              <a:rPr kumimoji="1" lang="ja-JP" altLang="en-US">
                <a:solidFill>
                  <a:schemeClr val="accent6"/>
                </a:solidFill>
              </a:rPr>
              <a:t>教師データ</a:t>
            </a:r>
          </a:p>
        </p:txBody>
      </p:sp>
      <p:sp>
        <p:nvSpPr>
          <p:cNvPr id="3" name="スライド番号プレースホルダー 2">
            <a:extLst>
              <a:ext uri="{FF2B5EF4-FFF2-40B4-BE49-F238E27FC236}">
                <a16:creationId xmlns:a16="http://schemas.microsoft.com/office/drawing/2014/main" id="{0906A861-151B-7DCE-84B4-4EC11261CA87}"/>
              </a:ext>
            </a:extLst>
          </p:cNvPr>
          <p:cNvSpPr>
            <a:spLocks noGrp="1"/>
          </p:cNvSpPr>
          <p:nvPr>
            <p:ph type="sldNum" sz="quarter" idx="12"/>
          </p:nvPr>
        </p:nvSpPr>
        <p:spPr/>
        <p:txBody>
          <a:bodyPr/>
          <a:lstStyle/>
          <a:p>
            <a:fld id="{7C554F67-DD8A-924F-B10D-B2BC5AE8CC20}" type="slidenum">
              <a:rPr kumimoji="1" lang="ja-JP" altLang="en-US" smtClean="0"/>
              <a:t>17</a:t>
            </a:fld>
            <a:endParaRPr kumimoji="1" lang="ja-JP" altLang="en-US"/>
          </a:p>
        </p:txBody>
      </p:sp>
    </p:spTree>
    <p:extLst>
      <p:ext uri="{BB962C8B-B14F-4D97-AF65-F5344CB8AC3E}">
        <p14:creationId xmlns:p14="http://schemas.microsoft.com/office/powerpoint/2010/main" val="104199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64505" y="18255"/>
            <a:ext cx="8414989" cy="1325563"/>
          </a:xfrm>
        </p:spPr>
        <p:txBody>
          <a:bodyPr>
            <a:normAutofit/>
          </a:bodyPr>
          <a:lstStyle/>
          <a:p>
            <a:r>
              <a:rPr kumimoji="1" lang="ja-JP" altLang="en-US"/>
              <a:t>パターン</a:t>
            </a:r>
            <a:r>
              <a:rPr kumimoji="1" lang="en-US" altLang="ja-JP" dirty="0"/>
              <a:t>A</a:t>
            </a:r>
            <a:br>
              <a:rPr lang="en-US" altLang="ja-JP" dirty="0"/>
            </a:br>
            <a:r>
              <a:rPr lang="ja-JP" altLang="en-US"/>
              <a:t>対数変換「教師データ」</a:t>
            </a:r>
            <a:endParaRPr kumimoji="1" lang="ja-JP" altLang="en-US"/>
          </a:p>
        </p:txBody>
      </p:sp>
      <p:sp>
        <p:nvSpPr>
          <p:cNvPr id="8" name="テキスト ボックス 7">
            <a:extLst>
              <a:ext uri="{FF2B5EF4-FFF2-40B4-BE49-F238E27FC236}">
                <a16:creationId xmlns:a16="http://schemas.microsoft.com/office/drawing/2014/main" id="{63840586-1B28-DE28-AB17-6AA287648B89}"/>
              </a:ext>
            </a:extLst>
          </p:cNvPr>
          <p:cNvSpPr txBox="1"/>
          <p:nvPr/>
        </p:nvSpPr>
        <p:spPr>
          <a:xfrm>
            <a:off x="523823" y="4965649"/>
            <a:ext cx="8414989" cy="1754326"/>
          </a:xfrm>
          <a:prstGeom prst="rect">
            <a:avLst/>
          </a:prstGeom>
          <a:noFill/>
        </p:spPr>
        <p:txBody>
          <a:bodyPr wrap="square" rtlCol="0">
            <a:spAutoFit/>
          </a:bodyPr>
          <a:lstStyle/>
          <a:p>
            <a:r>
              <a:rPr kumimoji="1" lang="ja-JP" altLang="en-US"/>
              <a:t>絶対誤差平均：</a:t>
            </a:r>
            <a:r>
              <a:rPr kumimoji="1" lang="en-US" altLang="ja-JP" dirty="0"/>
              <a:t>1669.430458</a:t>
            </a:r>
          </a:p>
          <a:p>
            <a:r>
              <a:rPr kumimoji="1" lang="ja-JP" altLang="en-US"/>
              <a:t>　絶対誤差最大：</a:t>
            </a:r>
            <a:r>
              <a:rPr kumimoji="1" lang="en-US" altLang="ja-JP" dirty="0"/>
              <a:t>16297.50639</a:t>
            </a:r>
            <a:r>
              <a:rPr kumimoji="1" lang="ja-JP" altLang="en-US"/>
              <a:t>　　「実際工数：</a:t>
            </a:r>
            <a:r>
              <a:rPr kumimoji="1" lang="en-US" altLang="ja-JP" dirty="0"/>
              <a:t>9231</a:t>
            </a:r>
            <a:r>
              <a:rPr kumimoji="1" lang="ja-JP" altLang="en-US"/>
              <a:t>　予測工数：</a:t>
            </a:r>
            <a:r>
              <a:rPr kumimoji="1" lang="en-US" altLang="ja-JP" dirty="0"/>
              <a:t>25528.50639 </a:t>
            </a:r>
            <a:r>
              <a:rPr kumimoji="1" lang="ja-JP" altLang="en-US"/>
              <a:t>」</a:t>
            </a:r>
            <a:endParaRPr kumimoji="1" lang="en-US" altLang="ja-JP" dirty="0"/>
          </a:p>
          <a:p>
            <a:r>
              <a:rPr kumimoji="1" lang="ja-JP" altLang="en-US"/>
              <a:t>　絶対誤差最小：</a:t>
            </a:r>
            <a:r>
              <a:rPr kumimoji="1" lang="en-US" altLang="ja-JP" dirty="0"/>
              <a:t>0.313169693</a:t>
            </a:r>
            <a:r>
              <a:rPr kumimoji="1" lang="ja-JP" altLang="en-US"/>
              <a:t>　　「実際工数：</a:t>
            </a:r>
            <a:r>
              <a:rPr kumimoji="1" lang="en-US" altLang="ja-JP" dirty="0"/>
              <a:t>8</a:t>
            </a:r>
            <a:r>
              <a:rPr kumimoji="1" lang="ja-JP" altLang="en-US"/>
              <a:t>　　予測工数：</a:t>
            </a:r>
            <a:r>
              <a:rPr kumimoji="1" lang="en-US" altLang="ja-JP" dirty="0"/>
              <a:t>8.313169693 </a:t>
            </a:r>
            <a:r>
              <a:rPr kumimoji="1" lang="ja-JP" altLang="en-US"/>
              <a:t>」</a:t>
            </a:r>
            <a:endParaRPr kumimoji="1" lang="en-US" altLang="ja-JP" dirty="0"/>
          </a:p>
          <a:p>
            <a:r>
              <a:rPr kumimoji="1" lang="ja-JP" altLang="en-US"/>
              <a:t>相対誤差平均：</a:t>
            </a:r>
            <a:r>
              <a:rPr kumimoji="1" lang="en-US" altLang="ja-JP" dirty="0"/>
              <a:t>0.759466553</a:t>
            </a:r>
          </a:p>
          <a:p>
            <a:r>
              <a:rPr kumimoji="1" lang="ja-JP" altLang="en-US"/>
              <a:t>　相対誤差最大：</a:t>
            </a:r>
            <a:r>
              <a:rPr kumimoji="1" lang="en-US" altLang="ja-JP" dirty="0"/>
              <a:t>6.230057681</a:t>
            </a:r>
            <a:r>
              <a:rPr kumimoji="1" lang="ja-JP" altLang="en-US"/>
              <a:t>　　「実際工数：</a:t>
            </a:r>
            <a:r>
              <a:rPr kumimoji="1" lang="en-US" altLang="ja-JP" dirty="0"/>
              <a:t>60</a:t>
            </a:r>
            <a:r>
              <a:rPr kumimoji="1" lang="ja-JP" altLang="en-US"/>
              <a:t>　予測工数：</a:t>
            </a:r>
            <a:r>
              <a:rPr kumimoji="1" lang="en-US" altLang="ja-JP" dirty="0"/>
              <a:t>433.8034609</a:t>
            </a:r>
            <a:r>
              <a:rPr kumimoji="1" lang="ja-JP" altLang="en-US"/>
              <a:t>」</a:t>
            </a:r>
            <a:endParaRPr kumimoji="1" lang="en-US" altLang="ja-JP" dirty="0"/>
          </a:p>
          <a:p>
            <a:r>
              <a:rPr kumimoji="1" lang="ja-JP" altLang="en-US"/>
              <a:t>　相対誤差最小：</a:t>
            </a:r>
            <a:r>
              <a:rPr kumimoji="1" lang="en-US" altLang="ja-JP" dirty="0"/>
              <a:t>0.039146212</a:t>
            </a:r>
            <a:r>
              <a:rPr kumimoji="1" lang="ja-JP" altLang="en-US"/>
              <a:t>　　「実際工数：</a:t>
            </a:r>
            <a:r>
              <a:rPr kumimoji="1" lang="en-US" altLang="ja-JP" dirty="0"/>
              <a:t>8</a:t>
            </a:r>
            <a:r>
              <a:rPr kumimoji="1" lang="ja-JP" altLang="en-US"/>
              <a:t>　予測工数：</a:t>
            </a:r>
            <a:r>
              <a:rPr kumimoji="1" lang="en-US" altLang="ja-JP" dirty="0"/>
              <a:t>8.313169693</a:t>
            </a:r>
            <a:r>
              <a:rPr kumimoji="1" lang="ja-JP" altLang="en-US"/>
              <a:t>」</a:t>
            </a:r>
          </a:p>
        </p:txBody>
      </p:sp>
      <p:cxnSp>
        <p:nvCxnSpPr>
          <p:cNvPr id="6" name="直線コネクタ 5">
            <a:extLst>
              <a:ext uri="{FF2B5EF4-FFF2-40B4-BE49-F238E27FC236}">
                <a16:creationId xmlns:a16="http://schemas.microsoft.com/office/drawing/2014/main" id="{9C3DDBF3-A571-8F68-AE6A-09BDF8E613F2}"/>
              </a:ext>
            </a:extLst>
          </p:cNvPr>
          <p:cNvCxnSpPr>
            <a:cxnSpLocks/>
          </p:cNvCxnSpPr>
          <p:nvPr/>
        </p:nvCxnSpPr>
        <p:spPr>
          <a:xfrm flipV="1">
            <a:off x="1520687" y="1778000"/>
            <a:ext cx="6848613" cy="25157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2" name="グラフ 11">
            <a:extLst>
              <a:ext uri="{FF2B5EF4-FFF2-40B4-BE49-F238E27FC236}">
                <a16:creationId xmlns:a16="http://schemas.microsoft.com/office/drawing/2014/main" id="{A0557A4B-0A63-E96F-1253-E3FAA78F6FF0}"/>
              </a:ext>
            </a:extLst>
          </p:cNvPr>
          <p:cNvGraphicFramePr>
            <a:graphicFrameLocks/>
          </p:cNvGraphicFramePr>
          <p:nvPr>
            <p:extLst>
              <p:ext uri="{D42A27DB-BD31-4B8C-83A1-F6EECF244321}">
                <p14:modId xmlns:p14="http://schemas.microsoft.com/office/powerpoint/2010/main" val="3833442993"/>
              </p:ext>
            </p:extLst>
          </p:nvPr>
        </p:nvGraphicFramePr>
        <p:xfrm>
          <a:off x="959262" y="1343818"/>
          <a:ext cx="7225474" cy="3513130"/>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a:extLst>
              <a:ext uri="{FF2B5EF4-FFF2-40B4-BE49-F238E27FC236}">
                <a16:creationId xmlns:a16="http://schemas.microsoft.com/office/drawing/2014/main" id="{81ECC571-090E-B6BB-464A-CB4D63829791}"/>
              </a:ext>
            </a:extLst>
          </p:cNvPr>
          <p:cNvSpPr>
            <a:spLocks noGrp="1"/>
          </p:cNvSpPr>
          <p:nvPr>
            <p:ph type="sldNum" sz="quarter" idx="12"/>
          </p:nvPr>
        </p:nvSpPr>
        <p:spPr/>
        <p:txBody>
          <a:bodyPr/>
          <a:lstStyle/>
          <a:p>
            <a:fld id="{7C554F67-DD8A-924F-B10D-B2BC5AE8CC20}" type="slidenum">
              <a:rPr kumimoji="1" lang="ja-JP" altLang="en-US" smtClean="0"/>
              <a:t>18</a:t>
            </a:fld>
            <a:endParaRPr kumimoji="1" lang="ja-JP" altLang="en-US"/>
          </a:p>
        </p:txBody>
      </p:sp>
    </p:spTree>
    <p:extLst>
      <p:ext uri="{BB962C8B-B14F-4D97-AF65-F5344CB8AC3E}">
        <p14:creationId xmlns:p14="http://schemas.microsoft.com/office/powerpoint/2010/main" val="399126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64505" y="18255"/>
            <a:ext cx="8414989" cy="920908"/>
          </a:xfrm>
        </p:spPr>
        <p:txBody>
          <a:bodyPr>
            <a:normAutofit/>
          </a:bodyPr>
          <a:lstStyle/>
          <a:p>
            <a:r>
              <a:rPr kumimoji="1" lang="ja-JP" altLang="en-US"/>
              <a:t>パターン</a:t>
            </a:r>
            <a:r>
              <a:rPr kumimoji="1" lang="en-US" altLang="ja-JP" dirty="0"/>
              <a:t>A </a:t>
            </a:r>
            <a:r>
              <a:rPr lang="ja-JP" altLang="en-US"/>
              <a:t>対数変換「結果」</a:t>
            </a:r>
            <a:endParaRPr kumimoji="1" lang="ja-JP" altLang="en-US"/>
          </a:p>
        </p:txBody>
      </p:sp>
      <p:pic>
        <p:nvPicPr>
          <p:cNvPr id="5" name="図 4" descr="テーブル&#10;&#10;自動的に生成された説明">
            <a:extLst>
              <a:ext uri="{FF2B5EF4-FFF2-40B4-BE49-F238E27FC236}">
                <a16:creationId xmlns:a16="http://schemas.microsoft.com/office/drawing/2014/main" id="{F2035018-A1F2-A017-8716-676F43B1B47A}"/>
              </a:ext>
            </a:extLst>
          </p:cNvPr>
          <p:cNvPicPr>
            <a:picLocks noChangeAspect="1"/>
          </p:cNvPicPr>
          <p:nvPr/>
        </p:nvPicPr>
        <p:blipFill rotWithShape="1">
          <a:blip r:embed="rId2"/>
          <a:srcRect t="31924"/>
          <a:stretch/>
        </p:blipFill>
        <p:spPr>
          <a:xfrm>
            <a:off x="788110" y="1016140"/>
            <a:ext cx="7772400" cy="4424791"/>
          </a:xfrm>
          <a:prstGeom prst="rect">
            <a:avLst/>
          </a:prstGeom>
        </p:spPr>
      </p:pic>
      <p:pic>
        <p:nvPicPr>
          <p:cNvPr id="7" name="図 6" descr="テーブル&#10;&#10;自動的に生成された説明">
            <a:extLst>
              <a:ext uri="{FF2B5EF4-FFF2-40B4-BE49-F238E27FC236}">
                <a16:creationId xmlns:a16="http://schemas.microsoft.com/office/drawing/2014/main" id="{A21456C4-8AF2-DD0C-AB5E-0859F5666767}"/>
              </a:ext>
            </a:extLst>
          </p:cNvPr>
          <p:cNvPicPr>
            <a:picLocks noChangeAspect="1"/>
          </p:cNvPicPr>
          <p:nvPr/>
        </p:nvPicPr>
        <p:blipFill rotWithShape="1">
          <a:blip r:embed="rId2"/>
          <a:srcRect t="6493" r="77259" b="70962"/>
          <a:stretch/>
        </p:blipFill>
        <p:spPr>
          <a:xfrm>
            <a:off x="6678689" y="844637"/>
            <a:ext cx="1767521" cy="1465385"/>
          </a:xfrm>
          <a:prstGeom prst="rect">
            <a:avLst/>
          </a:prstGeom>
        </p:spPr>
      </p:pic>
      <p:pic>
        <p:nvPicPr>
          <p:cNvPr id="11" name="図 10" descr="テキスト, 手紙&#10;&#10;自動的に生成された説明">
            <a:extLst>
              <a:ext uri="{FF2B5EF4-FFF2-40B4-BE49-F238E27FC236}">
                <a16:creationId xmlns:a16="http://schemas.microsoft.com/office/drawing/2014/main" id="{B888678F-48A4-F206-A74D-7D84C5708944}"/>
              </a:ext>
            </a:extLst>
          </p:cNvPr>
          <p:cNvPicPr>
            <a:picLocks noChangeAspect="1"/>
          </p:cNvPicPr>
          <p:nvPr/>
        </p:nvPicPr>
        <p:blipFill>
          <a:blip r:embed="rId3"/>
          <a:stretch>
            <a:fillRect/>
          </a:stretch>
        </p:blipFill>
        <p:spPr>
          <a:xfrm>
            <a:off x="788110" y="5415289"/>
            <a:ext cx="7772400" cy="1321836"/>
          </a:xfrm>
          <a:prstGeom prst="rect">
            <a:avLst/>
          </a:prstGeom>
        </p:spPr>
      </p:pic>
      <p:sp>
        <p:nvSpPr>
          <p:cNvPr id="3" name="スライド番号プレースホルダー 2">
            <a:extLst>
              <a:ext uri="{FF2B5EF4-FFF2-40B4-BE49-F238E27FC236}">
                <a16:creationId xmlns:a16="http://schemas.microsoft.com/office/drawing/2014/main" id="{ABDFBA30-13B4-DB52-A618-E3B42500DC04}"/>
              </a:ext>
            </a:extLst>
          </p:cNvPr>
          <p:cNvSpPr>
            <a:spLocks noGrp="1"/>
          </p:cNvSpPr>
          <p:nvPr>
            <p:ph type="sldNum" sz="quarter" idx="12"/>
          </p:nvPr>
        </p:nvSpPr>
        <p:spPr/>
        <p:txBody>
          <a:bodyPr/>
          <a:lstStyle/>
          <a:p>
            <a:fld id="{7C554F67-DD8A-924F-B10D-B2BC5AE8CC20}" type="slidenum">
              <a:rPr kumimoji="1" lang="ja-JP" altLang="en-US" smtClean="0"/>
              <a:t>19</a:t>
            </a:fld>
            <a:endParaRPr kumimoji="1" lang="ja-JP" altLang="en-US"/>
          </a:p>
        </p:txBody>
      </p:sp>
    </p:spTree>
    <p:extLst>
      <p:ext uri="{BB962C8B-B14F-4D97-AF65-F5344CB8AC3E}">
        <p14:creationId xmlns:p14="http://schemas.microsoft.com/office/powerpoint/2010/main" val="243368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1F8575E2-6C75-41D7-BCF1-9BA760D018C0}"/>
              </a:ext>
            </a:extLst>
          </p:cNvPr>
          <p:cNvSpPr>
            <a:spLocks noGrp="1"/>
          </p:cNvSpPr>
          <p:nvPr>
            <p:ph idx="1"/>
          </p:nvPr>
        </p:nvSpPr>
        <p:spPr/>
        <p:txBody>
          <a:bodyPr>
            <a:normAutofit lnSpcReduction="10000"/>
          </a:bodyPr>
          <a:lstStyle/>
          <a:p>
            <a:pPr marL="514350" indent="-514350">
              <a:buFont typeface="+mj-lt"/>
              <a:buAutoNum type="arabicPeriod"/>
            </a:pPr>
            <a:r>
              <a:rPr kumimoji="1" lang="ja-JP" altLang="en-US"/>
              <a:t>分析対象の</a:t>
            </a:r>
            <a:r>
              <a:rPr kumimoji="1" lang="en-US" altLang="ja-JP" dirty="0"/>
              <a:t>CSV</a:t>
            </a:r>
            <a:r>
              <a:rPr kumimoji="1" lang="ja-JP" altLang="en-US"/>
              <a:t>について</a:t>
            </a:r>
            <a:endParaRPr kumimoji="1" lang="en-US" altLang="ja-JP" dirty="0"/>
          </a:p>
          <a:p>
            <a:pPr marL="514350" indent="-514350">
              <a:buFont typeface="+mj-lt"/>
              <a:buAutoNum type="arabicPeriod"/>
            </a:pPr>
            <a:r>
              <a:rPr lang="ja-JP" altLang="en-US" sz="2800"/>
              <a:t>分析対象のデータ説明</a:t>
            </a:r>
            <a:endParaRPr lang="en-US" altLang="ja-JP" dirty="0"/>
          </a:p>
          <a:p>
            <a:pPr marL="514350" indent="-514350">
              <a:buFont typeface="+mj-lt"/>
              <a:buAutoNum type="arabicPeriod"/>
            </a:pPr>
            <a:r>
              <a:rPr kumimoji="1" lang="ja-JP" altLang="en-US"/>
              <a:t>データクリーニング「生産性を用いた削除」</a:t>
            </a:r>
            <a:endParaRPr kumimoji="1" lang="en-US" altLang="ja-JP" dirty="0"/>
          </a:p>
          <a:p>
            <a:pPr marL="514350" indent="-514350">
              <a:buFont typeface="+mj-lt"/>
              <a:buAutoNum type="arabicPeriod"/>
            </a:pPr>
            <a:r>
              <a:rPr kumimoji="1" lang="ja-JP" altLang="en-US"/>
              <a:t>変数選択とその理由</a:t>
            </a:r>
            <a:endParaRPr kumimoji="1" lang="en-US" altLang="ja-JP" dirty="0"/>
          </a:p>
          <a:p>
            <a:pPr marL="514350" indent="-514350">
              <a:buFont typeface="+mj-lt"/>
              <a:buAutoNum type="arabicPeriod"/>
            </a:pPr>
            <a:r>
              <a:rPr lang="ja-JP" altLang="en-US"/>
              <a:t>パターン</a:t>
            </a:r>
            <a:r>
              <a:rPr lang="en-US" altLang="ja-JP" dirty="0"/>
              <a:t>A</a:t>
            </a:r>
            <a:r>
              <a:rPr lang="ja-JP" altLang="en-US"/>
              <a:t>を回帰分析した結果「教師データ」</a:t>
            </a:r>
            <a:endParaRPr lang="en-US" altLang="ja-JP" dirty="0"/>
          </a:p>
          <a:p>
            <a:pPr marL="514350" indent="-514350">
              <a:buFont typeface="+mj-lt"/>
              <a:buAutoNum type="arabicPeriod"/>
            </a:pPr>
            <a:r>
              <a:rPr lang="ja-JP" altLang="en-US"/>
              <a:t>パターン</a:t>
            </a:r>
            <a:r>
              <a:rPr lang="en-US" altLang="ja-JP" dirty="0"/>
              <a:t>A</a:t>
            </a:r>
            <a:r>
              <a:rPr lang="ja-JP" altLang="en-US"/>
              <a:t>の回帰分析結果</a:t>
            </a:r>
            <a:endParaRPr lang="en-US" altLang="ja-JP" dirty="0"/>
          </a:p>
          <a:p>
            <a:pPr marL="514350" indent="-514350">
              <a:buFont typeface="+mj-lt"/>
              <a:buAutoNum type="arabicPeriod"/>
            </a:pPr>
            <a:r>
              <a:rPr lang="ja-JP" altLang="en-US"/>
              <a:t>パターン</a:t>
            </a:r>
            <a:r>
              <a:rPr lang="en-US" altLang="ja-JP" dirty="0"/>
              <a:t>A</a:t>
            </a:r>
            <a:r>
              <a:rPr lang="ja-JP" altLang="en-US"/>
              <a:t>の回帰式にテストデータ</a:t>
            </a:r>
            <a:endParaRPr lang="en-US" altLang="ja-JP" dirty="0"/>
          </a:p>
          <a:p>
            <a:pPr marL="514350" indent="-514350">
              <a:buFont typeface="+mj-lt"/>
              <a:buAutoNum type="arabicPeriod"/>
            </a:pPr>
            <a:r>
              <a:rPr lang="ja-JP" altLang="en-US"/>
              <a:t>パターン</a:t>
            </a:r>
            <a:r>
              <a:rPr lang="en-US" altLang="ja-JP" dirty="0"/>
              <a:t>A</a:t>
            </a:r>
            <a:r>
              <a:rPr lang="ja-JP" altLang="en-US"/>
              <a:t>の分析結果</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ja-JP" altLang="en-US"/>
          </a:p>
        </p:txBody>
      </p:sp>
      <p:sp>
        <p:nvSpPr>
          <p:cNvPr id="4" name="スライド番号プレースホルダー 3">
            <a:extLst>
              <a:ext uri="{FF2B5EF4-FFF2-40B4-BE49-F238E27FC236}">
                <a16:creationId xmlns:a16="http://schemas.microsoft.com/office/drawing/2014/main" id="{FB5B1710-214F-2F1B-F51C-1A379C9A5BE4}"/>
              </a:ext>
            </a:extLst>
          </p:cNvPr>
          <p:cNvSpPr>
            <a:spLocks noGrp="1"/>
          </p:cNvSpPr>
          <p:nvPr>
            <p:ph type="sldNum" sz="quarter" idx="12"/>
          </p:nvPr>
        </p:nvSpPr>
        <p:spPr/>
        <p:txBody>
          <a:bodyPr/>
          <a:lstStyle/>
          <a:p>
            <a:fld id="{7C554F67-DD8A-924F-B10D-B2BC5AE8CC20}" type="slidenum">
              <a:rPr kumimoji="1" lang="ja-JP" altLang="en-US" smtClean="0"/>
              <a:t>2</a:t>
            </a:fld>
            <a:endParaRPr kumimoji="1" lang="ja-JP" altLang="en-US"/>
          </a:p>
        </p:txBody>
      </p:sp>
    </p:spTree>
    <p:extLst>
      <p:ext uri="{BB962C8B-B14F-4D97-AF65-F5344CB8AC3E}">
        <p14:creationId xmlns:p14="http://schemas.microsoft.com/office/powerpoint/2010/main" val="34967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64505" y="18255"/>
            <a:ext cx="8414989" cy="1325563"/>
          </a:xfrm>
        </p:spPr>
        <p:txBody>
          <a:bodyPr>
            <a:normAutofit/>
          </a:bodyPr>
          <a:lstStyle/>
          <a:p>
            <a:r>
              <a:rPr kumimoji="1" lang="ja-JP" altLang="en-US"/>
              <a:t>パターン</a:t>
            </a:r>
            <a:r>
              <a:rPr kumimoji="1" lang="en-US" altLang="ja-JP" dirty="0"/>
              <a:t>A</a:t>
            </a:r>
            <a:br>
              <a:rPr lang="en-US" altLang="ja-JP" dirty="0"/>
            </a:br>
            <a:r>
              <a:rPr lang="ja-JP" altLang="en-US"/>
              <a:t>対数変換「テストデータ」</a:t>
            </a:r>
            <a:endParaRPr kumimoji="1" lang="ja-JP" altLang="en-US"/>
          </a:p>
        </p:txBody>
      </p:sp>
      <p:sp>
        <p:nvSpPr>
          <p:cNvPr id="8" name="テキスト ボックス 7">
            <a:extLst>
              <a:ext uri="{FF2B5EF4-FFF2-40B4-BE49-F238E27FC236}">
                <a16:creationId xmlns:a16="http://schemas.microsoft.com/office/drawing/2014/main" id="{63840586-1B28-DE28-AB17-6AA287648B89}"/>
              </a:ext>
            </a:extLst>
          </p:cNvPr>
          <p:cNvSpPr txBox="1"/>
          <p:nvPr/>
        </p:nvSpPr>
        <p:spPr>
          <a:xfrm>
            <a:off x="523823" y="4965649"/>
            <a:ext cx="8414989" cy="1754326"/>
          </a:xfrm>
          <a:prstGeom prst="rect">
            <a:avLst/>
          </a:prstGeom>
          <a:noFill/>
        </p:spPr>
        <p:txBody>
          <a:bodyPr wrap="square" rtlCol="0">
            <a:spAutoFit/>
          </a:bodyPr>
          <a:lstStyle/>
          <a:p>
            <a:r>
              <a:rPr kumimoji="1" lang="ja-JP" altLang="en-US"/>
              <a:t>絶対誤差平均：</a:t>
            </a:r>
            <a:r>
              <a:rPr lang="en-US" altLang="ja-JP" dirty="0"/>
              <a:t>1101.394259</a:t>
            </a:r>
            <a:endParaRPr kumimoji="1" lang="en-US" altLang="ja-JP" dirty="0"/>
          </a:p>
          <a:p>
            <a:r>
              <a:rPr kumimoji="1" lang="ja-JP" altLang="en-US"/>
              <a:t>　絶対誤差最大：</a:t>
            </a:r>
            <a:r>
              <a:rPr lang="en-US" altLang="ja-JP" dirty="0"/>
              <a:t>9924.420208</a:t>
            </a:r>
            <a:r>
              <a:rPr kumimoji="1" lang="ja-JP" altLang="en-US"/>
              <a:t>　</a:t>
            </a:r>
            <a:r>
              <a:rPr kumimoji="1" lang="en-US" altLang="ja-JP" dirty="0"/>
              <a:t>  </a:t>
            </a:r>
            <a:r>
              <a:rPr kumimoji="1" lang="ja-JP" altLang="en-US"/>
              <a:t>「実際工数：</a:t>
            </a:r>
            <a:r>
              <a:rPr kumimoji="1" lang="en-US" altLang="ja-JP" dirty="0"/>
              <a:t>1320</a:t>
            </a:r>
            <a:r>
              <a:rPr kumimoji="1" lang="ja-JP" altLang="en-US"/>
              <a:t>　予測工数：</a:t>
            </a:r>
            <a:r>
              <a:rPr kumimoji="1" lang="en-US" altLang="ja-JP" dirty="0"/>
              <a:t>11244.42021</a:t>
            </a:r>
            <a:r>
              <a:rPr kumimoji="1" lang="ja-JP" altLang="en-US"/>
              <a:t>」</a:t>
            </a:r>
            <a:endParaRPr kumimoji="1" lang="en-US" altLang="ja-JP" dirty="0"/>
          </a:p>
          <a:p>
            <a:r>
              <a:rPr kumimoji="1" lang="ja-JP" altLang="en-US"/>
              <a:t>　絶対誤差最小：</a:t>
            </a:r>
            <a:r>
              <a:rPr lang="en-US" altLang="ja-JP" dirty="0"/>
              <a:t>12.7283704</a:t>
            </a:r>
            <a:r>
              <a:rPr kumimoji="1" lang="ja-JP" altLang="en-US"/>
              <a:t>　　「実際工数：</a:t>
            </a:r>
            <a:r>
              <a:rPr kumimoji="1" lang="en-US" altLang="ja-JP" dirty="0"/>
              <a:t>3</a:t>
            </a:r>
            <a:r>
              <a:rPr kumimoji="1" lang="ja-JP" altLang="en-US"/>
              <a:t>　</a:t>
            </a:r>
            <a:r>
              <a:rPr kumimoji="1" lang="en-US" altLang="ja-JP" dirty="0"/>
              <a:t>      </a:t>
            </a:r>
            <a:r>
              <a:rPr kumimoji="1" lang="ja-JP" altLang="en-US"/>
              <a:t>予測工数：</a:t>
            </a:r>
            <a:r>
              <a:rPr kumimoji="1" lang="en-US" altLang="ja-JP" dirty="0"/>
              <a:t>15.7284704</a:t>
            </a:r>
            <a:r>
              <a:rPr kumimoji="1" lang="ja-JP" altLang="en-US"/>
              <a:t>」</a:t>
            </a:r>
            <a:endParaRPr kumimoji="1" lang="en-US" altLang="ja-JP" dirty="0"/>
          </a:p>
          <a:p>
            <a:r>
              <a:rPr kumimoji="1" lang="ja-JP" altLang="en-US"/>
              <a:t>相対誤差平均：</a:t>
            </a:r>
            <a:r>
              <a:rPr lang="en-US" altLang="ja-JP" dirty="0"/>
              <a:t>2.801611342</a:t>
            </a:r>
            <a:endParaRPr kumimoji="1" lang="en-US" altLang="ja-JP" dirty="0"/>
          </a:p>
          <a:p>
            <a:r>
              <a:rPr kumimoji="1" lang="ja-JP" altLang="en-US"/>
              <a:t>　相対誤差最大：</a:t>
            </a:r>
            <a:r>
              <a:rPr lang="en-US" altLang="ja-JP" dirty="0"/>
              <a:t>13.16691782</a:t>
            </a:r>
            <a:r>
              <a:rPr kumimoji="1" lang="ja-JP" altLang="en-US"/>
              <a:t>　　「実際工数：</a:t>
            </a:r>
            <a:r>
              <a:rPr kumimoji="1" lang="en-US" altLang="ja-JP" dirty="0"/>
              <a:t>136</a:t>
            </a:r>
            <a:r>
              <a:rPr kumimoji="1" lang="ja-JP" altLang="en-US"/>
              <a:t>　予測工数：</a:t>
            </a:r>
            <a:r>
              <a:rPr kumimoji="1" lang="en-US" altLang="ja-JP" dirty="0"/>
              <a:t> 1926.700823</a:t>
            </a:r>
            <a:r>
              <a:rPr kumimoji="1" lang="ja-JP" altLang="en-US"/>
              <a:t>」</a:t>
            </a:r>
            <a:endParaRPr kumimoji="1" lang="en-US" altLang="ja-JP" dirty="0"/>
          </a:p>
          <a:p>
            <a:r>
              <a:rPr kumimoji="1" lang="ja-JP" altLang="en-US"/>
              <a:t>　相対誤差最小：</a:t>
            </a:r>
            <a:r>
              <a:rPr lang="en-US" altLang="ja-JP" dirty="0"/>
              <a:t>0.026411632</a:t>
            </a:r>
            <a:r>
              <a:rPr kumimoji="1" lang="ja-JP" altLang="en-US"/>
              <a:t>　　「実際工数：</a:t>
            </a:r>
            <a:r>
              <a:rPr kumimoji="1" lang="en-US" altLang="ja-JP" dirty="0"/>
              <a:t>852</a:t>
            </a:r>
            <a:r>
              <a:rPr kumimoji="1" lang="ja-JP" altLang="en-US"/>
              <a:t>　予測工数：</a:t>
            </a:r>
            <a:r>
              <a:rPr kumimoji="1" lang="en-US" altLang="ja-JP" dirty="0"/>
              <a:t>829.4972891</a:t>
            </a:r>
            <a:r>
              <a:rPr kumimoji="1" lang="ja-JP" altLang="en-US"/>
              <a:t>」</a:t>
            </a:r>
          </a:p>
        </p:txBody>
      </p:sp>
      <p:graphicFrame>
        <p:nvGraphicFramePr>
          <p:cNvPr id="4" name="グラフ 3">
            <a:extLst>
              <a:ext uri="{FF2B5EF4-FFF2-40B4-BE49-F238E27FC236}">
                <a16:creationId xmlns:a16="http://schemas.microsoft.com/office/drawing/2014/main" id="{ECEFEFFA-5F80-6854-3322-663661F178FB}"/>
              </a:ext>
            </a:extLst>
          </p:cNvPr>
          <p:cNvGraphicFramePr>
            <a:graphicFrameLocks/>
          </p:cNvGraphicFramePr>
          <p:nvPr>
            <p:extLst>
              <p:ext uri="{D42A27DB-BD31-4B8C-83A1-F6EECF244321}">
                <p14:modId xmlns:p14="http://schemas.microsoft.com/office/powerpoint/2010/main" val="2258901233"/>
              </p:ext>
            </p:extLst>
          </p:nvPr>
        </p:nvGraphicFramePr>
        <p:xfrm>
          <a:off x="1103025" y="1304313"/>
          <a:ext cx="7256584" cy="362183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コネクタ 5">
            <a:extLst>
              <a:ext uri="{FF2B5EF4-FFF2-40B4-BE49-F238E27FC236}">
                <a16:creationId xmlns:a16="http://schemas.microsoft.com/office/drawing/2014/main" id="{626EB0D5-54CF-00D9-082E-C36DDA8CEE5D}"/>
              </a:ext>
            </a:extLst>
          </p:cNvPr>
          <p:cNvCxnSpPr>
            <a:cxnSpLocks/>
          </p:cNvCxnSpPr>
          <p:nvPr/>
        </p:nvCxnSpPr>
        <p:spPr>
          <a:xfrm flipV="1">
            <a:off x="1805354" y="3429000"/>
            <a:ext cx="7338646" cy="92026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4A866F74-2D07-F873-AE7A-11ED1E79B68D}"/>
              </a:ext>
            </a:extLst>
          </p:cNvPr>
          <p:cNvSpPr>
            <a:spLocks noGrp="1"/>
          </p:cNvSpPr>
          <p:nvPr>
            <p:ph type="sldNum" sz="quarter" idx="12"/>
          </p:nvPr>
        </p:nvSpPr>
        <p:spPr/>
        <p:txBody>
          <a:bodyPr/>
          <a:lstStyle/>
          <a:p>
            <a:fld id="{7C554F67-DD8A-924F-B10D-B2BC5AE8CC20}" type="slidenum">
              <a:rPr kumimoji="1" lang="ja-JP" altLang="en-US" smtClean="0"/>
              <a:t>20</a:t>
            </a:fld>
            <a:endParaRPr kumimoji="1" lang="ja-JP" altLang="en-US"/>
          </a:p>
        </p:txBody>
      </p:sp>
    </p:spTree>
    <p:extLst>
      <p:ext uri="{BB962C8B-B14F-4D97-AF65-F5344CB8AC3E}">
        <p14:creationId xmlns:p14="http://schemas.microsoft.com/office/powerpoint/2010/main" val="111549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64505" y="18255"/>
            <a:ext cx="8414989" cy="1325563"/>
          </a:xfrm>
        </p:spPr>
        <p:txBody>
          <a:bodyPr>
            <a:normAutofit/>
          </a:bodyPr>
          <a:lstStyle/>
          <a:p>
            <a:r>
              <a:rPr kumimoji="1" lang="ja-JP" altLang="en-US"/>
              <a:t>パターン</a:t>
            </a:r>
            <a:r>
              <a:rPr kumimoji="1" lang="en-US" altLang="ja-JP" dirty="0"/>
              <a:t>A</a:t>
            </a:r>
            <a:br>
              <a:rPr lang="en-US" altLang="ja-JP" dirty="0"/>
            </a:br>
            <a:r>
              <a:rPr lang="ja-JP" altLang="en-US"/>
              <a:t>対数変換をして結果</a:t>
            </a:r>
            <a:endParaRPr kumimoji="1" lang="ja-JP" altLang="en-US"/>
          </a:p>
        </p:txBody>
      </p:sp>
      <p:sp>
        <p:nvSpPr>
          <p:cNvPr id="8" name="テキスト ボックス 7">
            <a:extLst>
              <a:ext uri="{FF2B5EF4-FFF2-40B4-BE49-F238E27FC236}">
                <a16:creationId xmlns:a16="http://schemas.microsoft.com/office/drawing/2014/main" id="{63840586-1B28-DE28-AB17-6AA287648B89}"/>
              </a:ext>
            </a:extLst>
          </p:cNvPr>
          <p:cNvSpPr txBox="1"/>
          <p:nvPr/>
        </p:nvSpPr>
        <p:spPr>
          <a:xfrm>
            <a:off x="523823" y="4452835"/>
            <a:ext cx="8414989"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対数変換した場合はしていない場合に比べて教師データとテストデータともに一致している割合が多い．重決定</a:t>
            </a:r>
            <a:r>
              <a:rPr kumimoji="1" lang="en-US" altLang="ja-JP" dirty="0"/>
              <a:t>R2</a:t>
            </a:r>
            <a:r>
              <a:rPr kumimoji="1" lang="ja-JP" altLang="en-US"/>
              <a:t>も</a:t>
            </a:r>
            <a:r>
              <a:rPr kumimoji="1" lang="en-US" altLang="ja-JP" dirty="0"/>
              <a:t>0.89</a:t>
            </a:r>
            <a:r>
              <a:rPr kumimoji="1" lang="ja-JP" altLang="en-US"/>
              <a:t>と高い．</a:t>
            </a:r>
            <a:endParaRPr kumimoji="1" lang="en-US" altLang="ja-JP" dirty="0"/>
          </a:p>
          <a:p>
            <a:pPr marL="285750" indent="-285750">
              <a:buFont typeface="Arial" panose="020B0604020202020204" pitchFamily="34" charset="0"/>
              <a:buChar char="•"/>
            </a:pPr>
            <a:r>
              <a:rPr kumimoji="1" lang="ja-JP" altLang="en-US"/>
              <a:t>対数を取る前は</a:t>
            </a:r>
            <a:r>
              <a:rPr kumimoji="1" lang="en-US" altLang="ja-JP" dirty="0"/>
              <a:t>P</a:t>
            </a:r>
            <a:r>
              <a:rPr kumimoji="1" lang="ja-JP" altLang="en-US"/>
              <a:t>値が，</a:t>
            </a:r>
            <a:r>
              <a:rPr kumimoji="1" lang="en-US" altLang="ja-JP" dirty="0"/>
              <a:t>0.05</a:t>
            </a:r>
            <a:r>
              <a:rPr kumimoji="1" lang="ja-JP" altLang="en-US"/>
              <a:t>未満でなかった「</a:t>
            </a:r>
            <a:r>
              <a:rPr kumimoji="1" lang="en-US" altLang="ja-JP" dirty="0"/>
              <a:t>Java</a:t>
            </a:r>
            <a:r>
              <a:rPr kumimoji="1" lang="ja-JP" altLang="en-US"/>
              <a:t>かどうか」と</a:t>
            </a:r>
            <a:r>
              <a:rPr kumimoji="1" lang="en-US" altLang="ja-JP" dirty="0"/>
              <a:t>p</a:t>
            </a:r>
            <a:r>
              <a:rPr kumimoji="1" lang="ja-JP" altLang="en-US"/>
              <a:t>「</a:t>
            </a:r>
            <a:r>
              <a:rPr kumimoji="1" lang="en-US" altLang="ja-JP" dirty="0"/>
              <a:t>ASP</a:t>
            </a:r>
            <a:r>
              <a:rPr kumimoji="1" lang="ja-JP" altLang="en-US"/>
              <a:t>かどうか」，「製造かどうか」が</a:t>
            </a:r>
            <a:r>
              <a:rPr kumimoji="1" lang="en-US" altLang="ja-JP" dirty="0"/>
              <a:t>0.05</a:t>
            </a:r>
            <a:r>
              <a:rPr kumimoji="1" lang="ja-JP" altLang="en-US"/>
              <a:t>より小さいものになり説明変数として効果的になっている．</a:t>
            </a:r>
            <a:endParaRPr kumimoji="1" lang="en-US" altLang="ja-JP" dirty="0"/>
          </a:p>
          <a:p>
            <a:pPr marL="285750" indent="-285750">
              <a:buFont typeface="Arial" panose="020B0604020202020204" pitchFamily="34" charset="0"/>
              <a:buChar char="•"/>
            </a:pPr>
            <a:r>
              <a:rPr kumimoji="1" lang="ja-JP" altLang="en-US"/>
              <a:t>同様に</a:t>
            </a:r>
            <a:r>
              <a:rPr kumimoji="1" lang="en-US" altLang="ja-JP" dirty="0"/>
              <a:t>t</a:t>
            </a:r>
            <a:r>
              <a:rPr kumimoji="1" lang="ja-JP" altLang="en-US"/>
              <a:t>値も絶対値が</a:t>
            </a:r>
            <a:r>
              <a:rPr kumimoji="1" lang="en-US" altLang="ja-JP" dirty="0"/>
              <a:t>2</a:t>
            </a:r>
            <a:r>
              <a:rPr kumimoji="1" lang="ja-JP" altLang="en-US"/>
              <a:t>以上に「</a:t>
            </a:r>
            <a:r>
              <a:rPr kumimoji="1" lang="en-US" altLang="ja-JP" dirty="0"/>
              <a:t>Java</a:t>
            </a:r>
            <a:r>
              <a:rPr kumimoji="1" lang="ja-JP" altLang="en-US"/>
              <a:t>かどうか」と「</a:t>
            </a:r>
            <a:r>
              <a:rPr kumimoji="1" lang="en-US" altLang="ja-JP" dirty="0"/>
              <a:t>ASP</a:t>
            </a:r>
            <a:r>
              <a:rPr kumimoji="1" lang="ja-JP" altLang="en-US"/>
              <a:t>かどうか」，「製造どうか」がなっていて説明変数として効果的になっている．</a:t>
            </a:r>
            <a:endParaRPr kumimoji="1" lang="en-US" altLang="ja-JP" dirty="0"/>
          </a:p>
          <a:p>
            <a:pPr marL="285750" indent="-285750">
              <a:buFont typeface="Arial" panose="020B0604020202020204" pitchFamily="34" charset="0"/>
              <a:buChar char="•"/>
            </a:pPr>
            <a:endParaRPr kumimoji="1" lang="ja-JP" altLang="en-US"/>
          </a:p>
        </p:txBody>
      </p:sp>
      <p:graphicFrame>
        <p:nvGraphicFramePr>
          <p:cNvPr id="3" name="グラフ 2">
            <a:extLst>
              <a:ext uri="{FF2B5EF4-FFF2-40B4-BE49-F238E27FC236}">
                <a16:creationId xmlns:a16="http://schemas.microsoft.com/office/drawing/2014/main" id="{419AA889-38E9-7622-3E65-4B9128CDBBC8}"/>
              </a:ext>
            </a:extLst>
          </p:cNvPr>
          <p:cNvGraphicFramePr>
            <a:graphicFrameLocks/>
          </p:cNvGraphicFramePr>
          <p:nvPr>
            <p:extLst>
              <p:ext uri="{D42A27DB-BD31-4B8C-83A1-F6EECF244321}">
                <p14:modId xmlns:p14="http://schemas.microsoft.com/office/powerpoint/2010/main" val="3091369931"/>
              </p:ext>
            </p:extLst>
          </p:nvPr>
        </p:nvGraphicFramePr>
        <p:xfrm>
          <a:off x="4839752" y="1304313"/>
          <a:ext cx="4099060" cy="263268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a:extLst>
              <a:ext uri="{FF2B5EF4-FFF2-40B4-BE49-F238E27FC236}">
                <a16:creationId xmlns:a16="http://schemas.microsoft.com/office/drawing/2014/main" id="{342537F7-532B-FC30-3F21-EACCB0FFA8C8}"/>
              </a:ext>
            </a:extLst>
          </p:cNvPr>
          <p:cNvCxnSpPr>
            <a:cxnSpLocks/>
          </p:cNvCxnSpPr>
          <p:nvPr/>
        </p:nvCxnSpPr>
        <p:spPr>
          <a:xfrm flipV="1">
            <a:off x="1188720" y="1771650"/>
            <a:ext cx="3383279" cy="15659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グラフ 8">
            <a:extLst>
              <a:ext uri="{FF2B5EF4-FFF2-40B4-BE49-F238E27FC236}">
                <a16:creationId xmlns:a16="http://schemas.microsoft.com/office/drawing/2014/main" id="{A0557A4B-0A63-E96F-1253-E3FAA78F6FF0}"/>
              </a:ext>
            </a:extLst>
          </p:cNvPr>
          <p:cNvGraphicFramePr>
            <a:graphicFrameLocks/>
          </p:cNvGraphicFramePr>
          <p:nvPr>
            <p:extLst>
              <p:ext uri="{D42A27DB-BD31-4B8C-83A1-F6EECF244321}">
                <p14:modId xmlns:p14="http://schemas.microsoft.com/office/powerpoint/2010/main" val="2773179213"/>
              </p:ext>
            </p:extLst>
          </p:nvPr>
        </p:nvGraphicFramePr>
        <p:xfrm>
          <a:off x="364505" y="1343818"/>
          <a:ext cx="4458220" cy="2632687"/>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直線コネクタ 11">
            <a:extLst>
              <a:ext uri="{FF2B5EF4-FFF2-40B4-BE49-F238E27FC236}">
                <a16:creationId xmlns:a16="http://schemas.microsoft.com/office/drawing/2014/main" id="{7CE86B1F-A4CC-0EA7-F1DA-0CEFB91F10C3}"/>
              </a:ext>
            </a:extLst>
          </p:cNvPr>
          <p:cNvCxnSpPr>
            <a:cxnSpLocks/>
          </p:cNvCxnSpPr>
          <p:nvPr/>
        </p:nvCxnSpPr>
        <p:spPr>
          <a:xfrm flipV="1">
            <a:off x="5646940" y="2788920"/>
            <a:ext cx="3400306" cy="548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2A36C0B-57EF-5106-52AE-1EDA5243C67A}"/>
              </a:ext>
            </a:extLst>
          </p:cNvPr>
          <p:cNvSpPr txBox="1"/>
          <p:nvPr/>
        </p:nvSpPr>
        <p:spPr>
          <a:xfrm>
            <a:off x="6484128" y="3782272"/>
            <a:ext cx="1725930" cy="369332"/>
          </a:xfrm>
          <a:prstGeom prst="rect">
            <a:avLst/>
          </a:prstGeom>
          <a:noFill/>
        </p:spPr>
        <p:txBody>
          <a:bodyPr wrap="square" rtlCol="0">
            <a:spAutoFit/>
          </a:bodyPr>
          <a:lstStyle/>
          <a:p>
            <a:r>
              <a:rPr kumimoji="1" lang="ja-JP" altLang="en-US">
                <a:solidFill>
                  <a:schemeClr val="accent6"/>
                </a:solidFill>
              </a:rPr>
              <a:t>テストデータ</a:t>
            </a:r>
          </a:p>
        </p:txBody>
      </p:sp>
      <p:sp>
        <p:nvSpPr>
          <p:cNvPr id="15" name="テキスト ボックス 14">
            <a:extLst>
              <a:ext uri="{FF2B5EF4-FFF2-40B4-BE49-F238E27FC236}">
                <a16:creationId xmlns:a16="http://schemas.microsoft.com/office/drawing/2014/main" id="{327C91A5-9B2B-8A27-143D-F36586A8A487}"/>
              </a:ext>
            </a:extLst>
          </p:cNvPr>
          <p:cNvSpPr txBox="1"/>
          <p:nvPr/>
        </p:nvSpPr>
        <p:spPr>
          <a:xfrm>
            <a:off x="1913530" y="3782272"/>
            <a:ext cx="1725930" cy="369332"/>
          </a:xfrm>
          <a:prstGeom prst="rect">
            <a:avLst/>
          </a:prstGeom>
          <a:noFill/>
        </p:spPr>
        <p:txBody>
          <a:bodyPr wrap="square" rtlCol="0">
            <a:spAutoFit/>
          </a:bodyPr>
          <a:lstStyle/>
          <a:p>
            <a:r>
              <a:rPr kumimoji="1" lang="ja-JP" altLang="en-US">
                <a:solidFill>
                  <a:schemeClr val="accent6"/>
                </a:solidFill>
              </a:rPr>
              <a:t>教師データ</a:t>
            </a:r>
          </a:p>
        </p:txBody>
      </p:sp>
      <p:sp>
        <p:nvSpPr>
          <p:cNvPr id="4" name="スライド番号プレースホルダー 3">
            <a:extLst>
              <a:ext uri="{FF2B5EF4-FFF2-40B4-BE49-F238E27FC236}">
                <a16:creationId xmlns:a16="http://schemas.microsoft.com/office/drawing/2014/main" id="{CE19BA73-AAAC-777E-5B41-288E02CDD5EF}"/>
              </a:ext>
            </a:extLst>
          </p:cNvPr>
          <p:cNvSpPr>
            <a:spLocks noGrp="1"/>
          </p:cNvSpPr>
          <p:nvPr>
            <p:ph type="sldNum" sz="quarter" idx="12"/>
          </p:nvPr>
        </p:nvSpPr>
        <p:spPr/>
        <p:txBody>
          <a:bodyPr/>
          <a:lstStyle/>
          <a:p>
            <a:fld id="{7C554F67-DD8A-924F-B10D-B2BC5AE8CC20}" type="slidenum">
              <a:rPr kumimoji="1" lang="ja-JP" altLang="en-US" smtClean="0"/>
              <a:t>21</a:t>
            </a:fld>
            <a:endParaRPr kumimoji="1" lang="ja-JP" altLang="en-US"/>
          </a:p>
        </p:txBody>
      </p:sp>
    </p:spTree>
    <p:extLst>
      <p:ext uri="{BB962C8B-B14F-4D97-AF65-F5344CB8AC3E}">
        <p14:creationId xmlns:p14="http://schemas.microsoft.com/office/powerpoint/2010/main" val="140746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628650" y="4076"/>
            <a:ext cx="7886700" cy="1325563"/>
          </a:xfrm>
        </p:spPr>
        <p:txBody>
          <a:bodyPr/>
          <a:lstStyle/>
          <a:p>
            <a:r>
              <a:rPr kumimoji="1" lang="ja-JP" altLang="en-US"/>
              <a:t>パターン</a:t>
            </a:r>
            <a:r>
              <a:rPr lang="en-US" altLang="ja-JP" dirty="0"/>
              <a:t>B</a:t>
            </a:r>
            <a:br>
              <a:rPr lang="en-US" altLang="ja-JP" dirty="0"/>
            </a:br>
            <a:r>
              <a:rPr lang="ja-JP" altLang="en-US"/>
              <a:t>結果から変数を削除してみる</a:t>
            </a:r>
            <a:endParaRPr kumimoji="1" lang="ja-JP" altLang="en-US"/>
          </a:p>
        </p:txBody>
      </p:sp>
      <p:sp>
        <p:nvSpPr>
          <p:cNvPr id="4" name="コンテンツ プレースホルダー 3">
            <a:extLst>
              <a:ext uri="{FF2B5EF4-FFF2-40B4-BE49-F238E27FC236}">
                <a16:creationId xmlns:a16="http://schemas.microsoft.com/office/drawing/2014/main" id="{72951BF9-E356-102C-08C8-A0220B25C9A8}"/>
              </a:ext>
            </a:extLst>
          </p:cNvPr>
          <p:cNvSpPr>
            <a:spLocks noGrp="1"/>
          </p:cNvSpPr>
          <p:nvPr>
            <p:ph idx="1"/>
          </p:nvPr>
        </p:nvSpPr>
        <p:spPr>
          <a:xfrm>
            <a:off x="628650" y="1668779"/>
            <a:ext cx="7760970" cy="4606291"/>
          </a:xfrm>
        </p:spPr>
        <p:txBody>
          <a:bodyPr>
            <a:normAutofit lnSpcReduction="10000"/>
          </a:bodyPr>
          <a:lstStyle/>
          <a:p>
            <a:pPr marL="0" indent="0">
              <a:buNone/>
            </a:pPr>
            <a:r>
              <a:rPr lang="ja-JP" altLang="en-US"/>
              <a:t>★パターン</a:t>
            </a:r>
            <a:r>
              <a:rPr lang="en-US" altLang="ja-JP" dirty="0"/>
              <a:t>A</a:t>
            </a:r>
            <a:r>
              <a:rPr lang="ja-JP" altLang="en-US"/>
              <a:t>の結果から</a:t>
            </a:r>
            <a:endParaRPr lang="en-US" altLang="ja-JP" dirty="0"/>
          </a:p>
          <a:p>
            <a:pPr marL="0" indent="0">
              <a:buNone/>
            </a:pPr>
            <a:r>
              <a:rPr lang="ja-JP" altLang="en-US"/>
              <a:t>→</a:t>
            </a:r>
            <a:r>
              <a:rPr lang="en-US" altLang="ja-JP" dirty="0"/>
              <a:t>t</a:t>
            </a:r>
            <a:r>
              <a:rPr lang="ja-JP" altLang="en-US"/>
              <a:t>値から下記のように変数選択に変更を加える</a:t>
            </a:r>
            <a:endParaRPr lang="en-US" altLang="ja-JP" dirty="0"/>
          </a:p>
          <a:p>
            <a:r>
              <a:rPr lang="ja-JP" altLang="en-US"/>
              <a:t>開発種別の変数はなしにする．</a:t>
            </a:r>
            <a:endParaRPr lang="en-US" altLang="ja-JP" dirty="0"/>
          </a:p>
          <a:p>
            <a:r>
              <a:rPr lang="ja-JP" altLang="en-US"/>
              <a:t>業種は「製造かどうか」のみにする．</a:t>
            </a:r>
            <a:endParaRPr lang="en-US" altLang="ja-JP" dirty="0"/>
          </a:p>
          <a:p>
            <a:r>
              <a:rPr lang="ja-JP" altLang="en-US"/>
              <a:t>アーキテクチャは無しにする．</a:t>
            </a:r>
            <a:endParaRPr lang="en-US" altLang="ja-JP" dirty="0"/>
          </a:p>
          <a:p>
            <a:r>
              <a:rPr lang="ja-JP" altLang="en-US"/>
              <a:t>主開発言語の分類は「</a:t>
            </a:r>
            <a:r>
              <a:rPr lang="en-US" altLang="ja-JP" dirty="0"/>
              <a:t>Java</a:t>
            </a:r>
            <a:r>
              <a:rPr lang="ja-JP" altLang="en-US"/>
              <a:t>かどうか」と「</a:t>
            </a:r>
            <a:r>
              <a:rPr lang="en-US" altLang="ja-JP" dirty="0"/>
              <a:t>ASP</a:t>
            </a:r>
            <a:r>
              <a:rPr lang="ja-JP" altLang="en-US"/>
              <a:t>かどうか」にする．</a:t>
            </a:r>
            <a:endParaRPr lang="en-US" altLang="ja-JP" dirty="0"/>
          </a:p>
          <a:p>
            <a:r>
              <a:rPr lang="ja-JP" altLang="en-US"/>
              <a:t>要求仕様　明確度合は変数をなしにする</a:t>
            </a:r>
            <a:endParaRPr lang="en-US" altLang="ja-JP" dirty="0"/>
          </a:p>
          <a:p>
            <a:r>
              <a:rPr lang="en-US" altLang="ja-JP" dirty="0"/>
              <a:t>PM</a:t>
            </a:r>
            <a:r>
              <a:rPr lang="ja-JP" altLang="en-US"/>
              <a:t>経験年数の変数もなしにする</a:t>
            </a:r>
            <a:endParaRPr lang="en-US" altLang="ja-JP" dirty="0"/>
          </a:p>
          <a:p>
            <a:r>
              <a:rPr lang="ja-JP" altLang="en-US"/>
              <a:t>開発規模は変数として使用する．</a:t>
            </a:r>
            <a:endParaRPr lang="en-US" altLang="ja-JP" dirty="0"/>
          </a:p>
          <a:p>
            <a:endParaRPr lang="en-US" altLang="ja-JP" dirty="0"/>
          </a:p>
          <a:p>
            <a:endParaRPr lang="en-US" altLang="ja-JP" dirty="0"/>
          </a:p>
          <a:p>
            <a:endParaRPr lang="ja-JP" altLang="en-US"/>
          </a:p>
        </p:txBody>
      </p:sp>
      <p:sp>
        <p:nvSpPr>
          <p:cNvPr id="3" name="スライド番号プレースホルダー 2">
            <a:extLst>
              <a:ext uri="{FF2B5EF4-FFF2-40B4-BE49-F238E27FC236}">
                <a16:creationId xmlns:a16="http://schemas.microsoft.com/office/drawing/2014/main" id="{F7081D22-AB5D-C228-DBD4-DF65B81D9FD1}"/>
              </a:ext>
            </a:extLst>
          </p:cNvPr>
          <p:cNvSpPr>
            <a:spLocks noGrp="1"/>
          </p:cNvSpPr>
          <p:nvPr>
            <p:ph type="sldNum" sz="quarter" idx="12"/>
          </p:nvPr>
        </p:nvSpPr>
        <p:spPr/>
        <p:txBody>
          <a:bodyPr/>
          <a:lstStyle/>
          <a:p>
            <a:fld id="{7C554F67-DD8A-924F-B10D-B2BC5AE8CC20}" type="slidenum">
              <a:rPr kumimoji="1" lang="ja-JP" altLang="en-US" smtClean="0"/>
              <a:t>22</a:t>
            </a:fld>
            <a:endParaRPr kumimoji="1" lang="ja-JP" altLang="en-US"/>
          </a:p>
        </p:txBody>
      </p:sp>
    </p:spTree>
    <p:extLst>
      <p:ext uri="{BB962C8B-B14F-4D97-AF65-F5344CB8AC3E}">
        <p14:creationId xmlns:p14="http://schemas.microsoft.com/office/powerpoint/2010/main" val="3906186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628650" y="198386"/>
            <a:ext cx="7886700" cy="1325563"/>
          </a:xfrm>
        </p:spPr>
        <p:txBody>
          <a:bodyPr>
            <a:normAutofit/>
          </a:bodyPr>
          <a:lstStyle/>
          <a:p>
            <a:r>
              <a:rPr kumimoji="1" lang="ja-JP" altLang="en-US"/>
              <a:t>パターン</a:t>
            </a:r>
            <a:r>
              <a:rPr lang="en-US" altLang="ja-JP" dirty="0"/>
              <a:t>B</a:t>
            </a:r>
            <a:br>
              <a:rPr lang="en-US" altLang="ja-JP" dirty="0"/>
            </a:br>
            <a:r>
              <a:rPr lang="ja-JP" altLang="en-US"/>
              <a:t>結果から決定した変数</a:t>
            </a:r>
            <a:endParaRPr kumimoji="1" lang="ja-JP" altLang="en-US"/>
          </a:p>
        </p:txBody>
      </p:sp>
      <p:sp>
        <p:nvSpPr>
          <p:cNvPr id="4" name="コンテンツ プレースホルダー 3">
            <a:extLst>
              <a:ext uri="{FF2B5EF4-FFF2-40B4-BE49-F238E27FC236}">
                <a16:creationId xmlns:a16="http://schemas.microsoft.com/office/drawing/2014/main" id="{044BE91F-F274-432A-2C93-8AAACFAB4748}"/>
              </a:ext>
            </a:extLst>
          </p:cNvPr>
          <p:cNvSpPr>
            <a:spLocks noGrp="1"/>
          </p:cNvSpPr>
          <p:nvPr>
            <p:ph idx="1"/>
          </p:nvPr>
        </p:nvSpPr>
        <p:spPr>
          <a:xfrm>
            <a:off x="628650" y="1954530"/>
            <a:ext cx="7886700" cy="2948939"/>
          </a:xfrm>
        </p:spPr>
        <p:txBody>
          <a:bodyPr/>
          <a:lstStyle/>
          <a:p>
            <a:r>
              <a:rPr lang="ja-JP" altLang="en-US"/>
              <a:t>業種：「製造かどうか」</a:t>
            </a:r>
            <a:endParaRPr lang="en-US" altLang="ja-JP" dirty="0"/>
          </a:p>
          <a:p>
            <a:r>
              <a:rPr lang="ja-JP" altLang="en-US"/>
              <a:t>主開発言語：「</a:t>
            </a:r>
            <a:r>
              <a:rPr lang="en-US" altLang="ja-JP" dirty="0"/>
              <a:t>Java</a:t>
            </a:r>
            <a:r>
              <a:rPr lang="ja-JP" altLang="en-US"/>
              <a:t>かどうか」「</a:t>
            </a:r>
            <a:r>
              <a:rPr lang="en-US" altLang="ja-JP" dirty="0"/>
              <a:t>ASP</a:t>
            </a:r>
            <a:r>
              <a:rPr lang="ja-JP" altLang="en-US"/>
              <a:t>かどうか」</a:t>
            </a:r>
            <a:endParaRPr lang="en-US" altLang="ja-JP" dirty="0"/>
          </a:p>
          <a:p>
            <a:r>
              <a:rPr lang="ja-JP" altLang="en-US"/>
              <a:t>開発規模</a:t>
            </a:r>
            <a:endParaRPr lang="en-US" altLang="ja-JP" dirty="0"/>
          </a:p>
          <a:p>
            <a:pPr marL="0" indent="0">
              <a:buNone/>
            </a:pPr>
            <a:r>
              <a:rPr lang="ja-JP" altLang="en-US"/>
              <a:t>上記の</a:t>
            </a:r>
            <a:r>
              <a:rPr lang="en-US" altLang="ja-JP" dirty="0"/>
              <a:t>4</a:t>
            </a:r>
            <a:r>
              <a:rPr lang="ja-JP" altLang="en-US"/>
              <a:t>変数にする．</a:t>
            </a:r>
            <a:endParaRPr lang="en-US" altLang="ja-JP" dirty="0"/>
          </a:p>
        </p:txBody>
      </p:sp>
      <p:sp>
        <p:nvSpPr>
          <p:cNvPr id="3" name="スライド番号プレースホルダー 2">
            <a:extLst>
              <a:ext uri="{FF2B5EF4-FFF2-40B4-BE49-F238E27FC236}">
                <a16:creationId xmlns:a16="http://schemas.microsoft.com/office/drawing/2014/main" id="{6F49C319-9E50-DA3B-1C9D-C7C3F1799A90}"/>
              </a:ext>
            </a:extLst>
          </p:cNvPr>
          <p:cNvSpPr>
            <a:spLocks noGrp="1"/>
          </p:cNvSpPr>
          <p:nvPr>
            <p:ph type="sldNum" sz="quarter" idx="12"/>
          </p:nvPr>
        </p:nvSpPr>
        <p:spPr/>
        <p:txBody>
          <a:bodyPr/>
          <a:lstStyle/>
          <a:p>
            <a:fld id="{7C554F67-DD8A-924F-B10D-B2BC5AE8CC20}" type="slidenum">
              <a:rPr kumimoji="1" lang="ja-JP" altLang="en-US" smtClean="0"/>
              <a:t>23</a:t>
            </a:fld>
            <a:endParaRPr kumimoji="1" lang="ja-JP" altLang="en-US"/>
          </a:p>
        </p:txBody>
      </p:sp>
    </p:spTree>
    <p:extLst>
      <p:ext uri="{BB962C8B-B14F-4D97-AF65-F5344CB8AC3E}">
        <p14:creationId xmlns:p14="http://schemas.microsoft.com/office/powerpoint/2010/main" val="413510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628650" y="198386"/>
            <a:ext cx="7886700" cy="1325563"/>
          </a:xfrm>
        </p:spPr>
        <p:txBody>
          <a:bodyPr>
            <a:normAutofit/>
          </a:bodyPr>
          <a:lstStyle/>
          <a:p>
            <a:r>
              <a:rPr lang="ja-JP" altLang="en-US"/>
              <a:t>パターン</a:t>
            </a:r>
            <a:r>
              <a:rPr lang="en-US" altLang="ja-JP" dirty="0"/>
              <a:t>B</a:t>
            </a:r>
            <a:br>
              <a:rPr lang="en-US" altLang="ja-JP" dirty="0"/>
            </a:br>
            <a:r>
              <a:rPr lang="ja-JP" altLang="en-US"/>
              <a:t>回帰分析「教師データ」</a:t>
            </a:r>
            <a:endParaRPr kumimoji="1" lang="ja-JP" altLang="en-US"/>
          </a:p>
        </p:txBody>
      </p:sp>
      <p:graphicFrame>
        <p:nvGraphicFramePr>
          <p:cNvPr id="3" name="グラフ 2">
            <a:extLst>
              <a:ext uri="{FF2B5EF4-FFF2-40B4-BE49-F238E27FC236}">
                <a16:creationId xmlns:a16="http://schemas.microsoft.com/office/drawing/2014/main" id="{2CA39488-25D2-CD64-CABD-7898F1D4C953}"/>
              </a:ext>
            </a:extLst>
          </p:cNvPr>
          <p:cNvGraphicFramePr>
            <a:graphicFrameLocks/>
          </p:cNvGraphicFramePr>
          <p:nvPr>
            <p:extLst>
              <p:ext uri="{D42A27DB-BD31-4B8C-83A1-F6EECF244321}">
                <p14:modId xmlns:p14="http://schemas.microsoft.com/office/powerpoint/2010/main" val="2717449830"/>
              </p:ext>
            </p:extLst>
          </p:nvPr>
        </p:nvGraphicFramePr>
        <p:xfrm>
          <a:off x="174836" y="1873885"/>
          <a:ext cx="5780193" cy="41954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 4">
            <a:extLst>
              <a:ext uri="{FF2B5EF4-FFF2-40B4-BE49-F238E27FC236}">
                <a16:creationId xmlns:a16="http://schemas.microsoft.com/office/drawing/2014/main" id="{6D138EB5-3351-4BFF-52B5-6DD04429AB49}"/>
              </a:ext>
            </a:extLst>
          </p:cNvPr>
          <p:cNvGraphicFramePr>
            <a:graphicFrameLocks noGrp="1"/>
          </p:cNvGraphicFramePr>
          <p:nvPr>
            <p:extLst>
              <p:ext uri="{D42A27DB-BD31-4B8C-83A1-F6EECF244321}">
                <p14:modId xmlns:p14="http://schemas.microsoft.com/office/powerpoint/2010/main" val="3996893870"/>
              </p:ext>
            </p:extLst>
          </p:nvPr>
        </p:nvGraphicFramePr>
        <p:xfrm>
          <a:off x="5860204" y="2415976"/>
          <a:ext cx="3108960" cy="2026048"/>
        </p:xfrm>
        <a:graphic>
          <a:graphicData uri="http://schemas.openxmlformats.org/drawingml/2006/table">
            <a:tbl>
              <a:tblPr/>
              <a:tblGrid>
                <a:gridCol w="1036320">
                  <a:extLst>
                    <a:ext uri="{9D8B030D-6E8A-4147-A177-3AD203B41FA5}">
                      <a16:colId xmlns:a16="http://schemas.microsoft.com/office/drawing/2014/main" val="974509999"/>
                    </a:ext>
                  </a:extLst>
                </a:gridCol>
                <a:gridCol w="1036320">
                  <a:extLst>
                    <a:ext uri="{9D8B030D-6E8A-4147-A177-3AD203B41FA5}">
                      <a16:colId xmlns:a16="http://schemas.microsoft.com/office/drawing/2014/main" val="1448212312"/>
                    </a:ext>
                  </a:extLst>
                </a:gridCol>
                <a:gridCol w="1036320">
                  <a:extLst>
                    <a:ext uri="{9D8B030D-6E8A-4147-A177-3AD203B41FA5}">
                      <a16:colId xmlns:a16="http://schemas.microsoft.com/office/drawing/2014/main" val="3381931707"/>
                    </a:ext>
                  </a:extLst>
                </a:gridCol>
              </a:tblGrid>
              <a:tr h="506512">
                <a:tc>
                  <a:txBody>
                    <a:bodyPr/>
                    <a:lstStyle/>
                    <a:p>
                      <a:pPr algn="l"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r>
                        <a:rPr lang="ja-JP" altLang="en-US" sz="1400" b="0" i="0" u="none" strike="noStrike">
                          <a:solidFill>
                            <a:srgbClr val="000000"/>
                          </a:solidFill>
                          <a:effectLst/>
                          <a:latin typeface="游ゴシック" panose="020B0400000000000000" pitchFamily="34" charset="-128"/>
                          <a:ea typeface="游ゴシック" panose="020B0400000000000000" pitchFamily="34" charset="-128"/>
                        </a:rPr>
                        <a:t>絶対誤差</a:t>
                      </a:r>
                    </a:p>
                  </a:txBody>
                  <a:tcPr marL="9525" marR="9525" marT="9525" marB="0" anchor="ctr">
                    <a:lnL>
                      <a:noFill/>
                    </a:lnL>
                    <a:lnR>
                      <a:noFill/>
                    </a:lnR>
                    <a:lnT>
                      <a:noFill/>
                    </a:lnT>
                    <a:lnB>
                      <a:noFill/>
                    </a:lnB>
                  </a:tcPr>
                </a:tc>
                <a:tc>
                  <a:txBody>
                    <a:bodyPr/>
                    <a:lstStyle/>
                    <a:p>
                      <a:pPr algn="l" fontAlgn="ctr"/>
                      <a:r>
                        <a:rPr lang="ja-JP" altLang="en-US" sz="1400" b="0" i="0" u="none" strike="noStrike">
                          <a:solidFill>
                            <a:srgbClr val="000000"/>
                          </a:solidFill>
                          <a:effectLst/>
                          <a:latin typeface="游ゴシック" panose="020B0400000000000000" pitchFamily="34" charset="-128"/>
                          <a:ea typeface="游ゴシック" panose="020B0400000000000000" pitchFamily="34" charset="-128"/>
                        </a:rPr>
                        <a:t>相対誤差</a:t>
                      </a:r>
                    </a:p>
                  </a:txBody>
                  <a:tcPr marL="9525" marR="9525" marT="9525" marB="0" anchor="ctr">
                    <a:lnL>
                      <a:noFill/>
                    </a:lnL>
                    <a:lnR>
                      <a:noFill/>
                    </a:lnR>
                    <a:lnT>
                      <a:noFill/>
                    </a:lnT>
                    <a:lnB>
                      <a:noFill/>
                    </a:lnB>
                  </a:tcPr>
                </a:tc>
                <a:extLst>
                  <a:ext uri="{0D108BD9-81ED-4DB2-BD59-A6C34878D82A}">
                    <a16:rowId xmlns:a16="http://schemas.microsoft.com/office/drawing/2014/main" val="2214519050"/>
                  </a:ext>
                </a:extLst>
              </a:tr>
              <a:tr h="506512">
                <a:tc>
                  <a:txBody>
                    <a:bodyPr/>
                    <a:lstStyle/>
                    <a:p>
                      <a:pPr algn="l"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r" fontAlgn="ctr"/>
                      <a:r>
                        <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rPr>
                        <a:t>1921.72624</a:t>
                      </a:r>
                    </a:p>
                  </a:txBody>
                  <a:tcPr marL="9525" marR="9525" marT="9525" marB="0" anchor="ctr">
                    <a:lnL>
                      <a:noFill/>
                    </a:lnL>
                    <a:lnR>
                      <a:noFill/>
                    </a:lnR>
                    <a:lnT>
                      <a:noFill/>
                    </a:lnT>
                    <a:lnB>
                      <a:noFill/>
                    </a:lnB>
                  </a:tcPr>
                </a:tc>
                <a:tc>
                  <a:txBody>
                    <a:bodyPr/>
                    <a:lstStyle/>
                    <a:p>
                      <a:pPr algn="r" fontAlgn="ctr"/>
                      <a:r>
                        <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rPr>
                        <a:t>22.7402212</a:t>
                      </a:r>
                    </a:p>
                  </a:txBody>
                  <a:tcPr marL="9525" marR="9525" marT="9525" marB="0" anchor="ctr">
                    <a:lnL>
                      <a:noFill/>
                    </a:lnL>
                    <a:lnR>
                      <a:noFill/>
                    </a:lnR>
                    <a:lnT>
                      <a:noFill/>
                    </a:lnT>
                    <a:lnB>
                      <a:noFill/>
                    </a:lnB>
                  </a:tcPr>
                </a:tc>
                <a:extLst>
                  <a:ext uri="{0D108BD9-81ED-4DB2-BD59-A6C34878D82A}">
                    <a16:rowId xmlns:a16="http://schemas.microsoft.com/office/drawing/2014/main" val="3140329982"/>
                  </a:ext>
                </a:extLst>
              </a:tr>
              <a:tr h="506512">
                <a:tc>
                  <a:txBody>
                    <a:bodyPr/>
                    <a:lstStyle/>
                    <a:p>
                      <a:pPr algn="l" fontAlgn="ctr"/>
                      <a:r>
                        <a:rPr lang="en" sz="1400" b="0" i="0" u="none" strike="noStrike">
                          <a:solidFill>
                            <a:srgbClr val="000000"/>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a:noFill/>
                    </a:lnT>
                    <a:lnB>
                      <a:noFill/>
                    </a:lnB>
                  </a:tcPr>
                </a:tc>
                <a:tc>
                  <a:txBody>
                    <a:bodyPr/>
                    <a:lstStyle/>
                    <a:p>
                      <a:pPr algn="r" fontAlgn="ctr"/>
                      <a:r>
                        <a:rPr lang="en-US" altLang="ja-JP" sz="1400" b="0" i="0" u="none" strike="noStrike">
                          <a:solidFill>
                            <a:srgbClr val="000000"/>
                          </a:solidFill>
                          <a:effectLst/>
                          <a:latin typeface="游ゴシック" panose="020B0400000000000000" pitchFamily="34" charset="-128"/>
                          <a:ea typeface="游ゴシック" panose="020B0400000000000000" pitchFamily="34" charset="-128"/>
                        </a:rPr>
                        <a:t>31361.2735</a:t>
                      </a:r>
                    </a:p>
                  </a:txBody>
                  <a:tcPr marL="9525" marR="9525" marT="9525" marB="0" anchor="ctr">
                    <a:lnL>
                      <a:noFill/>
                    </a:lnL>
                    <a:lnR>
                      <a:noFill/>
                    </a:lnR>
                    <a:lnT>
                      <a:noFill/>
                    </a:lnT>
                    <a:lnB>
                      <a:noFill/>
                    </a:lnB>
                  </a:tcPr>
                </a:tc>
                <a:tc>
                  <a:txBody>
                    <a:bodyPr/>
                    <a:lstStyle/>
                    <a:p>
                      <a:pPr algn="r" fontAlgn="ctr"/>
                      <a:r>
                        <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rPr>
                        <a:t>399.450686</a:t>
                      </a:r>
                    </a:p>
                  </a:txBody>
                  <a:tcPr marL="9525" marR="9525" marT="9525" marB="0" anchor="ctr">
                    <a:lnL>
                      <a:noFill/>
                    </a:lnL>
                    <a:lnR>
                      <a:noFill/>
                    </a:lnR>
                    <a:lnT>
                      <a:noFill/>
                    </a:lnT>
                    <a:lnB>
                      <a:noFill/>
                    </a:lnB>
                  </a:tcPr>
                </a:tc>
                <a:extLst>
                  <a:ext uri="{0D108BD9-81ED-4DB2-BD59-A6C34878D82A}">
                    <a16:rowId xmlns:a16="http://schemas.microsoft.com/office/drawing/2014/main" val="3512225913"/>
                  </a:ext>
                </a:extLst>
              </a:tr>
              <a:tr h="506512">
                <a:tc>
                  <a:txBody>
                    <a:bodyPr/>
                    <a:lstStyle/>
                    <a:p>
                      <a:pPr algn="l" fontAlgn="ctr"/>
                      <a:r>
                        <a:rPr lang="en" sz="1400" b="0" i="0" u="none" strike="noStrike">
                          <a:solidFill>
                            <a:srgbClr val="000000"/>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a:noFill/>
                    </a:lnT>
                    <a:lnB>
                      <a:noFill/>
                    </a:lnB>
                  </a:tcPr>
                </a:tc>
                <a:tc>
                  <a:txBody>
                    <a:bodyPr/>
                    <a:lstStyle/>
                    <a:p>
                      <a:pPr algn="r" fontAlgn="ctr"/>
                      <a:r>
                        <a:rPr lang="en-US" altLang="ja-JP" sz="1400" b="0" i="0" u="none" strike="noStrike">
                          <a:solidFill>
                            <a:srgbClr val="000000"/>
                          </a:solidFill>
                          <a:effectLst/>
                          <a:latin typeface="游ゴシック" panose="020B0400000000000000" pitchFamily="34" charset="-128"/>
                          <a:ea typeface="游ゴシック" panose="020B0400000000000000" pitchFamily="34" charset="-128"/>
                        </a:rPr>
                        <a:t>69.2512818</a:t>
                      </a:r>
                    </a:p>
                  </a:txBody>
                  <a:tcPr marL="9525" marR="9525" marT="9525" marB="0" anchor="ctr">
                    <a:lnL>
                      <a:noFill/>
                    </a:lnL>
                    <a:lnR>
                      <a:noFill/>
                    </a:lnR>
                    <a:lnT>
                      <a:noFill/>
                    </a:lnT>
                    <a:lnB>
                      <a:noFill/>
                    </a:lnB>
                  </a:tcPr>
                </a:tc>
                <a:tc>
                  <a:txBody>
                    <a:bodyPr/>
                    <a:lstStyle/>
                    <a:p>
                      <a:pPr algn="r" fontAlgn="ctr"/>
                      <a:r>
                        <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rPr>
                        <a:t>0.01245899</a:t>
                      </a:r>
                    </a:p>
                  </a:txBody>
                  <a:tcPr marL="9525" marR="9525" marT="9525" marB="0" anchor="ctr">
                    <a:lnL>
                      <a:noFill/>
                    </a:lnL>
                    <a:lnR>
                      <a:noFill/>
                    </a:lnR>
                    <a:lnT>
                      <a:noFill/>
                    </a:lnT>
                    <a:lnB>
                      <a:noFill/>
                    </a:lnB>
                  </a:tcPr>
                </a:tc>
                <a:extLst>
                  <a:ext uri="{0D108BD9-81ED-4DB2-BD59-A6C34878D82A}">
                    <a16:rowId xmlns:a16="http://schemas.microsoft.com/office/drawing/2014/main" val="285543609"/>
                  </a:ext>
                </a:extLst>
              </a:tr>
            </a:tbl>
          </a:graphicData>
        </a:graphic>
      </p:graphicFrame>
      <p:cxnSp>
        <p:nvCxnSpPr>
          <p:cNvPr id="7" name="直線コネクタ 6">
            <a:extLst>
              <a:ext uri="{FF2B5EF4-FFF2-40B4-BE49-F238E27FC236}">
                <a16:creationId xmlns:a16="http://schemas.microsoft.com/office/drawing/2014/main" id="{D6CA08DC-3080-5059-DD33-CCBA253C6A5B}"/>
              </a:ext>
            </a:extLst>
          </p:cNvPr>
          <p:cNvCxnSpPr>
            <a:cxnSpLocks/>
          </p:cNvCxnSpPr>
          <p:nvPr/>
        </p:nvCxnSpPr>
        <p:spPr>
          <a:xfrm flipV="1">
            <a:off x="960120" y="1873885"/>
            <a:ext cx="2468880" cy="32581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6A06AB0B-3785-3956-E0CC-704FB0D8AFE9}"/>
              </a:ext>
            </a:extLst>
          </p:cNvPr>
          <p:cNvSpPr>
            <a:spLocks noGrp="1"/>
          </p:cNvSpPr>
          <p:nvPr>
            <p:ph type="sldNum" sz="quarter" idx="12"/>
          </p:nvPr>
        </p:nvSpPr>
        <p:spPr/>
        <p:txBody>
          <a:bodyPr/>
          <a:lstStyle/>
          <a:p>
            <a:fld id="{7C554F67-DD8A-924F-B10D-B2BC5AE8CC20}" type="slidenum">
              <a:rPr kumimoji="1" lang="ja-JP" altLang="en-US" smtClean="0"/>
              <a:t>24</a:t>
            </a:fld>
            <a:endParaRPr kumimoji="1" lang="ja-JP" altLang="en-US"/>
          </a:p>
        </p:txBody>
      </p:sp>
    </p:spTree>
    <p:extLst>
      <p:ext uri="{BB962C8B-B14F-4D97-AF65-F5344CB8AC3E}">
        <p14:creationId xmlns:p14="http://schemas.microsoft.com/office/powerpoint/2010/main" val="344179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628650" y="198386"/>
            <a:ext cx="7886700" cy="1325563"/>
          </a:xfrm>
        </p:spPr>
        <p:txBody>
          <a:bodyPr>
            <a:normAutofit/>
          </a:bodyPr>
          <a:lstStyle/>
          <a:p>
            <a:r>
              <a:rPr lang="ja-JP" altLang="en-US"/>
              <a:t>パターン</a:t>
            </a:r>
            <a:r>
              <a:rPr lang="en-US" altLang="ja-JP" dirty="0"/>
              <a:t>B</a:t>
            </a:r>
            <a:br>
              <a:rPr lang="en-US" altLang="ja-JP" dirty="0"/>
            </a:br>
            <a:r>
              <a:rPr lang="ja-JP" altLang="en-US"/>
              <a:t>回帰分析の結果</a:t>
            </a:r>
            <a:endParaRPr kumimoji="1" lang="ja-JP" altLang="en-US"/>
          </a:p>
        </p:txBody>
      </p:sp>
      <p:graphicFrame>
        <p:nvGraphicFramePr>
          <p:cNvPr id="3" name="コンテンツ プレースホルダー 2">
            <a:extLst>
              <a:ext uri="{FF2B5EF4-FFF2-40B4-BE49-F238E27FC236}">
                <a16:creationId xmlns:a16="http://schemas.microsoft.com/office/drawing/2014/main" id="{CD94B516-BA29-EDCC-F35E-04F02CD58A86}"/>
              </a:ext>
            </a:extLst>
          </p:cNvPr>
          <p:cNvGraphicFramePr>
            <a:graphicFrameLocks noGrp="1"/>
          </p:cNvGraphicFramePr>
          <p:nvPr>
            <p:ph idx="1"/>
            <p:extLst>
              <p:ext uri="{D42A27DB-BD31-4B8C-83A1-F6EECF244321}">
                <p14:modId xmlns:p14="http://schemas.microsoft.com/office/powerpoint/2010/main" val="4093847221"/>
              </p:ext>
            </p:extLst>
          </p:nvPr>
        </p:nvGraphicFramePr>
        <p:xfrm>
          <a:off x="628650" y="1406578"/>
          <a:ext cx="8167194" cy="5348235"/>
        </p:xfrm>
        <a:graphic>
          <a:graphicData uri="http://schemas.openxmlformats.org/drawingml/2006/table">
            <a:tbl>
              <a:tblPr/>
              <a:tblGrid>
                <a:gridCol w="907466">
                  <a:extLst>
                    <a:ext uri="{9D8B030D-6E8A-4147-A177-3AD203B41FA5}">
                      <a16:colId xmlns:a16="http://schemas.microsoft.com/office/drawing/2014/main" val="2102559925"/>
                    </a:ext>
                  </a:extLst>
                </a:gridCol>
                <a:gridCol w="907466">
                  <a:extLst>
                    <a:ext uri="{9D8B030D-6E8A-4147-A177-3AD203B41FA5}">
                      <a16:colId xmlns:a16="http://schemas.microsoft.com/office/drawing/2014/main" val="955248067"/>
                    </a:ext>
                  </a:extLst>
                </a:gridCol>
                <a:gridCol w="907466">
                  <a:extLst>
                    <a:ext uri="{9D8B030D-6E8A-4147-A177-3AD203B41FA5}">
                      <a16:colId xmlns:a16="http://schemas.microsoft.com/office/drawing/2014/main" val="3638457775"/>
                    </a:ext>
                  </a:extLst>
                </a:gridCol>
                <a:gridCol w="907466">
                  <a:extLst>
                    <a:ext uri="{9D8B030D-6E8A-4147-A177-3AD203B41FA5}">
                      <a16:colId xmlns:a16="http://schemas.microsoft.com/office/drawing/2014/main" val="1745968328"/>
                    </a:ext>
                  </a:extLst>
                </a:gridCol>
                <a:gridCol w="907466">
                  <a:extLst>
                    <a:ext uri="{9D8B030D-6E8A-4147-A177-3AD203B41FA5}">
                      <a16:colId xmlns:a16="http://schemas.microsoft.com/office/drawing/2014/main" val="4232873415"/>
                    </a:ext>
                  </a:extLst>
                </a:gridCol>
                <a:gridCol w="907466">
                  <a:extLst>
                    <a:ext uri="{9D8B030D-6E8A-4147-A177-3AD203B41FA5}">
                      <a16:colId xmlns:a16="http://schemas.microsoft.com/office/drawing/2014/main" val="23351887"/>
                    </a:ext>
                  </a:extLst>
                </a:gridCol>
                <a:gridCol w="907466">
                  <a:extLst>
                    <a:ext uri="{9D8B030D-6E8A-4147-A177-3AD203B41FA5}">
                      <a16:colId xmlns:a16="http://schemas.microsoft.com/office/drawing/2014/main" val="412566916"/>
                    </a:ext>
                  </a:extLst>
                </a:gridCol>
                <a:gridCol w="907466">
                  <a:extLst>
                    <a:ext uri="{9D8B030D-6E8A-4147-A177-3AD203B41FA5}">
                      <a16:colId xmlns:a16="http://schemas.microsoft.com/office/drawing/2014/main" val="957843634"/>
                    </a:ext>
                  </a:extLst>
                </a:gridCol>
                <a:gridCol w="907466">
                  <a:extLst>
                    <a:ext uri="{9D8B030D-6E8A-4147-A177-3AD203B41FA5}">
                      <a16:colId xmlns:a16="http://schemas.microsoft.com/office/drawing/2014/main" val="90905886"/>
                    </a:ext>
                  </a:extLst>
                </a:gridCol>
              </a:tblGrid>
              <a:tr h="133114">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概要</a:t>
                      </a: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958791620"/>
                  </a:ext>
                </a:extLst>
              </a:tr>
              <a:tr h="188104">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3896204775"/>
                  </a:ext>
                </a:extLst>
              </a:tr>
              <a:tr h="179147">
                <a:tc gridSpan="2">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回帰統計</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2666481995"/>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重相関 </a:t>
                      </a:r>
                      <a:r>
                        <a:rPr lang="en" sz="1050" b="0" i="0" u="none" strike="noStrike">
                          <a:solidFill>
                            <a:srgbClr val="000000"/>
                          </a:solidFill>
                          <a:effectLst/>
                          <a:latin typeface="游ゴシック" panose="020B0400000000000000" pitchFamily="34" charset="-128"/>
                          <a:ea typeface="游ゴシック" panose="020B0400000000000000" pitchFamily="34" charset="-128"/>
                        </a:rPr>
                        <a:t>R</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0.73307748</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3794276509"/>
                  </a:ext>
                </a:extLst>
              </a:tr>
              <a:tr h="179147">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重決定 </a:t>
                      </a:r>
                      <a:r>
                        <a:rPr lang="en" sz="1050" b="0" i="0" u="none" strike="noStrike">
                          <a:solidFill>
                            <a:srgbClr val="000000"/>
                          </a:solidFill>
                          <a:effectLst/>
                          <a:latin typeface="游ゴシック" panose="020B0400000000000000" pitchFamily="34" charset="-128"/>
                          <a:ea typeface="游ゴシック" panose="020B0400000000000000" pitchFamily="34" charset="-128"/>
                        </a:rPr>
                        <a:t>R2</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0.5374026</a:t>
                      </a: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2898401756"/>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補正 </a:t>
                      </a:r>
                      <a:r>
                        <a:rPr lang="en" sz="1050" b="0" i="0" u="none" strike="noStrike">
                          <a:solidFill>
                            <a:srgbClr val="000000"/>
                          </a:solidFill>
                          <a:effectLst/>
                          <a:latin typeface="游ゴシック" panose="020B0400000000000000" pitchFamily="34" charset="-128"/>
                          <a:ea typeface="游ゴシック" panose="020B0400000000000000" pitchFamily="34" charset="-128"/>
                        </a:rPr>
                        <a:t>R2</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0.50893507</a:t>
                      </a: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3354203408"/>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標準誤差</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4886.88054</a:t>
                      </a: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3146317509"/>
                  </a:ext>
                </a:extLst>
              </a:tr>
              <a:tr h="188104">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観測数</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70</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2971087432"/>
                  </a:ext>
                </a:extLst>
              </a:tr>
              <a:tr h="179147">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3161337374"/>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分散分析表</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238788423"/>
                  </a:ext>
                </a:extLst>
              </a:tr>
              <a:tr h="324225">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　</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自由度</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変動</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分散</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観測された分散比</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有意 </a:t>
                      </a:r>
                      <a:r>
                        <a:rPr lang="en" sz="1050" b="0" i="0" u="none" strike="noStrike">
                          <a:solidFill>
                            <a:srgbClr val="000000"/>
                          </a:solidFill>
                          <a:effectLst/>
                          <a:latin typeface="游ゴシック" panose="020B0400000000000000" pitchFamily="34" charset="-128"/>
                          <a:ea typeface="游ゴシック" panose="020B0400000000000000" pitchFamily="34" charset="-128"/>
                        </a:rPr>
                        <a:t>F</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2511572934"/>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回帰</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1803322394</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450830598</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18.8777373</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2.4292E-10</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2342173675"/>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残差</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65</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1552304094</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23881601.4</a:t>
                      </a: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4136910228"/>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合計</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69</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3355626488</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　</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　</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　</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a:noFill/>
                    </a:lnB>
                  </a:tcPr>
                </a:tc>
                <a:extLst>
                  <a:ext uri="{0D108BD9-81ED-4DB2-BD59-A6C34878D82A}">
                    <a16:rowId xmlns:a16="http://schemas.microsoft.com/office/drawing/2014/main" val="3577703293"/>
                  </a:ext>
                </a:extLst>
              </a:tr>
              <a:tr h="188104">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50" b="0" i="0" u="none" strike="noStrike">
                        <a:solidFill>
                          <a:srgbClr val="000000"/>
                        </a:solidFill>
                        <a:effectLst/>
                        <a:latin typeface="游ゴシック" panose="020B0400000000000000" pitchFamily="34" charset="-128"/>
                        <a:ea typeface="游ゴシック" panose="020B0400000000000000" pitchFamily="34" charset="-128"/>
                      </a:endParaRP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982840"/>
                  </a:ext>
                </a:extLst>
              </a:tr>
              <a:tr h="272660">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　</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係数</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標準誤差</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t </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1050" b="0" i="0" u="none" strike="noStrike" dirty="0">
                          <a:solidFill>
                            <a:srgbClr val="000000"/>
                          </a:solidFill>
                          <a:effectLst/>
                          <a:latin typeface="游ゴシック" panose="020B0400000000000000" pitchFamily="34" charset="-128"/>
                          <a:ea typeface="游ゴシック" panose="020B0400000000000000" pitchFamily="34" charset="-128"/>
                        </a:rPr>
                        <a:t>P-</a:t>
                      </a: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値</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下限 </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95%</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上限 </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95%</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下限 </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95.0%</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上限 </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95.0%</a:t>
                      </a:r>
                    </a:p>
                  </a:txBody>
                  <a:tcPr marL="4814" marR="4814" marT="481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784355"/>
                  </a:ext>
                </a:extLst>
              </a:tr>
              <a:tr h="272660">
                <a:tc>
                  <a:txBody>
                    <a:bodyPr/>
                    <a:lstStyle/>
                    <a:p>
                      <a:pPr algn="l"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切片</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50.919609</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970.444917</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0.05247038</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0.95831482</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-1887.1927</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1989.03194</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-1887.1927</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1989.03194</a:t>
                      </a:r>
                    </a:p>
                  </a:txBody>
                  <a:tcPr marL="4814" marR="4814" marT="4814"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78246879"/>
                  </a:ext>
                </a:extLst>
              </a:tr>
              <a:tr h="272660">
                <a:tc>
                  <a:txBody>
                    <a:bodyPr/>
                    <a:lstStyle/>
                    <a:p>
                      <a:pPr algn="l"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lang:Java</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332.308487</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1295.20356</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0.25656854</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0.79832221</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-2254.3916</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2919.00862</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-2254.3916</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2919.00862</a:t>
                      </a:r>
                    </a:p>
                  </a:txBody>
                  <a:tcPr marL="4814" marR="4814" marT="4814" marB="0" anchor="ctr">
                    <a:lnL>
                      <a:noFill/>
                    </a:lnL>
                    <a:lnR>
                      <a:noFill/>
                    </a:lnR>
                    <a:lnT>
                      <a:noFill/>
                    </a:lnT>
                    <a:lnB>
                      <a:noFill/>
                    </a:lnB>
                  </a:tcPr>
                </a:tc>
                <a:extLst>
                  <a:ext uri="{0D108BD9-81ED-4DB2-BD59-A6C34878D82A}">
                    <a16:rowId xmlns:a16="http://schemas.microsoft.com/office/drawing/2014/main" val="2029736521"/>
                  </a:ext>
                </a:extLst>
              </a:tr>
              <a:tr h="272660">
                <a:tc>
                  <a:txBody>
                    <a:bodyPr/>
                    <a:lstStyle/>
                    <a:p>
                      <a:pPr algn="l"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lang:ASP</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-606.56958</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1725.62003</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-0.3515082</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0.72634405</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-4052.8708</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2839.7316</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-4052.8708</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2839.7316</a:t>
                      </a:r>
                    </a:p>
                  </a:txBody>
                  <a:tcPr marL="4814" marR="4814" marT="4814" marB="0" anchor="ctr">
                    <a:lnL>
                      <a:noFill/>
                    </a:lnL>
                    <a:lnR>
                      <a:noFill/>
                    </a:lnR>
                    <a:lnT>
                      <a:noFill/>
                    </a:lnT>
                    <a:lnB>
                      <a:noFill/>
                    </a:lnB>
                  </a:tcPr>
                </a:tc>
                <a:extLst>
                  <a:ext uri="{0D108BD9-81ED-4DB2-BD59-A6C34878D82A}">
                    <a16:rowId xmlns:a16="http://schemas.microsoft.com/office/drawing/2014/main" val="1253986984"/>
                  </a:ext>
                </a:extLst>
              </a:tr>
              <a:tr h="483935">
                <a:tc>
                  <a:txBody>
                    <a:bodyPr/>
                    <a:lstStyle/>
                    <a:p>
                      <a:pPr algn="l"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ind-type:manufacture</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-2046.4278</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1331.17457</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-1.5373099</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0.12907143</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-4704.967</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612.1114</a:t>
                      </a:r>
                    </a:p>
                  </a:txBody>
                  <a:tcPr marL="4814" marR="4814" marT="4814" marB="0" anchor="ctr">
                    <a:lnL>
                      <a:noFill/>
                    </a:lnL>
                    <a:lnR>
                      <a:noFill/>
                    </a:lnR>
                    <a:lnT>
                      <a:noFill/>
                    </a:lnT>
                    <a:lnB>
                      <a:noFill/>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-4704.967</a:t>
                      </a:r>
                    </a:p>
                  </a:txBody>
                  <a:tcPr marL="4814" marR="4814" marT="4814" marB="0" anchor="ctr">
                    <a:lnL>
                      <a:noFill/>
                    </a:lnL>
                    <a:lnR>
                      <a:noFill/>
                    </a:lnR>
                    <a:lnT>
                      <a:noFill/>
                    </a:lnT>
                    <a:lnB>
                      <a:noFill/>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612.1114</a:t>
                      </a:r>
                    </a:p>
                  </a:txBody>
                  <a:tcPr marL="4814" marR="4814" marT="4814" marB="0" anchor="ctr">
                    <a:lnL>
                      <a:noFill/>
                    </a:lnL>
                    <a:lnR>
                      <a:noFill/>
                    </a:lnR>
                    <a:lnT>
                      <a:noFill/>
                    </a:lnT>
                    <a:lnB>
                      <a:noFill/>
                    </a:lnB>
                  </a:tcPr>
                </a:tc>
                <a:extLst>
                  <a:ext uri="{0D108BD9-81ED-4DB2-BD59-A6C34878D82A}">
                    <a16:rowId xmlns:a16="http://schemas.microsoft.com/office/drawing/2014/main" val="1104829953"/>
                  </a:ext>
                </a:extLst>
              </a:tr>
              <a:tr h="272660">
                <a:tc>
                  <a:txBody>
                    <a:bodyPr/>
                    <a:lstStyle/>
                    <a:p>
                      <a:pPr algn="l"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FP</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1.99409111</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0.23779524</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8.38574861</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 sz="1050" b="0" i="0" u="none" strike="noStrike">
                          <a:solidFill>
                            <a:srgbClr val="000000"/>
                          </a:solidFill>
                          <a:effectLst/>
                          <a:latin typeface="游ゴシック" panose="020B0400000000000000" pitchFamily="34" charset="-128"/>
                          <a:ea typeface="游ゴシック" panose="020B0400000000000000" pitchFamily="34" charset="-128"/>
                        </a:rPr>
                        <a:t>6.0324E-12</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1.51918122</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2.469001</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1.51918122</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2.469001</a:t>
                      </a:r>
                    </a:p>
                  </a:txBody>
                  <a:tcPr marL="4814" marR="4814" marT="4814"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608520"/>
                  </a:ext>
                </a:extLst>
              </a:tr>
            </a:tbl>
          </a:graphicData>
        </a:graphic>
      </p:graphicFrame>
      <p:sp>
        <p:nvSpPr>
          <p:cNvPr id="4" name="スライド番号プレースホルダー 3">
            <a:extLst>
              <a:ext uri="{FF2B5EF4-FFF2-40B4-BE49-F238E27FC236}">
                <a16:creationId xmlns:a16="http://schemas.microsoft.com/office/drawing/2014/main" id="{183C8525-61B3-EFA7-48EB-D55A83A5C706}"/>
              </a:ext>
            </a:extLst>
          </p:cNvPr>
          <p:cNvSpPr>
            <a:spLocks noGrp="1"/>
          </p:cNvSpPr>
          <p:nvPr>
            <p:ph type="sldNum" sz="quarter" idx="12"/>
          </p:nvPr>
        </p:nvSpPr>
        <p:spPr/>
        <p:txBody>
          <a:bodyPr/>
          <a:lstStyle/>
          <a:p>
            <a:fld id="{7C554F67-DD8A-924F-B10D-B2BC5AE8CC20}" type="slidenum">
              <a:rPr kumimoji="1" lang="ja-JP" altLang="en-US" smtClean="0"/>
              <a:t>25</a:t>
            </a:fld>
            <a:endParaRPr kumimoji="1" lang="ja-JP" altLang="en-US"/>
          </a:p>
        </p:txBody>
      </p:sp>
    </p:spTree>
    <p:extLst>
      <p:ext uri="{BB962C8B-B14F-4D97-AF65-F5344CB8AC3E}">
        <p14:creationId xmlns:p14="http://schemas.microsoft.com/office/powerpoint/2010/main" val="290980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14325" y="186956"/>
            <a:ext cx="8515350" cy="1325563"/>
          </a:xfrm>
        </p:spPr>
        <p:txBody>
          <a:bodyPr>
            <a:normAutofit fontScale="90000"/>
          </a:bodyPr>
          <a:lstStyle/>
          <a:p>
            <a:r>
              <a:rPr lang="ja-JP" altLang="en-US"/>
              <a:t>パターン</a:t>
            </a:r>
            <a:r>
              <a:rPr lang="en-US" altLang="ja-JP" dirty="0"/>
              <a:t>B</a:t>
            </a:r>
            <a:br>
              <a:rPr lang="en-US" altLang="ja-JP" dirty="0"/>
            </a:br>
            <a:r>
              <a:rPr lang="ja-JP" altLang="en-US"/>
              <a:t>回帰式にテストデータを当てはめる</a:t>
            </a:r>
            <a:endParaRPr kumimoji="1" lang="ja-JP" altLang="en-US"/>
          </a:p>
        </p:txBody>
      </p:sp>
      <p:graphicFrame>
        <p:nvGraphicFramePr>
          <p:cNvPr id="3" name="グラフ 2">
            <a:extLst>
              <a:ext uri="{FF2B5EF4-FFF2-40B4-BE49-F238E27FC236}">
                <a16:creationId xmlns:a16="http://schemas.microsoft.com/office/drawing/2014/main" id="{F2F09E12-A513-2669-1DD6-27243F55697F}"/>
              </a:ext>
            </a:extLst>
          </p:cNvPr>
          <p:cNvGraphicFramePr>
            <a:graphicFrameLocks/>
          </p:cNvGraphicFramePr>
          <p:nvPr>
            <p:extLst>
              <p:ext uri="{D42A27DB-BD31-4B8C-83A1-F6EECF244321}">
                <p14:modId xmlns:p14="http://schemas.microsoft.com/office/powerpoint/2010/main" val="733349057"/>
              </p:ext>
            </p:extLst>
          </p:nvPr>
        </p:nvGraphicFramePr>
        <p:xfrm>
          <a:off x="85725" y="1512519"/>
          <a:ext cx="6235065" cy="52426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 4">
            <a:extLst>
              <a:ext uri="{FF2B5EF4-FFF2-40B4-BE49-F238E27FC236}">
                <a16:creationId xmlns:a16="http://schemas.microsoft.com/office/drawing/2014/main" id="{4A63D9C3-6F2D-00C2-EC7B-2518E32EAE73}"/>
              </a:ext>
            </a:extLst>
          </p:cNvPr>
          <p:cNvGraphicFramePr>
            <a:graphicFrameLocks noGrp="1"/>
          </p:cNvGraphicFramePr>
          <p:nvPr>
            <p:extLst>
              <p:ext uri="{D42A27DB-BD31-4B8C-83A1-F6EECF244321}">
                <p14:modId xmlns:p14="http://schemas.microsoft.com/office/powerpoint/2010/main" val="606884247"/>
              </p:ext>
            </p:extLst>
          </p:nvPr>
        </p:nvGraphicFramePr>
        <p:xfrm>
          <a:off x="6229349" y="2366010"/>
          <a:ext cx="2828925" cy="2354580"/>
        </p:xfrm>
        <a:graphic>
          <a:graphicData uri="http://schemas.openxmlformats.org/drawingml/2006/table">
            <a:tbl>
              <a:tblPr/>
              <a:tblGrid>
                <a:gridCol w="942975">
                  <a:extLst>
                    <a:ext uri="{9D8B030D-6E8A-4147-A177-3AD203B41FA5}">
                      <a16:colId xmlns:a16="http://schemas.microsoft.com/office/drawing/2014/main" val="3065779757"/>
                    </a:ext>
                  </a:extLst>
                </a:gridCol>
                <a:gridCol w="942975">
                  <a:extLst>
                    <a:ext uri="{9D8B030D-6E8A-4147-A177-3AD203B41FA5}">
                      <a16:colId xmlns:a16="http://schemas.microsoft.com/office/drawing/2014/main" val="390110820"/>
                    </a:ext>
                  </a:extLst>
                </a:gridCol>
                <a:gridCol w="942975">
                  <a:extLst>
                    <a:ext uri="{9D8B030D-6E8A-4147-A177-3AD203B41FA5}">
                      <a16:colId xmlns:a16="http://schemas.microsoft.com/office/drawing/2014/main" val="3142139722"/>
                    </a:ext>
                  </a:extLst>
                </a:gridCol>
              </a:tblGrid>
              <a:tr h="588645">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絶対誤差平均</a:t>
                      </a:r>
                    </a:p>
                  </a:txBody>
                  <a:tcPr marL="9525" marR="9525" marT="9525" marB="0" anchor="ctr">
                    <a:lnL>
                      <a:noFill/>
                    </a:lnL>
                    <a:lnR>
                      <a:noFill/>
                    </a:lnR>
                    <a:lnT>
                      <a:noFill/>
                    </a:lnT>
                    <a:lnB>
                      <a:noFill/>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相対誤差平均</a:t>
                      </a:r>
                    </a:p>
                  </a:txBody>
                  <a:tcPr marL="9525" marR="9525" marT="9525" marB="0" anchor="ctr">
                    <a:lnL>
                      <a:noFill/>
                    </a:lnL>
                    <a:lnR>
                      <a:noFill/>
                    </a:lnR>
                    <a:lnT>
                      <a:noFill/>
                    </a:lnT>
                    <a:lnB>
                      <a:noFill/>
                    </a:lnB>
                  </a:tcPr>
                </a:tc>
                <a:extLst>
                  <a:ext uri="{0D108BD9-81ED-4DB2-BD59-A6C34878D82A}">
                    <a16:rowId xmlns:a16="http://schemas.microsoft.com/office/drawing/2014/main" val="1827592542"/>
                  </a:ext>
                </a:extLst>
              </a:tr>
              <a:tr h="588645">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1653.36263</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29.3954919</a:t>
                      </a:r>
                    </a:p>
                  </a:txBody>
                  <a:tcPr marL="9525" marR="9525" marT="9525" marB="0" anchor="ctr">
                    <a:lnL>
                      <a:noFill/>
                    </a:lnL>
                    <a:lnR>
                      <a:noFill/>
                    </a:lnR>
                    <a:lnT>
                      <a:noFill/>
                    </a:lnT>
                    <a:lnB>
                      <a:noFill/>
                    </a:lnB>
                  </a:tcPr>
                </a:tc>
                <a:extLst>
                  <a:ext uri="{0D108BD9-81ED-4DB2-BD59-A6C34878D82A}">
                    <a16:rowId xmlns:a16="http://schemas.microsoft.com/office/drawing/2014/main" val="2489435527"/>
                  </a:ext>
                </a:extLst>
              </a:tr>
              <a:tr h="588645">
                <a:tc>
                  <a:txBody>
                    <a:bodyPr/>
                    <a:lstStyle/>
                    <a:p>
                      <a:pPr algn="l" fontAlgn="ctr"/>
                      <a:r>
                        <a:rPr lang="en" sz="1200" b="0" i="0" u="none" strike="noStrike">
                          <a:solidFill>
                            <a:srgbClr val="000000"/>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14282.8143</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631.605152</a:t>
                      </a:r>
                    </a:p>
                  </a:txBody>
                  <a:tcPr marL="9525" marR="9525" marT="9525" marB="0" anchor="ctr">
                    <a:lnL>
                      <a:noFill/>
                    </a:lnL>
                    <a:lnR>
                      <a:noFill/>
                    </a:lnR>
                    <a:lnT>
                      <a:noFill/>
                    </a:lnT>
                    <a:lnB>
                      <a:noFill/>
                    </a:lnB>
                  </a:tcPr>
                </a:tc>
                <a:extLst>
                  <a:ext uri="{0D108BD9-81ED-4DB2-BD59-A6C34878D82A}">
                    <a16:rowId xmlns:a16="http://schemas.microsoft.com/office/drawing/2014/main" val="1505198969"/>
                  </a:ext>
                </a:extLst>
              </a:tr>
              <a:tr h="588645">
                <a:tc>
                  <a:txBody>
                    <a:bodyPr/>
                    <a:lstStyle/>
                    <a:p>
                      <a:pPr algn="l" fontAlgn="ctr"/>
                      <a:r>
                        <a:rPr lang="en" sz="1200" b="0" i="0" u="none" strike="noStrike">
                          <a:solidFill>
                            <a:srgbClr val="000000"/>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162.446898</a:t>
                      </a: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0.26005499</a:t>
                      </a:r>
                    </a:p>
                  </a:txBody>
                  <a:tcPr marL="9525" marR="9525" marT="9525" marB="0" anchor="ctr">
                    <a:lnL>
                      <a:noFill/>
                    </a:lnL>
                    <a:lnR>
                      <a:noFill/>
                    </a:lnR>
                    <a:lnT>
                      <a:noFill/>
                    </a:lnT>
                    <a:lnB>
                      <a:noFill/>
                    </a:lnB>
                  </a:tcPr>
                </a:tc>
                <a:extLst>
                  <a:ext uri="{0D108BD9-81ED-4DB2-BD59-A6C34878D82A}">
                    <a16:rowId xmlns:a16="http://schemas.microsoft.com/office/drawing/2014/main" val="2033237213"/>
                  </a:ext>
                </a:extLst>
              </a:tr>
            </a:tbl>
          </a:graphicData>
        </a:graphic>
      </p:graphicFrame>
      <p:sp>
        <p:nvSpPr>
          <p:cNvPr id="4" name="スライド番号プレースホルダー 3">
            <a:extLst>
              <a:ext uri="{FF2B5EF4-FFF2-40B4-BE49-F238E27FC236}">
                <a16:creationId xmlns:a16="http://schemas.microsoft.com/office/drawing/2014/main" id="{C97068A3-8A90-4189-FFB8-7BD289057A43}"/>
              </a:ext>
            </a:extLst>
          </p:cNvPr>
          <p:cNvSpPr>
            <a:spLocks noGrp="1"/>
          </p:cNvSpPr>
          <p:nvPr>
            <p:ph type="sldNum" sz="quarter" idx="12"/>
          </p:nvPr>
        </p:nvSpPr>
        <p:spPr/>
        <p:txBody>
          <a:bodyPr/>
          <a:lstStyle/>
          <a:p>
            <a:fld id="{7C554F67-DD8A-924F-B10D-B2BC5AE8CC20}" type="slidenum">
              <a:rPr kumimoji="1" lang="ja-JP" altLang="en-US" smtClean="0"/>
              <a:t>26</a:t>
            </a:fld>
            <a:endParaRPr kumimoji="1" lang="ja-JP" altLang="en-US"/>
          </a:p>
        </p:txBody>
      </p:sp>
    </p:spTree>
    <p:extLst>
      <p:ext uri="{BB962C8B-B14F-4D97-AF65-F5344CB8AC3E}">
        <p14:creationId xmlns:p14="http://schemas.microsoft.com/office/powerpoint/2010/main" val="349034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157162" y="198386"/>
            <a:ext cx="8829675" cy="1325563"/>
          </a:xfrm>
        </p:spPr>
        <p:txBody>
          <a:bodyPr>
            <a:normAutofit/>
          </a:bodyPr>
          <a:lstStyle/>
          <a:p>
            <a:r>
              <a:rPr lang="ja-JP" altLang="en-US"/>
              <a:t>パターン</a:t>
            </a:r>
            <a:r>
              <a:rPr lang="en-US" altLang="ja-JP" dirty="0"/>
              <a:t>B</a:t>
            </a:r>
            <a:br>
              <a:rPr lang="en-US" altLang="ja-JP" dirty="0"/>
            </a:br>
            <a:r>
              <a:rPr lang="ja-JP" altLang="en-US"/>
              <a:t>回帰分析結果</a:t>
            </a:r>
            <a:endParaRPr kumimoji="1" lang="ja-JP" altLang="en-US"/>
          </a:p>
        </p:txBody>
      </p:sp>
      <p:sp>
        <p:nvSpPr>
          <p:cNvPr id="4" name="コンテンツ プレースホルダー 3">
            <a:extLst>
              <a:ext uri="{FF2B5EF4-FFF2-40B4-BE49-F238E27FC236}">
                <a16:creationId xmlns:a16="http://schemas.microsoft.com/office/drawing/2014/main" id="{044BE91F-F274-432A-2C93-8AAACFAB4748}"/>
              </a:ext>
            </a:extLst>
          </p:cNvPr>
          <p:cNvSpPr>
            <a:spLocks noGrp="1"/>
          </p:cNvSpPr>
          <p:nvPr>
            <p:ph idx="1"/>
          </p:nvPr>
        </p:nvSpPr>
        <p:spPr>
          <a:xfrm>
            <a:off x="628650" y="1954530"/>
            <a:ext cx="7978140" cy="4240530"/>
          </a:xfrm>
        </p:spPr>
        <p:txBody>
          <a:bodyPr>
            <a:normAutofit/>
          </a:bodyPr>
          <a:lstStyle/>
          <a:p>
            <a:r>
              <a:rPr lang="ja-JP" altLang="en-US"/>
              <a:t>有意</a:t>
            </a:r>
            <a:r>
              <a:rPr lang="en-US" altLang="ja-JP" dirty="0"/>
              <a:t>F</a:t>
            </a:r>
            <a:r>
              <a:rPr lang="ja-JP" altLang="en-US"/>
              <a:t>はかなり低い値なので，回帰分析に使用した説明変数の組み合わせには意味があると考えられる．</a:t>
            </a:r>
            <a:endParaRPr lang="en-US" altLang="ja-JP" dirty="0"/>
          </a:p>
          <a:p>
            <a:r>
              <a:rPr lang="ja-JP" altLang="en-US"/>
              <a:t>パターン</a:t>
            </a:r>
            <a:r>
              <a:rPr lang="en-US" altLang="ja-JP" dirty="0"/>
              <a:t>A</a:t>
            </a:r>
            <a:r>
              <a:rPr lang="ja-JP" altLang="en-US"/>
              <a:t>の変数</a:t>
            </a:r>
            <a:r>
              <a:rPr lang="en-US" altLang="ja-JP" dirty="0"/>
              <a:t>11</a:t>
            </a:r>
            <a:r>
              <a:rPr lang="ja-JP" altLang="en-US"/>
              <a:t>個使ったものよりも精度が結構落ちている．</a:t>
            </a:r>
            <a:endParaRPr lang="en-US" altLang="ja-JP" dirty="0"/>
          </a:p>
          <a:p>
            <a:r>
              <a:rPr lang="ja-JP" altLang="en-US"/>
              <a:t>教師データの数がパターン</a:t>
            </a:r>
            <a:r>
              <a:rPr lang="en-US" altLang="ja-JP" dirty="0"/>
              <a:t>A</a:t>
            </a:r>
            <a:r>
              <a:rPr lang="ja-JP" altLang="en-US"/>
              <a:t>よりもパターン</a:t>
            </a:r>
            <a:r>
              <a:rPr lang="en-US" altLang="ja-JP" dirty="0"/>
              <a:t>B</a:t>
            </a:r>
            <a:r>
              <a:rPr lang="ja-JP" altLang="en-US"/>
              <a:t>の方が多いことも精度に関係している可能性もあると考えられる．</a:t>
            </a:r>
            <a:endParaRPr lang="en-US" altLang="ja-JP" dirty="0"/>
          </a:p>
        </p:txBody>
      </p:sp>
      <p:sp>
        <p:nvSpPr>
          <p:cNvPr id="3" name="スライド番号プレースホルダー 2">
            <a:extLst>
              <a:ext uri="{FF2B5EF4-FFF2-40B4-BE49-F238E27FC236}">
                <a16:creationId xmlns:a16="http://schemas.microsoft.com/office/drawing/2014/main" id="{8BB1693E-E459-6F57-99BF-4C47E3BC5EEC}"/>
              </a:ext>
            </a:extLst>
          </p:cNvPr>
          <p:cNvSpPr>
            <a:spLocks noGrp="1"/>
          </p:cNvSpPr>
          <p:nvPr>
            <p:ph type="sldNum" sz="quarter" idx="12"/>
          </p:nvPr>
        </p:nvSpPr>
        <p:spPr/>
        <p:txBody>
          <a:bodyPr/>
          <a:lstStyle/>
          <a:p>
            <a:fld id="{7C554F67-DD8A-924F-B10D-B2BC5AE8CC20}" type="slidenum">
              <a:rPr kumimoji="1" lang="ja-JP" altLang="en-US" smtClean="0"/>
              <a:t>27</a:t>
            </a:fld>
            <a:endParaRPr kumimoji="1" lang="ja-JP" altLang="en-US"/>
          </a:p>
        </p:txBody>
      </p:sp>
    </p:spTree>
    <p:extLst>
      <p:ext uri="{BB962C8B-B14F-4D97-AF65-F5344CB8AC3E}">
        <p14:creationId xmlns:p14="http://schemas.microsoft.com/office/powerpoint/2010/main" val="4126989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0" y="186956"/>
            <a:ext cx="9126855" cy="1325563"/>
          </a:xfrm>
        </p:spPr>
        <p:txBody>
          <a:bodyPr>
            <a:normAutofit fontScale="90000"/>
          </a:bodyPr>
          <a:lstStyle/>
          <a:p>
            <a:r>
              <a:rPr lang="ja-JP" altLang="en-US"/>
              <a:t>パターン</a:t>
            </a:r>
            <a:r>
              <a:rPr lang="en-US" altLang="ja-JP" dirty="0"/>
              <a:t>B</a:t>
            </a:r>
            <a:br>
              <a:rPr lang="en-US" altLang="ja-JP" dirty="0"/>
            </a:br>
            <a:r>
              <a:rPr lang="ja-JP" altLang="en-US"/>
              <a:t>対数変換して回帰分析「教師データ」</a:t>
            </a:r>
            <a:endParaRPr kumimoji="1" lang="ja-JP" altLang="en-US"/>
          </a:p>
        </p:txBody>
      </p:sp>
      <p:graphicFrame>
        <p:nvGraphicFramePr>
          <p:cNvPr id="3" name="グラフ 2">
            <a:extLst>
              <a:ext uri="{FF2B5EF4-FFF2-40B4-BE49-F238E27FC236}">
                <a16:creationId xmlns:a16="http://schemas.microsoft.com/office/drawing/2014/main" id="{16116768-CE6D-D4A1-D481-B983FCF0E078}"/>
              </a:ext>
            </a:extLst>
          </p:cNvPr>
          <p:cNvGraphicFramePr>
            <a:graphicFrameLocks/>
          </p:cNvGraphicFramePr>
          <p:nvPr>
            <p:extLst>
              <p:ext uri="{D42A27DB-BD31-4B8C-83A1-F6EECF244321}">
                <p14:modId xmlns:p14="http://schemas.microsoft.com/office/powerpoint/2010/main" val="4221206554"/>
              </p:ext>
            </p:extLst>
          </p:nvPr>
        </p:nvGraphicFramePr>
        <p:xfrm>
          <a:off x="0" y="1512519"/>
          <a:ext cx="5886450" cy="50025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 4">
            <a:extLst>
              <a:ext uri="{FF2B5EF4-FFF2-40B4-BE49-F238E27FC236}">
                <a16:creationId xmlns:a16="http://schemas.microsoft.com/office/drawing/2014/main" id="{065A22DB-2AE8-8E75-F90A-021CBA147615}"/>
              </a:ext>
            </a:extLst>
          </p:cNvPr>
          <p:cNvGraphicFramePr>
            <a:graphicFrameLocks noGrp="1"/>
          </p:cNvGraphicFramePr>
          <p:nvPr>
            <p:extLst>
              <p:ext uri="{D42A27DB-BD31-4B8C-83A1-F6EECF244321}">
                <p14:modId xmlns:p14="http://schemas.microsoft.com/office/powerpoint/2010/main" val="1225063654"/>
              </p:ext>
            </p:extLst>
          </p:nvPr>
        </p:nvGraphicFramePr>
        <p:xfrm>
          <a:off x="6172200" y="1931670"/>
          <a:ext cx="2880360" cy="1685684"/>
        </p:xfrm>
        <a:graphic>
          <a:graphicData uri="http://schemas.openxmlformats.org/drawingml/2006/table">
            <a:tbl>
              <a:tblPr/>
              <a:tblGrid>
                <a:gridCol w="960120">
                  <a:extLst>
                    <a:ext uri="{9D8B030D-6E8A-4147-A177-3AD203B41FA5}">
                      <a16:colId xmlns:a16="http://schemas.microsoft.com/office/drawing/2014/main" val="4018133309"/>
                    </a:ext>
                  </a:extLst>
                </a:gridCol>
                <a:gridCol w="960120">
                  <a:extLst>
                    <a:ext uri="{9D8B030D-6E8A-4147-A177-3AD203B41FA5}">
                      <a16:colId xmlns:a16="http://schemas.microsoft.com/office/drawing/2014/main" val="4153499114"/>
                    </a:ext>
                  </a:extLst>
                </a:gridCol>
                <a:gridCol w="960120">
                  <a:extLst>
                    <a:ext uri="{9D8B030D-6E8A-4147-A177-3AD203B41FA5}">
                      <a16:colId xmlns:a16="http://schemas.microsoft.com/office/drawing/2014/main" val="3235796668"/>
                    </a:ext>
                  </a:extLst>
                </a:gridCol>
              </a:tblGrid>
              <a:tr h="421421">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絶対誤差</a:t>
                      </a:r>
                    </a:p>
                  </a:txBody>
                  <a:tcPr marL="9525" marR="9525" marT="9525" marB="0" anchor="ctr">
                    <a:lnL>
                      <a:noFill/>
                    </a:lnL>
                    <a:lnR>
                      <a:noFill/>
                    </a:lnR>
                    <a:lnT>
                      <a:noFill/>
                    </a:lnT>
                    <a:lnB>
                      <a:noFill/>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相対誤差</a:t>
                      </a:r>
                    </a:p>
                  </a:txBody>
                  <a:tcPr marL="9525" marR="9525" marT="9525" marB="0" anchor="ctr">
                    <a:lnL>
                      <a:noFill/>
                    </a:lnL>
                    <a:lnR>
                      <a:noFill/>
                    </a:lnR>
                    <a:lnT>
                      <a:noFill/>
                    </a:lnT>
                    <a:lnB>
                      <a:noFill/>
                    </a:lnB>
                  </a:tcPr>
                </a:tc>
                <a:extLst>
                  <a:ext uri="{0D108BD9-81ED-4DB2-BD59-A6C34878D82A}">
                    <a16:rowId xmlns:a16="http://schemas.microsoft.com/office/drawing/2014/main" val="3695837968"/>
                  </a:ext>
                </a:extLst>
              </a:tr>
              <a:tr h="421421">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1663.87084</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1.58576164</a:t>
                      </a:r>
                    </a:p>
                  </a:txBody>
                  <a:tcPr marL="9525" marR="9525" marT="9525" marB="0" anchor="ctr">
                    <a:lnL>
                      <a:noFill/>
                    </a:lnL>
                    <a:lnR>
                      <a:noFill/>
                    </a:lnR>
                    <a:lnT>
                      <a:noFill/>
                    </a:lnT>
                    <a:lnB>
                      <a:noFill/>
                    </a:lnB>
                  </a:tcPr>
                </a:tc>
                <a:extLst>
                  <a:ext uri="{0D108BD9-81ED-4DB2-BD59-A6C34878D82A}">
                    <a16:rowId xmlns:a16="http://schemas.microsoft.com/office/drawing/2014/main" val="1348163277"/>
                  </a:ext>
                </a:extLst>
              </a:tr>
              <a:tr h="421421">
                <a:tc>
                  <a:txBody>
                    <a:bodyPr/>
                    <a:lstStyle/>
                    <a:p>
                      <a:pPr algn="l" fontAlgn="ctr"/>
                      <a:r>
                        <a:rPr lang="en" sz="1200" b="0" i="0" u="none" strike="noStrike" dirty="0">
                          <a:solidFill>
                            <a:srgbClr val="000000"/>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28724.6374</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36.8292495</a:t>
                      </a:r>
                    </a:p>
                  </a:txBody>
                  <a:tcPr marL="9525" marR="9525" marT="9525" marB="0" anchor="ctr">
                    <a:lnL>
                      <a:noFill/>
                    </a:lnL>
                    <a:lnR>
                      <a:noFill/>
                    </a:lnR>
                    <a:lnT>
                      <a:noFill/>
                    </a:lnT>
                    <a:lnB>
                      <a:noFill/>
                    </a:lnB>
                  </a:tcPr>
                </a:tc>
                <a:extLst>
                  <a:ext uri="{0D108BD9-81ED-4DB2-BD59-A6C34878D82A}">
                    <a16:rowId xmlns:a16="http://schemas.microsoft.com/office/drawing/2014/main" val="3434002796"/>
                  </a:ext>
                </a:extLst>
              </a:tr>
              <a:tr h="421421">
                <a:tc>
                  <a:txBody>
                    <a:bodyPr/>
                    <a:lstStyle/>
                    <a:p>
                      <a:pPr algn="l" fontAlgn="ctr"/>
                      <a:r>
                        <a:rPr lang="en" sz="1200" b="0" i="0" u="none" strike="noStrike">
                          <a:solidFill>
                            <a:srgbClr val="000000"/>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0.36060504</a:t>
                      </a: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0.04507563</a:t>
                      </a:r>
                    </a:p>
                  </a:txBody>
                  <a:tcPr marL="9525" marR="9525" marT="9525" marB="0" anchor="ctr">
                    <a:lnL>
                      <a:noFill/>
                    </a:lnL>
                    <a:lnR>
                      <a:noFill/>
                    </a:lnR>
                    <a:lnT>
                      <a:noFill/>
                    </a:lnT>
                    <a:lnB>
                      <a:noFill/>
                    </a:lnB>
                  </a:tcPr>
                </a:tc>
                <a:extLst>
                  <a:ext uri="{0D108BD9-81ED-4DB2-BD59-A6C34878D82A}">
                    <a16:rowId xmlns:a16="http://schemas.microsoft.com/office/drawing/2014/main" val="4084470785"/>
                  </a:ext>
                </a:extLst>
              </a:tr>
            </a:tbl>
          </a:graphicData>
        </a:graphic>
      </p:graphicFrame>
      <p:sp>
        <p:nvSpPr>
          <p:cNvPr id="4" name="スライド番号プレースホルダー 3">
            <a:extLst>
              <a:ext uri="{FF2B5EF4-FFF2-40B4-BE49-F238E27FC236}">
                <a16:creationId xmlns:a16="http://schemas.microsoft.com/office/drawing/2014/main" id="{FB6442EC-3E3F-78D1-7B4F-462DAB18B4C6}"/>
              </a:ext>
            </a:extLst>
          </p:cNvPr>
          <p:cNvSpPr>
            <a:spLocks noGrp="1"/>
          </p:cNvSpPr>
          <p:nvPr>
            <p:ph type="sldNum" sz="quarter" idx="12"/>
          </p:nvPr>
        </p:nvSpPr>
        <p:spPr/>
        <p:txBody>
          <a:bodyPr/>
          <a:lstStyle/>
          <a:p>
            <a:fld id="{7C554F67-DD8A-924F-B10D-B2BC5AE8CC20}" type="slidenum">
              <a:rPr kumimoji="1" lang="ja-JP" altLang="en-US" smtClean="0"/>
              <a:t>28</a:t>
            </a:fld>
            <a:endParaRPr kumimoji="1" lang="ja-JP" altLang="en-US"/>
          </a:p>
        </p:txBody>
      </p:sp>
    </p:spTree>
    <p:extLst>
      <p:ext uri="{BB962C8B-B14F-4D97-AF65-F5344CB8AC3E}">
        <p14:creationId xmlns:p14="http://schemas.microsoft.com/office/powerpoint/2010/main" val="2816705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14325" y="186956"/>
            <a:ext cx="8515350" cy="1325563"/>
          </a:xfrm>
        </p:spPr>
        <p:txBody>
          <a:bodyPr>
            <a:normAutofit/>
          </a:bodyPr>
          <a:lstStyle/>
          <a:p>
            <a:r>
              <a:rPr lang="ja-JP" altLang="en-US"/>
              <a:t>パターン</a:t>
            </a:r>
            <a:r>
              <a:rPr lang="en-US" altLang="ja-JP" dirty="0"/>
              <a:t>B</a:t>
            </a:r>
            <a:br>
              <a:rPr lang="en-US" altLang="ja-JP" dirty="0"/>
            </a:br>
            <a:r>
              <a:rPr lang="ja-JP" altLang="en-US"/>
              <a:t>対数変換の回帰分析結果</a:t>
            </a:r>
            <a:endParaRPr kumimoji="1" lang="ja-JP" altLang="en-US"/>
          </a:p>
        </p:txBody>
      </p:sp>
      <p:graphicFrame>
        <p:nvGraphicFramePr>
          <p:cNvPr id="3" name="表 2">
            <a:extLst>
              <a:ext uri="{FF2B5EF4-FFF2-40B4-BE49-F238E27FC236}">
                <a16:creationId xmlns:a16="http://schemas.microsoft.com/office/drawing/2014/main" id="{CEE44016-53A3-7A19-58F5-FB2B46D4C405}"/>
              </a:ext>
            </a:extLst>
          </p:cNvPr>
          <p:cNvGraphicFramePr>
            <a:graphicFrameLocks noGrp="1"/>
          </p:cNvGraphicFramePr>
          <p:nvPr>
            <p:extLst>
              <p:ext uri="{D42A27DB-BD31-4B8C-83A1-F6EECF244321}">
                <p14:modId xmlns:p14="http://schemas.microsoft.com/office/powerpoint/2010/main" val="3848343600"/>
              </p:ext>
            </p:extLst>
          </p:nvPr>
        </p:nvGraphicFramePr>
        <p:xfrm>
          <a:off x="314325" y="1623060"/>
          <a:ext cx="8349615" cy="5015724"/>
        </p:xfrm>
        <a:graphic>
          <a:graphicData uri="http://schemas.openxmlformats.org/drawingml/2006/table">
            <a:tbl>
              <a:tblPr/>
              <a:tblGrid>
                <a:gridCol w="927735">
                  <a:extLst>
                    <a:ext uri="{9D8B030D-6E8A-4147-A177-3AD203B41FA5}">
                      <a16:colId xmlns:a16="http://schemas.microsoft.com/office/drawing/2014/main" val="3076265443"/>
                    </a:ext>
                  </a:extLst>
                </a:gridCol>
                <a:gridCol w="927735">
                  <a:extLst>
                    <a:ext uri="{9D8B030D-6E8A-4147-A177-3AD203B41FA5}">
                      <a16:colId xmlns:a16="http://schemas.microsoft.com/office/drawing/2014/main" val="3324428233"/>
                    </a:ext>
                  </a:extLst>
                </a:gridCol>
                <a:gridCol w="927735">
                  <a:extLst>
                    <a:ext uri="{9D8B030D-6E8A-4147-A177-3AD203B41FA5}">
                      <a16:colId xmlns:a16="http://schemas.microsoft.com/office/drawing/2014/main" val="1070481010"/>
                    </a:ext>
                  </a:extLst>
                </a:gridCol>
                <a:gridCol w="927735">
                  <a:extLst>
                    <a:ext uri="{9D8B030D-6E8A-4147-A177-3AD203B41FA5}">
                      <a16:colId xmlns:a16="http://schemas.microsoft.com/office/drawing/2014/main" val="3663720571"/>
                    </a:ext>
                  </a:extLst>
                </a:gridCol>
                <a:gridCol w="927735">
                  <a:extLst>
                    <a:ext uri="{9D8B030D-6E8A-4147-A177-3AD203B41FA5}">
                      <a16:colId xmlns:a16="http://schemas.microsoft.com/office/drawing/2014/main" val="1560991034"/>
                    </a:ext>
                  </a:extLst>
                </a:gridCol>
                <a:gridCol w="927735">
                  <a:extLst>
                    <a:ext uri="{9D8B030D-6E8A-4147-A177-3AD203B41FA5}">
                      <a16:colId xmlns:a16="http://schemas.microsoft.com/office/drawing/2014/main" val="2229916299"/>
                    </a:ext>
                  </a:extLst>
                </a:gridCol>
                <a:gridCol w="927735">
                  <a:extLst>
                    <a:ext uri="{9D8B030D-6E8A-4147-A177-3AD203B41FA5}">
                      <a16:colId xmlns:a16="http://schemas.microsoft.com/office/drawing/2014/main" val="1096516966"/>
                    </a:ext>
                  </a:extLst>
                </a:gridCol>
                <a:gridCol w="927735">
                  <a:extLst>
                    <a:ext uri="{9D8B030D-6E8A-4147-A177-3AD203B41FA5}">
                      <a16:colId xmlns:a16="http://schemas.microsoft.com/office/drawing/2014/main" val="289045308"/>
                    </a:ext>
                  </a:extLst>
                </a:gridCol>
                <a:gridCol w="927735">
                  <a:extLst>
                    <a:ext uri="{9D8B030D-6E8A-4147-A177-3AD203B41FA5}">
                      <a16:colId xmlns:a16="http://schemas.microsoft.com/office/drawing/2014/main" val="872630687"/>
                    </a:ext>
                  </a:extLst>
                </a:gridCol>
              </a:tblGrid>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概要</a:t>
                      </a: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1454950194"/>
                  </a:ext>
                </a:extLst>
              </a:tr>
              <a:tr h="226502">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2508713692"/>
                  </a:ext>
                </a:extLst>
              </a:tr>
              <a:tr h="215716">
                <a:tc gridSpan="2">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回帰統計</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98289123"/>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重相関 </a:t>
                      </a:r>
                      <a:r>
                        <a:rPr lang="en" sz="1100" b="0" i="0" u="none" strike="noStrike" dirty="0">
                          <a:solidFill>
                            <a:srgbClr val="000000"/>
                          </a:solidFill>
                          <a:effectLst/>
                          <a:latin typeface="游ゴシック" panose="020B0400000000000000" pitchFamily="34" charset="-128"/>
                          <a:ea typeface="游ゴシック" panose="020B0400000000000000" pitchFamily="34" charset="-128"/>
                        </a:rPr>
                        <a:t>R</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0.89909339</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1833982033"/>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重決定 </a:t>
                      </a:r>
                      <a:r>
                        <a:rPr lang="en" sz="1100" b="0" i="0" u="none" strike="noStrike">
                          <a:solidFill>
                            <a:srgbClr val="000000"/>
                          </a:solidFill>
                          <a:effectLst/>
                          <a:latin typeface="游ゴシック" panose="020B0400000000000000" pitchFamily="34" charset="-128"/>
                          <a:ea typeface="游ゴシック" panose="020B0400000000000000" pitchFamily="34" charset="-128"/>
                        </a:rPr>
                        <a:t>R2</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0.80836892</a:t>
                      </a: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2488602043"/>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補正 </a:t>
                      </a:r>
                      <a:r>
                        <a:rPr lang="en" sz="1100" b="0" i="0" u="none" strike="noStrike">
                          <a:solidFill>
                            <a:srgbClr val="000000"/>
                          </a:solidFill>
                          <a:effectLst/>
                          <a:latin typeface="游ゴシック" panose="020B0400000000000000" pitchFamily="34" charset="-128"/>
                          <a:ea typeface="游ゴシック" panose="020B0400000000000000" pitchFamily="34" charset="-128"/>
                        </a:rPr>
                        <a:t>R2</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0.79657624</a:t>
                      </a: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3881059771"/>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標準誤差</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0.47256861</a:t>
                      </a: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766735383"/>
                  </a:ext>
                </a:extLst>
              </a:tr>
              <a:tr h="226502">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観測数</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70</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2054733646"/>
                  </a:ext>
                </a:extLst>
              </a:tr>
              <a:tr h="215716">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953825077"/>
                  </a:ext>
                </a:extLst>
              </a:tr>
              <a:tr h="226502">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分散分析表</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4267122539"/>
                  </a:ext>
                </a:extLst>
              </a:tr>
              <a:tr h="320536">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自由度</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変動</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分散</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観測された分散比</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有意 </a:t>
                      </a:r>
                      <a:r>
                        <a:rPr lang="en" sz="1100" b="0" i="0" u="none" strike="noStrike">
                          <a:solidFill>
                            <a:srgbClr val="000000"/>
                          </a:solidFill>
                          <a:effectLst/>
                          <a:latin typeface="游ゴシック" panose="020B0400000000000000" pitchFamily="34" charset="-128"/>
                          <a:ea typeface="游ゴシック" panose="020B0400000000000000" pitchFamily="34" charset="-128"/>
                        </a:rPr>
                        <a:t>F</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2068788154"/>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回帰</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4</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61.2331741</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15.3082935</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68.5483553</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1.3057E-22</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1656587254"/>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残差</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65</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14.515871</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0.22332109</a:t>
                      </a: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3590359061"/>
                  </a:ext>
                </a:extLst>
              </a:tr>
              <a:tr h="226502">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合計</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69</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75.7490451</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a:noFill/>
                    </a:lnB>
                  </a:tcPr>
                </a:tc>
                <a:extLst>
                  <a:ext uri="{0D108BD9-81ED-4DB2-BD59-A6C34878D82A}">
                    <a16:rowId xmlns:a16="http://schemas.microsoft.com/office/drawing/2014/main" val="3378072904"/>
                  </a:ext>
                </a:extLst>
              </a:tr>
              <a:tr h="226502">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5550237"/>
                  </a:ext>
                </a:extLst>
              </a:tr>
              <a:tr h="215716">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係数</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標準誤差</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t </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1100" b="0" i="0" u="none" strike="noStrike" dirty="0">
                          <a:solidFill>
                            <a:srgbClr val="000000"/>
                          </a:solidFill>
                          <a:effectLst/>
                          <a:latin typeface="游ゴシック" panose="020B0400000000000000" pitchFamily="34" charset="-128"/>
                          <a:ea typeface="游ゴシック" panose="020B0400000000000000" pitchFamily="34" charset="-128"/>
                        </a:rPr>
                        <a:t>P-</a:t>
                      </a: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値</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下限 </a:t>
                      </a: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95%</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上限 </a:t>
                      </a: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95%</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下限 </a:t>
                      </a: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95.0%</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上限 </a:t>
                      </a: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95.0%</a:t>
                      </a:r>
                    </a:p>
                  </a:txBody>
                  <a:tcPr marL="7102" marR="7102" marT="7102"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000759"/>
                  </a:ext>
                </a:extLst>
              </a:tr>
              <a:tr h="215716">
                <a:tc>
                  <a:txBody>
                    <a:bodyPr/>
                    <a:lstStyle/>
                    <a:p>
                      <a:pPr algn="l"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切片</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-1.469151</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0.25557434</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-5.7484292</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2.6089E-07</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-1.9795682</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-0.9587338</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-1.9795682</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-0.9587338</a:t>
                      </a:r>
                    </a:p>
                  </a:txBody>
                  <a:tcPr marL="7102" marR="7102" marT="7102"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94748831"/>
                  </a:ext>
                </a:extLst>
              </a:tr>
              <a:tr h="215716">
                <a:tc>
                  <a:txBody>
                    <a:bodyPr/>
                    <a:lstStyle/>
                    <a:p>
                      <a:pPr algn="l"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lang:Java</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-0.0735139</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0.12529078</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-0.5867459</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0.55940677</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-0.3237368</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0.17670911</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-0.3237368</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0.17670911</a:t>
                      </a:r>
                    </a:p>
                  </a:txBody>
                  <a:tcPr marL="7102" marR="7102" marT="7102" marB="0" anchor="ctr">
                    <a:lnL>
                      <a:noFill/>
                    </a:lnL>
                    <a:lnR>
                      <a:noFill/>
                    </a:lnR>
                    <a:lnT>
                      <a:noFill/>
                    </a:lnT>
                    <a:lnB>
                      <a:noFill/>
                    </a:lnB>
                  </a:tcPr>
                </a:tc>
                <a:extLst>
                  <a:ext uri="{0D108BD9-81ED-4DB2-BD59-A6C34878D82A}">
                    <a16:rowId xmlns:a16="http://schemas.microsoft.com/office/drawing/2014/main" val="3840760775"/>
                  </a:ext>
                </a:extLst>
              </a:tr>
              <a:tr h="215716">
                <a:tc>
                  <a:txBody>
                    <a:bodyPr/>
                    <a:lstStyle/>
                    <a:p>
                      <a:pPr algn="l"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lang:ASP</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-0.4487558</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0.16665263</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-2.6927613</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0.00900373</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-0.7815841</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-0.1159275</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-0.7815841</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-0.1159275</a:t>
                      </a:r>
                    </a:p>
                  </a:txBody>
                  <a:tcPr marL="7102" marR="7102" marT="7102" marB="0" anchor="ctr">
                    <a:lnL>
                      <a:noFill/>
                    </a:lnL>
                    <a:lnR>
                      <a:noFill/>
                    </a:lnR>
                    <a:lnT>
                      <a:noFill/>
                    </a:lnT>
                    <a:lnB>
                      <a:noFill/>
                    </a:lnB>
                  </a:tcPr>
                </a:tc>
                <a:extLst>
                  <a:ext uri="{0D108BD9-81ED-4DB2-BD59-A6C34878D82A}">
                    <a16:rowId xmlns:a16="http://schemas.microsoft.com/office/drawing/2014/main" val="2744924590"/>
                  </a:ext>
                </a:extLst>
              </a:tr>
              <a:tr h="476758">
                <a:tc>
                  <a:txBody>
                    <a:bodyPr/>
                    <a:lstStyle/>
                    <a:p>
                      <a:pPr algn="l"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ind-type:manufacture</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-0.2350269</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0.12998653</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-1.8080864</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0.07521948</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-0.4946279</a:t>
                      </a:r>
                    </a:p>
                  </a:txBody>
                  <a:tcPr marL="7102" marR="7102" marT="7102"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0.02457415</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-0.4946279</a:t>
                      </a:r>
                    </a:p>
                  </a:txBody>
                  <a:tcPr marL="7102" marR="7102" marT="7102"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0.02457415</a:t>
                      </a:r>
                    </a:p>
                  </a:txBody>
                  <a:tcPr marL="7102" marR="7102" marT="7102" marB="0" anchor="ctr">
                    <a:lnL>
                      <a:noFill/>
                    </a:lnL>
                    <a:lnR>
                      <a:noFill/>
                    </a:lnR>
                    <a:lnT>
                      <a:noFill/>
                    </a:lnT>
                    <a:lnB>
                      <a:noFill/>
                    </a:lnB>
                  </a:tcPr>
                </a:tc>
                <a:extLst>
                  <a:ext uri="{0D108BD9-81ED-4DB2-BD59-A6C34878D82A}">
                    <a16:rowId xmlns:a16="http://schemas.microsoft.com/office/drawing/2014/main" val="2925477258"/>
                  </a:ext>
                </a:extLst>
              </a:tr>
              <a:tr h="226502">
                <a:tc>
                  <a:txBody>
                    <a:bodyPr/>
                    <a:lstStyle/>
                    <a:p>
                      <a:pPr algn="l"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FP</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1.49097743</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0.09388894</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15.8802245</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 sz="1100" b="0" i="0" u="none" strike="noStrike">
                          <a:solidFill>
                            <a:srgbClr val="000000"/>
                          </a:solidFill>
                          <a:effectLst/>
                          <a:latin typeface="游ゴシック" panose="020B0400000000000000" pitchFamily="34" charset="-128"/>
                          <a:ea typeface="游ゴシック" panose="020B0400000000000000" pitchFamily="34" charset="-128"/>
                        </a:rPr>
                        <a:t>4.668E-24</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1.30346827</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1.67848659</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1.30346827</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1.67848659</a:t>
                      </a:r>
                    </a:p>
                  </a:txBody>
                  <a:tcPr marL="7102" marR="7102" marT="7102"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684278"/>
                  </a:ext>
                </a:extLst>
              </a:tr>
            </a:tbl>
          </a:graphicData>
        </a:graphic>
      </p:graphicFrame>
      <p:sp>
        <p:nvSpPr>
          <p:cNvPr id="4" name="スライド番号プレースホルダー 3">
            <a:extLst>
              <a:ext uri="{FF2B5EF4-FFF2-40B4-BE49-F238E27FC236}">
                <a16:creationId xmlns:a16="http://schemas.microsoft.com/office/drawing/2014/main" id="{EFD81488-86C0-F80E-A73C-3AE57B41F64A}"/>
              </a:ext>
            </a:extLst>
          </p:cNvPr>
          <p:cNvSpPr>
            <a:spLocks noGrp="1"/>
          </p:cNvSpPr>
          <p:nvPr>
            <p:ph type="sldNum" sz="quarter" idx="12"/>
          </p:nvPr>
        </p:nvSpPr>
        <p:spPr/>
        <p:txBody>
          <a:bodyPr/>
          <a:lstStyle/>
          <a:p>
            <a:fld id="{7C554F67-DD8A-924F-B10D-B2BC5AE8CC20}" type="slidenum">
              <a:rPr kumimoji="1" lang="ja-JP" altLang="en-US" smtClean="0"/>
              <a:t>29</a:t>
            </a:fld>
            <a:endParaRPr kumimoji="1" lang="ja-JP" altLang="en-US"/>
          </a:p>
        </p:txBody>
      </p:sp>
    </p:spTree>
    <p:extLst>
      <p:ext uri="{BB962C8B-B14F-4D97-AF65-F5344CB8AC3E}">
        <p14:creationId xmlns:p14="http://schemas.microsoft.com/office/powerpoint/2010/main" val="236618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1F8575E2-6C75-41D7-BCF1-9BA760D018C0}"/>
              </a:ext>
            </a:extLst>
          </p:cNvPr>
          <p:cNvSpPr>
            <a:spLocks noGrp="1"/>
          </p:cNvSpPr>
          <p:nvPr>
            <p:ph idx="1"/>
          </p:nvPr>
        </p:nvSpPr>
        <p:spPr/>
        <p:txBody>
          <a:bodyPr>
            <a:normAutofit/>
          </a:bodyPr>
          <a:lstStyle/>
          <a:p>
            <a:pPr marL="514350" indent="-514350">
              <a:buFont typeface="+mj-lt"/>
              <a:buAutoNum type="arabicPeriod" startAt="9"/>
            </a:pPr>
            <a:r>
              <a:rPr lang="ja-JP" altLang="en-US"/>
              <a:t>パターン</a:t>
            </a:r>
            <a:r>
              <a:rPr lang="en-US" altLang="ja-JP" dirty="0"/>
              <a:t>A</a:t>
            </a:r>
            <a:r>
              <a:rPr lang="ja-JP" altLang="en-US"/>
              <a:t>を対数変換して回帰分析「教師データ」</a:t>
            </a:r>
            <a:endParaRPr lang="en-US" altLang="ja-JP" dirty="0"/>
          </a:p>
          <a:p>
            <a:pPr marL="514350" indent="-514350">
              <a:buFont typeface="+mj-lt"/>
              <a:buAutoNum type="arabicPeriod" startAt="9"/>
            </a:pPr>
            <a:r>
              <a:rPr kumimoji="1" lang="ja-JP" altLang="en-US"/>
              <a:t>パターン</a:t>
            </a:r>
            <a:r>
              <a:rPr kumimoji="1" lang="en-US" altLang="ja-JP" dirty="0"/>
              <a:t>A</a:t>
            </a:r>
            <a:r>
              <a:rPr kumimoji="1" lang="ja-JP" altLang="en-US"/>
              <a:t>を対数変換した分析結果</a:t>
            </a:r>
            <a:endParaRPr kumimoji="1" lang="en-US" altLang="ja-JP" dirty="0"/>
          </a:p>
          <a:p>
            <a:pPr marL="514350" indent="-514350">
              <a:buFont typeface="+mj-lt"/>
              <a:buAutoNum type="arabicPeriod" startAt="9"/>
            </a:pPr>
            <a:r>
              <a:rPr lang="ja-JP" altLang="en-US"/>
              <a:t>パターン</a:t>
            </a:r>
            <a:r>
              <a:rPr lang="en-US" altLang="ja-JP" dirty="0"/>
              <a:t>A</a:t>
            </a:r>
            <a:r>
              <a:rPr lang="ja-JP" altLang="en-US"/>
              <a:t>を対数変換してテストデータ当てはめ</a:t>
            </a:r>
            <a:endParaRPr lang="en-US" altLang="ja-JP" dirty="0"/>
          </a:p>
          <a:p>
            <a:pPr marL="514350" indent="-514350">
              <a:buFont typeface="+mj-lt"/>
              <a:buAutoNum type="arabicPeriod" startAt="9"/>
            </a:pPr>
            <a:r>
              <a:rPr lang="ja-JP" altLang="en-US"/>
              <a:t>パターン</a:t>
            </a:r>
            <a:r>
              <a:rPr lang="en-US" altLang="ja-JP" dirty="0"/>
              <a:t>A</a:t>
            </a:r>
            <a:r>
              <a:rPr lang="ja-JP" altLang="en-US"/>
              <a:t>の対数変換での結果</a:t>
            </a:r>
            <a:endParaRPr lang="en-US" altLang="ja-JP" dirty="0"/>
          </a:p>
          <a:p>
            <a:pPr marL="514350" indent="-514350">
              <a:buFont typeface="+mj-lt"/>
              <a:buAutoNum type="arabicPeriod" startAt="9"/>
            </a:pPr>
            <a:r>
              <a:rPr kumimoji="1" lang="ja-JP" altLang="en-US"/>
              <a:t>結果から変数を削除してみる</a:t>
            </a:r>
            <a:endParaRPr kumimoji="1" lang="en-US" altLang="ja-JP" dirty="0"/>
          </a:p>
          <a:p>
            <a:pPr marL="514350" indent="-514350">
              <a:buFont typeface="+mj-lt"/>
              <a:buAutoNum type="arabicPeriod" startAt="9"/>
            </a:pPr>
            <a:r>
              <a:rPr lang="ja-JP" altLang="en-US"/>
              <a:t>結果から決定した変数</a:t>
            </a:r>
            <a:endParaRPr lang="en-US" altLang="ja-JP" dirty="0"/>
          </a:p>
          <a:p>
            <a:pPr marL="514350" indent="-514350">
              <a:buFont typeface="+mj-lt"/>
              <a:buAutoNum type="arabicPeriod" startAt="9"/>
            </a:pPr>
            <a:r>
              <a:rPr lang="ja-JP" altLang="en-US"/>
              <a:t>パターン</a:t>
            </a:r>
            <a:r>
              <a:rPr lang="en-US" altLang="ja-JP" dirty="0"/>
              <a:t>B</a:t>
            </a:r>
            <a:r>
              <a:rPr lang="ja-JP" altLang="en-US"/>
              <a:t>の回帰分析「教師データ」</a:t>
            </a:r>
            <a:endParaRPr lang="en-US" altLang="ja-JP" dirty="0"/>
          </a:p>
          <a:p>
            <a:pPr marL="514350" indent="-514350">
              <a:buFont typeface="+mj-lt"/>
              <a:buAutoNum type="arabicPeriod" startAt="9"/>
            </a:pPr>
            <a:endParaRPr lang="en-US" altLang="ja-JP" dirty="0"/>
          </a:p>
          <a:p>
            <a:pPr marL="514350" indent="-514350">
              <a:buFont typeface="+mj-lt"/>
              <a:buAutoNum type="arabicPeriod" startAt="9"/>
            </a:pPr>
            <a:endParaRPr kumimoji="1" lang="en-US" altLang="ja-JP" dirty="0"/>
          </a:p>
        </p:txBody>
      </p:sp>
      <p:sp>
        <p:nvSpPr>
          <p:cNvPr id="4" name="スライド番号プレースホルダー 3">
            <a:extLst>
              <a:ext uri="{FF2B5EF4-FFF2-40B4-BE49-F238E27FC236}">
                <a16:creationId xmlns:a16="http://schemas.microsoft.com/office/drawing/2014/main" id="{A1615E1F-52AE-CC93-E154-F926684E857E}"/>
              </a:ext>
            </a:extLst>
          </p:cNvPr>
          <p:cNvSpPr>
            <a:spLocks noGrp="1"/>
          </p:cNvSpPr>
          <p:nvPr>
            <p:ph type="sldNum" sz="quarter" idx="12"/>
          </p:nvPr>
        </p:nvSpPr>
        <p:spPr/>
        <p:txBody>
          <a:bodyPr/>
          <a:lstStyle/>
          <a:p>
            <a:fld id="{7C554F67-DD8A-924F-B10D-B2BC5AE8CC20}" type="slidenum">
              <a:rPr kumimoji="1" lang="ja-JP" altLang="en-US" smtClean="0"/>
              <a:t>3</a:t>
            </a:fld>
            <a:endParaRPr kumimoji="1" lang="ja-JP" altLang="en-US"/>
          </a:p>
        </p:txBody>
      </p:sp>
    </p:spTree>
    <p:extLst>
      <p:ext uri="{BB962C8B-B14F-4D97-AF65-F5344CB8AC3E}">
        <p14:creationId xmlns:p14="http://schemas.microsoft.com/office/powerpoint/2010/main" val="1963462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14325" y="186956"/>
            <a:ext cx="8515350" cy="1325563"/>
          </a:xfrm>
        </p:spPr>
        <p:txBody>
          <a:bodyPr>
            <a:normAutofit fontScale="90000"/>
          </a:bodyPr>
          <a:lstStyle/>
          <a:p>
            <a:r>
              <a:rPr lang="ja-JP" altLang="en-US"/>
              <a:t>パターン</a:t>
            </a:r>
            <a:r>
              <a:rPr lang="en-US" altLang="ja-JP" dirty="0"/>
              <a:t>B</a:t>
            </a:r>
            <a:br>
              <a:rPr lang="en-US" altLang="ja-JP" dirty="0"/>
            </a:br>
            <a:r>
              <a:rPr lang="ja-JP" altLang="en-US"/>
              <a:t>対数変換後のテストデータ当てはめ</a:t>
            </a:r>
            <a:endParaRPr kumimoji="1" lang="ja-JP" altLang="en-US"/>
          </a:p>
        </p:txBody>
      </p:sp>
      <p:graphicFrame>
        <p:nvGraphicFramePr>
          <p:cNvPr id="3" name="グラフ 2">
            <a:extLst>
              <a:ext uri="{FF2B5EF4-FFF2-40B4-BE49-F238E27FC236}">
                <a16:creationId xmlns:a16="http://schemas.microsoft.com/office/drawing/2014/main" id="{9725B61A-DC5D-1D24-2C89-A34797B18160}"/>
              </a:ext>
            </a:extLst>
          </p:cNvPr>
          <p:cNvGraphicFramePr>
            <a:graphicFrameLocks/>
          </p:cNvGraphicFramePr>
          <p:nvPr>
            <p:extLst>
              <p:ext uri="{D42A27DB-BD31-4B8C-83A1-F6EECF244321}">
                <p14:modId xmlns:p14="http://schemas.microsoft.com/office/powerpoint/2010/main" val="3162959562"/>
              </p:ext>
            </p:extLst>
          </p:nvPr>
        </p:nvGraphicFramePr>
        <p:xfrm>
          <a:off x="194311" y="1512519"/>
          <a:ext cx="6355079" cy="50597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 4">
            <a:extLst>
              <a:ext uri="{FF2B5EF4-FFF2-40B4-BE49-F238E27FC236}">
                <a16:creationId xmlns:a16="http://schemas.microsoft.com/office/drawing/2014/main" id="{D1494103-ED3E-3D55-D595-5BCF9EF66D23}"/>
              </a:ext>
            </a:extLst>
          </p:cNvPr>
          <p:cNvGraphicFramePr>
            <a:graphicFrameLocks noGrp="1"/>
          </p:cNvGraphicFramePr>
          <p:nvPr>
            <p:extLst>
              <p:ext uri="{D42A27DB-BD31-4B8C-83A1-F6EECF244321}">
                <p14:modId xmlns:p14="http://schemas.microsoft.com/office/powerpoint/2010/main" val="971007536"/>
              </p:ext>
            </p:extLst>
          </p:nvPr>
        </p:nvGraphicFramePr>
        <p:xfrm>
          <a:off x="6320790" y="2446654"/>
          <a:ext cx="2743200" cy="1964692"/>
        </p:xfrm>
        <a:graphic>
          <a:graphicData uri="http://schemas.openxmlformats.org/drawingml/2006/table">
            <a:tbl>
              <a:tblPr/>
              <a:tblGrid>
                <a:gridCol w="914400">
                  <a:extLst>
                    <a:ext uri="{9D8B030D-6E8A-4147-A177-3AD203B41FA5}">
                      <a16:colId xmlns:a16="http://schemas.microsoft.com/office/drawing/2014/main" val="3705997345"/>
                    </a:ext>
                  </a:extLst>
                </a:gridCol>
                <a:gridCol w="914400">
                  <a:extLst>
                    <a:ext uri="{9D8B030D-6E8A-4147-A177-3AD203B41FA5}">
                      <a16:colId xmlns:a16="http://schemas.microsoft.com/office/drawing/2014/main" val="4056049297"/>
                    </a:ext>
                  </a:extLst>
                </a:gridCol>
                <a:gridCol w="914400">
                  <a:extLst>
                    <a:ext uri="{9D8B030D-6E8A-4147-A177-3AD203B41FA5}">
                      <a16:colId xmlns:a16="http://schemas.microsoft.com/office/drawing/2014/main" val="931038147"/>
                    </a:ext>
                  </a:extLst>
                </a:gridCol>
              </a:tblGrid>
              <a:tr h="491173">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絶対誤差平均</a:t>
                      </a:r>
                    </a:p>
                  </a:txBody>
                  <a:tcPr marL="9525" marR="9525" marT="9525" marB="0" anchor="ctr">
                    <a:lnL>
                      <a:noFill/>
                    </a:lnL>
                    <a:lnR>
                      <a:noFill/>
                    </a:lnR>
                    <a:lnT>
                      <a:noFill/>
                    </a:lnT>
                    <a:lnB>
                      <a:noFill/>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相対誤差平均</a:t>
                      </a:r>
                    </a:p>
                  </a:txBody>
                  <a:tcPr marL="9525" marR="9525" marT="9525" marB="0" anchor="ctr">
                    <a:lnL>
                      <a:noFill/>
                    </a:lnL>
                    <a:lnR>
                      <a:noFill/>
                    </a:lnR>
                    <a:lnT>
                      <a:noFill/>
                    </a:lnT>
                    <a:lnB>
                      <a:noFill/>
                    </a:lnB>
                  </a:tcPr>
                </a:tc>
                <a:extLst>
                  <a:ext uri="{0D108BD9-81ED-4DB2-BD59-A6C34878D82A}">
                    <a16:rowId xmlns:a16="http://schemas.microsoft.com/office/drawing/2014/main" val="1388257893"/>
                  </a:ext>
                </a:extLst>
              </a:tr>
              <a:tr h="491173">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1050.86278</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1.46622966</a:t>
                      </a:r>
                    </a:p>
                  </a:txBody>
                  <a:tcPr marL="9525" marR="9525" marT="9525" marB="0" anchor="ctr">
                    <a:lnL>
                      <a:noFill/>
                    </a:lnL>
                    <a:lnR>
                      <a:noFill/>
                    </a:lnR>
                    <a:lnT>
                      <a:noFill/>
                    </a:lnT>
                    <a:lnB>
                      <a:noFill/>
                    </a:lnB>
                  </a:tcPr>
                </a:tc>
                <a:extLst>
                  <a:ext uri="{0D108BD9-81ED-4DB2-BD59-A6C34878D82A}">
                    <a16:rowId xmlns:a16="http://schemas.microsoft.com/office/drawing/2014/main" val="2677027665"/>
                  </a:ext>
                </a:extLst>
              </a:tr>
              <a:tr h="491173">
                <a:tc>
                  <a:txBody>
                    <a:bodyPr/>
                    <a:lstStyle/>
                    <a:p>
                      <a:pPr algn="l" fontAlgn="ctr"/>
                      <a:r>
                        <a:rPr lang="en" sz="1200" b="0" i="0" u="none" strike="noStrike">
                          <a:solidFill>
                            <a:srgbClr val="000000"/>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11708.5846</a:t>
                      </a:r>
                    </a:p>
                  </a:txBody>
                  <a:tcPr marL="9525" marR="9525" marT="9525" marB="0" anchor="ctr">
                    <a:lnL>
                      <a:noFill/>
                    </a:lnL>
                    <a:lnR>
                      <a:noFill/>
                    </a:lnR>
                    <a:lnT>
                      <a:noFill/>
                    </a:lnT>
                    <a:lnB>
                      <a:noFill/>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11.3775086</a:t>
                      </a:r>
                    </a:p>
                  </a:txBody>
                  <a:tcPr marL="9525" marR="9525" marT="9525" marB="0" anchor="ctr">
                    <a:lnL>
                      <a:noFill/>
                    </a:lnL>
                    <a:lnR>
                      <a:noFill/>
                    </a:lnR>
                    <a:lnT>
                      <a:noFill/>
                    </a:lnT>
                    <a:lnB>
                      <a:noFill/>
                    </a:lnB>
                  </a:tcPr>
                </a:tc>
                <a:extLst>
                  <a:ext uri="{0D108BD9-81ED-4DB2-BD59-A6C34878D82A}">
                    <a16:rowId xmlns:a16="http://schemas.microsoft.com/office/drawing/2014/main" val="748275432"/>
                  </a:ext>
                </a:extLst>
              </a:tr>
              <a:tr h="491173">
                <a:tc>
                  <a:txBody>
                    <a:bodyPr/>
                    <a:lstStyle/>
                    <a:p>
                      <a:pPr algn="l" fontAlgn="ctr"/>
                      <a:r>
                        <a:rPr lang="en" sz="1200" b="0" i="0" u="none" strike="noStrike">
                          <a:solidFill>
                            <a:srgbClr val="000000"/>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2.47137077</a:t>
                      </a:r>
                    </a:p>
                  </a:txBody>
                  <a:tcPr marL="9525" marR="9525" marT="9525" marB="0" anchor="ctr">
                    <a:lnL>
                      <a:noFill/>
                    </a:lnL>
                    <a:lnR>
                      <a:noFill/>
                    </a:lnR>
                    <a:lnT>
                      <a:noFill/>
                    </a:lnT>
                    <a:lnB>
                      <a:noFill/>
                    </a:lnB>
                  </a:tcP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0.04994756</a:t>
                      </a:r>
                    </a:p>
                  </a:txBody>
                  <a:tcPr marL="9525" marR="9525" marT="9525" marB="0" anchor="ctr">
                    <a:lnL>
                      <a:noFill/>
                    </a:lnL>
                    <a:lnR>
                      <a:noFill/>
                    </a:lnR>
                    <a:lnT>
                      <a:noFill/>
                    </a:lnT>
                    <a:lnB>
                      <a:noFill/>
                    </a:lnB>
                  </a:tcPr>
                </a:tc>
                <a:extLst>
                  <a:ext uri="{0D108BD9-81ED-4DB2-BD59-A6C34878D82A}">
                    <a16:rowId xmlns:a16="http://schemas.microsoft.com/office/drawing/2014/main" val="1114407155"/>
                  </a:ext>
                </a:extLst>
              </a:tr>
            </a:tbl>
          </a:graphicData>
        </a:graphic>
      </p:graphicFrame>
      <p:cxnSp>
        <p:nvCxnSpPr>
          <p:cNvPr id="7" name="直線コネクタ 6">
            <a:extLst>
              <a:ext uri="{FF2B5EF4-FFF2-40B4-BE49-F238E27FC236}">
                <a16:creationId xmlns:a16="http://schemas.microsoft.com/office/drawing/2014/main" id="{9F10AB38-780B-FA82-7A28-6C67CEB0A0BA}"/>
              </a:ext>
            </a:extLst>
          </p:cNvPr>
          <p:cNvCxnSpPr/>
          <p:nvPr/>
        </p:nvCxnSpPr>
        <p:spPr>
          <a:xfrm flipV="1">
            <a:off x="971550" y="3909060"/>
            <a:ext cx="5349240" cy="18630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97AAD8D0-AED3-8A7F-9CC0-502412EC37EE}"/>
              </a:ext>
            </a:extLst>
          </p:cNvPr>
          <p:cNvSpPr>
            <a:spLocks noGrp="1"/>
          </p:cNvSpPr>
          <p:nvPr>
            <p:ph type="sldNum" sz="quarter" idx="12"/>
          </p:nvPr>
        </p:nvSpPr>
        <p:spPr/>
        <p:txBody>
          <a:bodyPr/>
          <a:lstStyle/>
          <a:p>
            <a:fld id="{7C554F67-DD8A-924F-B10D-B2BC5AE8CC20}" type="slidenum">
              <a:rPr kumimoji="1" lang="ja-JP" altLang="en-US" smtClean="0"/>
              <a:t>30</a:t>
            </a:fld>
            <a:endParaRPr kumimoji="1" lang="ja-JP" altLang="en-US"/>
          </a:p>
        </p:txBody>
      </p:sp>
    </p:spTree>
    <p:extLst>
      <p:ext uri="{BB962C8B-B14F-4D97-AF65-F5344CB8AC3E}">
        <p14:creationId xmlns:p14="http://schemas.microsoft.com/office/powerpoint/2010/main" val="487885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82586-13DF-89EB-0E65-EC3D0CCB609C}"/>
              </a:ext>
            </a:extLst>
          </p:cNvPr>
          <p:cNvSpPr>
            <a:spLocks noGrp="1"/>
          </p:cNvSpPr>
          <p:nvPr>
            <p:ph type="title"/>
          </p:nvPr>
        </p:nvSpPr>
        <p:spPr>
          <a:xfrm>
            <a:off x="314325" y="186956"/>
            <a:ext cx="8515350" cy="1325563"/>
          </a:xfrm>
        </p:spPr>
        <p:txBody>
          <a:bodyPr>
            <a:normAutofit/>
          </a:bodyPr>
          <a:lstStyle/>
          <a:p>
            <a:r>
              <a:rPr lang="ja-JP" altLang="en-US"/>
              <a:t>パターン</a:t>
            </a:r>
            <a:r>
              <a:rPr lang="en-US" altLang="ja-JP" dirty="0"/>
              <a:t>B</a:t>
            </a:r>
            <a:br>
              <a:rPr lang="en-US" altLang="ja-JP" dirty="0"/>
            </a:br>
            <a:r>
              <a:rPr lang="ja-JP" altLang="en-US"/>
              <a:t>対数変換した分析結果</a:t>
            </a:r>
            <a:endParaRPr kumimoji="1" lang="ja-JP" altLang="en-US"/>
          </a:p>
        </p:txBody>
      </p:sp>
      <p:sp>
        <p:nvSpPr>
          <p:cNvPr id="4" name="コンテンツ プレースホルダー 3">
            <a:extLst>
              <a:ext uri="{FF2B5EF4-FFF2-40B4-BE49-F238E27FC236}">
                <a16:creationId xmlns:a16="http://schemas.microsoft.com/office/drawing/2014/main" id="{044BE91F-F274-432A-2C93-8AAACFAB4748}"/>
              </a:ext>
            </a:extLst>
          </p:cNvPr>
          <p:cNvSpPr>
            <a:spLocks noGrp="1"/>
          </p:cNvSpPr>
          <p:nvPr>
            <p:ph idx="1"/>
          </p:nvPr>
        </p:nvSpPr>
        <p:spPr>
          <a:xfrm>
            <a:off x="628650" y="1954530"/>
            <a:ext cx="7886700" cy="2948939"/>
          </a:xfrm>
        </p:spPr>
        <p:txBody>
          <a:bodyPr/>
          <a:lstStyle/>
          <a:p>
            <a:r>
              <a:rPr lang="ja-JP" altLang="en-US"/>
              <a:t>対数を取るとかなり精度が向上していて，変数が少なくても当てはまりがいい回帰式を作成できることがわかった．</a:t>
            </a:r>
            <a:endParaRPr lang="en-US" altLang="ja-JP" dirty="0"/>
          </a:p>
          <a:p>
            <a:r>
              <a:rPr lang="ja-JP" altLang="en-US"/>
              <a:t>より精度を上げるためには，いろいろな組み合わせや違うクリーニング方法を実施する必要があると思われる．</a:t>
            </a:r>
            <a:endParaRPr lang="en-US" altLang="ja-JP" dirty="0"/>
          </a:p>
        </p:txBody>
      </p:sp>
      <p:sp>
        <p:nvSpPr>
          <p:cNvPr id="3" name="スライド番号プレースホルダー 2">
            <a:extLst>
              <a:ext uri="{FF2B5EF4-FFF2-40B4-BE49-F238E27FC236}">
                <a16:creationId xmlns:a16="http://schemas.microsoft.com/office/drawing/2014/main" id="{FC93086E-D97A-0227-D0BF-88BA996209F6}"/>
              </a:ext>
            </a:extLst>
          </p:cNvPr>
          <p:cNvSpPr>
            <a:spLocks noGrp="1"/>
          </p:cNvSpPr>
          <p:nvPr>
            <p:ph type="sldNum" sz="quarter" idx="12"/>
          </p:nvPr>
        </p:nvSpPr>
        <p:spPr/>
        <p:txBody>
          <a:bodyPr/>
          <a:lstStyle/>
          <a:p>
            <a:fld id="{7C554F67-DD8A-924F-B10D-B2BC5AE8CC20}" type="slidenum">
              <a:rPr kumimoji="1" lang="ja-JP" altLang="en-US" smtClean="0"/>
              <a:t>31</a:t>
            </a:fld>
            <a:endParaRPr kumimoji="1" lang="ja-JP" altLang="en-US"/>
          </a:p>
        </p:txBody>
      </p:sp>
    </p:spTree>
    <p:extLst>
      <p:ext uri="{BB962C8B-B14F-4D97-AF65-F5344CB8AC3E}">
        <p14:creationId xmlns:p14="http://schemas.microsoft.com/office/powerpoint/2010/main" val="392727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1F8575E2-6C75-41D7-BCF1-9BA760D018C0}"/>
              </a:ext>
            </a:extLst>
          </p:cNvPr>
          <p:cNvSpPr>
            <a:spLocks noGrp="1"/>
          </p:cNvSpPr>
          <p:nvPr>
            <p:ph idx="1"/>
          </p:nvPr>
        </p:nvSpPr>
        <p:spPr/>
        <p:txBody>
          <a:bodyPr>
            <a:normAutofit/>
          </a:bodyPr>
          <a:lstStyle/>
          <a:p>
            <a:pPr marL="514350" indent="-514350">
              <a:buFont typeface="+mj-lt"/>
              <a:buAutoNum type="arabicPeriod" startAt="16"/>
            </a:pPr>
            <a:r>
              <a:rPr kumimoji="1" lang="ja-JP" altLang="en-US"/>
              <a:t>パターン</a:t>
            </a:r>
            <a:r>
              <a:rPr kumimoji="1" lang="en-US" altLang="ja-JP" dirty="0"/>
              <a:t>B</a:t>
            </a:r>
            <a:r>
              <a:rPr kumimoji="1" lang="ja-JP" altLang="en-US"/>
              <a:t>の回帰分析結果</a:t>
            </a:r>
            <a:endParaRPr kumimoji="1" lang="en-US" altLang="ja-JP" dirty="0"/>
          </a:p>
          <a:p>
            <a:pPr marL="514350" indent="-514350">
              <a:buFont typeface="+mj-lt"/>
              <a:buAutoNum type="arabicPeriod" startAt="16"/>
            </a:pPr>
            <a:r>
              <a:rPr kumimoji="1" lang="ja-JP" altLang="en-US"/>
              <a:t>パターン</a:t>
            </a:r>
            <a:r>
              <a:rPr lang="en-US" altLang="ja-JP" dirty="0"/>
              <a:t>B</a:t>
            </a:r>
            <a:r>
              <a:rPr lang="ja-JP" altLang="en-US"/>
              <a:t>の回帰式をテストデータに当てはめる</a:t>
            </a:r>
            <a:endParaRPr kumimoji="1" lang="en-US" altLang="ja-JP" dirty="0"/>
          </a:p>
          <a:p>
            <a:pPr marL="514350" indent="-514350">
              <a:buFont typeface="+mj-lt"/>
              <a:buAutoNum type="arabicPeriod" startAt="16"/>
            </a:pPr>
            <a:r>
              <a:rPr lang="ja-JP" altLang="en-US"/>
              <a:t>パターン</a:t>
            </a:r>
            <a:r>
              <a:rPr lang="en-US" altLang="ja-JP" dirty="0"/>
              <a:t>B</a:t>
            </a:r>
            <a:r>
              <a:rPr lang="ja-JP" altLang="en-US"/>
              <a:t>の回帰分析結果</a:t>
            </a:r>
            <a:endParaRPr lang="en-US" altLang="ja-JP" dirty="0"/>
          </a:p>
          <a:p>
            <a:pPr marL="514350" indent="-514350">
              <a:buFont typeface="+mj-lt"/>
              <a:buAutoNum type="arabicPeriod" startAt="16"/>
            </a:pPr>
            <a:r>
              <a:rPr lang="ja-JP" altLang="en-US"/>
              <a:t>パターン</a:t>
            </a:r>
            <a:r>
              <a:rPr lang="en-US" altLang="ja-JP" dirty="0"/>
              <a:t>B</a:t>
            </a:r>
            <a:r>
              <a:rPr lang="ja-JP" altLang="en-US"/>
              <a:t>対数変換して回帰分析「教師データ」</a:t>
            </a:r>
            <a:endParaRPr lang="en-US" altLang="ja-JP" dirty="0"/>
          </a:p>
          <a:p>
            <a:pPr marL="514350" indent="-514350">
              <a:buFont typeface="+mj-lt"/>
              <a:buAutoNum type="arabicPeriod" startAt="16"/>
            </a:pPr>
            <a:r>
              <a:rPr lang="ja-JP" altLang="en-US"/>
              <a:t>パターン</a:t>
            </a:r>
            <a:r>
              <a:rPr lang="en-US" altLang="ja-JP" dirty="0"/>
              <a:t>B</a:t>
            </a:r>
            <a:r>
              <a:rPr lang="ja-JP" altLang="en-US"/>
              <a:t>対数変換での分析結果</a:t>
            </a:r>
            <a:endParaRPr lang="en-US" altLang="ja-JP" dirty="0"/>
          </a:p>
          <a:p>
            <a:pPr marL="514350" indent="-514350">
              <a:buFont typeface="+mj-lt"/>
              <a:buAutoNum type="arabicPeriod" startAt="16"/>
            </a:pPr>
            <a:r>
              <a:rPr lang="ja-JP" altLang="en-US"/>
              <a:t>パターン</a:t>
            </a:r>
            <a:r>
              <a:rPr lang="en-US" altLang="ja-JP" dirty="0"/>
              <a:t>B</a:t>
            </a:r>
            <a:r>
              <a:rPr lang="ja-JP" altLang="en-US"/>
              <a:t>対数変換でテストデータ当てはめ</a:t>
            </a:r>
            <a:endParaRPr lang="en-US" altLang="ja-JP" dirty="0"/>
          </a:p>
          <a:p>
            <a:pPr marL="514350" indent="-514350">
              <a:buFont typeface="+mj-lt"/>
              <a:buAutoNum type="arabicPeriod" startAt="16"/>
            </a:pPr>
            <a:r>
              <a:rPr lang="ja-JP" altLang="en-US"/>
              <a:t>パターン</a:t>
            </a:r>
            <a:r>
              <a:rPr lang="en-US" altLang="ja-JP" dirty="0"/>
              <a:t>B</a:t>
            </a:r>
            <a:r>
              <a:rPr lang="ja-JP" altLang="en-US"/>
              <a:t>対数変換での分析結果</a:t>
            </a:r>
            <a:endParaRPr lang="en-US" altLang="ja-JP" dirty="0"/>
          </a:p>
          <a:p>
            <a:pPr marL="514350" indent="-514350">
              <a:buFont typeface="+mj-lt"/>
              <a:buAutoNum type="arabicPeriod" startAt="16"/>
            </a:pPr>
            <a:endParaRPr kumimoji="1" lang="en-US" altLang="ja-JP" dirty="0"/>
          </a:p>
        </p:txBody>
      </p:sp>
      <p:sp>
        <p:nvSpPr>
          <p:cNvPr id="4" name="スライド番号プレースホルダー 3">
            <a:extLst>
              <a:ext uri="{FF2B5EF4-FFF2-40B4-BE49-F238E27FC236}">
                <a16:creationId xmlns:a16="http://schemas.microsoft.com/office/drawing/2014/main" id="{0B1C7F64-91AE-0070-0C33-F469687E9B99}"/>
              </a:ext>
            </a:extLst>
          </p:cNvPr>
          <p:cNvSpPr>
            <a:spLocks noGrp="1"/>
          </p:cNvSpPr>
          <p:nvPr>
            <p:ph type="sldNum" sz="quarter" idx="12"/>
          </p:nvPr>
        </p:nvSpPr>
        <p:spPr/>
        <p:txBody>
          <a:bodyPr/>
          <a:lstStyle/>
          <a:p>
            <a:fld id="{7C554F67-DD8A-924F-B10D-B2BC5AE8CC20}" type="slidenum">
              <a:rPr kumimoji="1" lang="ja-JP" altLang="en-US" smtClean="0"/>
              <a:t>4</a:t>
            </a:fld>
            <a:endParaRPr kumimoji="1" lang="ja-JP" altLang="en-US"/>
          </a:p>
        </p:txBody>
      </p:sp>
    </p:spTree>
    <p:extLst>
      <p:ext uri="{BB962C8B-B14F-4D97-AF65-F5344CB8AC3E}">
        <p14:creationId xmlns:p14="http://schemas.microsoft.com/office/powerpoint/2010/main" val="124867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50" y="105104"/>
            <a:ext cx="7886700" cy="1325563"/>
          </a:xfrm>
        </p:spPr>
        <p:txBody>
          <a:bodyPr>
            <a:normAutofit/>
          </a:bodyPr>
          <a:lstStyle/>
          <a:p>
            <a:r>
              <a:rPr lang="ja-JP" altLang="en-US" sz="4000"/>
              <a:t>分析対象の</a:t>
            </a:r>
            <a:r>
              <a:rPr lang="en-US" altLang="ja-JP" sz="4000" dirty="0"/>
              <a:t>CSV</a:t>
            </a:r>
            <a:r>
              <a:rPr lang="ja-JP" altLang="en-US" sz="4000"/>
              <a:t>について</a:t>
            </a:r>
            <a:endParaRPr kumimoji="1" lang="ja-JP" altLang="en-US" sz="4000"/>
          </a:p>
        </p:txBody>
      </p:sp>
      <p:sp>
        <p:nvSpPr>
          <p:cNvPr id="3" name="コンテンツ プレースホルダー 2">
            <a:extLst>
              <a:ext uri="{FF2B5EF4-FFF2-40B4-BE49-F238E27FC236}">
                <a16:creationId xmlns:a16="http://schemas.microsoft.com/office/drawing/2014/main" id="{1F8575E2-6C75-41D7-BCF1-9BA760D018C0}"/>
              </a:ext>
            </a:extLst>
          </p:cNvPr>
          <p:cNvSpPr>
            <a:spLocks noGrp="1"/>
          </p:cNvSpPr>
          <p:nvPr>
            <p:ph idx="1"/>
          </p:nvPr>
        </p:nvSpPr>
        <p:spPr>
          <a:xfrm>
            <a:off x="399393" y="1585586"/>
            <a:ext cx="8492359" cy="5167310"/>
          </a:xfrm>
        </p:spPr>
        <p:txBody>
          <a:bodyPr>
            <a:normAutofit fontScale="77500" lnSpcReduction="20000"/>
          </a:bodyPr>
          <a:lstStyle/>
          <a:p>
            <a:pPr marL="0" indent="0">
              <a:buNone/>
            </a:pPr>
            <a:r>
              <a:rPr kumimoji="1" lang="ja-JP" altLang="en-US"/>
              <a:t>★使用</a:t>
            </a:r>
            <a:r>
              <a:rPr kumimoji="1" lang="en-US" altLang="ja-JP" dirty="0"/>
              <a:t>CSV</a:t>
            </a:r>
            <a:r>
              <a:rPr kumimoji="1" lang="ja-JP" altLang="en-US"/>
              <a:t>名：「</a:t>
            </a:r>
            <a:r>
              <a:rPr kumimoji="1" lang="en-US" altLang="ja-JP" dirty="0" err="1"/>
              <a:t>FakedataMonden.csv</a:t>
            </a:r>
            <a:r>
              <a:rPr kumimoji="1" lang="ja-JP" altLang="en-US"/>
              <a:t>」</a:t>
            </a:r>
            <a:endParaRPr kumimoji="1" lang="en-US" altLang="ja-JP" dirty="0"/>
          </a:p>
          <a:p>
            <a:pPr marL="0" indent="0">
              <a:buNone/>
            </a:pPr>
            <a:r>
              <a:rPr kumimoji="1" lang="ja-JP" altLang="en-US"/>
              <a:t>＜変数＞</a:t>
            </a:r>
            <a:endParaRPr kumimoji="1" lang="en-US" altLang="ja-JP" dirty="0"/>
          </a:p>
          <a:p>
            <a:r>
              <a:rPr lang="ja-JP" altLang="en-US"/>
              <a:t>開発年：</a:t>
            </a:r>
            <a:r>
              <a:rPr lang="en-US" altLang="ja-JP" dirty="0"/>
              <a:t>2005~2013</a:t>
            </a:r>
          </a:p>
          <a:p>
            <a:r>
              <a:rPr kumimoji="1" lang="ja-JP" altLang="en-US"/>
              <a:t>開発種別：新規開発，改修・保守，再開発</a:t>
            </a:r>
            <a:endParaRPr kumimoji="1" lang="en-US" altLang="ja-JP" dirty="0"/>
          </a:p>
          <a:p>
            <a:r>
              <a:rPr lang="ja-JP" altLang="en-US"/>
              <a:t>業種：建設，通信，金融，軍事，小売，製造，研究，その他</a:t>
            </a:r>
            <a:endParaRPr lang="en-US" altLang="ja-JP" dirty="0"/>
          </a:p>
          <a:p>
            <a:r>
              <a:rPr kumimoji="1" lang="ja-JP" altLang="en-US"/>
              <a:t>アーキテクチャ：</a:t>
            </a:r>
            <a:r>
              <a:rPr kumimoji="1" lang="en-US" altLang="ja-JP" dirty="0"/>
              <a:t>C/S</a:t>
            </a:r>
            <a:r>
              <a:rPr kumimoji="1" lang="ja-JP" altLang="en-US"/>
              <a:t>，</a:t>
            </a:r>
            <a:r>
              <a:rPr kumimoji="1" lang="en-US" altLang="ja-JP" dirty="0"/>
              <a:t>Web</a:t>
            </a:r>
            <a:r>
              <a:rPr kumimoji="1" lang="ja-JP" altLang="en-US"/>
              <a:t>系，メインフレーム，スタンドアローン</a:t>
            </a:r>
            <a:endParaRPr kumimoji="1" lang="en-US" altLang="ja-JP" dirty="0"/>
          </a:p>
          <a:p>
            <a:r>
              <a:rPr lang="ja-JP" altLang="en-US"/>
              <a:t>主開発言語：</a:t>
            </a:r>
            <a:r>
              <a:rPr lang="en-US" altLang="ja-JP" dirty="0"/>
              <a:t>ASP</a:t>
            </a:r>
            <a:r>
              <a:rPr lang="ja-JP" altLang="en-US"/>
              <a:t>，</a:t>
            </a:r>
            <a:r>
              <a:rPr lang="en-US" altLang="ja-JP" dirty="0"/>
              <a:t>ASP.NET</a:t>
            </a:r>
            <a:r>
              <a:rPr lang="ja-JP" altLang="en-US"/>
              <a:t>，</a:t>
            </a:r>
            <a:r>
              <a:rPr lang="en-US" altLang="ja-JP" dirty="0"/>
              <a:t>C</a:t>
            </a:r>
            <a:r>
              <a:rPr lang="ja-JP" altLang="en-US"/>
              <a:t>，</a:t>
            </a:r>
            <a:r>
              <a:rPr lang="en-US" altLang="ja-JP" dirty="0"/>
              <a:t>C#</a:t>
            </a:r>
            <a:r>
              <a:rPr lang="ja-JP" altLang="en-US"/>
              <a:t>等</a:t>
            </a:r>
            <a:endParaRPr lang="en-US" altLang="ja-JP" dirty="0"/>
          </a:p>
          <a:p>
            <a:r>
              <a:rPr lang="ja-JP" altLang="en-US"/>
              <a:t>要求仕様の明確度合：非常に明確，かなり明確，やや曖昧，非常に曖昧</a:t>
            </a:r>
            <a:endParaRPr lang="en-US" altLang="ja-JP" dirty="0"/>
          </a:p>
          <a:p>
            <a:r>
              <a:rPr lang="en-US" altLang="ja-JP" dirty="0"/>
              <a:t>PM</a:t>
            </a:r>
            <a:r>
              <a:rPr lang="ja-JP" altLang="en-US"/>
              <a:t>経験年数</a:t>
            </a:r>
            <a:endParaRPr lang="en-US" altLang="ja-JP" dirty="0"/>
          </a:p>
          <a:p>
            <a:r>
              <a:rPr lang="ja-JP" altLang="en-US"/>
              <a:t>開発期間</a:t>
            </a:r>
            <a:endParaRPr lang="en-US" altLang="ja-JP" dirty="0"/>
          </a:p>
          <a:p>
            <a:r>
              <a:rPr lang="ja-JP" altLang="en-US"/>
              <a:t>開発規模</a:t>
            </a:r>
            <a:endParaRPr lang="en-US" altLang="ja-JP" dirty="0"/>
          </a:p>
          <a:p>
            <a:r>
              <a:rPr lang="ja-JP" altLang="en-US"/>
              <a:t>開発工数</a:t>
            </a:r>
            <a:r>
              <a:rPr lang="en-US" altLang="ja-JP" dirty="0"/>
              <a:t>(</a:t>
            </a:r>
            <a:r>
              <a:rPr lang="ja-JP" altLang="en-US"/>
              <a:t>人月</a:t>
            </a:r>
            <a:r>
              <a:rPr lang="en-US" altLang="ja-JP" dirty="0"/>
              <a:t>)</a:t>
            </a:r>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442EC1CC-DA5D-E969-CEBF-57C2A630E0AA}"/>
              </a:ext>
            </a:extLst>
          </p:cNvPr>
          <p:cNvSpPr>
            <a:spLocks noGrp="1"/>
          </p:cNvSpPr>
          <p:nvPr>
            <p:ph type="sldNum" sz="quarter" idx="12"/>
          </p:nvPr>
        </p:nvSpPr>
        <p:spPr/>
        <p:txBody>
          <a:bodyPr/>
          <a:lstStyle/>
          <a:p>
            <a:fld id="{7C554F67-DD8A-924F-B10D-B2BC5AE8CC20}" type="slidenum">
              <a:rPr kumimoji="1" lang="ja-JP" altLang="en-US" smtClean="0"/>
              <a:t>5</a:t>
            </a:fld>
            <a:endParaRPr kumimoji="1" lang="ja-JP" altLang="en-US"/>
          </a:p>
        </p:txBody>
      </p:sp>
    </p:spTree>
    <p:extLst>
      <p:ext uri="{BB962C8B-B14F-4D97-AF65-F5344CB8AC3E}">
        <p14:creationId xmlns:p14="http://schemas.microsoft.com/office/powerpoint/2010/main" val="344372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50" y="105104"/>
            <a:ext cx="7886700" cy="1325563"/>
          </a:xfrm>
        </p:spPr>
        <p:txBody>
          <a:bodyPr>
            <a:normAutofit/>
          </a:bodyPr>
          <a:lstStyle/>
          <a:p>
            <a:r>
              <a:rPr lang="ja-JP" altLang="en-US" sz="4000"/>
              <a:t>分析対象のデータ説明</a:t>
            </a:r>
            <a:r>
              <a:rPr lang="en-US" altLang="ja-JP" sz="4000" dirty="0"/>
              <a:t>(1/2)</a:t>
            </a:r>
            <a:endParaRPr kumimoji="1" lang="ja-JP" altLang="en-US" sz="4000"/>
          </a:p>
        </p:txBody>
      </p:sp>
      <p:sp>
        <p:nvSpPr>
          <p:cNvPr id="3" name="コンテンツ プレースホルダー 2">
            <a:extLst>
              <a:ext uri="{FF2B5EF4-FFF2-40B4-BE49-F238E27FC236}">
                <a16:creationId xmlns:a16="http://schemas.microsoft.com/office/drawing/2014/main" id="{1F8575E2-6C75-41D7-BCF1-9BA760D018C0}"/>
              </a:ext>
            </a:extLst>
          </p:cNvPr>
          <p:cNvSpPr>
            <a:spLocks noGrp="1"/>
          </p:cNvSpPr>
          <p:nvPr>
            <p:ph idx="1"/>
          </p:nvPr>
        </p:nvSpPr>
        <p:spPr>
          <a:xfrm>
            <a:off x="349148" y="1430667"/>
            <a:ext cx="8445703" cy="5006898"/>
          </a:xfrm>
        </p:spPr>
        <p:txBody>
          <a:bodyPr>
            <a:normAutofit fontScale="92500"/>
          </a:bodyPr>
          <a:lstStyle/>
          <a:p>
            <a:pPr marL="0" indent="0">
              <a:buNone/>
            </a:pPr>
            <a:r>
              <a:rPr kumimoji="1" lang="ja-JP" altLang="en-US" sz="2400"/>
              <a:t>★重回帰分析の結果ででる数値の説明</a:t>
            </a:r>
            <a:endParaRPr kumimoji="1" lang="en-US" altLang="ja-JP" sz="2400" dirty="0"/>
          </a:p>
          <a:p>
            <a:r>
              <a:rPr lang="ja-JP" altLang="en-US" sz="2400">
                <a:solidFill>
                  <a:schemeClr val="accent1"/>
                </a:solidFill>
              </a:rPr>
              <a:t>「重相関</a:t>
            </a:r>
            <a:r>
              <a:rPr lang="en-US" altLang="ja-JP" sz="2400" dirty="0">
                <a:solidFill>
                  <a:schemeClr val="accent1"/>
                </a:solidFill>
              </a:rPr>
              <a:t>R</a:t>
            </a:r>
            <a:r>
              <a:rPr lang="ja-JP" altLang="en-US" sz="2400">
                <a:solidFill>
                  <a:schemeClr val="accent1"/>
                </a:solidFill>
              </a:rPr>
              <a:t>」</a:t>
            </a:r>
            <a:r>
              <a:rPr lang="ja-JP" altLang="en-US" sz="2400"/>
              <a:t>：複数の変数を直線の式で表して線型結合した値と他のある変数の値との相関係数．目的変数の実際の値と回帰式から得られる予測値の間の相関係数のことを重相関係数という．</a:t>
            </a:r>
            <a:endParaRPr lang="en-US" altLang="ja-JP" sz="2400" dirty="0"/>
          </a:p>
          <a:p>
            <a:r>
              <a:rPr lang="ja-JP" altLang="en-US" sz="2400">
                <a:solidFill>
                  <a:schemeClr val="accent1"/>
                </a:solidFill>
              </a:rPr>
              <a:t>「重決定</a:t>
            </a:r>
            <a:r>
              <a:rPr lang="en-US" altLang="ja-JP" sz="2400" dirty="0">
                <a:solidFill>
                  <a:schemeClr val="accent1"/>
                </a:solidFill>
              </a:rPr>
              <a:t>R2</a:t>
            </a:r>
            <a:r>
              <a:rPr lang="ja-JP" altLang="en-US" sz="2400">
                <a:solidFill>
                  <a:schemeClr val="accent1"/>
                </a:solidFill>
              </a:rPr>
              <a:t>」</a:t>
            </a:r>
            <a:r>
              <a:rPr lang="ja-JP" altLang="en-US" sz="2400"/>
              <a:t>：重回帰分析における実測値のばらつきに対する予測値のばらつきの割合で重回帰式の適合性を評価する指標となる．調べた感じ</a:t>
            </a:r>
            <a:r>
              <a:rPr lang="en-US" altLang="ja-JP" sz="2400" dirty="0"/>
              <a:t>0.5</a:t>
            </a:r>
            <a:r>
              <a:rPr lang="ja-JP" altLang="en-US" sz="2400"/>
              <a:t>より高ければ良い．</a:t>
            </a:r>
            <a:br>
              <a:rPr lang="en-US" altLang="ja-JP" sz="2400" dirty="0"/>
            </a:br>
            <a:endParaRPr lang="en-US" altLang="ja-JP" sz="2400" dirty="0"/>
          </a:p>
          <a:p>
            <a:r>
              <a:rPr lang="ja-JP" altLang="en-US" sz="2400">
                <a:solidFill>
                  <a:schemeClr val="accent1"/>
                </a:solidFill>
              </a:rPr>
              <a:t>「補正</a:t>
            </a:r>
            <a:r>
              <a:rPr lang="en-US" altLang="ja-JP" sz="2400" dirty="0">
                <a:solidFill>
                  <a:schemeClr val="accent1"/>
                </a:solidFill>
              </a:rPr>
              <a:t>R2</a:t>
            </a:r>
            <a:r>
              <a:rPr lang="ja-JP" altLang="en-US" sz="2400">
                <a:solidFill>
                  <a:schemeClr val="accent1"/>
                </a:solidFill>
              </a:rPr>
              <a:t>」</a:t>
            </a:r>
            <a:r>
              <a:rPr lang="ja-JP" altLang="en-US" sz="2400"/>
              <a:t>：自由度済み決定係数のことで，この値が</a:t>
            </a:r>
            <a:r>
              <a:rPr lang="en-US" altLang="ja-JP" sz="2400" dirty="0"/>
              <a:t>1</a:t>
            </a:r>
            <a:r>
              <a:rPr lang="ja-JP" altLang="en-US" sz="2400"/>
              <a:t>に近いほど回帰式の精度が高いと判断できる．</a:t>
            </a:r>
            <a:br>
              <a:rPr lang="en-US" altLang="ja-JP" sz="2400" dirty="0"/>
            </a:br>
            <a:endParaRPr lang="en-US" altLang="ja-JP" sz="2400" dirty="0"/>
          </a:p>
          <a:p>
            <a:r>
              <a:rPr lang="ja-JP" altLang="en-US" sz="2400">
                <a:solidFill>
                  <a:schemeClr val="accent1"/>
                </a:solidFill>
              </a:rPr>
              <a:t>「標準誤差」</a:t>
            </a:r>
            <a:r>
              <a:rPr lang="ja-JP" altLang="en-US" sz="2400"/>
              <a:t>：エラーの平均的なばらつきの推定値．</a:t>
            </a:r>
            <a:endParaRPr lang="en-US" altLang="ja-JP" sz="2400" dirty="0"/>
          </a:p>
          <a:p>
            <a:r>
              <a:rPr kumimoji="1" lang="ja-JP" altLang="en-US" sz="2400">
                <a:solidFill>
                  <a:schemeClr val="accent1"/>
                </a:solidFill>
              </a:rPr>
              <a:t>「残差」</a:t>
            </a:r>
            <a:r>
              <a:rPr kumimoji="1" lang="ja-JP" altLang="en-US" sz="2400"/>
              <a:t>：回帰直線から垂直に伸ばした各データ値までの距離のこと</a:t>
            </a:r>
          </a:p>
        </p:txBody>
      </p:sp>
      <p:sp>
        <p:nvSpPr>
          <p:cNvPr id="4" name="スライド番号プレースホルダー 3">
            <a:extLst>
              <a:ext uri="{FF2B5EF4-FFF2-40B4-BE49-F238E27FC236}">
                <a16:creationId xmlns:a16="http://schemas.microsoft.com/office/drawing/2014/main" id="{AF0B8079-71E3-536F-E303-47FDA3ACEE92}"/>
              </a:ext>
            </a:extLst>
          </p:cNvPr>
          <p:cNvSpPr>
            <a:spLocks noGrp="1"/>
          </p:cNvSpPr>
          <p:nvPr>
            <p:ph type="sldNum" sz="quarter" idx="12"/>
          </p:nvPr>
        </p:nvSpPr>
        <p:spPr/>
        <p:txBody>
          <a:bodyPr/>
          <a:lstStyle/>
          <a:p>
            <a:fld id="{7C554F67-DD8A-924F-B10D-B2BC5AE8CC20}" type="slidenum">
              <a:rPr kumimoji="1" lang="ja-JP" altLang="en-US" smtClean="0"/>
              <a:t>6</a:t>
            </a:fld>
            <a:endParaRPr kumimoji="1" lang="ja-JP" altLang="en-US"/>
          </a:p>
        </p:txBody>
      </p:sp>
    </p:spTree>
    <p:extLst>
      <p:ext uri="{BB962C8B-B14F-4D97-AF65-F5344CB8AC3E}">
        <p14:creationId xmlns:p14="http://schemas.microsoft.com/office/powerpoint/2010/main" val="251437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50" y="105104"/>
            <a:ext cx="7886700" cy="1325563"/>
          </a:xfrm>
        </p:spPr>
        <p:txBody>
          <a:bodyPr>
            <a:normAutofit/>
          </a:bodyPr>
          <a:lstStyle/>
          <a:p>
            <a:r>
              <a:rPr lang="ja-JP" altLang="en-US" sz="4000"/>
              <a:t>分析対象のデータ説明</a:t>
            </a:r>
            <a:r>
              <a:rPr lang="en-US" altLang="ja-JP" sz="4000" dirty="0"/>
              <a:t>(2/2)</a:t>
            </a:r>
            <a:endParaRPr kumimoji="1" lang="ja-JP" altLang="en-US" sz="4000"/>
          </a:p>
        </p:txBody>
      </p:sp>
      <p:sp>
        <p:nvSpPr>
          <p:cNvPr id="3" name="コンテンツ プレースホルダー 2">
            <a:extLst>
              <a:ext uri="{FF2B5EF4-FFF2-40B4-BE49-F238E27FC236}">
                <a16:creationId xmlns:a16="http://schemas.microsoft.com/office/drawing/2014/main" id="{1F8575E2-6C75-41D7-BCF1-9BA760D018C0}"/>
              </a:ext>
            </a:extLst>
          </p:cNvPr>
          <p:cNvSpPr>
            <a:spLocks noGrp="1"/>
          </p:cNvSpPr>
          <p:nvPr>
            <p:ph idx="1"/>
          </p:nvPr>
        </p:nvSpPr>
        <p:spPr>
          <a:xfrm>
            <a:off x="349148" y="1430667"/>
            <a:ext cx="8445703" cy="5006898"/>
          </a:xfrm>
        </p:spPr>
        <p:txBody>
          <a:bodyPr>
            <a:normAutofit lnSpcReduction="10000"/>
          </a:bodyPr>
          <a:lstStyle/>
          <a:p>
            <a:pPr marL="0" indent="0">
              <a:buNone/>
            </a:pPr>
            <a:r>
              <a:rPr kumimoji="1" lang="ja-JP" altLang="en-US" sz="2400"/>
              <a:t>★重回帰分析の結果ででる数値の説明</a:t>
            </a:r>
            <a:endParaRPr kumimoji="1" lang="en-US" altLang="ja-JP" sz="2400" dirty="0"/>
          </a:p>
          <a:p>
            <a:r>
              <a:rPr lang="ja-JP" altLang="en-US" sz="2400">
                <a:solidFill>
                  <a:schemeClr val="accent1"/>
                </a:solidFill>
              </a:rPr>
              <a:t>「有意</a:t>
            </a:r>
            <a:r>
              <a:rPr lang="en-US" altLang="ja-JP" sz="2400" dirty="0">
                <a:solidFill>
                  <a:schemeClr val="accent1"/>
                </a:solidFill>
              </a:rPr>
              <a:t>F</a:t>
            </a:r>
            <a:r>
              <a:rPr lang="ja-JP" altLang="en-US" sz="2400">
                <a:solidFill>
                  <a:schemeClr val="accent1"/>
                </a:solidFill>
              </a:rPr>
              <a:t>」</a:t>
            </a:r>
            <a:r>
              <a:rPr lang="ja-JP" altLang="en-US" sz="2400"/>
              <a:t>：回帰分析に使用した説明変数の組み合わせに意味はないという確率を表すもの．数値が小さいほど意味のある回帰式を得ることができる．</a:t>
            </a:r>
            <a:r>
              <a:rPr lang="en-US" altLang="ja-JP" sz="2400" dirty="0"/>
              <a:t>0.05</a:t>
            </a:r>
            <a:r>
              <a:rPr lang="ja-JP" altLang="en-US" sz="2400"/>
              <a:t>未満であれば説明変数は目的関数に対して関係性があるという判断できる．</a:t>
            </a:r>
            <a:endParaRPr lang="en-US" altLang="ja-JP" sz="2400" dirty="0"/>
          </a:p>
          <a:p>
            <a:r>
              <a:rPr lang="ja-JP" altLang="en-US" sz="2400">
                <a:solidFill>
                  <a:schemeClr val="accent1"/>
                </a:solidFill>
              </a:rPr>
              <a:t>「</a:t>
            </a:r>
            <a:r>
              <a:rPr lang="en-US" altLang="ja-JP" sz="2400" dirty="0">
                <a:solidFill>
                  <a:schemeClr val="accent1"/>
                </a:solidFill>
              </a:rPr>
              <a:t>P</a:t>
            </a:r>
            <a:r>
              <a:rPr lang="ja-JP" altLang="en-US" sz="2400">
                <a:solidFill>
                  <a:schemeClr val="accent1"/>
                </a:solidFill>
              </a:rPr>
              <a:t>値」</a:t>
            </a:r>
            <a:r>
              <a:rPr lang="ja-JP" altLang="en-US" sz="2400"/>
              <a:t>：</a:t>
            </a:r>
            <a:r>
              <a:rPr lang="en-US" altLang="ja-JP" sz="2400" dirty="0"/>
              <a:t>P</a:t>
            </a:r>
            <a:r>
              <a:rPr lang="ja-JP" altLang="en-US" sz="2400"/>
              <a:t>値は個別の説明変数</a:t>
            </a:r>
            <a:r>
              <a:rPr lang="en-US" altLang="ja-JP" sz="2400" dirty="0"/>
              <a:t>1</a:t>
            </a:r>
            <a:r>
              <a:rPr lang="ja-JP" altLang="en-US" sz="2400"/>
              <a:t>つ</a:t>
            </a:r>
            <a:r>
              <a:rPr lang="en-US" altLang="ja-JP" sz="2400" dirty="0"/>
              <a:t>1</a:t>
            </a:r>
            <a:r>
              <a:rPr lang="ja-JP" altLang="en-US" sz="2400"/>
              <a:t>つが目的変数に対して関係があるかどうかを示す指標．</a:t>
            </a:r>
            <a:r>
              <a:rPr lang="en-US" altLang="ja-JP" sz="2400" dirty="0"/>
              <a:t>0.05</a:t>
            </a:r>
            <a:r>
              <a:rPr lang="ja-JP" altLang="en-US" sz="2400"/>
              <a:t>未満であれば説明変数は目的関数に対して関係性があるという判断できる．</a:t>
            </a:r>
            <a:br>
              <a:rPr lang="en-US" altLang="ja-JP" sz="2400" dirty="0"/>
            </a:br>
            <a:r>
              <a:rPr lang="ja-JP" altLang="en-US" sz="2400"/>
              <a:t>有意</a:t>
            </a:r>
            <a:r>
              <a:rPr lang="en-US" altLang="ja-JP" sz="2400" dirty="0"/>
              <a:t>F</a:t>
            </a:r>
            <a:r>
              <a:rPr lang="ja-JP" altLang="en-US" sz="2400"/>
              <a:t>が目的変数を説明するための説明変数の組み合わせに意味があるかどうかを示す指標．</a:t>
            </a:r>
            <a:r>
              <a:rPr lang="en-US" altLang="ja-JP" sz="2400" dirty="0"/>
              <a:t>P</a:t>
            </a:r>
            <a:r>
              <a:rPr lang="ja-JP" altLang="en-US" sz="2400"/>
              <a:t>値は個別の説明変数が目的変数に対して関係があるかどうかを表す．</a:t>
            </a:r>
            <a:endParaRPr lang="en-US" altLang="ja-JP" sz="2400" dirty="0"/>
          </a:p>
          <a:p>
            <a:r>
              <a:rPr lang="ja-JP" altLang="en-US" sz="2400">
                <a:solidFill>
                  <a:schemeClr val="accent1"/>
                </a:solidFill>
              </a:rPr>
              <a:t>「</a:t>
            </a:r>
            <a:r>
              <a:rPr lang="en-US" altLang="ja-JP" sz="2400" dirty="0">
                <a:solidFill>
                  <a:schemeClr val="accent1"/>
                </a:solidFill>
              </a:rPr>
              <a:t>t</a:t>
            </a:r>
            <a:r>
              <a:rPr lang="ja-JP" altLang="en-US" sz="2400">
                <a:solidFill>
                  <a:schemeClr val="accent1"/>
                </a:solidFill>
              </a:rPr>
              <a:t>値」</a:t>
            </a:r>
            <a:r>
              <a:rPr lang="ja-JP" altLang="en-US" sz="2400"/>
              <a:t>：説明変数が目的変数に与える影響を意味する．</a:t>
            </a:r>
            <a:br>
              <a:rPr lang="en-US" altLang="ja-JP" sz="2400" dirty="0"/>
            </a:br>
            <a:r>
              <a:rPr lang="ja-JP" altLang="en-US" sz="2400"/>
              <a:t>目安として絶対値が</a:t>
            </a:r>
            <a:r>
              <a:rPr lang="en-US" altLang="ja-JP" sz="2400" dirty="0"/>
              <a:t>2</a:t>
            </a:r>
            <a:r>
              <a:rPr lang="ja-JP" altLang="en-US" sz="2400"/>
              <a:t>より小さい場合は統計的に説明変数は目的変数に影響を与えていないと判断する．</a:t>
            </a:r>
            <a:endParaRPr lang="en-US" altLang="ja-JP" sz="2400" dirty="0"/>
          </a:p>
          <a:p>
            <a:pPr marL="0" indent="0">
              <a:buNone/>
            </a:pPr>
            <a:endParaRPr kumimoji="1" lang="en-US" altLang="ja-JP" sz="2400" dirty="0"/>
          </a:p>
          <a:p>
            <a:pPr marL="0" indent="0">
              <a:buNone/>
            </a:pPr>
            <a:endParaRPr kumimoji="1" lang="en-US" altLang="ja-JP" sz="2400" dirty="0"/>
          </a:p>
        </p:txBody>
      </p:sp>
      <p:sp>
        <p:nvSpPr>
          <p:cNvPr id="4" name="スライド番号プレースホルダー 3">
            <a:extLst>
              <a:ext uri="{FF2B5EF4-FFF2-40B4-BE49-F238E27FC236}">
                <a16:creationId xmlns:a16="http://schemas.microsoft.com/office/drawing/2014/main" id="{94F22053-1BDC-19C2-E5AA-A936C540DED5}"/>
              </a:ext>
            </a:extLst>
          </p:cNvPr>
          <p:cNvSpPr>
            <a:spLocks noGrp="1"/>
          </p:cNvSpPr>
          <p:nvPr>
            <p:ph type="sldNum" sz="quarter" idx="12"/>
          </p:nvPr>
        </p:nvSpPr>
        <p:spPr/>
        <p:txBody>
          <a:bodyPr/>
          <a:lstStyle/>
          <a:p>
            <a:fld id="{7C554F67-DD8A-924F-B10D-B2BC5AE8CC20}" type="slidenum">
              <a:rPr kumimoji="1" lang="ja-JP" altLang="en-US" smtClean="0"/>
              <a:t>7</a:t>
            </a:fld>
            <a:endParaRPr kumimoji="1" lang="ja-JP" altLang="en-US"/>
          </a:p>
        </p:txBody>
      </p:sp>
    </p:spTree>
    <p:extLst>
      <p:ext uri="{BB962C8B-B14F-4D97-AF65-F5344CB8AC3E}">
        <p14:creationId xmlns:p14="http://schemas.microsoft.com/office/powerpoint/2010/main" val="168719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353354" y="13745"/>
            <a:ext cx="8437291" cy="1325563"/>
          </a:xfrm>
        </p:spPr>
        <p:txBody>
          <a:bodyPr>
            <a:normAutofit/>
          </a:bodyPr>
          <a:lstStyle/>
          <a:p>
            <a:r>
              <a:rPr kumimoji="1" lang="ja-JP" altLang="en-US"/>
              <a:t>データクリーニング</a:t>
            </a:r>
            <a:br>
              <a:rPr kumimoji="1" lang="en-US" altLang="ja-JP" dirty="0"/>
            </a:br>
            <a:r>
              <a:rPr kumimoji="1" lang="ja-JP" altLang="en-US"/>
              <a:t>「生産性を用いた削除」</a:t>
            </a:r>
          </a:p>
        </p:txBody>
      </p:sp>
      <p:pic>
        <p:nvPicPr>
          <p:cNvPr id="4" name="図 3" descr="グラフ, ヒストグラム&#10;&#10;自動的に生成された説明">
            <a:extLst>
              <a:ext uri="{FF2B5EF4-FFF2-40B4-BE49-F238E27FC236}">
                <a16:creationId xmlns:a16="http://schemas.microsoft.com/office/drawing/2014/main" id="{34FE3079-2F9A-6633-71C8-5B0D0C12D1F6}"/>
              </a:ext>
            </a:extLst>
          </p:cNvPr>
          <p:cNvPicPr>
            <a:picLocks noChangeAspect="1"/>
          </p:cNvPicPr>
          <p:nvPr/>
        </p:nvPicPr>
        <p:blipFill>
          <a:blip r:embed="rId2"/>
          <a:stretch>
            <a:fillRect/>
          </a:stretch>
        </p:blipFill>
        <p:spPr>
          <a:xfrm>
            <a:off x="438420" y="1509922"/>
            <a:ext cx="4133579" cy="3100184"/>
          </a:xfrm>
          <a:prstGeom prst="rect">
            <a:avLst/>
          </a:prstGeom>
        </p:spPr>
      </p:pic>
      <p:sp>
        <p:nvSpPr>
          <p:cNvPr id="5" name="テキスト ボックス 4">
            <a:extLst>
              <a:ext uri="{FF2B5EF4-FFF2-40B4-BE49-F238E27FC236}">
                <a16:creationId xmlns:a16="http://schemas.microsoft.com/office/drawing/2014/main" id="{F709263C-3162-840C-0905-3F42B918B40D}"/>
              </a:ext>
            </a:extLst>
          </p:cNvPr>
          <p:cNvSpPr txBox="1"/>
          <p:nvPr/>
        </p:nvSpPr>
        <p:spPr>
          <a:xfrm>
            <a:off x="867742" y="4499259"/>
            <a:ext cx="3274935" cy="369332"/>
          </a:xfrm>
          <a:prstGeom prst="rect">
            <a:avLst/>
          </a:prstGeom>
          <a:noFill/>
        </p:spPr>
        <p:txBody>
          <a:bodyPr wrap="square" rtlCol="0">
            <a:spAutoFit/>
          </a:bodyPr>
          <a:lstStyle/>
          <a:p>
            <a:r>
              <a:rPr kumimoji="1" lang="ja-JP" altLang="en-US"/>
              <a:t>生産性＝開発規模</a:t>
            </a:r>
            <a:r>
              <a:rPr kumimoji="1" lang="en-US" altLang="ja-JP" dirty="0"/>
              <a:t>÷</a:t>
            </a:r>
            <a:r>
              <a:rPr kumimoji="1" lang="ja-JP" altLang="en-US"/>
              <a:t>開発工数</a:t>
            </a:r>
          </a:p>
        </p:txBody>
      </p:sp>
      <p:pic>
        <p:nvPicPr>
          <p:cNvPr id="7" name="図 6" descr="グラフ, ヒストグラム&#10;&#10;自動的に生成された説明">
            <a:extLst>
              <a:ext uri="{FF2B5EF4-FFF2-40B4-BE49-F238E27FC236}">
                <a16:creationId xmlns:a16="http://schemas.microsoft.com/office/drawing/2014/main" id="{206011F8-2E8E-F088-F249-0D1B7BB3701E}"/>
              </a:ext>
            </a:extLst>
          </p:cNvPr>
          <p:cNvPicPr>
            <a:picLocks noChangeAspect="1"/>
          </p:cNvPicPr>
          <p:nvPr/>
        </p:nvPicPr>
        <p:blipFill>
          <a:blip r:embed="rId3"/>
          <a:stretch>
            <a:fillRect/>
          </a:stretch>
        </p:blipFill>
        <p:spPr>
          <a:xfrm>
            <a:off x="4742171" y="1389737"/>
            <a:ext cx="4133579" cy="3100184"/>
          </a:xfrm>
          <a:prstGeom prst="rect">
            <a:avLst/>
          </a:prstGeom>
        </p:spPr>
      </p:pic>
      <p:sp>
        <p:nvSpPr>
          <p:cNvPr id="8" name="テキスト ボックス 7">
            <a:extLst>
              <a:ext uri="{FF2B5EF4-FFF2-40B4-BE49-F238E27FC236}">
                <a16:creationId xmlns:a16="http://schemas.microsoft.com/office/drawing/2014/main" id="{F2DE0FCD-A759-E73C-FCA9-9CF5C005134D}"/>
              </a:ext>
            </a:extLst>
          </p:cNvPr>
          <p:cNvSpPr txBox="1"/>
          <p:nvPr/>
        </p:nvSpPr>
        <p:spPr>
          <a:xfrm>
            <a:off x="4882181" y="4519092"/>
            <a:ext cx="4222595" cy="369332"/>
          </a:xfrm>
          <a:prstGeom prst="rect">
            <a:avLst/>
          </a:prstGeom>
          <a:noFill/>
        </p:spPr>
        <p:txBody>
          <a:bodyPr wrap="square" rtlCol="0">
            <a:spAutoFit/>
          </a:bodyPr>
          <a:lstStyle/>
          <a:p>
            <a:r>
              <a:rPr kumimoji="1" lang="en-US" altLang="ja-JP" dirty="0"/>
              <a:t>Log(</a:t>
            </a:r>
            <a:r>
              <a:rPr kumimoji="1" lang="ja-JP" altLang="en-US"/>
              <a:t>生産性</a:t>
            </a:r>
            <a:r>
              <a:rPr kumimoji="1" lang="en-US" altLang="ja-JP" dirty="0"/>
              <a:t>)</a:t>
            </a:r>
            <a:r>
              <a:rPr kumimoji="1" lang="ja-JP" altLang="en-US"/>
              <a:t>＝</a:t>
            </a:r>
            <a:r>
              <a:rPr kumimoji="1" lang="en-US" altLang="ja-JP" dirty="0"/>
              <a:t>log(</a:t>
            </a:r>
            <a:r>
              <a:rPr kumimoji="1" lang="ja-JP" altLang="en-US"/>
              <a:t>開発規模</a:t>
            </a:r>
            <a:r>
              <a:rPr kumimoji="1" lang="en-US" altLang="ja-JP" dirty="0"/>
              <a:t>÷</a:t>
            </a:r>
            <a:r>
              <a:rPr kumimoji="1" lang="ja-JP" altLang="en-US"/>
              <a:t>開発工数</a:t>
            </a:r>
            <a:r>
              <a:rPr kumimoji="1" lang="en-US" altLang="ja-JP" dirty="0"/>
              <a:t>)</a:t>
            </a:r>
            <a:endParaRPr kumimoji="1" lang="ja-JP" altLang="en-US"/>
          </a:p>
        </p:txBody>
      </p:sp>
      <mc:AlternateContent xmlns:mc="http://schemas.openxmlformats.org/markup-compatibility/2006" xmlns:p14="http://schemas.microsoft.com/office/powerpoint/2010/main">
        <mc:Choice Requires="p14">
          <p:contentPart p14:bwMode="auto" r:id="rId4">
            <p14:nvContentPartPr>
              <p14:cNvPr id="12" name="インク 11">
                <a:extLst>
                  <a:ext uri="{FF2B5EF4-FFF2-40B4-BE49-F238E27FC236}">
                    <a16:creationId xmlns:a16="http://schemas.microsoft.com/office/drawing/2014/main" id="{261A0176-8101-1E45-DF02-AE4AACF08429}"/>
                  </a:ext>
                </a:extLst>
              </p14:cNvPr>
              <p14:cNvContentPartPr/>
              <p14:nvPr/>
            </p14:nvContentPartPr>
            <p14:xfrm>
              <a:off x="1825859" y="3861720"/>
              <a:ext cx="2269440" cy="208440"/>
            </p14:xfrm>
          </p:contentPart>
        </mc:Choice>
        <mc:Fallback xmlns="">
          <p:pic>
            <p:nvPicPr>
              <p:cNvPr id="12" name="インク 11">
                <a:extLst>
                  <a:ext uri="{FF2B5EF4-FFF2-40B4-BE49-F238E27FC236}">
                    <a16:creationId xmlns:a16="http://schemas.microsoft.com/office/drawing/2014/main" id="{261A0176-8101-1E45-DF02-AE4AACF08429}"/>
                  </a:ext>
                </a:extLst>
              </p:cNvPr>
              <p:cNvPicPr/>
              <p:nvPr/>
            </p:nvPicPr>
            <p:blipFill>
              <a:blip r:embed="rId5"/>
              <a:stretch>
                <a:fillRect/>
              </a:stretch>
            </p:blipFill>
            <p:spPr>
              <a:xfrm>
                <a:off x="1789859" y="3825720"/>
                <a:ext cx="23410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インク 12">
                <a:extLst>
                  <a:ext uri="{FF2B5EF4-FFF2-40B4-BE49-F238E27FC236}">
                    <a16:creationId xmlns:a16="http://schemas.microsoft.com/office/drawing/2014/main" id="{71E3026A-6C9D-6CC4-4174-971DDAFA38CC}"/>
                  </a:ext>
                </a:extLst>
              </p14:cNvPr>
              <p14:cNvContentPartPr/>
              <p14:nvPr/>
            </p14:nvContentPartPr>
            <p14:xfrm>
              <a:off x="7640939" y="3613320"/>
              <a:ext cx="797400" cy="343080"/>
            </p14:xfrm>
          </p:contentPart>
        </mc:Choice>
        <mc:Fallback xmlns="">
          <p:pic>
            <p:nvPicPr>
              <p:cNvPr id="13" name="インク 12">
                <a:extLst>
                  <a:ext uri="{FF2B5EF4-FFF2-40B4-BE49-F238E27FC236}">
                    <a16:creationId xmlns:a16="http://schemas.microsoft.com/office/drawing/2014/main" id="{71E3026A-6C9D-6CC4-4174-971DDAFA38CC}"/>
                  </a:ext>
                </a:extLst>
              </p:cNvPr>
              <p:cNvPicPr/>
              <p:nvPr/>
            </p:nvPicPr>
            <p:blipFill>
              <a:blip r:embed="rId7"/>
              <a:stretch>
                <a:fillRect/>
              </a:stretch>
            </p:blipFill>
            <p:spPr>
              <a:xfrm>
                <a:off x="7605299" y="3577320"/>
                <a:ext cx="8690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インク 13">
                <a:extLst>
                  <a:ext uri="{FF2B5EF4-FFF2-40B4-BE49-F238E27FC236}">
                    <a16:creationId xmlns:a16="http://schemas.microsoft.com/office/drawing/2014/main" id="{2A2A6537-E3C1-E9DF-D608-2C55FF7CDB12}"/>
                  </a:ext>
                </a:extLst>
              </p14:cNvPr>
              <p14:cNvContentPartPr/>
              <p14:nvPr/>
            </p14:nvContentPartPr>
            <p14:xfrm>
              <a:off x="3788939" y="2240280"/>
              <a:ext cx="2880" cy="5400"/>
            </p14:xfrm>
          </p:contentPart>
        </mc:Choice>
        <mc:Fallback xmlns="">
          <p:pic>
            <p:nvPicPr>
              <p:cNvPr id="14" name="インク 13">
                <a:extLst>
                  <a:ext uri="{FF2B5EF4-FFF2-40B4-BE49-F238E27FC236}">
                    <a16:creationId xmlns:a16="http://schemas.microsoft.com/office/drawing/2014/main" id="{2A2A6537-E3C1-E9DF-D608-2C55FF7CDB12}"/>
                  </a:ext>
                </a:extLst>
              </p:cNvPr>
              <p:cNvPicPr/>
              <p:nvPr/>
            </p:nvPicPr>
            <p:blipFill>
              <a:blip r:embed="rId9"/>
              <a:stretch>
                <a:fillRect/>
              </a:stretch>
            </p:blipFill>
            <p:spPr>
              <a:xfrm>
                <a:off x="3784619" y="2235960"/>
                <a:ext cx="11520" cy="14040"/>
              </a:xfrm>
              <a:prstGeom prst="rect">
                <a:avLst/>
              </a:prstGeom>
            </p:spPr>
          </p:pic>
        </mc:Fallback>
      </mc:AlternateContent>
      <p:sp>
        <p:nvSpPr>
          <p:cNvPr id="24" name="テキスト ボックス 23">
            <a:extLst>
              <a:ext uri="{FF2B5EF4-FFF2-40B4-BE49-F238E27FC236}">
                <a16:creationId xmlns:a16="http://schemas.microsoft.com/office/drawing/2014/main" id="{D59FA14D-CA7C-F2F4-4458-5CC8E5E6FD66}"/>
              </a:ext>
            </a:extLst>
          </p:cNvPr>
          <p:cNvSpPr txBox="1"/>
          <p:nvPr/>
        </p:nvSpPr>
        <p:spPr>
          <a:xfrm>
            <a:off x="2319454" y="3189249"/>
            <a:ext cx="1248936" cy="369332"/>
          </a:xfrm>
          <a:prstGeom prst="rect">
            <a:avLst/>
          </a:prstGeom>
          <a:noFill/>
        </p:spPr>
        <p:txBody>
          <a:bodyPr wrap="square" rtlCol="0">
            <a:spAutoFit/>
          </a:bodyPr>
          <a:lstStyle/>
          <a:p>
            <a:r>
              <a:rPr kumimoji="1" lang="ja-JP" altLang="en-US">
                <a:solidFill>
                  <a:srgbClr val="FF0000"/>
                </a:solidFill>
              </a:rPr>
              <a:t>削除対象</a:t>
            </a:r>
          </a:p>
        </p:txBody>
      </p:sp>
      <p:sp>
        <p:nvSpPr>
          <p:cNvPr id="25" name="テキスト ボックス 24">
            <a:extLst>
              <a:ext uri="{FF2B5EF4-FFF2-40B4-BE49-F238E27FC236}">
                <a16:creationId xmlns:a16="http://schemas.microsoft.com/office/drawing/2014/main" id="{112E77A4-B8FB-6E7F-1109-2EAD04272C1A}"/>
              </a:ext>
            </a:extLst>
          </p:cNvPr>
          <p:cNvSpPr txBox="1"/>
          <p:nvPr/>
        </p:nvSpPr>
        <p:spPr>
          <a:xfrm>
            <a:off x="7593360" y="3060014"/>
            <a:ext cx="1248936" cy="369332"/>
          </a:xfrm>
          <a:prstGeom prst="rect">
            <a:avLst/>
          </a:prstGeom>
          <a:noFill/>
        </p:spPr>
        <p:txBody>
          <a:bodyPr wrap="square" rtlCol="0">
            <a:spAutoFit/>
          </a:bodyPr>
          <a:lstStyle/>
          <a:p>
            <a:r>
              <a:rPr kumimoji="1" lang="ja-JP" altLang="en-US">
                <a:solidFill>
                  <a:srgbClr val="FF0000"/>
                </a:solidFill>
              </a:rPr>
              <a:t>削除対象</a:t>
            </a:r>
          </a:p>
        </p:txBody>
      </p:sp>
      <p:pic>
        <p:nvPicPr>
          <p:cNvPr id="27" name="図 26" descr="テキスト&#10;&#10;自動的に生成された説明">
            <a:extLst>
              <a:ext uri="{FF2B5EF4-FFF2-40B4-BE49-F238E27FC236}">
                <a16:creationId xmlns:a16="http://schemas.microsoft.com/office/drawing/2014/main" id="{3FA44C31-D0A9-2470-E939-4AF3B26C7559}"/>
              </a:ext>
            </a:extLst>
          </p:cNvPr>
          <p:cNvPicPr>
            <a:picLocks noChangeAspect="1"/>
          </p:cNvPicPr>
          <p:nvPr/>
        </p:nvPicPr>
        <p:blipFill>
          <a:blip r:embed="rId10"/>
          <a:stretch>
            <a:fillRect/>
          </a:stretch>
        </p:blipFill>
        <p:spPr>
          <a:xfrm>
            <a:off x="1694364" y="4857000"/>
            <a:ext cx="5898996" cy="1139337"/>
          </a:xfrm>
          <a:prstGeom prst="rect">
            <a:avLst/>
          </a:prstGeom>
        </p:spPr>
      </p:pic>
      <p:sp>
        <p:nvSpPr>
          <p:cNvPr id="28" name="テキスト ボックス 27">
            <a:extLst>
              <a:ext uri="{FF2B5EF4-FFF2-40B4-BE49-F238E27FC236}">
                <a16:creationId xmlns:a16="http://schemas.microsoft.com/office/drawing/2014/main" id="{10147A6F-F825-DDBD-FA4C-0E454A56057F}"/>
              </a:ext>
            </a:extLst>
          </p:cNvPr>
          <p:cNvSpPr txBox="1"/>
          <p:nvPr/>
        </p:nvSpPr>
        <p:spPr>
          <a:xfrm>
            <a:off x="825545" y="5996337"/>
            <a:ext cx="8021122" cy="830997"/>
          </a:xfrm>
          <a:prstGeom prst="rect">
            <a:avLst/>
          </a:prstGeom>
          <a:noFill/>
        </p:spPr>
        <p:txBody>
          <a:bodyPr wrap="square" rtlCol="0">
            <a:spAutoFit/>
          </a:bodyPr>
          <a:lstStyle/>
          <a:p>
            <a:r>
              <a:rPr kumimoji="1" lang="ja-JP" altLang="en-US" sz="2400"/>
              <a:t>教師データから両方とも削除ケースとして上記のものを削除している．</a:t>
            </a:r>
          </a:p>
        </p:txBody>
      </p:sp>
      <p:sp>
        <p:nvSpPr>
          <p:cNvPr id="29" name="テキスト ボックス 28">
            <a:extLst>
              <a:ext uri="{FF2B5EF4-FFF2-40B4-BE49-F238E27FC236}">
                <a16:creationId xmlns:a16="http://schemas.microsoft.com/office/drawing/2014/main" id="{D8DB2753-695F-2DBD-3570-7F2A413A2059}"/>
              </a:ext>
            </a:extLst>
          </p:cNvPr>
          <p:cNvSpPr txBox="1"/>
          <p:nvPr/>
        </p:nvSpPr>
        <p:spPr>
          <a:xfrm>
            <a:off x="5648583" y="1292607"/>
            <a:ext cx="2320754" cy="369332"/>
          </a:xfrm>
          <a:prstGeom prst="rect">
            <a:avLst/>
          </a:prstGeom>
          <a:noFill/>
        </p:spPr>
        <p:txBody>
          <a:bodyPr wrap="square" rtlCol="0">
            <a:spAutoFit/>
          </a:bodyPr>
          <a:lstStyle/>
          <a:p>
            <a:r>
              <a:rPr kumimoji="1" lang="ja-JP" altLang="en-US"/>
              <a:t>対数をとって行った</a:t>
            </a:r>
          </a:p>
        </p:txBody>
      </p:sp>
      <p:sp>
        <p:nvSpPr>
          <p:cNvPr id="30" name="テキスト ボックス 29">
            <a:extLst>
              <a:ext uri="{FF2B5EF4-FFF2-40B4-BE49-F238E27FC236}">
                <a16:creationId xmlns:a16="http://schemas.microsoft.com/office/drawing/2014/main" id="{0CF7491E-CEC0-CA25-862B-B094114B49FE}"/>
              </a:ext>
            </a:extLst>
          </p:cNvPr>
          <p:cNvSpPr txBox="1"/>
          <p:nvPr/>
        </p:nvSpPr>
        <p:spPr>
          <a:xfrm>
            <a:off x="1344832" y="1283885"/>
            <a:ext cx="2320754" cy="369332"/>
          </a:xfrm>
          <a:prstGeom prst="rect">
            <a:avLst/>
          </a:prstGeom>
          <a:noFill/>
        </p:spPr>
        <p:txBody>
          <a:bodyPr wrap="square" rtlCol="0">
            <a:spAutoFit/>
          </a:bodyPr>
          <a:lstStyle/>
          <a:p>
            <a:r>
              <a:rPr kumimoji="1" lang="ja-JP" altLang="en-US"/>
              <a:t>対数をとっていない</a:t>
            </a:r>
          </a:p>
        </p:txBody>
      </p:sp>
      <p:sp>
        <p:nvSpPr>
          <p:cNvPr id="3" name="スライド番号プレースホルダー 2">
            <a:extLst>
              <a:ext uri="{FF2B5EF4-FFF2-40B4-BE49-F238E27FC236}">
                <a16:creationId xmlns:a16="http://schemas.microsoft.com/office/drawing/2014/main" id="{0F6E86F9-72C5-7CD4-2DB1-2BFE07DBD701}"/>
              </a:ext>
            </a:extLst>
          </p:cNvPr>
          <p:cNvSpPr>
            <a:spLocks noGrp="1"/>
          </p:cNvSpPr>
          <p:nvPr>
            <p:ph type="sldNum" sz="quarter" idx="12"/>
          </p:nvPr>
        </p:nvSpPr>
        <p:spPr/>
        <p:txBody>
          <a:bodyPr/>
          <a:lstStyle/>
          <a:p>
            <a:fld id="{7C554F67-DD8A-924F-B10D-B2BC5AE8CC20}" type="slidenum">
              <a:rPr kumimoji="1" lang="ja-JP" altLang="en-US" smtClean="0"/>
              <a:t>8</a:t>
            </a:fld>
            <a:endParaRPr kumimoji="1" lang="ja-JP" altLang="en-US"/>
          </a:p>
        </p:txBody>
      </p:sp>
    </p:spTree>
    <p:extLst>
      <p:ext uri="{BB962C8B-B14F-4D97-AF65-F5344CB8AC3E}">
        <p14:creationId xmlns:p14="http://schemas.microsoft.com/office/powerpoint/2010/main" val="424244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C8F0B-7C91-C4AA-CD73-9A723A4B4A2B}"/>
              </a:ext>
            </a:extLst>
          </p:cNvPr>
          <p:cNvSpPr>
            <a:spLocks noGrp="1"/>
          </p:cNvSpPr>
          <p:nvPr>
            <p:ph type="title"/>
          </p:nvPr>
        </p:nvSpPr>
        <p:spPr>
          <a:xfrm>
            <a:off x="628650" y="119340"/>
            <a:ext cx="7886700" cy="1325563"/>
          </a:xfrm>
        </p:spPr>
        <p:txBody>
          <a:bodyPr>
            <a:normAutofit fontScale="90000"/>
          </a:bodyPr>
          <a:lstStyle/>
          <a:p>
            <a:r>
              <a:rPr lang="ja-JP" altLang="en-US"/>
              <a:t>変数選択とその理由</a:t>
            </a:r>
            <a:br>
              <a:rPr lang="en-US" altLang="ja-JP" dirty="0"/>
            </a:br>
            <a:r>
              <a:rPr lang="ja-JP" altLang="en-US"/>
              <a:t>「開発種別とアーキテクチャ」</a:t>
            </a:r>
            <a:endParaRPr kumimoji="1" lang="ja-JP" altLang="en-US"/>
          </a:p>
        </p:txBody>
      </p:sp>
      <p:pic>
        <p:nvPicPr>
          <p:cNvPr id="7" name="図 6" descr="グラフ, 棒グラフ&#10;&#10;自動的に生成された説明">
            <a:extLst>
              <a:ext uri="{FF2B5EF4-FFF2-40B4-BE49-F238E27FC236}">
                <a16:creationId xmlns:a16="http://schemas.microsoft.com/office/drawing/2014/main" id="{9AB367B2-7293-C48F-4933-35ECC28CD33F}"/>
              </a:ext>
            </a:extLst>
          </p:cNvPr>
          <p:cNvPicPr>
            <a:picLocks noChangeAspect="1"/>
          </p:cNvPicPr>
          <p:nvPr/>
        </p:nvPicPr>
        <p:blipFill>
          <a:blip r:embed="rId2"/>
          <a:stretch>
            <a:fillRect/>
          </a:stretch>
        </p:blipFill>
        <p:spPr>
          <a:xfrm>
            <a:off x="360609" y="2651774"/>
            <a:ext cx="3973816" cy="2980362"/>
          </a:xfrm>
          <a:prstGeom prst="rect">
            <a:avLst/>
          </a:prstGeom>
        </p:spPr>
      </p:pic>
      <p:pic>
        <p:nvPicPr>
          <p:cNvPr id="15" name="図 14" descr="グラフ, 棒グラフ&#10;&#10;自動的に生成された説明">
            <a:extLst>
              <a:ext uri="{FF2B5EF4-FFF2-40B4-BE49-F238E27FC236}">
                <a16:creationId xmlns:a16="http://schemas.microsoft.com/office/drawing/2014/main" id="{F890E0CE-78FA-9FF6-EA77-D517605DF195}"/>
              </a:ext>
            </a:extLst>
          </p:cNvPr>
          <p:cNvPicPr>
            <a:picLocks noChangeAspect="1"/>
          </p:cNvPicPr>
          <p:nvPr/>
        </p:nvPicPr>
        <p:blipFill>
          <a:blip r:embed="rId3"/>
          <a:stretch>
            <a:fillRect/>
          </a:stretch>
        </p:blipFill>
        <p:spPr>
          <a:xfrm>
            <a:off x="4820089" y="2651774"/>
            <a:ext cx="3973814" cy="2980361"/>
          </a:xfrm>
          <a:prstGeom prst="rect">
            <a:avLst/>
          </a:prstGeom>
        </p:spPr>
      </p:pic>
      <p:sp>
        <p:nvSpPr>
          <p:cNvPr id="16" name="テキスト ボックス 15">
            <a:extLst>
              <a:ext uri="{FF2B5EF4-FFF2-40B4-BE49-F238E27FC236}">
                <a16:creationId xmlns:a16="http://schemas.microsoft.com/office/drawing/2014/main" id="{201663F3-B4FE-557E-A0AB-09469253472A}"/>
              </a:ext>
            </a:extLst>
          </p:cNvPr>
          <p:cNvSpPr txBox="1"/>
          <p:nvPr/>
        </p:nvSpPr>
        <p:spPr>
          <a:xfrm>
            <a:off x="360609" y="1326525"/>
            <a:ext cx="8783391" cy="1015663"/>
          </a:xfrm>
          <a:prstGeom prst="rect">
            <a:avLst/>
          </a:prstGeom>
          <a:noFill/>
        </p:spPr>
        <p:txBody>
          <a:bodyPr wrap="square" rtlCol="0">
            <a:spAutoFit/>
          </a:bodyPr>
          <a:lstStyle/>
          <a:p>
            <a:r>
              <a:rPr kumimoji="1" lang="ja-JP" altLang="en-US" sz="2000"/>
              <a:t>自分が行った変数選択の方法は，変数ごとに複数の選択肢がある場合に，出現頻度を測定する．頻度が少ないものはその他，多いものは変数として残すという考え方で変数分けをする境界を決めようと考えた．</a:t>
            </a:r>
          </a:p>
        </p:txBody>
      </p:sp>
      <p:sp>
        <p:nvSpPr>
          <p:cNvPr id="17" name="テキスト ボックス 16">
            <a:extLst>
              <a:ext uri="{FF2B5EF4-FFF2-40B4-BE49-F238E27FC236}">
                <a16:creationId xmlns:a16="http://schemas.microsoft.com/office/drawing/2014/main" id="{553D0E43-8627-F340-0F30-6BF9309B5F3B}"/>
              </a:ext>
            </a:extLst>
          </p:cNvPr>
          <p:cNvSpPr txBox="1"/>
          <p:nvPr/>
        </p:nvSpPr>
        <p:spPr>
          <a:xfrm>
            <a:off x="1839393" y="2342188"/>
            <a:ext cx="1373598" cy="369332"/>
          </a:xfrm>
          <a:prstGeom prst="rect">
            <a:avLst/>
          </a:prstGeom>
          <a:noFill/>
        </p:spPr>
        <p:txBody>
          <a:bodyPr wrap="square" rtlCol="0">
            <a:spAutoFit/>
          </a:bodyPr>
          <a:lstStyle/>
          <a:p>
            <a:r>
              <a:rPr kumimoji="1" lang="ja-JP" altLang="en-US">
                <a:solidFill>
                  <a:srgbClr val="00B050"/>
                </a:solidFill>
              </a:rPr>
              <a:t>開発種別</a:t>
            </a:r>
          </a:p>
        </p:txBody>
      </p:sp>
      <p:sp>
        <p:nvSpPr>
          <p:cNvPr id="18" name="テキスト ボックス 17">
            <a:extLst>
              <a:ext uri="{FF2B5EF4-FFF2-40B4-BE49-F238E27FC236}">
                <a16:creationId xmlns:a16="http://schemas.microsoft.com/office/drawing/2014/main" id="{E0BDAB9F-C7C9-F29D-B4FC-1A0AEBE17F06}"/>
              </a:ext>
            </a:extLst>
          </p:cNvPr>
          <p:cNvSpPr txBox="1"/>
          <p:nvPr/>
        </p:nvSpPr>
        <p:spPr>
          <a:xfrm>
            <a:off x="6164400" y="2372100"/>
            <a:ext cx="1876014" cy="369332"/>
          </a:xfrm>
          <a:prstGeom prst="rect">
            <a:avLst/>
          </a:prstGeom>
          <a:noFill/>
        </p:spPr>
        <p:txBody>
          <a:bodyPr wrap="square" rtlCol="0">
            <a:spAutoFit/>
          </a:bodyPr>
          <a:lstStyle/>
          <a:p>
            <a:r>
              <a:rPr kumimoji="1" lang="ja-JP" altLang="en-US">
                <a:solidFill>
                  <a:srgbClr val="00B050"/>
                </a:solidFill>
              </a:rPr>
              <a:t>アーキテクチャ</a:t>
            </a:r>
          </a:p>
        </p:txBody>
      </p:sp>
      <p:sp>
        <p:nvSpPr>
          <p:cNvPr id="19" name="テキスト ボックス 18">
            <a:extLst>
              <a:ext uri="{FF2B5EF4-FFF2-40B4-BE49-F238E27FC236}">
                <a16:creationId xmlns:a16="http://schemas.microsoft.com/office/drawing/2014/main" id="{32B77EDB-FE03-CC4F-B209-D66AAA71E726}"/>
              </a:ext>
            </a:extLst>
          </p:cNvPr>
          <p:cNvSpPr txBox="1"/>
          <p:nvPr/>
        </p:nvSpPr>
        <p:spPr>
          <a:xfrm>
            <a:off x="532401" y="5632135"/>
            <a:ext cx="3630232" cy="1200329"/>
          </a:xfrm>
          <a:prstGeom prst="rect">
            <a:avLst/>
          </a:prstGeom>
          <a:noFill/>
        </p:spPr>
        <p:txBody>
          <a:bodyPr wrap="square" rtlCol="0">
            <a:spAutoFit/>
          </a:bodyPr>
          <a:lstStyle/>
          <a:p>
            <a:r>
              <a:rPr kumimoji="1" lang="ja-JP" altLang="en-US"/>
              <a:t>開発種別の場合は，新規開発</a:t>
            </a:r>
            <a:r>
              <a:rPr kumimoji="1" lang="en-US" altLang="ja-JP" dirty="0"/>
              <a:t>[new]</a:t>
            </a:r>
            <a:r>
              <a:rPr kumimoji="1" lang="ja-JP" altLang="en-US"/>
              <a:t>とそれ以外で分ける．再開発と改修・保守が新規開発よりもあまり比重が大きくないため．</a:t>
            </a:r>
            <a:endParaRPr kumimoji="1" lang="en-US" altLang="ja-JP" dirty="0"/>
          </a:p>
        </p:txBody>
      </p:sp>
      <p:sp>
        <p:nvSpPr>
          <p:cNvPr id="20" name="テキスト ボックス 19">
            <a:extLst>
              <a:ext uri="{FF2B5EF4-FFF2-40B4-BE49-F238E27FC236}">
                <a16:creationId xmlns:a16="http://schemas.microsoft.com/office/drawing/2014/main" id="{1DE5F642-8DA4-AE94-2493-6D40F626CCAA}"/>
              </a:ext>
            </a:extLst>
          </p:cNvPr>
          <p:cNvSpPr txBox="1"/>
          <p:nvPr/>
        </p:nvSpPr>
        <p:spPr>
          <a:xfrm>
            <a:off x="5078125" y="5632134"/>
            <a:ext cx="3630232" cy="1200329"/>
          </a:xfrm>
          <a:prstGeom prst="rect">
            <a:avLst/>
          </a:prstGeom>
          <a:noFill/>
        </p:spPr>
        <p:txBody>
          <a:bodyPr wrap="square" rtlCol="0">
            <a:spAutoFit/>
          </a:bodyPr>
          <a:lstStyle/>
          <a:p>
            <a:r>
              <a:rPr kumimoji="1" lang="ja-JP" altLang="en-US"/>
              <a:t>アーキテクチャは，</a:t>
            </a:r>
            <a:r>
              <a:rPr kumimoji="1" lang="en-US" altLang="ja-JP" dirty="0"/>
              <a:t>Web</a:t>
            </a:r>
            <a:r>
              <a:rPr kumimoji="1" lang="ja-JP" altLang="en-US"/>
              <a:t>とそれ以外で変数を作成する．</a:t>
            </a:r>
            <a:r>
              <a:rPr kumimoji="1" lang="en-US" altLang="ja-JP" dirty="0"/>
              <a:t>Web</a:t>
            </a:r>
            <a:r>
              <a:rPr kumimoji="1" lang="ja-JP" altLang="en-US"/>
              <a:t>が極端に多く，他がデータとして少ないため．</a:t>
            </a:r>
            <a:endParaRPr kumimoji="1" lang="en-US" altLang="ja-JP" dirty="0"/>
          </a:p>
        </p:txBody>
      </p:sp>
      <p:sp>
        <p:nvSpPr>
          <p:cNvPr id="3" name="スライド番号プレースホルダー 2">
            <a:extLst>
              <a:ext uri="{FF2B5EF4-FFF2-40B4-BE49-F238E27FC236}">
                <a16:creationId xmlns:a16="http://schemas.microsoft.com/office/drawing/2014/main" id="{17D525C7-9EC7-B3DA-6EDB-14C6A1F6B102}"/>
              </a:ext>
            </a:extLst>
          </p:cNvPr>
          <p:cNvSpPr>
            <a:spLocks noGrp="1"/>
          </p:cNvSpPr>
          <p:nvPr>
            <p:ph type="sldNum" sz="quarter" idx="12"/>
          </p:nvPr>
        </p:nvSpPr>
        <p:spPr/>
        <p:txBody>
          <a:bodyPr/>
          <a:lstStyle/>
          <a:p>
            <a:fld id="{7C554F67-DD8A-924F-B10D-B2BC5AE8CC20}" type="slidenum">
              <a:rPr kumimoji="1" lang="ja-JP" altLang="en-US" smtClean="0"/>
              <a:t>9</a:t>
            </a:fld>
            <a:endParaRPr kumimoji="1" lang="ja-JP" altLang="en-US"/>
          </a:p>
        </p:txBody>
      </p:sp>
    </p:spTree>
    <p:extLst>
      <p:ext uri="{BB962C8B-B14F-4D97-AF65-F5344CB8AC3E}">
        <p14:creationId xmlns:p14="http://schemas.microsoft.com/office/powerpoint/2010/main" val="181030365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4125</TotalTime>
  <Words>2786</Words>
  <Application>Microsoft Macintosh PowerPoint</Application>
  <PresentationFormat>画面に合わせる (4:3)</PresentationFormat>
  <Paragraphs>442</Paragraphs>
  <Slides>31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游ゴシック</vt:lpstr>
      <vt:lpstr>Arial</vt:lpstr>
      <vt:lpstr>Calibri</vt:lpstr>
      <vt:lpstr>Calibri Light</vt:lpstr>
      <vt:lpstr>Office テーマ</vt:lpstr>
      <vt:lpstr>定量的ソフトウェア開発管理 第3回課題「工数予測」 2023年05月30日(火)</vt:lpstr>
      <vt:lpstr>目次</vt:lpstr>
      <vt:lpstr>目次</vt:lpstr>
      <vt:lpstr>目次</vt:lpstr>
      <vt:lpstr>分析対象のCSVについて</vt:lpstr>
      <vt:lpstr>分析対象のデータ説明(1/2)</vt:lpstr>
      <vt:lpstr>分析対象のデータ説明(2/2)</vt:lpstr>
      <vt:lpstr>データクリーニング 「生産性を用いた削除」</vt:lpstr>
      <vt:lpstr>変数選択とその理由 「開発種別とアーキテクチャ」</vt:lpstr>
      <vt:lpstr>変数選択とその理由 「使用プログラミング言語と業種」</vt:lpstr>
      <vt:lpstr>変数選択とその理由 「要求仕様　明確度合い」</vt:lpstr>
      <vt:lpstr>変数選択とその理由 「開発年度」</vt:lpstr>
      <vt:lpstr>変数選択とその理由 「PM経験年数・開発規模」</vt:lpstr>
      <vt:lpstr>パターンAを回帰分析した結果 「教師データ」</vt:lpstr>
      <vt:lpstr>パターンA結果</vt:lpstr>
      <vt:lpstr>パターンA テストデータを回帰式に入れてみる</vt:lpstr>
      <vt:lpstr>パターンAの回帰分析結果</vt:lpstr>
      <vt:lpstr>パターンA 対数変換「教師データ」</vt:lpstr>
      <vt:lpstr>パターンA 対数変換「結果」</vt:lpstr>
      <vt:lpstr>パターンA 対数変換「テストデータ」</vt:lpstr>
      <vt:lpstr>パターンA 対数変換をして結果</vt:lpstr>
      <vt:lpstr>パターンB 結果から変数を削除してみる</vt:lpstr>
      <vt:lpstr>パターンB 結果から決定した変数</vt:lpstr>
      <vt:lpstr>パターンB 回帰分析「教師データ」</vt:lpstr>
      <vt:lpstr>パターンB 回帰分析の結果</vt:lpstr>
      <vt:lpstr>パターンB 回帰式にテストデータを当てはめる</vt:lpstr>
      <vt:lpstr>パターンB 回帰分析結果</vt:lpstr>
      <vt:lpstr>パターンB 対数変換して回帰分析「教師データ」</vt:lpstr>
      <vt:lpstr>パターンB 対数変換の回帰分析結果</vt:lpstr>
      <vt:lpstr>パターンB 対数変換後のテストデータ当てはめ</vt:lpstr>
      <vt:lpstr>パターンB 対数変換した分析結果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定量的ソフトウェア開発管理 第3回課題「工数予測」 2023年05月30日(火)</dc:title>
  <dc:creator>富田 洸</dc:creator>
  <cp:lastModifiedBy>富田 洸</cp:lastModifiedBy>
  <cp:revision>15</cp:revision>
  <dcterms:created xsi:type="dcterms:W3CDTF">2023-05-26T04:25:17Z</dcterms:created>
  <dcterms:modified xsi:type="dcterms:W3CDTF">2023-05-29T01:31:19Z</dcterms:modified>
</cp:coreProperties>
</file>