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4" d="100"/>
          <a:sy n="74" d="100"/>
        </p:scale>
        <p:origin x="3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A7E13-B465-BE20-341F-273CDE80F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42A28-CB9A-FB0E-00B8-5C5BE14CE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64B16-F80A-6FB3-FE5C-3A21F955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FC5C-62DD-460C-946F-951F3A5179E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D294E-4C73-49BD-6780-25333CBE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C246D-9E46-CA66-36F5-6D8A742D7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30B3-4E1A-4232-8496-626A21AC8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3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52A75-96E8-A0D5-D843-727DB243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F767D-B2A6-8B7A-438D-E173B214C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4F91D-57E1-B0CD-5CB1-59A3161BA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FC5C-62DD-460C-946F-951F3A5179E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C9A4D-D50E-BFE9-6E36-DBA167CB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3949F-0116-FB0B-6C64-60AC241F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30B3-4E1A-4232-8496-626A21AC8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70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FA4852-A587-AFEE-5930-CEF9E2455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F9775-B940-BF59-CF63-A68E53921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39CDC-3A7B-5110-BB71-F6320343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FC5C-62DD-460C-946F-951F3A5179E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FD713-0EA7-FD1B-B79C-74A50246A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2F2E3-7067-926A-D51E-77298B35E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30B3-4E1A-4232-8496-626A21AC8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9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6070C-4771-184A-8E57-32DD84E49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95D6E-1324-72FE-A329-9224CDCC5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7A69A-3910-64FF-3292-6F5617876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FC5C-62DD-460C-946F-951F3A5179E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3E4F6-CC8F-5D61-E43C-364D7D9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0748C-117A-A00B-6F49-12BA713B3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30B3-4E1A-4232-8496-626A21AC8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81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5A71-FC52-04CA-C686-4943B103D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B2C71-D88A-DE43-1038-DB15BDCF8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8EFB0-66AD-25CE-8E58-1E94BD976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FC5C-62DD-460C-946F-951F3A5179E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D8BB4-D244-43DE-2B81-E9F240DC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CBB2F-B2A8-A255-FA49-D6AFB327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30B3-4E1A-4232-8496-626A21AC8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49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E948F-DB29-122D-44D8-EBAF3E99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57BA8-E271-A040-2645-8BEC5AB57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7D33E-2D62-E541-87BA-5FFDEE560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AFD96-D085-FC9C-B433-13E13ADBE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FC5C-62DD-460C-946F-951F3A5179E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1FE35-7EF5-DD2B-B49E-89B5B879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70265-6E15-36E7-FA6F-F0F28637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30B3-4E1A-4232-8496-626A21AC8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80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201DA-DFC2-FBA3-F4D6-5A0AB2D49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C9B9A-0A1F-BDF2-3D93-A946D16CC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65A14-170C-4711-48A9-CFFF558DE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9B7F1-696D-C581-031A-F66A01B81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DDBB6B-F19C-BED0-7E53-E1DCC188D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3F893-2E6C-8132-DAAB-D519BE78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FC5C-62DD-460C-946F-951F3A5179E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164C1-789E-30D3-9992-D48CF7161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98227E-EBE0-76D2-C498-21FA8514D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30B3-4E1A-4232-8496-626A21AC8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952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876C-609B-9019-CB84-2FDC994D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596F8-7B2D-0F1C-A83A-EFE35AE10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FC5C-62DD-460C-946F-951F3A5179E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AEA93D-4FE5-A8F8-D4CA-0BAB7846C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4D58E-97EA-366E-F863-E4E5B588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30B3-4E1A-4232-8496-626A21AC8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22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B88C30-7169-77FE-E5B9-917B48DB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FC5C-62DD-460C-946F-951F3A5179E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BEFD0E-BE60-A2A4-4715-E7452AA01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CC481-6D1F-412A-E14D-39201D780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30B3-4E1A-4232-8496-626A21AC8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70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3EC2-E3B5-A466-B670-2AF033DB3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F21CA-672A-E646-3055-408DA2DE5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AED21-4104-8BCB-9682-A38326A0E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BBBC5-6C53-69B2-C20C-EC967A73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FC5C-62DD-460C-946F-951F3A5179E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FC9C7-7A05-B059-B207-633EBF33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A1A43-C3D8-B265-1680-5401DF2C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30B3-4E1A-4232-8496-626A21AC8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15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BD64-7525-2212-CD5C-A18EE8003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1B3729-14DA-5D98-6ABF-943F8C687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803B0-876C-F3C8-A1EC-6E7355ACE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71D7B-E455-545F-7C5A-5DB32ED1D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FC5C-62DD-460C-946F-951F3A5179E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87F77-5199-AD8B-727B-6853CB5E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799C2-B49E-B68D-E2EA-1F0ABA44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30B3-4E1A-4232-8496-626A21AC8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48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1E6485-A719-0BC8-B17F-88C9E9C6C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6743B-058F-8432-0456-CEE3CED36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9D7A3-F534-ACCF-7956-26C37528F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FFC5C-62DD-460C-946F-951F3A5179E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1200C-D2C5-75C6-11A5-082478150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DEB56-F83E-2739-C6A4-0DBE05314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630B3-4E1A-4232-8496-626A21AC8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40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va_annotation" TargetMode="External"/><Relationship Id="rId2" Type="http://schemas.openxmlformats.org/officeDocument/2006/relationships/hyperlink" Target="https://en.wikipedia.org/wiki/X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E0F80-71AF-FA6E-2AC4-174AE1B36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Hibernate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2974C-0CF6-1E3B-2D94-F8A854FFCC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8405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18F0-A63F-85DF-62D5-8CAD8E8F4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9F806-32FC-F8A2-488C-6ADE25907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To run the hibernate application, right click on the </a:t>
            </a:r>
            <a:r>
              <a:rPr 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StoreData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 class - Run As - Java Application.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705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A9FC-A39E-DDB0-0928-3D0D31257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1AAA5-E4B5-41B2-FDE1-47BEA31A9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61" y="1767840"/>
            <a:ext cx="13317214" cy="6766103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Hibernate is a Java framework that simplifies the development of Java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   Application to interact with the database.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It is an open source, lightweight, ORM (Object Relational Mapping) tool.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Hibernate implements the specifications of JPA (Java Persistence API) for data persistence(The </a:t>
            </a:r>
            <a:r>
              <a:rPr lang="en-US" b="1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bold"/>
              </a:rPr>
              <a:t>javax.persistence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 package contains the JPA classes and </a:t>
            </a:r>
            <a:endParaRPr lang="en-US" dirty="0">
              <a:solidFill>
                <a:srgbClr val="333333"/>
              </a:solidFill>
              <a:highlight>
                <a:srgbClr val="FFFFFF"/>
              </a:highlight>
              <a:latin typeface="inter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inter-regular"/>
              </a:rPr>
              <a:t>   interfaces)</a:t>
            </a:r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inter-reg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7771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20C5-4C1F-0137-CBE4-177B87F9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highlight>
                  <a:srgbClr val="FFFFFF"/>
                </a:highlight>
                <a:latin typeface="erdana"/>
              </a:rPr>
              <a:t>ORM Tool</a:t>
            </a:r>
            <a:br>
              <a:rPr lang="en-US" b="0" i="0" dirty="0">
                <a:solidFill>
                  <a:srgbClr val="610B38"/>
                </a:solidFill>
                <a:effectLst/>
                <a:highlight>
                  <a:srgbClr val="FFFFFF"/>
                </a:highlight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52093-071A-C336-BF19-03FD4D9ED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An ORM tool simplifies the data creation, data manipulation and data access. It is a programming technique that maps the object to the data stored in the database.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The ORM tool internally uses the JDBC API to interact with the database.</a:t>
            </a:r>
            <a:endParaRPr lang="en-IN" dirty="0"/>
          </a:p>
        </p:txBody>
      </p:sp>
      <p:pic>
        <p:nvPicPr>
          <p:cNvPr id="1028" name="Picture 4" descr="hibernate tutorial, An introduction to hibernate">
            <a:extLst>
              <a:ext uri="{FF2B5EF4-FFF2-40B4-BE49-F238E27FC236}">
                <a16:creationId xmlns:a16="http://schemas.microsoft.com/office/drawing/2014/main" id="{9353A2D1-F833-DCA6-FB81-FED48537A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683" y="3943668"/>
            <a:ext cx="9578634" cy="223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169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FA37-5C9F-CA85-A3D1-7582F79F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JDBC and JPA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374D6-81BD-AA1B-2427-2D3701779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 rtl="0" fontAlgn="base"/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anose="020F0502020204030204" pitchFamily="2" charset="0"/>
              </a:rPr>
              <a:t>JDBC </a:t>
            </a: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anose="020F0502020204030204" pitchFamily="2" charset="0"/>
              </a:rPr>
              <a:t>(Java Database Connectivity)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anose="020F0502020204030204" pitchFamily="2" charset="0"/>
              </a:rPr>
              <a:t> provides a set of Java APIs to access the relational databases from the Java program. Java APIs enable programs to execute SQL statements and interact with any SQL database.</a:t>
            </a:r>
          </a:p>
          <a:p>
            <a:pPr algn="just" rtl="0" fontAlgn="base"/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anose="020F0502020204030204" pitchFamily="2" charset="0"/>
              </a:rPr>
              <a:t>JDBC gives a flexible architecture to write a database-independent web application that can execute on different platforms and interact with different DBMS without any change.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anose="020F0502020204030204" pitchFamily="2" charset="0"/>
              </a:rPr>
              <a:t>Java Persistence API (JPA) is a Java specification that provides specific functionality and is a standard for ORM tools.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javax.persistence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package contains the JPA classes and interfaces.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9180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A8C16-C12B-265C-7792-95B73650A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Mapping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4188-0F2E-1848-E48D-1A6D1E7C2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mapping of Java classes to database tables is implemented by the configuration of an 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2" tooltip="XML"/>
              </a:rPr>
              <a:t>XML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file or by using </a:t>
            </a:r>
            <a:r>
              <a:rPr lang="en-US" b="0" i="0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 tooltip="Java annotation"/>
              </a:rPr>
              <a:t>Java Annotations</a:t>
            </a:r>
            <a:endParaRPr lang="en-US" b="0" i="0" strike="noStrike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US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bold"/>
              </a:rPr>
              <a:t>@Entity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 annotation marks this class as an entity.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bold"/>
              </a:rPr>
              <a:t>@Table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 annotation specifies the table name where data of this entity is to be persisted. If you don't use @Table annotation, hibernate will use the class name as the table name by default.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bold"/>
              </a:rPr>
              <a:t>@Id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 annotation marks the identifier for this entity.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bold"/>
              </a:rPr>
              <a:t>@Column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 annotation specifies the details of the column for this property or field. If @Column annotation is not specified, property name will be used as the column name by default.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0931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0223-95ED-DA71-706B-4A5403573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Over JDBC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DCECB-A2AC-D8DA-97D3-51A164378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Hibernate code will work well for all databases, for ex: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Oracle,MySQL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, etc. where as JDBC is database specific.</a:t>
            </a:r>
            <a:br>
              <a:rPr lang="en-US" dirty="0"/>
            </a:br>
            <a:endParaRPr lang="en-US" dirty="0"/>
          </a:p>
          <a:p>
            <a:r>
              <a:rPr lang="en-US" dirty="0"/>
              <a:t>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No knowledge of SQL is needed because Hibernate is a set of objects and a table is treated as an object, where as to work with JDBC, one need to know SQL.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Helvetica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767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6F6D6-A142-E4DB-718F-487B5F8A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Factory vs Session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BD6A3-72E8-7A49-97F1-1AE822FEC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1E8D6"/>
                </a:highlight>
                <a:latin typeface="Droid Sans"/>
              </a:rPr>
              <a:t>The main responsibility of a Hibernate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1E8D6"/>
                </a:highlight>
                <a:latin typeface="Droid Sans"/>
              </a:rPr>
              <a:t>SessionFactory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1E8D6"/>
                </a:highlight>
                <a:latin typeface="Droid Sans"/>
              </a:rPr>
              <a:t> is to create and manage Sessions.</a:t>
            </a:r>
            <a:br>
              <a:rPr lang="en-US" dirty="0"/>
            </a:br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1E8D6"/>
                </a:highlight>
                <a:latin typeface="Droid Sans"/>
              </a:rPr>
              <a:t>The main responsibility of a Hibernate Session is to provide a CRUD interface for mapped classes, and also access to the more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1E8D6"/>
                </a:highlight>
                <a:latin typeface="Droid Sans"/>
              </a:rPr>
              <a:t>versitile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1E8D6"/>
                </a:highlight>
                <a:latin typeface="Droid Sans"/>
              </a:rPr>
              <a:t> Criteria API.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9012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4609-911F-5716-441E-65088EA59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Create </a:t>
            </a:r>
            <a:r>
              <a:rPr lang="en-US" sz="3200" dirty="0" err="1"/>
              <a:t>Persistant</a:t>
            </a:r>
            <a:r>
              <a:rPr lang="en-US" sz="3200" dirty="0"/>
              <a:t> class                            </a:t>
            </a:r>
            <a:r>
              <a:rPr lang="en-IN" sz="2800" dirty="0">
                <a:solidFill>
                  <a:srgbClr val="610B4B"/>
                </a:solidFill>
                <a:highlight>
                  <a:srgbClr val="FFFFFF"/>
                </a:highlight>
                <a:latin typeface="+mn-lt"/>
              </a:rPr>
              <a:t>M</a:t>
            </a:r>
            <a:r>
              <a:rPr lang="en-IN" sz="2800" b="0" i="0" dirty="0">
                <a:solidFill>
                  <a:srgbClr val="610B4B"/>
                </a:solidFill>
                <a:effectLst/>
                <a:highlight>
                  <a:srgbClr val="FFFFFF"/>
                </a:highlight>
                <a:latin typeface="+mn-lt"/>
              </a:rPr>
              <a:t>apping file for Persistent class</a:t>
            </a:r>
            <a:br>
              <a:rPr lang="en-IN" sz="1200" b="0" i="0" dirty="0">
                <a:solidFill>
                  <a:srgbClr val="610B4B"/>
                </a:solidFill>
                <a:effectLst/>
                <a:highlight>
                  <a:srgbClr val="FFFFFF"/>
                </a:highlight>
                <a:latin typeface="erdana"/>
              </a:rPr>
            </a:br>
            <a:endParaRPr lang="en-IN" sz="32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2C14294-A294-4F7C-10D1-53A6369D18F6}"/>
              </a:ext>
            </a:extLst>
          </p:cNvPr>
          <p:cNvSpPr/>
          <p:nvPr/>
        </p:nvSpPr>
        <p:spPr>
          <a:xfrm>
            <a:off x="4822166" y="29443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22CE863-3D50-AEDA-DEC1-844F40787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910" y="1335500"/>
            <a:ext cx="3448227" cy="4330923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04EADC-A53C-32EA-A073-AF829A105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603" y="1262535"/>
            <a:ext cx="5448580" cy="384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78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DE40-0A5A-F79E-6F92-B0828DB13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400" b="0" i="0" dirty="0">
                <a:solidFill>
                  <a:srgbClr val="610B4B"/>
                </a:solidFill>
                <a:effectLst/>
                <a:highlight>
                  <a:srgbClr val="FFFFFF"/>
                </a:highlight>
                <a:latin typeface="erdana"/>
              </a:rPr>
              <a:t>Create the Configuration file                                          create the class that retrieves or store </a:t>
            </a:r>
            <a:br>
              <a:rPr lang="en-IN" sz="2400" b="0" i="0" dirty="0">
                <a:solidFill>
                  <a:srgbClr val="610B4B"/>
                </a:solidFill>
                <a:effectLst/>
                <a:highlight>
                  <a:srgbClr val="FFFFFF"/>
                </a:highlight>
                <a:latin typeface="erdana"/>
              </a:rPr>
            </a:br>
            <a:r>
              <a:rPr lang="en-IN" sz="2400" b="0" i="0" dirty="0">
                <a:solidFill>
                  <a:srgbClr val="610B4B"/>
                </a:solidFill>
                <a:effectLst/>
                <a:highlight>
                  <a:srgbClr val="FFFFFF"/>
                </a:highlight>
                <a:latin typeface="erdana"/>
              </a:rPr>
              <a:t>                                                                                             the </a:t>
            </a:r>
            <a:r>
              <a:rPr lang="en-IN" sz="2400" b="0" i="0" dirty="0" err="1">
                <a:solidFill>
                  <a:srgbClr val="610B4B"/>
                </a:solidFill>
                <a:effectLst/>
                <a:highlight>
                  <a:srgbClr val="FFFFFF"/>
                </a:highlight>
                <a:latin typeface="erdana"/>
              </a:rPr>
              <a:t>persistant</a:t>
            </a:r>
            <a:r>
              <a:rPr lang="en-IN" sz="2400" b="0" i="0" dirty="0">
                <a:solidFill>
                  <a:srgbClr val="610B4B"/>
                </a:solidFill>
                <a:effectLst/>
                <a:highlight>
                  <a:srgbClr val="FFFFFF"/>
                </a:highlight>
                <a:latin typeface="erdana"/>
              </a:rPr>
              <a:t> object</a:t>
            </a:r>
            <a:br>
              <a:rPr lang="en-IN" b="0" i="0" dirty="0">
                <a:solidFill>
                  <a:srgbClr val="610B4B"/>
                </a:solidFill>
                <a:effectLst/>
                <a:highlight>
                  <a:srgbClr val="FFFFFF"/>
                </a:highlight>
                <a:latin typeface="erdana"/>
              </a:rPr>
            </a:br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86277EE-99D5-53B7-430B-EB789B73007C}"/>
              </a:ext>
            </a:extLst>
          </p:cNvPr>
          <p:cNvSpPr/>
          <p:nvPr/>
        </p:nvSpPr>
        <p:spPr>
          <a:xfrm>
            <a:off x="5117592" y="291766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83B797DA-68D9-9616-A2AA-9A9A7781A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631" y="1265842"/>
            <a:ext cx="4980165" cy="4272913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F95A231-648C-39B4-F1FF-3246127B6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899" y="1164565"/>
            <a:ext cx="5799900" cy="511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61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484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Droid Sans</vt:lpstr>
      <vt:lpstr>erdana</vt:lpstr>
      <vt:lpstr>Helvetica</vt:lpstr>
      <vt:lpstr>inter-bold</vt:lpstr>
      <vt:lpstr>inter-regular</vt:lpstr>
      <vt:lpstr>Nunito</vt:lpstr>
      <vt:lpstr>Office Theme</vt:lpstr>
      <vt:lpstr>Hibernate</vt:lpstr>
      <vt:lpstr>PowerPoint Presentation</vt:lpstr>
      <vt:lpstr>ORM Tool </vt:lpstr>
      <vt:lpstr>JDBC and JPA</vt:lpstr>
      <vt:lpstr>Mapping</vt:lpstr>
      <vt:lpstr>Hibernate Over JDBC</vt:lpstr>
      <vt:lpstr>Session Factory vs Session</vt:lpstr>
      <vt:lpstr>Create Persistant class                            Mapping file for Persistent class </vt:lpstr>
      <vt:lpstr>Create the Configuration file                                          create the class that retrieves or store                                                                                               the persistant object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</dc:title>
  <dc:creator>Dhanushree Murugesan</dc:creator>
  <cp:lastModifiedBy>Dhanushree Murugesan</cp:lastModifiedBy>
  <cp:revision>10</cp:revision>
  <dcterms:created xsi:type="dcterms:W3CDTF">2024-05-21T16:47:48Z</dcterms:created>
  <dcterms:modified xsi:type="dcterms:W3CDTF">2024-05-22T18:31:30Z</dcterms:modified>
</cp:coreProperties>
</file>