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DM Sans Medium"/>
      <p:regular r:id="rId37"/>
      <p:bold r:id="rId38"/>
      <p:italic r:id="rId39"/>
      <p:boldItalic r:id="rId40"/>
    </p:embeddedFont>
    <p:embeddedFont>
      <p:font typeface="Libre Franklin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DM Sans"/>
      <p:regular r:id="rId49"/>
      <p:bold r:id="rId50"/>
      <p:italic r:id="rId51"/>
      <p:boldItalic r:id="rId52"/>
    </p:embeddedFont>
    <p:embeddedFont>
      <p:font typeface="Gill Sans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828">
          <p15:clr>
            <a:srgbClr val="A4A3A4"/>
          </p15:clr>
        </p15:guide>
        <p15:guide id="3" pos="144">
          <p15:clr>
            <a:srgbClr val="9AA0A6"/>
          </p15:clr>
        </p15:guide>
        <p15:guide id="4" orient="horz" pos="144">
          <p15:clr>
            <a:srgbClr val="9AA0A6"/>
          </p15:clr>
        </p15:guide>
        <p15:guide id="5" orient="horz" pos="3096">
          <p15:clr>
            <a:srgbClr val="9AA0A6"/>
          </p15:clr>
        </p15:guide>
        <p15:guide id="6" pos="5616">
          <p15:clr>
            <a:srgbClr val="9AA0A6"/>
          </p15:clr>
        </p15:guide>
        <p15:guide id="7" orient="horz" pos="273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55" roundtripDataSignature="AMtx7mgcR5JIDzw6DoWZZT/rt/qk5Rn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6CF25E-5BF1-4DB2-B560-3C8F5831D8CF}">
  <a:tblStyle styleId="{296CF25E-5BF1-4DB2-B560-3C8F5831D8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828"/>
        <p:guide pos="144"/>
        <p:guide pos="144" orient="horz"/>
        <p:guide pos="3096" orient="horz"/>
        <p:guide pos="5616"/>
        <p:guide pos="27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Medium-boldItalic.fntdata"/><Relationship Id="rId42" Type="http://schemas.openxmlformats.org/officeDocument/2006/relationships/font" Target="fonts/LibreFranklin-bold.fntdata"/><Relationship Id="rId41" Type="http://schemas.openxmlformats.org/officeDocument/2006/relationships/font" Target="fonts/LibreFranklin-regular.fntdata"/><Relationship Id="rId44" Type="http://schemas.openxmlformats.org/officeDocument/2006/relationships/font" Target="fonts/LibreFranklin-boldItalic.fntdata"/><Relationship Id="rId43" Type="http://schemas.openxmlformats.org/officeDocument/2006/relationships/font" Target="fonts/LibreFranklin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DM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DMSansMedium-regular.fntdata"/><Relationship Id="rId36" Type="http://schemas.openxmlformats.org/officeDocument/2006/relationships/slide" Target="slides/slide30.xml"/><Relationship Id="rId39" Type="http://schemas.openxmlformats.org/officeDocument/2006/relationships/font" Target="fonts/DMSansMedium-italic.fntdata"/><Relationship Id="rId38" Type="http://schemas.openxmlformats.org/officeDocument/2006/relationships/font" Target="fonts/DMSans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DMSans-italic.fntdata"/><Relationship Id="rId50" Type="http://schemas.openxmlformats.org/officeDocument/2006/relationships/font" Target="fonts/DMSans-bold.fntdata"/><Relationship Id="rId53" Type="http://schemas.openxmlformats.org/officeDocument/2006/relationships/font" Target="fonts/GillSans-regular.fntdata"/><Relationship Id="rId52" Type="http://schemas.openxmlformats.org/officeDocument/2006/relationships/font" Target="fonts/DMSans-boldItalic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oardinfinity.com/blog/top-10-features-of-es6/#1-let-and-const-keywords-" TargetMode="Externa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vendethiel/es7-features#stringprototypepadright" TargetMode="External"/><Relationship Id="rId22" Type="http://schemas.openxmlformats.org/officeDocument/2006/relationships/hyperlink" Target="https://github.com/vendethiel/es7-features#stringprototypetrimright" TargetMode="External"/><Relationship Id="rId21" Type="http://schemas.openxmlformats.org/officeDocument/2006/relationships/hyperlink" Target="https://github.com/vendethiel/es7-features#stringprototypetrimleft" TargetMode="External"/><Relationship Id="rId24" Type="http://schemas.openxmlformats.org/officeDocument/2006/relationships/hyperlink" Target="https://github.com/vendethiel/es7-features#bind-operator" TargetMode="External"/><Relationship Id="rId23" Type="http://schemas.openxmlformats.org/officeDocument/2006/relationships/hyperlink" Target="https://github.com/vendethiel/es7-features#regexpescap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vendethiel/es7-features#exponentiation-operator" TargetMode="External"/><Relationship Id="rId4" Type="http://schemas.openxmlformats.org/officeDocument/2006/relationships/hyperlink" Target="https://github.com/vendethiel/es7-features#async-functions" TargetMode="External"/><Relationship Id="rId9" Type="http://schemas.openxmlformats.org/officeDocument/2006/relationships/hyperlink" Target="https://github.com/vendethiel/es7-features#arrayprototypeincludes" TargetMode="External"/><Relationship Id="rId26" Type="http://schemas.openxmlformats.org/officeDocument/2006/relationships/hyperlink" Target="https://github.com/vendethiel/es7-features#arrayprototypeincludes" TargetMode="External"/><Relationship Id="rId25" Type="http://schemas.openxmlformats.org/officeDocument/2006/relationships/hyperlink" Target="https://github.com/vendethiel/es7-features#reflectrealm" TargetMode="External"/><Relationship Id="rId5" Type="http://schemas.openxmlformats.org/officeDocument/2006/relationships/hyperlink" Target="https://github.com/vendethiel/es7-features#async-generators" TargetMode="External"/><Relationship Id="rId6" Type="http://schemas.openxmlformats.org/officeDocument/2006/relationships/hyperlink" Target="https://github.com/vendethiel/es7-features#objectgetownpropertydescriptors" TargetMode="External"/><Relationship Id="rId7" Type="http://schemas.openxmlformats.org/officeDocument/2006/relationships/hyperlink" Target="https://github.com/vendethiel/es7-features#objectvalues" TargetMode="External"/><Relationship Id="rId8" Type="http://schemas.openxmlformats.org/officeDocument/2006/relationships/hyperlink" Target="https://github.com/vendethiel/es7-features#objectentries" TargetMode="External"/><Relationship Id="rId11" Type="http://schemas.openxmlformats.org/officeDocument/2006/relationships/hyperlink" Target="https://github.com/vendethiel/es7-features#trailing-commas-in-function-syntax" TargetMode="External"/><Relationship Id="rId10" Type="http://schemas.openxmlformats.org/officeDocument/2006/relationships/hyperlink" Target="https://github.com/vendethiel/es7-features#typed-objects" TargetMode="External"/><Relationship Id="rId13" Type="http://schemas.openxmlformats.org/officeDocument/2006/relationships/hyperlink" Target="https://github.com/vendethiel/es7-features#class-properties" TargetMode="External"/><Relationship Id="rId12" Type="http://schemas.openxmlformats.org/officeDocument/2006/relationships/hyperlink" Target="https://github.com/vendethiel/es7-features#class-decorators" TargetMode="External"/><Relationship Id="rId15" Type="http://schemas.openxmlformats.org/officeDocument/2006/relationships/hyperlink" Target="https://github.com/vendethiel/es7-features#setprototypetojson" TargetMode="External"/><Relationship Id="rId14" Type="http://schemas.openxmlformats.org/officeDocument/2006/relationships/hyperlink" Target="https://github.com/vendethiel/es7-features#mapprototypetojson" TargetMode="External"/><Relationship Id="rId17" Type="http://schemas.openxmlformats.org/officeDocument/2006/relationships/hyperlink" Target="https://github.com/vendethiel/es7-features#object-rest-properties" TargetMode="External"/><Relationship Id="rId16" Type="http://schemas.openxmlformats.org/officeDocument/2006/relationships/hyperlink" Target="https://github.com/vendethiel/es7-features#stringprototypeat" TargetMode="External"/><Relationship Id="rId19" Type="http://schemas.openxmlformats.org/officeDocument/2006/relationships/hyperlink" Target="https://github.com/vendethiel/es7-features#stringprototypepadleft" TargetMode="External"/><Relationship Id="rId18" Type="http://schemas.openxmlformats.org/officeDocument/2006/relationships/hyperlink" Target="https://github.com/vendethiel/es7-features#object-spread-properti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uvi.in/code-kata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uvi.in/ide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152400" y="337875"/>
            <a:ext cx="7786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20">
                <a:solidFill>
                  <a:srgbClr val="099F4E"/>
                </a:solidFill>
                <a:latin typeface="DM Sans"/>
                <a:ea typeface="DM Sans"/>
                <a:cs typeface="DM Sans"/>
                <a:sym typeface="DM Sans"/>
              </a:rPr>
              <a:t>Etiquettes to crack the FSD interviews and Road Map to Reach High Pay Employability </a:t>
            </a:r>
            <a:endParaRPr b="1" sz="2720">
              <a:solidFill>
                <a:srgbClr val="099F4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solidFill>
                <a:srgbClr val="099F4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228600" y="1581975"/>
            <a:ext cx="50415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General Instructions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The Roles, Responsibilities, and Career Opportunities.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Trending Tools and Tech Stack for upskilling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Industry demands on you vs Market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How to brand yourself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Problem solving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Tech stack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Why FSD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Culture Fit and Ethics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Projects and Portfolio </a:t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525900" y="3235200"/>
            <a:ext cx="3316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Harishankher Selvaraj </a:t>
            </a:r>
            <a:endParaRPr b="1" i="0" sz="1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1" lang="en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Talent Lead - MBC (ZEN - FSD)</a:t>
            </a:r>
            <a:endParaRPr b="0" i="1" sz="1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GUVI Geeks Network Pvt Ltd </a:t>
            </a:r>
            <a:endParaRPr b="0" i="0" sz="1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IIT- M Research Park </a:t>
            </a:r>
            <a:endParaRPr b="0" i="0" sz="1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Taramani Chennai </a:t>
            </a:r>
            <a:endParaRPr b="0" i="0" sz="15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1625" y="1478651"/>
            <a:ext cx="1843775" cy="18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52400" y="4678875"/>
            <a:ext cx="34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0" i="0" sz="1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ES6 Features 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1056850" y="989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3640000"/>
                <a:gridCol w="3640000"/>
              </a:tblGrid>
              <a:tr h="2521425">
                <a:tc>
                  <a:txBody>
                    <a:bodyPr/>
                    <a:lstStyle/>
                    <a:p>
                      <a:pPr indent="0" lvl="0" marL="4572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220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let and const Keywords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Arrow Functions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Multi-line Strings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Default Parameters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Template Literals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152400" rtl="0" algn="l">
                        <a:lnSpc>
                          <a:spcPct val="175000"/>
                        </a:lnSpc>
                        <a:spcBef>
                          <a:spcPts val="2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280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Destructuring Assignment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Enhanced Object Literals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Promises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Classes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60960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529"/>
                        </a:buClr>
                        <a:buSzPts val="1200"/>
                        <a:buFont typeface="Arial"/>
                        <a:buChar char="●"/>
                      </a:pP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Modules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90900">
                <a:tc gridSpan="2"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Reference :</a:t>
                      </a: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n" sz="1200" u="sng" cap="none" strike="noStrik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3"/>
                        </a:rPr>
                        <a:t>www.boardinfinity.com/blog/top-10-features-of-es6/#1-let-and-const-keywords-</a:t>
                      </a:r>
                      <a:r>
                        <a:rPr b="1" lang="en" sz="12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b="1" sz="12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ES7 Features 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1109075" y="1080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3382400"/>
                <a:gridCol w="3893325"/>
              </a:tblGrid>
              <a:tr h="244725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Exponentiation Operator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Async functions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Async generators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Object.getOwnPropertyDescriptors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Object.values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Object.entries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Array.prototype.includes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Typed Objects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Trailing commas in function syntax.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Class decorators.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Class properties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Map.prototype.toJSON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Set.prototype.toJSON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String.prototype.at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 rest properties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 spread properties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String.prototype.padLeft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String.prototype.padRight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String.prototype.trimLeft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String.prototype.trimRight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Regexp.escape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Bind Operator</a:t>
                      </a:r>
                      <a:endParaRPr sz="1200" u="none" cap="none" strike="noStrike">
                        <a:solidFill>
                          <a:schemeClr val="accent5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048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" sz="1200" u="none" cap="none" strike="noStrike">
                          <a:solidFill>
                            <a:schemeClr val="accent5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Reflect.Realm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50800">
                <a:tc gridSpan="2"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Reference : </a:t>
                      </a:r>
                      <a:r>
                        <a:rPr b="1" lang="en" sz="1200" u="sng" cap="none" strike="noStrike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hlinkClick r:id="rId26"/>
                        </a:rPr>
                        <a:t>https://github.com/vendethiel/es7-features#arrayprototypeincludes</a:t>
                      </a:r>
                      <a:endParaRPr b="1"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Built-in Functions - JS </a:t>
            </a:r>
            <a:endParaRPr/>
          </a:p>
        </p:txBody>
      </p:sp>
      <p:graphicFrame>
        <p:nvGraphicFramePr>
          <p:cNvPr id="181" name="Google Shape;181;p12"/>
          <p:cNvGraphicFramePr/>
          <p:nvPr/>
        </p:nvGraphicFramePr>
        <p:xfrm>
          <a:off x="587250" y="1210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1950450"/>
                <a:gridCol w="1950450"/>
                <a:gridCol w="1950450"/>
                <a:gridCol w="1950450"/>
              </a:tblGrid>
              <a:tr h="369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</a:rPr>
                        <a:t>Number Methods :</a:t>
                      </a:r>
                      <a:r>
                        <a:rPr lang="en" sz="18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endParaRPr sz="18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constructor()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toExponential()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toFixed()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toLocaleString()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toPrecision()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toString()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cap="none" strike="noStrike"/>
                        <a:t>valueOf()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Boolean Methods : 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toSource()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toString()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valueOf()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String Methods : 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charAt()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charCodeAt()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concat()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indexOf()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lastIndexOf()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localeCompare()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length()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match()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replace()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search()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slice()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split()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substr()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substring()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toLocaleLowerCase()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toLocaleUpperCase()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toLowerCase()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toString()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toUpperCase()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valueOf()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en" sz="1750"/>
              <a:t>String HTML wrappers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13"/>
          <p:cNvGraphicFramePr/>
          <p:nvPr/>
        </p:nvGraphicFramePr>
        <p:xfrm>
          <a:off x="713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anchor()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big()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blink()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bold()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fixed()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fontcolor()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fontsize()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italics()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link()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small()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strike()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sub()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sup()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/>
              <a:t>Array Methods</a:t>
            </a:r>
            <a:endParaRPr b="1" sz="175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14"/>
          <p:cNvGraphicFramePr/>
          <p:nvPr/>
        </p:nvGraphicFramePr>
        <p:xfrm>
          <a:off x="869400" y="10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concat()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every()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filter()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forEach()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indexOf()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join()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lastIndexOf()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map()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pop()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push()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reduce()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reduceRight()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reverse()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shift()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slice()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some()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toSource()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sort()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splice()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toString()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unshift()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394800" y="46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Date Methods</a:t>
            </a:r>
            <a:endParaRPr sz="2320"/>
          </a:p>
        </p:txBody>
      </p:sp>
      <p:graphicFrame>
        <p:nvGraphicFramePr>
          <p:cNvPr id="199" name="Google Shape;199;p15"/>
          <p:cNvGraphicFramePr/>
          <p:nvPr/>
        </p:nvGraphicFramePr>
        <p:xfrm>
          <a:off x="524625" y="9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2796925"/>
                <a:gridCol w="2796925"/>
                <a:gridCol w="2796925"/>
              </a:tblGrid>
              <a:tr h="397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Date()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getDate()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getDay()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getFullYear()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getHours()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getMilliseconds()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getMinutes()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getMonth()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getSeconds()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getTime()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getTimezoneOffset()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getUTCDate()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getUTCDay()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getUTCFullYear()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getUTCHours()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getUTCMilliseconds()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getUTCMinutes()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getUTCMonth()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getUTCSeconds()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getYear()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setDate()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setFullYear()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setHours()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setMilliseconds()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setMinutes()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setMonth()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setSeconds()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setTime()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setUTCDate()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setUTCFullYear()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setUTCHours()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setUTCMilliseconds()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setUTCMinutes()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setUTCMonth()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setUTCSeconds()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setYear()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toDateString()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toGMTString()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toLocaleDateString()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toLocaleFormat()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toLocaleString()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toLocaleTimeString()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toSource()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toTimeString()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toUTCString()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valueOf()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Date Static Methods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Date.parse( 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Date.UTC( 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Math Methods</a:t>
            </a:r>
            <a:endParaRPr/>
          </a:p>
        </p:txBody>
      </p:sp>
      <p:graphicFrame>
        <p:nvGraphicFramePr>
          <p:cNvPr id="205" name="Google Shape;205;p16"/>
          <p:cNvGraphicFramePr/>
          <p:nvPr/>
        </p:nvGraphicFramePr>
        <p:xfrm>
          <a:off x="449325" y="7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7712350"/>
              </a:tblGrid>
              <a:tr h="407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abs()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acos()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asin()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atan()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atan2()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ceil()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cos()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exp()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floor()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log()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max()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min()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pow()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random()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round()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sin()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sqrt()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tan()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toSource()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RegExp Methods</a:t>
            </a:r>
            <a:endParaRPr/>
          </a:p>
        </p:txBody>
      </p:sp>
      <p:graphicFrame>
        <p:nvGraphicFramePr>
          <p:cNvPr id="211" name="Google Shape;211;p17"/>
          <p:cNvGraphicFramePr/>
          <p:nvPr/>
        </p:nvGraphicFramePr>
        <p:xfrm>
          <a:off x="467975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exec()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test()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toSource()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toString()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React Core Components 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React Hooks -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State Hook - Effect Hook - </a:t>
            </a:r>
            <a:r>
              <a:rPr lang="en" sz="18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ESLint Plugin -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Building Own Hooks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{useState, useEffect, 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useReducer, 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useContext}</a:t>
            </a:r>
            <a:endParaRPr b="1" sz="2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State Management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-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 Most Popularly Used Redux, MobX, and the built-in Context API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State Management with libraries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- </a:t>
            </a:r>
            <a:r>
              <a:rPr b="1" lang="en" sz="1200"/>
              <a:t>Recoil - Jotai - Redux - Rematch - Zustand - Hook State 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API Calls 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Front End API Calls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Web API calls -</a:t>
            </a:r>
            <a:r>
              <a:rPr b="1" lang="en"/>
              <a:t> get - post - delete - patch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Using Promises</a:t>
            </a:r>
            <a:r>
              <a:rPr b="1" lang="en"/>
              <a:t> - async &amp; await </a:t>
            </a:r>
            <a:endParaRPr b="1"/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Call The API with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Fetch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 - Call The API with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Axios</a:t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 End API Calls </a:t>
            </a:r>
            <a:endParaRPr b="1"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Node JS - </a:t>
            </a:r>
            <a:r>
              <a:rPr b="1" lang="en"/>
              <a:t>HTTP - Request - AXIOS - Super Agent - Got - </a:t>
            </a:r>
            <a:r>
              <a:rPr lang="en"/>
              <a:t>Back End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59813" y="79744"/>
            <a:ext cx="2791200" cy="1156200"/>
          </a:xfrm>
          <a:prstGeom prst="roundRect">
            <a:avLst>
              <a:gd fmla="val 16667" name="adj"/>
            </a:avLst>
          </a:prstGeom>
          <a:solidFill>
            <a:srgbClr val="099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CTO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(Chief Technological Officer) 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166250" y="1441547"/>
            <a:ext cx="2791200" cy="960900"/>
          </a:xfrm>
          <a:prstGeom prst="roundRect">
            <a:avLst>
              <a:gd fmla="val 16667" name="adj"/>
            </a:avLst>
          </a:prstGeom>
          <a:solidFill>
            <a:srgbClr val="099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 of Engineering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3019406" y="2554144"/>
            <a:ext cx="2493000" cy="805200"/>
          </a:xfrm>
          <a:prstGeom prst="roundRect">
            <a:avLst>
              <a:gd fmla="val 16667" name="adj"/>
            </a:avLst>
          </a:prstGeom>
          <a:solidFill>
            <a:srgbClr val="099F4E"/>
          </a:solidFill>
          <a:ln cap="flat" cmpd="sng" w="9525">
            <a:solidFill>
              <a:srgbClr val="099F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 Manager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310606" y="4039388"/>
            <a:ext cx="1475400" cy="518400"/>
          </a:xfrm>
          <a:prstGeom prst="roundRect">
            <a:avLst>
              <a:gd fmla="val 16667" name="adj"/>
            </a:avLst>
          </a:prstGeom>
          <a:solidFill>
            <a:srgbClr val="099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Coder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192231" y="3461175"/>
            <a:ext cx="2118300" cy="518400"/>
          </a:xfrm>
          <a:prstGeom prst="roundRect">
            <a:avLst>
              <a:gd fmla="val 16667" name="adj"/>
            </a:avLst>
          </a:prstGeom>
          <a:solidFill>
            <a:srgbClr val="099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 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NODE JS - Libraries </a:t>
            </a:r>
            <a:endParaRPr/>
          </a:p>
        </p:txBody>
      </p:sp>
      <p:graphicFrame>
        <p:nvGraphicFramePr>
          <p:cNvPr id="229" name="Google Shape;229;p20"/>
          <p:cNvGraphicFramePr/>
          <p:nvPr/>
        </p:nvGraphicFramePr>
        <p:xfrm>
          <a:off x="803425" y="12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{296CF25E-5BF1-4DB2-B560-3C8F5831D8CF}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288925" lvl="0" marL="457200" marR="0" rtl="0" algn="l">
                        <a:lnSpc>
                          <a:spcPct val="1466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C1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en" sz="950" u="none" cap="none" strike="noStrike">
                          <a:solidFill>
                            <a:srgbClr val="1D1C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Express JS     </a:t>
                      </a:r>
                      <a:endParaRPr b="1" sz="950" u="none" cap="none" strike="noStrike">
                        <a:solidFill>
                          <a:srgbClr val="1D1C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8925" lvl="0" marL="457200" marR="0" rtl="0" algn="l">
                        <a:lnSpc>
                          <a:spcPct val="1466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C1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en" sz="950" u="none" cap="none" strike="noStrike">
                          <a:solidFill>
                            <a:srgbClr val="1D1C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CORS</a:t>
                      </a:r>
                      <a:endParaRPr b="1" sz="950" u="none" cap="none" strike="noStrike">
                        <a:solidFill>
                          <a:srgbClr val="1D1C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8925" lvl="0" marL="457200" marR="0" rtl="0" algn="l">
                        <a:lnSpc>
                          <a:spcPct val="1466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C1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en" sz="950" u="none" cap="none" strike="noStrike">
                          <a:solidFill>
                            <a:srgbClr val="1D1C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Multer </a:t>
                      </a:r>
                      <a:endParaRPr b="1" sz="950" u="none" cap="none" strike="noStrike">
                        <a:solidFill>
                          <a:srgbClr val="1D1C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88925" lvl="0" marL="457200" marR="0" rtl="0" algn="l">
                        <a:lnSpc>
                          <a:spcPct val="14666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D1C1D"/>
                        </a:buClr>
                        <a:buSzPts val="950"/>
                        <a:buFont typeface="Roboto"/>
                        <a:buChar char="●"/>
                      </a:pPr>
                      <a:r>
                        <a:rPr b="1" lang="en" sz="950" u="none" cap="none" strike="noStrike">
                          <a:solidFill>
                            <a:srgbClr val="1D1C1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Socket Io </a:t>
                      </a:r>
                      <a:endParaRPr b="1" sz="950" u="none" cap="none" strike="noStrike">
                        <a:solidFill>
                          <a:srgbClr val="1D1C1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Body Parser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Moongose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Jest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validator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JSDoc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Node Mailer 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AXIOS 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</a:rPr>
                        <a:t>MORGON 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passport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dotenv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tillio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Mailchimp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Sendgrid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Lodash     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Libuv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Moment 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geo-ip</a:t>
                      </a:r>
                      <a:endParaRPr b="1" sz="1000" u="none" cap="none" strike="noStrike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124"/>
                        </a:buClr>
                        <a:buSzPts val="1000"/>
                        <a:buFont typeface="Roboto"/>
                        <a:buChar char="●"/>
                      </a:pPr>
                      <a:r>
                        <a:rPr b="1" lang="en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request-ip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MYSQL &amp; MONGODB 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8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Know to use MYSQL - Raw Queries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Prefetched Queries using MYSQL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Prefetched Queries using Mongo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Other Things to concentrate : 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Basic System Design - DB Design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Skill Set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311700" y="1152475"/>
            <a:ext cx="85206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" sz="22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Mathematical Ability </a:t>
            </a:r>
            <a:endParaRPr b="1" sz="1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" sz="22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Problem-solving skills</a:t>
            </a:r>
            <a:endParaRPr b="1" sz="1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" sz="22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Creativity &amp; Innovation </a:t>
            </a:r>
            <a:endParaRPr b="1" sz="1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" sz="22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Interpersonal skills.</a:t>
            </a:r>
            <a:endParaRPr b="1" sz="1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</a:pPr>
            <a:r>
              <a:rPr b="1" lang="en" sz="22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Commercial awareness</a:t>
            </a:r>
            <a:endParaRPr b="1" sz="4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650" y="1285875"/>
            <a:ext cx="48196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90500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75" y="189675"/>
            <a:ext cx="66862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2219706" y="205978"/>
            <a:ext cx="562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None/>
            </a:pPr>
            <a:r>
              <a:rPr lang="en"/>
              <a:t> Ethics 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2219706" y="1799302"/>
            <a:ext cx="56238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63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Concern &amp; respect for others</a:t>
            </a:r>
            <a:endParaRPr b="1" sz="1200"/>
          </a:p>
          <a:p>
            <a:pPr indent="0" lvl="0" marL="177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635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Design for privacy, security and integrity</a:t>
            </a:r>
            <a:endParaRPr b="1" sz="1200"/>
          </a:p>
          <a:p>
            <a:pPr indent="0" lvl="0" marL="177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635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Honesty &amp; trust worthy </a:t>
            </a:r>
            <a:endParaRPr b="1" sz="1200"/>
          </a:p>
          <a:p>
            <a:pPr indent="0" lvl="0" marL="177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635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Ensure the  responsibilities and opportunities </a:t>
            </a:r>
            <a:endParaRPr b="1" sz="1200"/>
          </a:p>
          <a:p>
            <a:pPr indent="0" lvl="0" marL="177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0" lvl="0" marL="635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Commitment to excellence &amp; accountability</a:t>
            </a:r>
            <a:endParaRPr b="1" sz="1800"/>
          </a:p>
        </p:txBody>
      </p:sp>
      <p:sp>
        <p:nvSpPr>
          <p:cNvPr id="263" name="Google Shape;263;p26"/>
          <p:cNvSpPr/>
          <p:nvPr/>
        </p:nvSpPr>
        <p:spPr>
          <a:xfrm>
            <a:off x="349463" y="1935525"/>
            <a:ext cx="1666800" cy="18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Capability to review something and saying this is right Or wrong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7238138" y="1592831"/>
            <a:ext cx="1666800" cy="181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Know to Say “NO” in Corporate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1950" y="367399"/>
            <a:ext cx="4825625" cy="4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9462" y="492313"/>
            <a:ext cx="4158875" cy="41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290" y="540875"/>
            <a:ext cx="3999575" cy="39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922969" y="788550"/>
            <a:ext cx="758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There is no age restriction to jump from one stage to other. It's all about understanding, more you understand the pattern , more you fly high.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311700" y="198105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latin typeface="DM Sans"/>
                <a:ea typeface="DM Sans"/>
                <a:cs typeface="DM Sans"/>
                <a:sym typeface="DM Sans"/>
              </a:rPr>
              <a:t>We're done!</a:t>
            </a:r>
            <a:endParaRPr b="1" sz="400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228600" y="4678875"/>
            <a:ext cx="13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Page number</a:t>
            </a:r>
            <a:endParaRPr b="0" i="0" sz="1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30"/>
          <p:cNvSpPr/>
          <p:nvPr/>
        </p:nvSpPr>
        <p:spPr>
          <a:xfrm flipH="1">
            <a:off x="6181450" y="985450"/>
            <a:ext cx="2253000" cy="1586400"/>
          </a:xfrm>
          <a:prstGeom prst="flowChartMagneticTape">
            <a:avLst/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 for participating. Have a great day ahead.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50" y="298753"/>
            <a:ext cx="4431700" cy="44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4959775" y="65300"/>
            <a:ext cx="1653300" cy="1347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99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FSD </a:t>
            </a:r>
            <a:endParaRPr b="1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8300" y="1996175"/>
            <a:ext cx="4582900" cy="28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 rotWithShape="1">
          <a:blip r:embed="rId3">
            <a:alphaModFix/>
          </a:blip>
          <a:srcRect b="7603" l="0" r="0" t="0"/>
          <a:stretch/>
        </p:blipFill>
        <p:spPr>
          <a:xfrm>
            <a:off x="480475" y="292900"/>
            <a:ext cx="4876749" cy="41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5602750" y="714375"/>
            <a:ext cx="3255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UX Developer 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UI Developer 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Front End Developer 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Back End Developer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Devops Specialist 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DB Administrator </a:t>
            </a:r>
            <a:endParaRPr b="0" i="0" sz="16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228600" y="2286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FSD Road Map  </a:t>
            </a:r>
            <a:endParaRPr b="1" sz="242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228600" y="4678875"/>
            <a:ext cx="13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0" i="0" sz="1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422500" y="7210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Internet Fundamentals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503700" y="7210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HTML/CSS Fundamentals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4625750" y="7210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Java Script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747800" y="7210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Chrome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DevTools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6"/>
          <p:cNvSpPr/>
          <p:nvPr/>
        </p:nvSpPr>
        <p:spPr>
          <a:xfrm flipH="1" rot="10800000">
            <a:off x="1918600" y="905725"/>
            <a:ext cx="5850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 flipH="1" rot="10800000">
            <a:off x="3995713" y="962750"/>
            <a:ext cx="6354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 flipH="1" rot="10800000">
            <a:off x="6123225" y="967850"/>
            <a:ext cx="635400" cy="27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442911" y="17599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259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Testing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2524125" y="17599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Java Script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Framework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4625750" y="175992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NPM &amp; YARN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6747800" y="1700075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Version Control System</a:t>
            </a:r>
            <a:endParaRPr b="1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git/github</a:t>
            </a:r>
            <a:endParaRPr b="1" i="0" sz="12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8250725" y="962750"/>
            <a:ext cx="696600" cy="124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123225" y="1900025"/>
            <a:ext cx="635400" cy="27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4018500" y="1900025"/>
            <a:ext cx="611700" cy="27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1945000" y="1959875"/>
            <a:ext cx="558600" cy="27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493261" y="2892050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259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Linux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Fundamentals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2524136" y="2892050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Programming Languages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625761" y="2892050"/>
            <a:ext cx="1502100" cy="677100"/>
          </a:xfrm>
          <a:prstGeom prst="foldedCorner">
            <a:avLst>
              <a:gd fmla="val 23485" name="adj"/>
            </a:avLst>
          </a:prstGeom>
          <a:solidFill>
            <a:srgbClr val="0D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Database 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815286" y="2849875"/>
            <a:ext cx="1502100" cy="677100"/>
          </a:xfrm>
          <a:prstGeom prst="foldedCorner">
            <a:avLst>
              <a:gd fmla="val 234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 Security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71450" y="2163525"/>
            <a:ext cx="398100" cy="1132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 flipH="1" rot="10800000">
            <a:off x="2010450" y="3091550"/>
            <a:ext cx="5064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 flipH="1" rot="10800000">
            <a:off x="4031125" y="3049375"/>
            <a:ext cx="6117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 flipH="1" rot="10800000">
            <a:off x="6123225" y="3049375"/>
            <a:ext cx="692100" cy="2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17375" y="3049375"/>
            <a:ext cx="696600" cy="1246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6815286" y="3900350"/>
            <a:ext cx="1502100" cy="677100"/>
          </a:xfrm>
          <a:prstGeom prst="foldedCorner">
            <a:avLst>
              <a:gd fmla="val 234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CI/CD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4625761" y="3900350"/>
            <a:ext cx="1502100" cy="677100"/>
          </a:xfrm>
          <a:prstGeom prst="foldedCorner">
            <a:avLst>
              <a:gd fmla="val 234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Caching 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2503711" y="3900350"/>
            <a:ext cx="1502100" cy="677100"/>
          </a:xfrm>
          <a:prstGeom prst="foldedCorner">
            <a:avLst>
              <a:gd fmla="val 23485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Cloud Service Provider   	</a:t>
            </a:r>
            <a:endParaRPr b="1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123275" y="4100300"/>
            <a:ext cx="696600" cy="27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3990375" y="4100300"/>
            <a:ext cx="635400" cy="27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228600" y="2286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Step by Step FSD Learning </a:t>
            </a:r>
            <a:endParaRPr b="1" sz="242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228600" y="4678875"/>
            <a:ext cx="13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0" i="0" sz="1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2153288" y="1438900"/>
            <a:ext cx="1734000" cy="7719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 to learn as a beginner to FSD 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3938300" y="2033100"/>
            <a:ext cx="1734000" cy="9630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to move as a beginner to intermediate FSD developer 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672300" y="2833975"/>
            <a:ext cx="1734000" cy="9630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How to move as a intermediate to Advanced FSD developer 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7193425" y="3796975"/>
            <a:ext cx="1734000" cy="9630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Who is Advanced FSD developer </a:t>
            </a:r>
            <a:endParaRPr b="0" i="0" sz="16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368275" y="825925"/>
            <a:ext cx="1734000" cy="7719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 to learn before FSD developer  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368275" y="2210800"/>
            <a:ext cx="1377600" cy="14595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Version Control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JavaScript, Database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Ecosystem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Deploy, Host, and Make your App Public: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2153275" y="2585725"/>
            <a:ext cx="1377600" cy="14595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your Development Environment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about JSX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about React Components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and Props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 and Keys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 Cycle Methods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&amp; MongoDB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3912788" y="3455400"/>
            <a:ext cx="1377600" cy="14595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Styling in React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Form Handling in React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Data Handling in React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Reconciliation Process in React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React Hooks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Custom React Hooks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Context in React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Node JS  Libraries 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NPM  Packages 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en" sz="5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Express JS</a:t>
            </a:r>
            <a:endParaRPr b="0" i="0" sz="550" u="none" cap="none" strike="noStrike">
              <a:solidFill>
                <a:schemeClr val="dk1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rgbClr val="050038"/>
              </a:solidFill>
              <a:highlight>
                <a:srgbClr val="F5F5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5483100" y="482125"/>
            <a:ext cx="1377600" cy="16305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Loading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Management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Routing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Theming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Anti-Patterns in React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Administration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Skills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7406300" y="1136949"/>
            <a:ext cx="1467300" cy="2455200"/>
          </a:xfrm>
          <a:prstGeom prst="wave">
            <a:avLst>
              <a:gd fmla="val 12500" name="adj1"/>
              <a:gd fmla="val 57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Introduction to API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using API - AXIOS / Fetch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Usage of React Memo call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Wapping Lazy Loading by Using Suspense Components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Diffing Algorithm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Bundlers - Webpack - Grunt - Browserify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React Mixins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React Helmet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React Fiber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React Portal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CI/CD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Cloud Skills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50038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Deployment skills </a:t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t/>
            </a:r>
            <a:endParaRPr b="0" i="0" sz="650" u="none" cap="none" strike="noStrike">
              <a:solidFill>
                <a:srgbClr val="050038"/>
              </a:solidFill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38700" y="1510400"/>
            <a:ext cx="329700" cy="120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784738" y="1836300"/>
            <a:ext cx="329700" cy="120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3569738" y="2744000"/>
            <a:ext cx="329700" cy="120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 rot="10800000">
            <a:off x="6860700" y="1438775"/>
            <a:ext cx="357300" cy="13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 rot="10800000">
            <a:off x="8786700" y="2514600"/>
            <a:ext cx="357300" cy="135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Javascript is the NO. 1 Programming Language 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311700" y="1346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Console Application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Web &amp; Mobile Application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IOT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Computer Vision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Games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Data Science </a:t>
            </a:r>
            <a:endParaRPr b="1"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Cloud Deployment 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4761892" y="1399700"/>
            <a:ext cx="4153500" cy="1888200"/>
          </a:xfrm>
          <a:prstGeom prst="wedgeRoundRectCallout">
            <a:avLst>
              <a:gd fmla="val -21232" name="adj1"/>
              <a:gd fmla="val 75406" name="adj2"/>
              <a:gd fmla="val 0" name="adj3"/>
            </a:avLst>
          </a:prstGeom>
          <a:solidFill>
            <a:srgbClr val="099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Freshers  – 2 Years Experience</a:t>
            </a:r>
            <a:endParaRPr b="0" i="0" sz="1600" u="none" cap="none" strike="noStrike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4 Lakhs -</a:t>
            </a:r>
            <a:r>
              <a:rPr b="1" i="0" lang="en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20 Lakhs</a:t>
            </a:r>
            <a:r>
              <a:rPr b="1" i="0" lang="en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1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Strategies to Crack a FSD Interview 								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HTML CSS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Javascript Programming &amp; Problem solving - Using Built in Functions &amp; ES6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API Calls - Useeffect(),axios(),fetch(),query builder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MYSQL and Mongodb Querying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Node JS Libraries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Framework Knowledge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