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78" r:id="rId4"/>
    <p:sldId id="266" r:id="rId5"/>
    <p:sldId id="276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6Fhdf+VkTqihGm+DKumI+ZdkH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28"/>
    <a:srgbClr val="F3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C0F4FC-5A84-4A4E-A8DE-123376857795}">
  <a:tblStyle styleId="{B8C0F4FC-5A84-4A4E-A8DE-123376857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10" Type="http://customschemas.google.com/relationships/presentationmetadata" Target="meta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0EEC5-88C8-4BE3-6383-43477803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1F5AD4-6EFD-DCCE-4931-DC9EFD28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F9484-C1B5-A0CC-0F11-A8878E35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766172-50F2-C15F-1DE3-6D71CD0F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30D86-5AF4-B763-D7C4-B72872AF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2185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722D7-4060-17D0-C161-852DA4CF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6539D-55C6-3049-5168-93C76F85B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0802E-DBF2-4560-434A-18DAA617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F67DA2-B62F-E5C8-55F1-489F1AF2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FF2A8-61CE-37FC-5EC2-776E21B2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9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B01994-3E00-DD6B-772D-8E2194C75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42F290-8042-6E64-13A1-02A2000B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CCD4F-B9EF-8A5F-F19A-B6AD4A58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DBA08-4267-2CDB-D6C3-94D5AC11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2EA391-1134-BF94-08D0-A35952D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54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Layout Personalizado">
  <p:cSld name="8_Layout Personalizado">
    <p:bg>
      <p:bgPr>
        <a:solidFill>
          <a:schemeClr val="bg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1357842" y="1600200"/>
            <a:ext cx="9280525" cy="32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4"/>
              <a:buFont typeface="Arial"/>
              <a:buNone/>
              <a:defRPr sz="5334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929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Layout Personalizado">
  <p:cSld name="10_Layout Personalizado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632884" y="1657718"/>
            <a:ext cx="9995958" cy="33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4"/>
              <a:buFont typeface="Arial"/>
              <a:buNone/>
              <a:defRPr sz="5334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22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D6A8E-FEE3-572E-23C3-D7DDCEAF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82DD1-3C94-CACA-B930-5217A27F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7657F-6AD4-CD04-11D9-1776DDBC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79DBF3-E2CE-D147-0A3F-231FA4D5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E912B7-95A0-0FC6-B26F-33B62ADC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9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9B31D-5A86-1C0F-DBE6-2E1C7B93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7F592B-BD9B-463D-ACFB-5B246DEA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F29FA-50BC-5082-2714-322BBCE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6613C-C1DA-703F-68C1-90540852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0EF223-D51D-8FCA-C304-29E104F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6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9C903-CAEF-72AF-3267-CC83E89C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537DE-3D55-7B54-4EE9-EEE82BA4B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9841FA-1D90-CAD1-60E9-B8D58A147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7C9AC3-7BFA-BCD9-3F6D-6B6BB497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AF945C-0F95-351D-F0A0-A4D3BD78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5F1931-DDE4-4409-24B8-CCC20F8D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0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919F0-C603-EB47-F650-73641553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37B2E-878D-4C00-85E6-4160BE77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81A822-83C6-BA78-DD50-171B85D0C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2FC8C3-1E01-9B28-3666-DDA2D1693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E54FCE-2489-7533-F339-F5284FF15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8780F6-5934-185C-AE70-AA55810C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31FD64-61EC-5AF2-9651-8E68C3E7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90F018-DCD5-7D39-0383-EBB880B3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56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288EF-5B49-7200-8CED-DC9FE706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9E4AAF-C52A-8434-B122-197C201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1F3F03-5D63-AFF4-722D-5B4FF77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0DBADD-1214-D4CF-9206-4E1FADEF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33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880ABA-1554-01B2-23EF-EC71D9F9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FA6176-9117-401B-0C07-C36FCA19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2C5F22-F1DF-8F5F-FCD7-ACE0457B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712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F4058-60A8-B329-0380-ABA4939C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DEC2C4-1C63-669D-85EF-394E516D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F6316C-7296-F6FF-0623-D8C81FB1D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22B484-E269-D43B-FD50-D6368206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6656BF-BED6-81BE-9688-7299AAFA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8241DD-9DBA-740C-695C-26E163A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0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42250-036E-69B3-7E6B-5FE0CA3B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BC4588-092E-2A76-D519-7CA2EBCDA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D3370-1816-CFAB-71FA-21774448C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D8456-E78E-CDF1-2F59-42D42020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E7EC34-2840-16BD-77A5-A421EE0A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FC0983-AF37-C720-ACB4-A0B050AA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25224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8E7A9D-63A4-86EB-E9AD-E0CF95A9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92AA0-465E-678F-B32F-117F58AD5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5E225-F4D2-82E1-C359-5D09FC64C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0ED4C-8EB6-305D-0377-66AA94B58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6AEFD-5DEA-5A23-2A25-73C89730D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2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>
            <a:spLocks noGrp="1"/>
          </p:cNvSpPr>
          <p:nvPr>
            <p:ph type="title"/>
          </p:nvPr>
        </p:nvSpPr>
        <p:spPr>
          <a:xfrm>
            <a:off x="4164737" y="4119468"/>
            <a:ext cx="3966198" cy="69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dirty="0" err="1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Mini-Jornada</a:t>
            </a:r>
            <a:r>
              <a:rPr lang="pt-BR" sz="2400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de Diversidade 2024 </a:t>
            </a:r>
            <a:endParaRPr sz="2400" dirty="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3">
            <a:extLst>
              <a:ext uri="{FF2B5EF4-FFF2-40B4-BE49-F238E27FC236}">
                <a16:creationId xmlns:a16="http://schemas.microsoft.com/office/drawing/2014/main" id="{3EBAD623-8A3B-F48D-EF9B-73B3174D70D3}"/>
              </a:ext>
            </a:extLst>
          </p:cNvPr>
          <p:cNvSpPr txBox="1"/>
          <p:nvPr/>
        </p:nvSpPr>
        <p:spPr>
          <a:xfrm>
            <a:off x="3882561" y="4106889"/>
            <a:ext cx="2022939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5276A68F-57C6-36F8-D4A1-5B7AF3896F6B}"/>
              </a:ext>
            </a:extLst>
          </p:cNvPr>
          <p:cNvSpPr txBox="1"/>
          <p:nvPr/>
        </p:nvSpPr>
        <p:spPr>
          <a:xfrm>
            <a:off x="3882560" y="3902069"/>
            <a:ext cx="1540825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4BA3523E-8927-099B-9A10-14DB45DEE70F}"/>
              </a:ext>
            </a:extLst>
          </p:cNvPr>
          <p:cNvSpPr txBox="1"/>
          <p:nvPr/>
        </p:nvSpPr>
        <p:spPr>
          <a:xfrm>
            <a:off x="3882560" y="4303547"/>
            <a:ext cx="1207600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AA710061-B77C-D4A5-8DF0-EF4FC531DBD9}"/>
              </a:ext>
            </a:extLst>
          </p:cNvPr>
          <p:cNvSpPr txBox="1"/>
          <p:nvPr/>
        </p:nvSpPr>
        <p:spPr>
          <a:xfrm>
            <a:off x="3882560" y="4506126"/>
            <a:ext cx="1908640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2BC2E4B8-2A2D-8078-34BB-410D7F32ECE1}"/>
              </a:ext>
            </a:extLst>
          </p:cNvPr>
          <p:cNvSpPr txBox="1"/>
          <p:nvPr/>
        </p:nvSpPr>
        <p:spPr>
          <a:xfrm>
            <a:off x="3882559" y="4711576"/>
            <a:ext cx="1540825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5BC2BCBE-54B8-9691-6BB3-764898AA45EB}"/>
              </a:ext>
            </a:extLst>
          </p:cNvPr>
          <p:cNvSpPr txBox="1"/>
          <p:nvPr/>
        </p:nvSpPr>
        <p:spPr>
          <a:xfrm>
            <a:off x="3880052" y="2111523"/>
            <a:ext cx="13904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DAD254BA-3DBB-7C75-0F0D-01D86C55AF3E}"/>
              </a:ext>
            </a:extLst>
          </p:cNvPr>
          <p:cNvSpPr txBox="1"/>
          <p:nvPr/>
        </p:nvSpPr>
        <p:spPr>
          <a:xfrm>
            <a:off x="3880052" y="1914323"/>
            <a:ext cx="13904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grpSp>
        <p:nvGrpSpPr>
          <p:cNvPr id="246" name="Google Shape;246;p2"/>
          <p:cNvGrpSpPr/>
          <p:nvPr/>
        </p:nvGrpSpPr>
        <p:grpSpPr>
          <a:xfrm>
            <a:off x="1907147" y="1868771"/>
            <a:ext cx="1562839" cy="892512"/>
            <a:chOff x="1073279" y="1217053"/>
            <a:chExt cx="1521900" cy="913200"/>
          </a:xfrm>
        </p:grpSpPr>
        <p:sp>
          <p:nvSpPr>
            <p:cNvPr id="247" name="Google Shape;247;p2"/>
            <p:cNvSpPr/>
            <p:nvPr/>
          </p:nvSpPr>
          <p:spPr>
            <a:xfrm>
              <a:off x="1073279" y="1217053"/>
              <a:ext cx="1521900" cy="913200"/>
            </a:xfrm>
            <a:prstGeom prst="roundRect">
              <a:avLst>
                <a:gd name="adj" fmla="val 10000"/>
              </a:avLst>
            </a:prstGeom>
            <a:solidFill>
              <a:srgbClr val="FF6E2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 txBox="1"/>
            <p:nvPr/>
          </p:nvSpPr>
          <p:spPr>
            <a:xfrm>
              <a:off x="1147814" y="1243784"/>
              <a:ext cx="1331400" cy="859800"/>
            </a:xfrm>
            <a:prstGeom prst="rect">
              <a:avLst/>
            </a:prstGeom>
            <a:solidFill>
              <a:srgbClr val="FF6E28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dirty="0">
                  <a:solidFill>
                    <a:schemeClr val="lt1"/>
                  </a:solidFill>
                </a:rPr>
                <a:t>  MENTORIA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sz="120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(4</a:t>
              </a:r>
              <a:r>
                <a:rPr lang="pt-BR" sz="1200" dirty="0">
                  <a:solidFill>
                    <a:schemeClr val="lt1"/>
                  </a:solidFill>
                </a:rPr>
                <a:t> ciclos + reunião mensal</a:t>
              </a:r>
              <a:r>
                <a:rPr lang="pt-BR" sz="1200" b="1" dirty="0">
                  <a:solidFill>
                    <a:schemeClr val="lt1"/>
                  </a:solidFill>
                </a:rPr>
                <a:t>)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"/>
          <p:cNvGrpSpPr/>
          <p:nvPr/>
        </p:nvGrpSpPr>
        <p:grpSpPr>
          <a:xfrm>
            <a:off x="1556015" y="3037291"/>
            <a:ext cx="1913960" cy="630031"/>
            <a:chOff x="1073279" y="1217053"/>
            <a:chExt cx="1522036" cy="913221"/>
          </a:xfrm>
        </p:grpSpPr>
        <p:sp>
          <p:nvSpPr>
            <p:cNvPr id="250" name="Google Shape;250;p2"/>
            <p:cNvSpPr/>
            <p:nvPr/>
          </p:nvSpPr>
          <p:spPr>
            <a:xfrm>
              <a:off x="1073279" y="1217053"/>
              <a:ext cx="1522036" cy="913221"/>
            </a:xfrm>
            <a:prstGeom prst="roundRect">
              <a:avLst>
                <a:gd name="adj" fmla="val 10000"/>
              </a:avLst>
            </a:prstGeom>
            <a:solidFill>
              <a:srgbClr val="FF6E2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 txBox="1"/>
            <p:nvPr/>
          </p:nvSpPr>
          <p:spPr>
            <a:xfrm>
              <a:off x="1100047" y="1243784"/>
              <a:ext cx="1422000" cy="859800"/>
            </a:xfrm>
            <a:prstGeom prst="rect">
              <a:avLst/>
            </a:prstGeom>
            <a:solidFill>
              <a:srgbClr val="FF6E28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dirty="0">
                  <a:solidFill>
                    <a:schemeClr val="lt1"/>
                  </a:solidFill>
                </a:rPr>
                <a:t> PÍLULA DO    CONHECIMENTO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sz="120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(5 pílula</a:t>
              </a:r>
              <a:r>
                <a:rPr lang="pt-BR" sz="1200" dirty="0">
                  <a:solidFill>
                    <a:schemeClr val="lt1"/>
                  </a:solidFill>
                </a:rPr>
                <a:t>s)</a:t>
              </a:r>
              <a:endParaRPr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"/>
          <p:cNvGrpSpPr/>
          <p:nvPr/>
        </p:nvGrpSpPr>
        <p:grpSpPr>
          <a:xfrm>
            <a:off x="1556016" y="4050453"/>
            <a:ext cx="1913960" cy="694596"/>
            <a:chOff x="1073279" y="1217053"/>
            <a:chExt cx="1522036" cy="913221"/>
          </a:xfrm>
        </p:grpSpPr>
        <p:sp>
          <p:nvSpPr>
            <p:cNvPr id="253" name="Google Shape;253;p2"/>
            <p:cNvSpPr/>
            <p:nvPr/>
          </p:nvSpPr>
          <p:spPr>
            <a:xfrm>
              <a:off x="1073279" y="1217053"/>
              <a:ext cx="1522036" cy="913221"/>
            </a:xfrm>
            <a:prstGeom prst="roundRect">
              <a:avLst>
                <a:gd name="adj" fmla="val 10000"/>
              </a:avLst>
            </a:prstGeom>
            <a:solidFill>
              <a:srgbClr val="FF6E2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 txBox="1"/>
            <p:nvPr/>
          </p:nvSpPr>
          <p:spPr>
            <a:xfrm>
              <a:off x="1100026" y="1243800"/>
              <a:ext cx="1468542" cy="859727"/>
            </a:xfrm>
            <a:prstGeom prst="rect">
              <a:avLst/>
            </a:prstGeom>
            <a:solidFill>
              <a:srgbClr val="FF6E28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dirty="0">
                  <a:solidFill>
                    <a:schemeClr val="lt1"/>
                  </a:solidFill>
                </a:rPr>
                <a:t>DEBATE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sz="120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(3 </a:t>
              </a:r>
              <a:r>
                <a:rPr lang="pt-BR" sz="1200" dirty="0">
                  <a:solidFill>
                    <a:schemeClr val="lt1"/>
                  </a:solidFill>
                </a:rPr>
                <a:t>ciclos)</a:t>
              </a:r>
              <a:endParaRPr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2"/>
          <p:cNvGrpSpPr/>
          <p:nvPr/>
        </p:nvGrpSpPr>
        <p:grpSpPr>
          <a:xfrm>
            <a:off x="1556031" y="4932888"/>
            <a:ext cx="1913960" cy="707670"/>
            <a:chOff x="1073279" y="1217053"/>
            <a:chExt cx="1522036" cy="913221"/>
          </a:xfrm>
        </p:grpSpPr>
        <p:sp>
          <p:nvSpPr>
            <p:cNvPr id="256" name="Google Shape;256;p2"/>
            <p:cNvSpPr/>
            <p:nvPr/>
          </p:nvSpPr>
          <p:spPr>
            <a:xfrm>
              <a:off x="1073279" y="1217053"/>
              <a:ext cx="1522036" cy="913221"/>
            </a:xfrm>
            <a:prstGeom prst="roundRect">
              <a:avLst>
                <a:gd name="adj" fmla="val 10000"/>
              </a:avLst>
            </a:prstGeom>
            <a:solidFill>
              <a:srgbClr val="FF6E2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 txBox="1"/>
            <p:nvPr/>
          </p:nvSpPr>
          <p:spPr>
            <a:xfrm>
              <a:off x="1100026" y="1243800"/>
              <a:ext cx="1468542" cy="859727"/>
            </a:xfrm>
            <a:prstGeom prst="rect">
              <a:avLst/>
            </a:prstGeom>
            <a:solidFill>
              <a:srgbClr val="FF6E28"/>
            </a:solidFill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dirty="0">
                  <a:solidFill>
                    <a:schemeClr val="lt1"/>
                  </a:solidFill>
                </a:rPr>
                <a:t>TREINAMENTO</a:t>
              </a:r>
            </a:p>
            <a:p>
              <a:pPr algn="ctr">
                <a:lnSpc>
                  <a:spcPct val="90000"/>
                </a:lnSpc>
                <a:buClr>
                  <a:schemeClr val="lt1"/>
                </a:buClr>
                <a:buSzPts val="1400"/>
              </a:pPr>
              <a:r>
                <a:rPr lang="pt-BR" sz="140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(1h30</a:t>
              </a:r>
              <a:r>
                <a:rPr lang="pt-BR" sz="1400">
                  <a:solidFill>
                    <a:schemeClr val="lt1"/>
                  </a:solidFill>
                </a:rPr>
                <a:t>)</a:t>
              </a:r>
              <a:endParaRPr lang="pt-BR" sz="16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TextBox 23">
            <a:extLst>
              <a:ext uri="{FF2B5EF4-FFF2-40B4-BE49-F238E27FC236}">
                <a16:creationId xmlns:a16="http://schemas.microsoft.com/office/drawing/2014/main" id="{00130078-525E-EE0E-AD5A-52B0B9088D28}"/>
              </a:ext>
            </a:extLst>
          </p:cNvPr>
          <p:cNvSpPr txBox="1"/>
          <p:nvPr/>
        </p:nvSpPr>
        <p:spPr>
          <a:xfrm>
            <a:off x="3880051" y="2315801"/>
            <a:ext cx="2658861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612F023A-BA09-2349-FF42-60BEFA1E8C3A}"/>
              </a:ext>
            </a:extLst>
          </p:cNvPr>
          <p:cNvSpPr txBox="1"/>
          <p:nvPr/>
        </p:nvSpPr>
        <p:spPr>
          <a:xfrm>
            <a:off x="3880051" y="2526000"/>
            <a:ext cx="1390449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258" name="Google Shape;258;p2"/>
          <p:cNvSpPr txBox="1"/>
          <p:nvPr/>
        </p:nvSpPr>
        <p:spPr>
          <a:xfrm>
            <a:off x="3838063" y="1868771"/>
            <a:ext cx="308538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Coleta de briefing</a:t>
            </a:r>
            <a:endParaRPr sz="13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Agendamento</a:t>
            </a:r>
            <a:endParaRPr sz="13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Elaboração/Adaptação de conteúdo</a:t>
            </a:r>
            <a:endParaRPr sz="13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Aplicação</a:t>
            </a:r>
            <a:endParaRPr sz="1300" dirty="0">
              <a:solidFill>
                <a:srgbClr val="595959"/>
              </a:solidFill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94D9D9AE-6A2F-27D2-90BC-DCCD816EA9E6}"/>
              </a:ext>
            </a:extLst>
          </p:cNvPr>
          <p:cNvSpPr txBox="1"/>
          <p:nvPr/>
        </p:nvSpPr>
        <p:spPr>
          <a:xfrm>
            <a:off x="3880052" y="3011977"/>
            <a:ext cx="27493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A8BD0E35-2E1A-B462-99FE-D67E64EC31D6}"/>
              </a:ext>
            </a:extLst>
          </p:cNvPr>
          <p:cNvSpPr txBox="1"/>
          <p:nvPr/>
        </p:nvSpPr>
        <p:spPr>
          <a:xfrm>
            <a:off x="3880052" y="2807157"/>
            <a:ext cx="20254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D816EB9A-1783-8B85-8645-6AA245DC082D}"/>
              </a:ext>
            </a:extLst>
          </p:cNvPr>
          <p:cNvSpPr txBox="1"/>
          <p:nvPr/>
        </p:nvSpPr>
        <p:spPr>
          <a:xfrm>
            <a:off x="3880051" y="3208635"/>
            <a:ext cx="27493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3A027064-452D-7022-4A10-D8B0F8E57245}"/>
              </a:ext>
            </a:extLst>
          </p:cNvPr>
          <p:cNvSpPr txBox="1"/>
          <p:nvPr/>
        </p:nvSpPr>
        <p:spPr>
          <a:xfrm>
            <a:off x="3880051" y="3418834"/>
            <a:ext cx="274934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92174EC5-0B3C-F18B-1F65-387FC2F084A1}"/>
              </a:ext>
            </a:extLst>
          </p:cNvPr>
          <p:cNvSpPr txBox="1"/>
          <p:nvPr/>
        </p:nvSpPr>
        <p:spPr>
          <a:xfrm>
            <a:off x="3880050" y="3624284"/>
            <a:ext cx="3296171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259" name="Google Shape;259;p2"/>
          <p:cNvSpPr txBox="1"/>
          <p:nvPr/>
        </p:nvSpPr>
        <p:spPr>
          <a:xfrm>
            <a:off x="3815481" y="2756366"/>
            <a:ext cx="3476044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Pesquisa de Temas Atuais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Brainstorming e Discussões Internas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Definição dos Tópicos Prioritários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Validação do Tópico Escolhido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00" dirty="0">
                <a:solidFill>
                  <a:srgbClr val="595959"/>
                </a:solidFill>
              </a:rPr>
              <a:t>Desenvolvimento de Estrutura de Conteúdo</a:t>
            </a:r>
            <a:endParaRPr sz="1300" dirty="0">
              <a:solidFill>
                <a:srgbClr val="595959"/>
              </a:solidFill>
            </a:endParaRPr>
          </a:p>
        </p:txBody>
      </p:sp>
      <p:sp>
        <p:nvSpPr>
          <p:cNvPr id="260" name="Google Shape;260;p2"/>
          <p:cNvSpPr txBox="1"/>
          <p:nvPr/>
        </p:nvSpPr>
        <p:spPr>
          <a:xfrm>
            <a:off x="3815481" y="3850703"/>
            <a:ext cx="2691142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Definição do tema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Definição de participantes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Agendamentos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Elaboração do conteúdo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Aplicação do debate</a:t>
            </a:r>
            <a:endParaRPr sz="13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dirty="0">
              <a:solidFill>
                <a:srgbClr val="595959"/>
              </a:solidFill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CCFD616-2EB6-A328-384E-44011CF40ABC}"/>
              </a:ext>
            </a:extLst>
          </p:cNvPr>
          <p:cNvSpPr txBox="1"/>
          <p:nvPr/>
        </p:nvSpPr>
        <p:spPr>
          <a:xfrm>
            <a:off x="3880052" y="5210860"/>
            <a:ext cx="1095256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0B3A036F-71A2-415F-285A-29AB4945C317}"/>
              </a:ext>
            </a:extLst>
          </p:cNvPr>
          <p:cNvSpPr txBox="1"/>
          <p:nvPr/>
        </p:nvSpPr>
        <p:spPr>
          <a:xfrm>
            <a:off x="3880052" y="5006040"/>
            <a:ext cx="1735888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AC224E4D-B4E8-C0CA-5FDF-B8214DDBEEC2}"/>
              </a:ext>
            </a:extLst>
          </p:cNvPr>
          <p:cNvSpPr txBox="1"/>
          <p:nvPr/>
        </p:nvSpPr>
        <p:spPr>
          <a:xfrm>
            <a:off x="3880051" y="5407518"/>
            <a:ext cx="821489" cy="188408"/>
          </a:xfrm>
          <a:prstGeom prst="rect">
            <a:avLst/>
          </a:prstGeom>
          <a:solidFill>
            <a:srgbClr val="F3E3D3"/>
          </a:solidFill>
        </p:spPr>
        <p:txBody>
          <a:bodyPr lIns="47625" tIns="47625" rIns="47625" bIns="47625" rtlCol="0" anchor="ctr"/>
          <a:lstStyle/>
          <a:p>
            <a:pPr algn="ctr">
              <a:lnSpc>
                <a:spcPts val="1820"/>
              </a:lnSpc>
            </a:pPr>
            <a:endParaRPr sz="1313" dirty="0"/>
          </a:p>
        </p:txBody>
      </p:sp>
      <p:sp>
        <p:nvSpPr>
          <p:cNvPr id="261" name="Google Shape;261;p2"/>
          <p:cNvSpPr txBox="1"/>
          <p:nvPr/>
        </p:nvSpPr>
        <p:spPr>
          <a:xfrm>
            <a:off x="3815479" y="4947858"/>
            <a:ext cx="1869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Pesquisa e montagem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Agendamento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dirty="0">
                <a:solidFill>
                  <a:srgbClr val="595959"/>
                </a:solidFill>
              </a:rPr>
              <a:t>Aplicação </a:t>
            </a:r>
            <a:endParaRPr sz="1300" dirty="0">
              <a:solidFill>
                <a:srgbClr val="595959"/>
              </a:solidFill>
            </a:endParaRP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68CF0BF3-22E8-6796-5B36-B185570A7DBF}"/>
              </a:ext>
            </a:extLst>
          </p:cNvPr>
          <p:cNvGrpSpPr/>
          <p:nvPr/>
        </p:nvGrpSpPr>
        <p:grpSpPr>
          <a:xfrm>
            <a:off x="8115167" y="1997335"/>
            <a:ext cx="508939" cy="508939"/>
            <a:chOff x="0" y="-1"/>
            <a:chExt cx="812800" cy="812800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7CC4EC31-7210-24FF-1F84-3EFA636C7B47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Ago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4B33FB4-F63C-8DE9-312F-87164C82D165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45" name="Group 4">
            <a:extLst>
              <a:ext uri="{FF2B5EF4-FFF2-40B4-BE49-F238E27FC236}">
                <a16:creationId xmlns:a16="http://schemas.microsoft.com/office/drawing/2014/main" id="{E513D9D9-AB6A-91CA-B204-D3C7D5B55450}"/>
              </a:ext>
            </a:extLst>
          </p:cNvPr>
          <p:cNvGrpSpPr/>
          <p:nvPr/>
        </p:nvGrpSpPr>
        <p:grpSpPr>
          <a:xfrm>
            <a:off x="8673161" y="2002714"/>
            <a:ext cx="508939" cy="508939"/>
            <a:chOff x="0" y="-1"/>
            <a:chExt cx="812800" cy="812800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F4D7E25-C872-ECE4-8690-95F5C6046D80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A071BD74-743F-3972-3937-18085771672D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48" name="Group 4">
            <a:extLst>
              <a:ext uri="{FF2B5EF4-FFF2-40B4-BE49-F238E27FC236}">
                <a16:creationId xmlns:a16="http://schemas.microsoft.com/office/drawing/2014/main" id="{CE503F1A-2FDC-98EA-5D51-FB9368EFAC1C}"/>
              </a:ext>
            </a:extLst>
          </p:cNvPr>
          <p:cNvGrpSpPr/>
          <p:nvPr/>
        </p:nvGrpSpPr>
        <p:grpSpPr>
          <a:xfrm>
            <a:off x="9280210" y="2002714"/>
            <a:ext cx="508939" cy="508939"/>
            <a:chOff x="0" y="-1"/>
            <a:chExt cx="812800" cy="812800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91C34A3-0584-F6A6-7C91-A1F2BA0F9CF9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9D5AEFFF-D2C6-8A5B-B2D4-F5FE43E4226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51" name="Group 4">
            <a:extLst>
              <a:ext uri="{FF2B5EF4-FFF2-40B4-BE49-F238E27FC236}">
                <a16:creationId xmlns:a16="http://schemas.microsoft.com/office/drawing/2014/main" id="{953B25F7-044C-0FC5-4009-C888761C6375}"/>
              </a:ext>
            </a:extLst>
          </p:cNvPr>
          <p:cNvGrpSpPr/>
          <p:nvPr/>
        </p:nvGrpSpPr>
        <p:grpSpPr>
          <a:xfrm>
            <a:off x="9836862" y="1995270"/>
            <a:ext cx="508939" cy="508939"/>
            <a:chOff x="0" y="-1"/>
            <a:chExt cx="812800" cy="812800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DB07DE8-00AA-7B24-D80E-EF979F084558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Nov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6">
              <a:extLst>
                <a:ext uri="{FF2B5EF4-FFF2-40B4-BE49-F238E27FC236}">
                  <a16:creationId xmlns:a16="http://schemas.microsoft.com/office/drawing/2014/main" id="{0536BCDE-7456-3FBE-FCE4-2E976EF2F774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ADCF10C-50E0-A0C8-C20D-70AF4CF166D8}"/>
              </a:ext>
            </a:extLst>
          </p:cNvPr>
          <p:cNvCxnSpPr>
            <a:cxnSpLocks/>
          </p:cNvCxnSpPr>
          <p:nvPr/>
        </p:nvCxnSpPr>
        <p:spPr>
          <a:xfrm>
            <a:off x="7063740" y="2299931"/>
            <a:ext cx="7584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4">
            <a:extLst>
              <a:ext uri="{FF2B5EF4-FFF2-40B4-BE49-F238E27FC236}">
                <a16:creationId xmlns:a16="http://schemas.microsoft.com/office/drawing/2014/main" id="{5F581C56-2245-642A-C701-FFAF6CCA63B3}"/>
              </a:ext>
            </a:extLst>
          </p:cNvPr>
          <p:cNvGrpSpPr/>
          <p:nvPr/>
        </p:nvGrpSpPr>
        <p:grpSpPr>
          <a:xfrm>
            <a:off x="8115167" y="3017385"/>
            <a:ext cx="508939" cy="508939"/>
            <a:chOff x="0" y="-1"/>
            <a:chExt cx="812800" cy="812800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5D890EED-821F-D75B-D074-A691ECE107D5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Ago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6">
              <a:extLst>
                <a:ext uri="{FF2B5EF4-FFF2-40B4-BE49-F238E27FC236}">
                  <a16:creationId xmlns:a16="http://schemas.microsoft.com/office/drawing/2014/main" id="{F52DF67D-0EA5-87DA-298F-04DA9A20236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61" name="Group 4">
            <a:extLst>
              <a:ext uri="{FF2B5EF4-FFF2-40B4-BE49-F238E27FC236}">
                <a16:creationId xmlns:a16="http://schemas.microsoft.com/office/drawing/2014/main" id="{7B1FAC30-D02E-D594-4D6E-6F393F5EEA93}"/>
              </a:ext>
            </a:extLst>
          </p:cNvPr>
          <p:cNvGrpSpPr/>
          <p:nvPr/>
        </p:nvGrpSpPr>
        <p:grpSpPr>
          <a:xfrm>
            <a:off x="8673160" y="3022764"/>
            <a:ext cx="508939" cy="508939"/>
            <a:chOff x="0" y="-1"/>
            <a:chExt cx="812800" cy="812800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BCAFE3EA-570F-2694-DA13-FE4C97CDE182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63" name="TextBox 6">
              <a:extLst>
                <a:ext uri="{FF2B5EF4-FFF2-40B4-BE49-F238E27FC236}">
                  <a16:creationId xmlns:a16="http://schemas.microsoft.com/office/drawing/2014/main" id="{671ACF88-50C4-C5FD-D743-0F912BA8C69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192" name="Group 4">
            <a:extLst>
              <a:ext uri="{FF2B5EF4-FFF2-40B4-BE49-F238E27FC236}">
                <a16:creationId xmlns:a16="http://schemas.microsoft.com/office/drawing/2014/main" id="{E2EF3FEF-5BB8-578E-791A-529E97B39C30}"/>
              </a:ext>
            </a:extLst>
          </p:cNvPr>
          <p:cNvGrpSpPr/>
          <p:nvPr/>
        </p:nvGrpSpPr>
        <p:grpSpPr>
          <a:xfrm>
            <a:off x="9275955" y="3022764"/>
            <a:ext cx="508939" cy="508939"/>
            <a:chOff x="0" y="-1"/>
            <a:chExt cx="812800" cy="812800"/>
          </a:xfrm>
        </p:grpSpPr>
        <p:sp>
          <p:nvSpPr>
            <p:cNvPr id="193" name="Freeform 5">
              <a:extLst>
                <a:ext uri="{FF2B5EF4-FFF2-40B4-BE49-F238E27FC236}">
                  <a16:creationId xmlns:a16="http://schemas.microsoft.com/office/drawing/2014/main" id="{A4230301-927F-C197-C774-6D014561CDDB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194" name="TextBox 6">
              <a:extLst>
                <a:ext uri="{FF2B5EF4-FFF2-40B4-BE49-F238E27FC236}">
                  <a16:creationId xmlns:a16="http://schemas.microsoft.com/office/drawing/2014/main" id="{99279149-B6BC-6AFA-9859-CC598DE4A6A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195" name="Group 4">
            <a:extLst>
              <a:ext uri="{FF2B5EF4-FFF2-40B4-BE49-F238E27FC236}">
                <a16:creationId xmlns:a16="http://schemas.microsoft.com/office/drawing/2014/main" id="{171A572A-3550-0522-D78E-7BA558F53C0B}"/>
              </a:ext>
            </a:extLst>
          </p:cNvPr>
          <p:cNvGrpSpPr/>
          <p:nvPr/>
        </p:nvGrpSpPr>
        <p:grpSpPr>
          <a:xfrm>
            <a:off x="9887893" y="3015320"/>
            <a:ext cx="508939" cy="508939"/>
            <a:chOff x="0" y="-1"/>
            <a:chExt cx="812800" cy="812800"/>
          </a:xfrm>
        </p:grpSpPr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85BD5C85-DB30-AF02-D486-9A22F476D74D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Nov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6">
              <a:extLst>
                <a:ext uri="{FF2B5EF4-FFF2-40B4-BE49-F238E27FC236}">
                  <a16:creationId xmlns:a16="http://schemas.microsoft.com/office/drawing/2014/main" id="{F0356CDB-6439-A002-B652-B5E3AD343DD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B8E3C7B8-618E-C6C5-6A8F-94DDEC0BFC59}"/>
              </a:ext>
            </a:extLst>
          </p:cNvPr>
          <p:cNvCxnSpPr>
            <a:cxnSpLocks/>
          </p:cNvCxnSpPr>
          <p:nvPr/>
        </p:nvCxnSpPr>
        <p:spPr>
          <a:xfrm>
            <a:off x="7063740" y="3319981"/>
            <a:ext cx="8305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4">
            <a:extLst>
              <a:ext uri="{FF2B5EF4-FFF2-40B4-BE49-F238E27FC236}">
                <a16:creationId xmlns:a16="http://schemas.microsoft.com/office/drawing/2014/main" id="{228A6044-3704-3BF3-7C65-B56170C46001}"/>
              </a:ext>
            </a:extLst>
          </p:cNvPr>
          <p:cNvGrpSpPr/>
          <p:nvPr/>
        </p:nvGrpSpPr>
        <p:grpSpPr>
          <a:xfrm>
            <a:off x="8115167" y="4167067"/>
            <a:ext cx="508939" cy="508939"/>
            <a:chOff x="0" y="-1"/>
            <a:chExt cx="812800" cy="812800"/>
          </a:xfrm>
        </p:grpSpPr>
        <p:sp>
          <p:nvSpPr>
            <p:cNvPr id="200" name="Freeform 5">
              <a:extLst>
                <a:ext uri="{FF2B5EF4-FFF2-40B4-BE49-F238E27FC236}">
                  <a16:creationId xmlns:a16="http://schemas.microsoft.com/office/drawing/2014/main" id="{07BA1E7A-A83C-8005-480B-C7AE34B54D81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Ago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6">
              <a:extLst>
                <a:ext uri="{FF2B5EF4-FFF2-40B4-BE49-F238E27FC236}">
                  <a16:creationId xmlns:a16="http://schemas.microsoft.com/office/drawing/2014/main" id="{6E000A5B-BA0D-BCC0-DB70-14956303F72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202" name="Group 4">
            <a:extLst>
              <a:ext uri="{FF2B5EF4-FFF2-40B4-BE49-F238E27FC236}">
                <a16:creationId xmlns:a16="http://schemas.microsoft.com/office/drawing/2014/main" id="{88F4B9B8-7B86-0C98-ACEB-07F8D434AB53}"/>
              </a:ext>
            </a:extLst>
          </p:cNvPr>
          <p:cNvGrpSpPr/>
          <p:nvPr/>
        </p:nvGrpSpPr>
        <p:grpSpPr>
          <a:xfrm>
            <a:off x="8673161" y="4172446"/>
            <a:ext cx="508939" cy="508939"/>
            <a:chOff x="0" y="-1"/>
            <a:chExt cx="812800" cy="812800"/>
          </a:xfrm>
        </p:grpSpPr>
        <p:sp>
          <p:nvSpPr>
            <p:cNvPr id="203" name="Freeform 5">
              <a:extLst>
                <a:ext uri="{FF2B5EF4-FFF2-40B4-BE49-F238E27FC236}">
                  <a16:creationId xmlns:a16="http://schemas.microsoft.com/office/drawing/2014/main" id="{2E7D162C-B020-0786-0B86-CF32243B18F7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204" name="TextBox 6">
              <a:extLst>
                <a:ext uri="{FF2B5EF4-FFF2-40B4-BE49-F238E27FC236}">
                  <a16:creationId xmlns:a16="http://schemas.microsoft.com/office/drawing/2014/main" id="{406D1553-F152-2A94-D846-B94705A6A97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205" name="Group 4">
            <a:extLst>
              <a:ext uri="{FF2B5EF4-FFF2-40B4-BE49-F238E27FC236}">
                <a16:creationId xmlns:a16="http://schemas.microsoft.com/office/drawing/2014/main" id="{063D250A-0F30-7F3B-E54D-10A34164A2A9}"/>
              </a:ext>
            </a:extLst>
          </p:cNvPr>
          <p:cNvGrpSpPr/>
          <p:nvPr/>
        </p:nvGrpSpPr>
        <p:grpSpPr>
          <a:xfrm>
            <a:off x="9280210" y="4172446"/>
            <a:ext cx="508939" cy="508939"/>
            <a:chOff x="0" y="-1"/>
            <a:chExt cx="812800" cy="812800"/>
          </a:xfrm>
        </p:grpSpPr>
        <p:sp>
          <p:nvSpPr>
            <p:cNvPr id="206" name="Freeform 5">
              <a:extLst>
                <a:ext uri="{FF2B5EF4-FFF2-40B4-BE49-F238E27FC236}">
                  <a16:creationId xmlns:a16="http://schemas.microsoft.com/office/drawing/2014/main" id="{0C376DB6-0B0D-847A-2B9A-A4C7E0BE46D2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207" name="TextBox 6">
              <a:extLst>
                <a:ext uri="{FF2B5EF4-FFF2-40B4-BE49-F238E27FC236}">
                  <a16:creationId xmlns:a16="http://schemas.microsoft.com/office/drawing/2014/main" id="{8CDB928B-65B8-7B8E-B01B-DD1A05646529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208" name="Group 4">
            <a:extLst>
              <a:ext uri="{FF2B5EF4-FFF2-40B4-BE49-F238E27FC236}">
                <a16:creationId xmlns:a16="http://schemas.microsoft.com/office/drawing/2014/main" id="{670EDBA0-C37C-C9CF-7B80-233ED9F38280}"/>
              </a:ext>
            </a:extLst>
          </p:cNvPr>
          <p:cNvGrpSpPr/>
          <p:nvPr/>
        </p:nvGrpSpPr>
        <p:grpSpPr>
          <a:xfrm>
            <a:off x="9836862" y="4165002"/>
            <a:ext cx="508939" cy="508939"/>
            <a:chOff x="0" y="-1"/>
            <a:chExt cx="812800" cy="812800"/>
          </a:xfrm>
        </p:grpSpPr>
        <p:sp>
          <p:nvSpPr>
            <p:cNvPr id="209" name="Freeform 5">
              <a:extLst>
                <a:ext uri="{FF2B5EF4-FFF2-40B4-BE49-F238E27FC236}">
                  <a16:creationId xmlns:a16="http://schemas.microsoft.com/office/drawing/2014/main" id="{25E637A1-F239-5070-F1FC-B275CA7458EF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Nov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210" name="TextBox 6">
              <a:extLst>
                <a:ext uri="{FF2B5EF4-FFF2-40B4-BE49-F238E27FC236}">
                  <a16:creationId xmlns:a16="http://schemas.microsoft.com/office/drawing/2014/main" id="{A9DCB887-6CCE-7E80-BD13-88CCD1C1D8A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19E62BAD-F12B-2598-C011-EEF304C8FE57}"/>
              </a:ext>
            </a:extLst>
          </p:cNvPr>
          <p:cNvCxnSpPr>
            <a:cxnSpLocks/>
          </p:cNvCxnSpPr>
          <p:nvPr/>
        </p:nvCxnSpPr>
        <p:spPr>
          <a:xfrm>
            <a:off x="6377940" y="4421745"/>
            <a:ext cx="15163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4">
            <a:extLst>
              <a:ext uri="{FF2B5EF4-FFF2-40B4-BE49-F238E27FC236}">
                <a16:creationId xmlns:a16="http://schemas.microsoft.com/office/drawing/2014/main" id="{CC565277-B00C-C8C0-54F9-85471207079C}"/>
              </a:ext>
            </a:extLst>
          </p:cNvPr>
          <p:cNvGrpSpPr/>
          <p:nvPr/>
        </p:nvGrpSpPr>
        <p:grpSpPr>
          <a:xfrm>
            <a:off x="8115167" y="4890329"/>
            <a:ext cx="508939" cy="508939"/>
            <a:chOff x="0" y="-1"/>
            <a:chExt cx="812800" cy="812800"/>
          </a:xfrm>
        </p:grpSpPr>
        <p:sp>
          <p:nvSpPr>
            <p:cNvPr id="213" name="Freeform 5">
              <a:extLst>
                <a:ext uri="{FF2B5EF4-FFF2-40B4-BE49-F238E27FC236}">
                  <a16:creationId xmlns:a16="http://schemas.microsoft.com/office/drawing/2014/main" id="{2C48BF69-B4C4-241C-48E6-0FE9DF6E5910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Ago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214" name="TextBox 6">
              <a:extLst>
                <a:ext uri="{FF2B5EF4-FFF2-40B4-BE49-F238E27FC236}">
                  <a16:creationId xmlns:a16="http://schemas.microsoft.com/office/drawing/2014/main" id="{E6FDD964-33C6-4761-ABF0-A76BF69172E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215" name="Group 4">
            <a:extLst>
              <a:ext uri="{FF2B5EF4-FFF2-40B4-BE49-F238E27FC236}">
                <a16:creationId xmlns:a16="http://schemas.microsoft.com/office/drawing/2014/main" id="{D670D3FE-AC9E-1511-7D19-D19FA25F3BFB}"/>
              </a:ext>
            </a:extLst>
          </p:cNvPr>
          <p:cNvGrpSpPr/>
          <p:nvPr/>
        </p:nvGrpSpPr>
        <p:grpSpPr>
          <a:xfrm>
            <a:off x="8673161" y="4895708"/>
            <a:ext cx="508939" cy="508939"/>
            <a:chOff x="0" y="-1"/>
            <a:chExt cx="812800" cy="812800"/>
          </a:xfrm>
        </p:grpSpPr>
        <p:sp>
          <p:nvSpPr>
            <p:cNvPr id="216" name="Freeform 5">
              <a:extLst>
                <a:ext uri="{FF2B5EF4-FFF2-40B4-BE49-F238E27FC236}">
                  <a16:creationId xmlns:a16="http://schemas.microsoft.com/office/drawing/2014/main" id="{1546B0F3-347B-A68E-B9F7-D0127D5648BD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Set</a:t>
              </a:r>
            </a:p>
          </p:txBody>
        </p:sp>
        <p:sp>
          <p:nvSpPr>
            <p:cNvPr id="217" name="TextBox 6">
              <a:extLst>
                <a:ext uri="{FF2B5EF4-FFF2-40B4-BE49-F238E27FC236}">
                  <a16:creationId xmlns:a16="http://schemas.microsoft.com/office/drawing/2014/main" id="{56BD2A2C-3090-0321-02CB-E62B83C104D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/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C89F2128-8720-E58D-6AAB-4FF94C66CDF7}"/>
              </a:ext>
            </a:extLst>
          </p:cNvPr>
          <p:cNvGrpSpPr/>
          <p:nvPr/>
        </p:nvGrpSpPr>
        <p:grpSpPr>
          <a:xfrm>
            <a:off x="9280210" y="4895708"/>
            <a:ext cx="508939" cy="508939"/>
            <a:chOff x="0" y="-1"/>
            <a:chExt cx="812800" cy="812800"/>
          </a:xfrm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7D739B69-DE64-EC9C-9CA9-1D0BC6948235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220" name="TextBox 6">
              <a:extLst>
                <a:ext uri="{FF2B5EF4-FFF2-40B4-BE49-F238E27FC236}">
                  <a16:creationId xmlns:a16="http://schemas.microsoft.com/office/drawing/2014/main" id="{897272DD-9E16-84E3-7349-D9A9A54E50C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grpSp>
        <p:nvGrpSpPr>
          <p:cNvPr id="221" name="Group 4">
            <a:extLst>
              <a:ext uri="{FF2B5EF4-FFF2-40B4-BE49-F238E27FC236}">
                <a16:creationId xmlns:a16="http://schemas.microsoft.com/office/drawing/2014/main" id="{47C3A404-FC7C-DEDC-0FBE-E4AF7E7B3D04}"/>
              </a:ext>
            </a:extLst>
          </p:cNvPr>
          <p:cNvGrpSpPr/>
          <p:nvPr/>
        </p:nvGrpSpPr>
        <p:grpSpPr>
          <a:xfrm>
            <a:off x="9836862" y="4888264"/>
            <a:ext cx="508939" cy="508939"/>
            <a:chOff x="0" y="-1"/>
            <a:chExt cx="812800" cy="812800"/>
          </a:xfrm>
        </p:grpSpPr>
        <p:sp>
          <p:nvSpPr>
            <p:cNvPr id="222" name="Freeform 5">
              <a:extLst>
                <a:ext uri="{FF2B5EF4-FFF2-40B4-BE49-F238E27FC236}">
                  <a16:creationId xmlns:a16="http://schemas.microsoft.com/office/drawing/2014/main" id="{3D6ABC14-A7FC-9EA3-5203-CB34B490E973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 err="1">
                  <a:solidFill>
                    <a:schemeClr val="bg1"/>
                  </a:solidFill>
                </a:rPr>
                <a:t>Nov</a:t>
              </a:r>
              <a:endParaRPr lang="pt-BR" sz="1313" b="1" dirty="0">
                <a:solidFill>
                  <a:schemeClr val="bg1"/>
                </a:solidFill>
              </a:endParaRPr>
            </a:p>
          </p:txBody>
        </p:sp>
        <p:sp>
          <p:nvSpPr>
            <p:cNvPr id="223" name="TextBox 6">
              <a:extLst>
                <a:ext uri="{FF2B5EF4-FFF2-40B4-BE49-F238E27FC236}">
                  <a16:creationId xmlns:a16="http://schemas.microsoft.com/office/drawing/2014/main" id="{B95F0938-CB82-AB03-BCFD-EBD19AC9350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C9EDE3DB-E73B-8C4A-A778-2886FC83B93E}"/>
              </a:ext>
            </a:extLst>
          </p:cNvPr>
          <p:cNvCxnSpPr>
            <a:cxnSpLocks/>
          </p:cNvCxnSpPr>
          <p:nvPr/>
        </p:nvCxnSpPr>
        <p:spPr>
          <a:xfrm>
            <a:off x="6377940" y="5194448"/>
            <a:ext cx="15163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4">
            <a:extLst>
              <a:ext uri="{FF2B5EF4-FFF2-40B4-BE49-F238E27FC236}">
                <a16:creationId xmlns:a16="http://schemas.microsoft.com/office/drawing/2014/main" id="{CDCBB928-49F7-EB09-9E4A-92223AFEFFFB}"/>
              </a:ext>
            </a:extLst>
          </p:cNvPr>
          <p:cNvGrpSpPr/>
          <p:nvPr/>
        </p:nvGrpSpPr>
        <p:grpSpPr>
          <a:xfrm>
            <a:off x="10444545" y="3007876"/>
            <a:ext cx="508939" cy="508939"/>
            <a:chOff x="0" y="-1"/>
            <a:chExt cx="812800" cy="812800"/>
          </a:xfrm>
        </p:grpSpPr>
        <p:sp>
          <p:nvSpPr>
            <p:cNvPr id="233" name="Freeform 5">
              <a:extLst>
                <a:ext uri="{FF2B5EF4-FFF2-40B4-BE49-F238E27FC236}">
                  <a16:creationId xmlns:a16="http://schemas.microsoft.com/office/drawing/2014/main" id="{43CD5D61-22E0-EBAB-C349-210D0826D865}"/>
                </a:ext>
              </a:extLst>
            </p:cNvPr>
            <p:cNvSpPr/>
            <p:nvPr/>
          </p:nvSpPr>
          <p:spPr>
            <a:xfrm>
              <a:off x="0" y="-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txBody>
            <a:bodyPr anchor="ctr"/>
            <a:lstStyle/>
            <a:p>
              <a:pPr algn="ctr"/>
              <a:r>
                <a:rPr lang="pt-BR" sz="1313" b="1" dirty="0">
                  <a:solidFill>
                    <a:schemeClr val="bg1"/>
                  </a:solidFill>
                </a:rPr>
                <a:t>Dez</a:t>
              </a:r>
            </a:p>
          </p:txBody>
        </p:sp>
        <p:sp>
          <p:nvSpPr>
            <p:cNvPr id="234" name="TextBox 6">
              <a:extLst>
                <a:ext uri="{FF2B5EF4-FFF2-40B4-BE49-F238E27FC236}">
                  <a16:creationId xmlns:a16="http://schemas.microsoft.com/office/drawing/2014/main" id="{2BECF45A-9EE7-E8C5-CD03-7DB73B5EB116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20"/>
                </a:lnSpc>
              </a:pPr>
              <a:endParaRPr sz="1313" dirty="0"/>
            </a:p>
          </p:txBody>
        </p:sp>
      </p:grpSp>
      <p:grpSp>
        <p:nvGrpSpPr>
          <p:cNvPr id="238" name="Google Shape;246;p2">
            <a:extLst>
              <a:ext uri="{FF2B5EF4-FFF2-40B4-BE49-F238E27FC236}">
                <a16:creationId xmlns:a16="http://schemas.microsoft.com/office/drawing/2014/main" id="{E6399CE6-042C-D391-E323-E1DBD5CD8AD8}"/>
              </a:ext>
            </a:extLst>
          </p:cNvPr>
          <p:cNvGrpSpPr/>
          <p:nvPr/>
        </p:nvGrpSpPr>
        <p:grpSpPr>
          <a:xfrm>
            <a:off x="1065291" y="1488307"/>
            <a:ext cx="2393490" cy="245074"/>
            <a:chOff x="1073279" y="1217053"/>
            <a:chExt cx="1521900" cy="9132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39" name="Google Shape;247;p2">
              <a:extLst>
                <a:ext uri="{FF2B5EF4-FFF2-40B4-BE49-F238E27FC236}">
                  <a16:creationId xmlns:a16="http://schemas.microsoft.com/office/drawing/2014/main" id="{DC2B4075-8EB7-6922-6369-B954F0610FA7}"/>
                </a:ext>
              </a:extLst>
            </p:cNvPr>
            <p:cNvSpPr/>
            <p:nvPr/>
          </p:nvSpPr>
          <p:spPr>
            <a:xfrm>
              <a:off x="1073279" y="1217053"/>
              <a:ext cx="1521900" cy="913200"/>
            </a:xfrm>
            <a:prstGeom prst="roundRect">
              <a:avLst>
                <a:gd name="adj" fmla="val 10000"/>
              </a:avLst>
            </a:prstGeom>
            <a:grp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8;p2">
              <a:extLst>
                <a:ext uri="{FF2B5EF4-FFF2-40B4-BE49-F238E27FC236}">
                  <a16:creationId xmlns:a16="http://schemas.microsoft.com/office/drawing/2014/main" id="{D2120208-9602-43BA-2D13-0CF13A7FE5B6}"/>
                </a:ext>
              </a:extLst>
            </p:cNvPr>
            <p:cNvSpPr txBox="1"/>
            <p:nvPr/>
          </p:nvSpPr>
          <p:spPr>
            <a:xfrm>
              <a:off x="1178493" y="1243753"/>
              <a:ext cx="1331400" cy="8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dirty="0">
                  <a:solidFill>
                    <a:schemeClr val="lt1"/>
                  </a:solidFill>
                </a:rPr>
                <a:t>Entrega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6;p2">
            <a:extLst>
              <a:ext uri="{FF2B5EF4-FFF2-40B4-BE49-F238E27FC236}">
                <a16:creationId xmlns:a16="http://schemas.microsoft.com/office/drawing/2014/main" id="{34034FD6-A891-7F29-901B-3CE7682FEEA4}"/>
              </a:ext>
            </a:extLst>
          </p:cNvPr>
          <p:cNvGrpSpPr/>
          <p:nvPr/>
        </p:nvGrpSpPr>
        <p:grpSpPr>
          <a:xfrm>
            <a:off x="3853586" y="1484140"/>
            <a:ext cx="2806931" cy="253409"/>
            <a:chOff x="1073279" y="1217053"/>
            <a:chExt cx="1521900" cy="944259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42" name="Google Shape;247;p2">
              <a:extLst>
                <a:ext uri="{FF2B5EF4-FFF2-40B4-BE49-F238E27FC236}">
                  <a16:creationId xmlns:a16="http://schemas.microsoft.com/office/drawing/2014/main" id="{482A47CF-4674-9967-4009-36286351492A}"/>
                </a:ext>
              </a:extLst>
            </p:cNvPr>
            <p:cNvSpPr/>
            <p:nvPr/>
          </p:nvSpPr>
          <p:spPr>
            <a:xfrm>
              <a:off x="1073279" y="1217053"/>
              <a:ext cx="1521900" cy="913200"/>
            </a:xfrm>
            <a:prstGeom prst="roundRect">
              <a:avLst>
                <a:gd name="adj" fmla="val 10000"/>
              </a:avLst>
            </a:prstGeom>
            <a:grp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8;p2">
              <a:extLst>
                <a:ext uri="{FF2B5EF4-FFF2-40B4-BE49-F238E27FC236}">
                  <a16:creationId xmlns:a16="http://schemas.microsoft.com/office/drawing/2014/main" id="{ACBB6E7D-5E03-B43B-F4F5-884343DBDDB0}"/>
                </a:ext>
              </a:extLst>
            </p:cNvPr>
            <p:cNvSpPr txBox="1"/>
            <p:nvPr/>
          </p:nvSpPr>
          <p:spPr>
            <a:xfrm>
              <a:off x="1155468" y="1301512"/>
              <a:ext cx="1331400" cy="8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Tarefas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6;p2">
            <a:extLst>
              <a:ext uri="{FF2B5EF4-FFF2-40B4-BE49-F238E27FC236}">
                <a16:creationId xmlns:a16="http://schemas.microsoft.com/office/drawing/2014/main" id="{5BEB0BC5-0EF7-5BD7-DA66-1F3E170392FF}"/>
              </a:ext>
            </a:extLst>
          </p:cNvPr>
          <p:cNvGrpSpPr/>
          <p:nvPr/>
        </p:nvGrpSpPr>
        <p:grpSpPr>
          <a:xfrm>
            <a:off x="8085891" y="1488307"/>
            <a:ext cx="3040818" cy="245074"/>
            <a:chOff x="1073279" y="1217053"/>
            <a:chExt cx="1521900" cy="91320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70" name="Google Shape;247;p2">
              <a:extLst>
                <a:ext uri="{FF2B5EF4-FFF2-40B4-BE49-F238E27FC236}">
                  <a16:creationId xmlns:a16="http://schemas.microsoft.com/office/drawing/2014/main" id="{99E23D29-4B3D-DD9A-D8B5-41389B8658BD}"/>
                </a:ext>
              </a:extLst>
            </p:cNvPr>
            <p:cNvSpPr/>
            <p:nvPr/>
          </p:nvSpPr>
          <p:spPr>
            <a:xfrm>
              <a:off x="1073279" y="1217053"/>
              <a:ext cx="1521900" cy="913200"/>
            </a:xfrm>
            <a:prstGeom prst="roundRect">
              <a:avLst>
                <a:gd name="adj" fmla="val 10000"/>
              </a:avLst>
            </a:prstGeom>
            <a:grp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48;p2">
              <a:extLst>
                <a:ext uri="{FF2B5EF4-FFF2-40B4-BE49-F238E27FC236}">
                  <a16:creationId xmlns:a16="http://schemas.microsoft.com/office/drawing/2014/main" id="{CFD8D77F-9133-68AC-5750-41578835A9D1}"/>
                </a:ext>
              </a:extLst>
            </p:cNvPr>
            <p:cNvSpPr txBox="1"/>
            <p:nvPr/>
          </p:nvSpPr>
          <p:spPr>
            <a:xfrm>
              <a:off x="1178493" y="1243753"/>
              <a:ext cx="1331400" cy="8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Cronograma</a:t>
              </a:r>
              <a:endParaRPr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Sinal de Multiplicação 271">
            <a:extLst>
              <a:ext uri="{FF2B5EF4-FFF2-40B4-BE49-F238E27FC236}">
                <a16:creationId xmlns:a16="http://schemas.microsoft.com/office/drawing/2014/main" id="{8CE75B51-0B96-4177-E6BA-05AFF90CA159}"/>
              </a:ext>
            </a:extLst>
          </p:cNvPr>
          <p:cNvSpPr/>
          <p:nvPr/>
        </p:nvSpPr>
        <p:spPr>
          <a:xfrm>
            <a:off x="8194806" y="4263593"/>
            <a:ext cx="380245" cy="3802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4" name="Sinal de Multiplicação 273">
            <a:extLst>
              <a:ext uri="{FF2B5EF4-FFF2-40B4-BE49-F238E27FC236}">
                <a16:creationId xmlns:a16="http://schemas.microsoft.com/office/drawing/2014/main" id="{94ACFC3F-2D67-B613-4DAF-032D2DCCA90E}"/>
              </a:ext>
            </a:extLst>
          </p:cNvPr>
          <p:cNvSpPr/>
          <p:nvPr/>
        </p:nvSpPr>
        <p:spPr>
          <a:xfrm>
            <a:off x="9917843" y="4969245"/>
            <a:ext cx="380245" cy="3802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5" name="Sinal de Multiplicação 274">
            <a:extLst>
              <a:ext uri="{FF2B5EF4-FFF2-40B4-BE49-F238E27FC236}">
                <a16:creationId xmlns:a16="http://schemas.microsoft.com/office/drawing/2014/main" id="{30BE2734-6AE8-EC16-E0F3-87BDE9EF55A2}"/>
              </a:ext>
            </a:extLst>
          </p:cNvPr>
          <p:cNvSpPr/>
          <p:nvPr/>
        </p:nvSpPr>
        <p:spPr>
          <a:xfrm>
            <a:off x="9345320" y="4960054"/>
            <a:ext cx="380245" cy="3802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6" name="Sinal de Multiplicação 275">
            <a:extLst>
              <a:ext uri="{FF2B5EF4-FFF2-40B4-BE49-F238E27FC236}">
                <a16:creationId xmlns:a16="http://schemas.microsoft.com/office/drawing/2014/main" id="{A7538814-C6B7-263B-73D1-EF8B3DF748F7}"/>
              </a:ext>
            </a:extLst>
          </p:cNvPr>
          <p:cNvSpPr/>
          <p:nvPr/>
        </p:nvSpPr>
        <p:spPr>
          <a:xfrm>
            <a:off x="8748857" y="4960054"/>
            <a:ext cx="380245" cy="3802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Google Shape;237;p1">
            <a:extLst>
              <a:ext uri="{FF2B5EF4-FFF2-40B4-BE49-F238E27FC236}">
                <a16:creationId xmlns:a16="http://schemas.microsoft.com/office/drawing/2014/main" id="{649E03CE-7F60-7255-B69C-6933700E7BE9}"/>
              </a:ext>
            </a:extLst>
          </p:cNvPr>
          <p:cNvSpPr txBox="1"/>
          <p:nvPr/>
        </p:nvSpPr>
        <p:spPr>
          <a:xfrm>
            <a:off x="724499" y="652862"/>
            <a:ext cx="3155551" cy="56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FF6E28"/>
                </a:solidFill>
                <a:latin typeface="Avenir Next LT Pro" panose="020B0504020202020204" pitchFamily="34" charset="0"/>
                <a:sym typeface="Arial"/>
              </a:rPr>
              <a:t>KICK OFF</a:t>
            </a:r>
            <a:endParaRPr sz="4400" b="0" i="0" u="none" strike="noStrike" cap="none" dirty="0">
              <a:solidFill>
                <a:srgbClr val="FF6E28"/>
              </a:solidFill>
              <a:latin typeface="Avenir Next LT Pro" panose="020B05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1594E-01BB-E3EA-A6BA-9F7351122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7;p1">
            <a:extLst>
              <a:ext uri="{FF2B5EF4-FFF2-40B4-BE49-F238E27FC236}">
                <a16:creationId xmlns:a16="http://schemas.microsoft.com/office/drawing/2014/main" id="{16146C25-3686-56BF-88D0-CA815934C605}"/>
              </a:ext>
            </a:extLst>
          </p:cNvPr>
          <p:cNvSpPr txBox="1"/>
          <p:nvPr/>
        </p:nvSpPr>
        <p:spPr>
          <a:xfrm>
            <a:off x="724499" y="652862"/>
            <a:ext cx="4951810" cy="56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FF6E28"/>
                </a:solidFill>
                <a:latin typeface="Avenir Next LT Pro" panose="020B0504020202020204" pitchFamily="34" charset="0"/>
                <a:sym typeface="Arial"/>
              </a:rPr>
              <a:t>CRONOGRAMA</a:t>
            </a:r>
            <a:endParaRPr sz="4400" b="0" i="0" u="none" strike="noStrike" cap="none" dirty="0">
              <a:solidFill>
                <a:srgbClr val="FF6E28"/>
              </a:solidFill>
              <a:latin typeface="Avenir Next LT Pro" panose="020B0504020202020204" pitchFamily="34" charset="0"/>
              <a:sym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9A5ECD4-5AA7-A268-775E-6546585070A3}"/>
              </a:ext>
            </a:extLst>
          </p:cNvPr>
          <p:cNvGraphicFramePr>
            <a:graphicFrameLocks noGrp="1"/>
          </p:cNvGraphicFramePr>
          <p:nvPr/>
        </p:nvGraphicFramePr>
        <p:xfrm>
          <a:off x="724500" y="1325880"/>
          <a:ext cx="10614060" cy="4480560"/>
        </p:xfrm>
        <a:graphic>
          <a:graphicData uri="http://schemas.openxmlformats.org/drawingml/2006/table">
            <a:tbl>
              <a:tblPr>
                <a:tableStyleId>{B8C0F4FC-5A84-4A4E-A8DE-123376857795}</a:tableStyleId>
              </a:tblPr>
              <a:tblGrid>
                <a:gridCol w="995068">
                  <a:extLst>
                    <a:ext uri="{9D8B030D-6E8A-4147-A177-3AD203B41FA5}">
                      <a16:colId xmlns:a16="http://schemas.microsoft.com/office/drawing/2014/main" val="3403183759"/>
                    </a:ext>
                  </a:extLst>
                </a:gridCol>
                <a:gridCol w="3109588">
                  <a:extLst>
                    <a:ext uri="{9D8B030D-6E8A-4147-A177-3AD203B41FA5}">
                      <a16:colId xmlns:a16="http://schemas.microsoft.com/office/drawing/2014/main" val="1874905712"/>
                    </a:ext>
                  </a:extLst>
                </a:gridCol>
                <a:gridCol w="3109588">
                  <a:extLst>
                    <a:ext uri="{9D8B030D-6E8A-4147-A177-3AD203B41FA5}">
                      <a16:colId xmlns:a16="http://schemas.microsoft.com/office/drawing/2014/main" val="2265757957"/>
                    </a:ext>
                  </a:extLst>
                </a:gridCol>
                <a:gridCol w="1699908">
                  <a:extLst>
                    <a:ext uri="{9D8B030D-6E8A-4147-A177-3AD203B41FA5}">
                      <a16:colId xmlns:a16="http://schemas.microsoft.com/office/drawing/2014/main" val="210859710"/>
                    </a:ext>
                  </a:extLst>
                </a:gridCol>
                <a:gridCol w="1699908">
                  <a:extLst>
                    <a:ext uri="{9D8B030D-6E8A-4147-A177-3AD203B41FA5}">
                      <a16:colId xmlns:a16="http://schemas.microsoft.com/office/drawing/2014/main" val="3216617627"/>
                    </a:ext>
                  </a:extLst>
                </a:gridCol>
              </a:tblGrid>
              <a:tr h="224028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venir" panose="020B0503020203020204" pitchFamily="34" charset="0"/>
                        </a:rPr>
                        <a:t>SETUP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Kick</a:t>
                      </a:r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 off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11/12/2024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11/12/2024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091469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  <a:latin typeface="Avenir" panose="020B0503020203020204" pitchFamily="34" charset="0"/>
                        </a:rPr>
                        <a:t>IMERSÃO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Envio de materiais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12/12/2024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12/12/2024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0535238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Análise de </a:t>
                      </a:r>
                      <a:r>
                        <a:rPr lang="pt-BR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materias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16/12/2024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5575443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  <a:latin typeface="Avenir" panose="020B0503020203020204" pitchFamily="34" charset="0"/>
                        </a:rPr>
                        <a:t>DIAGNÓSTICO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Contruir questionário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16/12/2024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5707154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Programação e testes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17/12/2024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18/12/2024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4587660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Captação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20/12/2024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13/01/2025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2447242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  <a:latin typeface="Avenir" panose="020B0503020203020204" pitchFamily="34" charset="0"/>
                        </a:rPr>
                        <a:t>GOVERNANÇA E TÁTICA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Montagem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17/12/2024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18/12/2024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776911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Alinhamento FINAL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19/12/2024</a:t>
                      </a:r>
                      <a:endParaRPr lang="pt-BR" sz="11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19/12/2024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8335755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  <a:latin typeface="Avenir" panose="020B0503020203020204" pitchFamily="34" charset="0"/>
                        </a:rPr>
                        <a:t>SISTEMA DE RECONHECIMENTO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Pesquisa e montagem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19/12/2024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13/01/2025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8757555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Validação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14/01/2025</a:t>
                      </a:r>
                      <a:endParaRPr lang="pt-BR" sz="11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14/01/2025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387312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  <a:latin typeface="Avenir" panose="020B0503020203020204" pitchFamily="34" charset="0"/>
                        </a:rPr>
                        <a:t>CAPACITAÇÃO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Pesquisa e montagem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19/12/2024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10/01/2025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862114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Agendamento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19/12/2024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10/01/2025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1747116"/>
                  </a:ext>
                </a:extLst>
              </a:tr>
              <a:tr h="2240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Aplicação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13/01/2025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13/01/2025</a:t>
                      </a:r>
                      <a:endParaRPr lang="pt-BR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9903524"/>
                  </a:ext>
                </a:extLst>
              </a:tr>
              <a:tr h="224028">
                <a:tc rowSpan="7"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venir" panose="020B0503020203020204" pitchFamily="34" charset="0"/>
                        </a:rPr>
                        <a:t>MENTORIA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Planejamento GERAL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14/01/2025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14/01/2025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6840701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JANEIRO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22/01/2025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22/01/2025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694450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FEVEREIRO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13/02/2025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13/02/2025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7093358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MARÇO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11/03/2025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11/03/2025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8492988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ABRIL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08/04/2025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08/04/2025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236244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MAIO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06/05/2025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06/05/2025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2145736"/>
                  </a:ext>
                </a:extLst>
              </a:tr>
              <a:tr h="224028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Mentoria coletiva JUNHO</a:t>
                      </a:r>
                      <a:endParaRPr lang="pt-B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03/06/2025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venir" panose="020B0503020203020204" pitchFamily="34" charset="0"/>
                        </a:rPr>
                        <a:t>03/06/2025</a:t>
                      </a:r>
                      <a:endParaRPr lang="pt-B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venir" panose="020B0503020203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683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2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 txBox="1">
            <a:spLocks noGrp="1"/>
          </p:cNvSpPr>
          <p:nvPr>
            <p:ph type="title"/>
          </p:nvPr>
        </p:nvSpPr>
        <p:spPr>
          <a:xfrm>
            <a:off x="632884" y="1657718"/>
            <a:ext cx="3647568" cy="334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br>
              <a:rPr lang="pt-BR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 sz="4400"/>
          </a:p>
        </p:txBody>
      </p:sp>
      <p:sp>
        <p:nvSpPr>
          <p:cNvPr id="387" name="Google Shape;387;p6"/>
          <p:cNvSpPr txBox="1"/>
          <p:nvPr/>
        </p:nvSpPr>
        <p:spPr>
          <a:xfrm>
            <a:off x="513987" y="344557"/>
            <a:ext cx="4455578" cy="63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E28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FF6E28"/>
                </a:solidFill>
                <a:latin typeface="Avenir"/>
                <a:ea typeface="Avenir"/>
                <a:cs typeface="Avenir"/>
                <a:sym typeface="Avenir"/>
              </a:rPr>
              <a:t>Imersão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8" name="Google Shape;388;p6"/>
          <p:cNvSpPr txBox="1"/>
          <p:nvPr/>
        </p:nvSpPr>
        <p:spPr>
          <a:xfrm>
            <a:off x="632884" y="1197620"/>
            <a:ext cx="10710977" cy="446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FF6E28"/>
                </a:solidFill>
                <a:latin typeface="Avenir"/>
                <a:ea typeface="Avenir"/>
                <a:cs typeface="Avenir"/>
                <a:sym typeface="Avenir"/>
              </a:rPr>
              <a:t>LISTA DE MATERIAIS </a:t>
            </a:r>
            <a:r>
              <a:rPr lang="pt-BR" sz="1400" b="0" i="1" u="none" strike="noStrike" cap="none">
                <a:solidFill>
                  <a:srgbClr val="FF6E28"/>
                </a:solidFill>
                <a:latin typeface="Avenir"/>
                <a:ea typeface="Avenir"/>
                <a:cs typeface="Avenir"/>
                <a:sym typeface="Avenir"/>
              </a:rPr>
              <a:t>(Estes são materiais que nem sempre são fáceis de conseguir. Envie o que for possível pois ajuda muito na nossa contextualização.)</a:t>
            </a:r>
            <a:endParaRPr sz="1800" b="0" i="1" u="none" strike="noStrike" cap="none">
              <a:solidFill>
                <a:srgbClr val="FF6E2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6E2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Institucionais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Organograma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Apresentações institucionais (história da empresa, qual a cultura, missão, visão, valores)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Dados gerais de remuneração, liderança e tempo de casa com recortes de idade, gênero, raça/cor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Metas e indicadores da empresa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RH</a:t>
            </a:r>
            <a:endParaRPr sz="1400" b="1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Demografia de funcionários (gênero, idade, localidade, data de entrada...e, se tiver, dados relacionados a diversidade)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Pesquisas anteriores (clima, cultura, entrevistas de desligamento)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Principais indicadores do RH (turnover, investimento em treinamentos, absenteísmo...)	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Resumo de projetos mapeados e em andamento da área de Diversidade. 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Materiais de diversidade (posts, politicas, manuais internos, etc)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Comunicação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Campanhas e atividades que fizeram recentemente sobre o tema (SIPAT, vídeos dos diretores/presidentes atividades de Semana da diversidade, qualidade de vida ou sustentabilidade...)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pt-BR" sz="14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Algumas trocas de email/posts discutindo o tema (para vermos a visão interna) 	</a:t>
            </a: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"/>
          <p:cNvSpPr txBox="1"/>
          <p:nvPr/>
        </p:nvSpPr>
        <p:spPr>
          <a:xfrm>
            <a:off x="1236007" y="2910486"/>
            <a:ext cx="3966198" cy="69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Proposta Diversidade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"/>
          <p:cNvSpPr txBox="1"/>
          <p:nvPr/>
        </p:nvSpPr>
        <p:spPr>
          <a:xfrm>
            <a:off x="513987" y="1289815"/>
            <a:ext cx="4455578" cy="84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E28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FF6E28"/>
                </a:solidFill>
                <a:latin typeface="Arial"/>
                <a:ea typeface="Arial"/>
                <a:cs typeface="Arial"/>
                <a:sym typeface="Arial"/>
              </a:rPr>
              <a:t>Alinhamentos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"/>
          <p:cNvSpPr/>
          <p:nvPr/>
        </p:nvSpPr>
        <p:spPr>
          <a:xfrm>
            <a:off x="694568" y="1954194"/>
            <a:ext cx="8171136" cy="88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rgbClr val="595959"/>
                </a:solidFill>
                <a:latin typeface="Avenir"/>
                <a:sym typeface="Arial"/>
              </a:rPr>
              <a:t>Prezamos na transparência nas comunicações e  flexibilidade; </a:t>
            </a:r>
            <a:endParaRPr sz="1400" b="0" i="0" u="none" strike="noStrike" cap="none" dirty="0">
              <a:solidFill>
                <a:srgbClr val="000000"/>
              </a:solidFill>
              <a:latin typeface="Avenir"/>
              <a:sym typeface="Arial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rgbClr val="595959"/>
                </a:solidFill>
                <a:latin typeface="Avenir"/>
                <a:sym typeface="Arial"/>
              </a:rPr>
              <a:t>Trabalhamos com fila de projetos, portanto atrasos podem impactar na entrega final;</a:t>
            </a:r>
            <a:endParaRPr sz="1400" b="0" i="0" u="none" strike="noStrike" cap="none" dirty="0">
              <a:solidFill>
                <a:srgbClr val="000000"/>
              </a:solidFill>
              <a:latin typeface="Avenir"/>
              <a:sym typeface="Arial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lang="pt-BR" sz="1600" b="0" i="0" u="none" strike="noStrike" cap="none" dirty="0">
                <a:solidFill>
                  <a:srgbClr val="595959"/>
                </a:solidFill>
                <a:latin typeface="Avenir"/>
                <a:sym typeface="Arial"/>
              </a:rPr>
              <a:t>Canal de comunicação: E-mail, WhatsApp, Reunião de status (semanal/quinzenal);</a:t>
            </a:r>
            <a:endParaRPr sz="1400" b="0" i="0" u="none" strike="noStrike" cap="none" dirty="0">
              <a:solidFill>
                <a:srgbClr val="000000"/>
              </a:solidFill>
              <a:latin typeface="Avenir"/>
              <a:sym typeface="Arial"/>
            </a:endParaRPr>
          </a:p>
        </p:txBody>
      </p:sp>
      <p:sp>
        <p:nvSpPr>
          <p:cNvPr id="487" name="Google Shape;487;p4"/>
          <p:cNvSpPr txBox="1"/>
          <p:nvPr/>
        </p:nvSpPr>
        <p:spPr>
          <a:xfrm>
            <a:off x="513987" y="3008494"/>
            <a:ext cx="4455578" cy="84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E28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FF6E28"/>
                </a:solidFill>
                <a:latin typeface="Arial"/>
                <a:ea typeface="Arial"/>
                <a:cs typeface="Arial"/>
                <a:sym typeface="Arial"/>
              </a:rPr>
              <a:t>Equipe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pt-BR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Obrigada</a:t>
            </a:r>
            <a:r>
              <a:rPr lang="pt-BR" dirty="0">
                <a:latin typeface="Avenir"/>
                <a:ea typeface="Avenir"/>
                <a:cs typeface="Avenir"/>
                <a:sym typeface="Avenir"/>
              </a:rPr>
              <a:t> ☺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439</Words>
  <Application>Microsoft Office PowerPoint</Application>
  <PresentationFormat>Widescreen</PresentationFormat>
  <Paragraphs>142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Avenir</vt:lpstr>
      <vt:lpstr>Avenir Next LT Pro</vt:lpstr>
      <vt:lpstr>Tema do Office</vt:lpstr>
      <vt:lpstr>Mini-Jornada de Diversidade 2024 </vt:lpstr>
      <vt:lpstr>Apresentação do PowerPoint</vt:lpstr>
      <vt:lpstr>Apresentação do PowerPoint</vt:lpstr>
      <vt:lpstr> </vt:lpstr>
      <vt:lpstr>Apresentação do PowerPoint</vt:lpstr>
      <vt:lpstr>Obrigada 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 Michel Gallo Soldatelli</dc:creator>
  <cp:lastModifiedBy>Thiellen Rodrigues</cp:lastModifiedBy>
  <cp:revision>5</cp:revision>
  <dcterms:created xsi:type="dcterms:W3CDTF">2020-10-23T18:40:12Z</dcterms:created>
  <dcterms:modified xsi:type="dcterms:W3CDTF">2024-12-12T20:10:00Z</dcterms:modified>
</cp:coreProperties>
</file>