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Open Sauce" panose="020B0604020202020204" charset="0"/>
      <p:regular r:id="rId15"/>
    </p:embeddedFont>
    <p:embeddedFont>
      <p:font typeface="Open Sauce Bold" panose="020B0604020202020204" charset="0"/>
      <p:regular r:id="rId16"/>
    </p:embeddedFont>
    <p:embeddedFont>
      <p:font typeface="Open Sauce Light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37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5443169" y="-2557831"/>
            <a:ext cx="7401663" cy="18288000"/>
          </a:xfrm>
          <a:custGeom>
            <a:avLst/>
            <a:gdLst/>
            <a:ahLst/>
            <a:cxnLst/>
            <a:rect l="l" t="t" r="r" b="b"/>
            <a:pathLst>
              <a:path w="7401663" h="18288000">
                <a:moveTo>
                  <a:pt x="0" y="0"/>
                </a:moveTo>
                <a:lnTo>
                  <a:pt x="7401662" y="0"/>
                </a:lnTo>
                <a:lnTo>
                  <a:pt x="7401662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701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6015116" y="4344927"/>
            <a:ext cx="6481683" cy="1436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7831"/>
              </a:lnSpc>
            </a:pPr>
            <a:r>
              <a:rPr lang="en-US" sz="3132" spc="6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                      by,</a:t>
            </a:r>
          </a:p>
          <a:p>
            <a:pPr algn="just">
              <a:lnSpc>
                <a:spcPts val="3445"/>
              </a:lnSpc>
              <a:spcBef>
                <a:spcPct val="0"/>
              </a:spcBef>
            </a:pPr>
            <a:r>
              <a:rPr lang="en-US" sz="3132" spc="6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Ramireddy Thilak Kumar Reddy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761512"/>
            <a:ext cx="15923101" cy="1126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298"/>
              </a:lnSpc>
              <a:spcBef>
                <a:spcPct val="0"/>
              </a:spcBef>
            </a:pPr>
            <a:r>
              <a:rPr lang="en-US" sz="6641" spc="-31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E-Commerce Website for Perfume Sales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6369142" flipV="1">
            <a:off x="-3577772" y="-3448037"/>
            <a:ext cx="8667660" cy="8683448"/>
          </a:xfrm>
          <a:custGeom>
            <a:avLst/>
            <a:gdLst/>
            <a:ahLst/>
            <a:cxnLst/>
            <a:rect l="l" t="t" r="r" b="b"/>
            <a:pathLst>
              <a:path w="8667660" h="8683448">
                <a:moveTo>
                  <a:pt x="0" y="8683448"/>
                </a:moveTo>
                <a:lnTo>
                  <a:pt x="8667660" y="8683448"/>
                </a:lnTo>
                <a:lnTo>
                  <a:pt x="8667660" y="0"/>
                </a:lnTo>
                <a:lnTo>
                  <a:pt x="0" y="0"/>
                </a:lnTo>
                <a:lnTo>
                  <a:pt x="0" y="868344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4388378" flipV="1">
            <a:off x="13404693" y="5345997"/>
            <a:ext cx="8064781" cy="8079471"/>
          </a:xfrm>
          <a:custGeom>
            <a:avLst/>
            <a:gdLst/>
            <a:ahLst/>
            <a:cxnLst/>
            <a:rect l="l" t="t" r="r" b="b"/>
            <a:pathLst>
              <a:path w="8064781" h="8079471">
                <a:moveTo>
                  <a:pt x="0" y="8079471"/>
                </a:moveTo>
                <a:lnTo>
                  <a:pt x="8064782" y="8079471"/>
                </a:lnTo>
                <a:lnTo>
                  <a:pt x="8064782" y="0"/>
                </a:lnTo>
                <a:lnTo>
                  <a:pt x="0" y="0"/>
                </a:lnTo>
                <a:lnTo>
                  <a:pt x="0" y="807947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735207" y="1671232"/>
            <a:ext cx="6789265" cy="12705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85"/>
              </a:lnSpc>
            </a:pPr>
            <a:r>
              <a:rPr lang="en-US" sz="4532" b="1" spc="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MODULE DESCRIPTION</a:t>
            </a:r>
          </a:p>
          <a:p>
            <a:pPr marL="0" lvl="0" indent="0" algn="just">
              <a:lnSpc>
                <a:spcPts val="4985"/>
              </a:lnSpc>
            </a:pPr>
            <a:endParaRPr lang="en-US" sz="4532" b="1" spc="9">
              <a:solidFill>
                <a:srgbClr val="FFFFFF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608002" y="2808429"/>
            <a:ext cx="14545509" cy="3777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4177" lvl="1" indent="-327088" algn="just">
              <a:lnSpc>
                <a:spcPts val="5090"/>
              </a:lnSpc>
              <a:buFont typeface="Arial"/>
              <a:buChar char="•"/>
            </a:pPr>
            <a:r>
              <a:rPr lang="en-US" sz="3029" b="1" spc="6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Home Module</a:t>
            </a:r>
            <a:r>
              <a:rPr lang="en-US" sz="3029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: Entry page with navigation links and featured perfumes.</a:t>
            </a:r>
          </a:p>
          <a:p>
            <a:pPr marL="654177" lvl="1" indent="-327088" algn="just">
              <a:lnSpc>
                <a:spcPts val="5090"/>
              </a:lnSpc>
              <a:buFont typeface="Arial"/>
              <a:buChar char="•"/>
            </a:pPr>
            <a:r>
              <a:rPr lang="en-US" sz="3029" b="1" spc="6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Product Module</a:t>
            </a:r>
            <a:r>
              <a:rPr lang="en-US" sz="3029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: Shows the list of perfumes and details for each product.</a:t>
            </a:r>
          </a:p>
          <a:p>
            <a:pPr marL="654177" lvl="1" indent="-327088" algn="just">
              <a:lnSpc>
                <a:spcPts val="5090"/>
              </a:lnSpc>
              <a:buFont typeface="Arial"/>
              <a:buChar char="•"/>
            </a:pPr>
            <a:r>
              <a:rPr lang="en-US" sz="3029" b="1" spc="6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Backend Module</a:t>
            </a:r>
            <a:r>
              <a:rPr lang="en-US" sz="3029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: Spring Boot serves hardcoded data through APIs.</a:t>
            </a:r>
          </a:p>
          <a:p>
            <a:pPr marL="654177" lvl="1" indent="-327088" algn="just">
              <a:lnSpc>
                <a:spcPts val="5090"/>
              </a:lnSpc>
              <a:buFont typeface="Arial"/>
              <a:buChar char="•"/>
            </a:pPr>
            <a:r>
              <a:rPr lang="en-US" sz="3029" b="1" spc="6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Frontend Module</a:t>
            </a:r>
            <a:r>
              <a:rPr lang="en-US" sz="3029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: Uses JavaScript to fetch data and display it dynamically.</a:t>
            </a:r>
          </a:p>
          <a:p>
            <a:pPr marL="654177" lvl="1" indent="-327088" algn="just">
              <a:lnSpc>
                <a:spcPts val="5090"/>
              </a:lnSpc>
              <a:buFont typeface="Arial"/>
              <a:buChar char="•"/>
            </a:pPr>
            <a:r>
              <a:rPr lang="en-US" sz="3029" b="1" spc="6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About/Contact Module</a:t>
            </a:r>
            <a:r>
              <a:rPr lang="en-US" sz="3029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: Static pages with site info or contact details.</a:t>
            </a:r>
          </a:p>
          <a:p>
            <a:pPr algn="just">
              <a:lnSpc>
                <a:spcPts val="5090"/>
              </a:lnSpc>
            </a:pPr>
            <a:endParaRPr lang="en-US" sz="3029" spc="6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>
            <a:off x="11036844" y="3170163"/>
            <a:ext cx="7629348" cy="7643245"/>
          </a:xfrm>
          <a:custGeom>
            <a:avLst/>
            <a:gdLst/>
            <a:ahLst/>
            <a:cxnLst/>
            <a:rect l="l" t="t" r="r" b="b"/>
            <a:pathLst>
              <a:path w="7629348" h="7643245">
                <a:moveTo>
                  <a:pt x="7629349" y="0"/>
                </a:moveTo>
                <a:lnTo>
                  <a:pt x="0" y="0"/>
                </a:lnTo>
                <a:lnTo>
                  <a:pt x="0" y="7643246"/>
                </a:lnTo>
                <a:lnTo>
                  <a:pt x="7629349" y="7643246"/>
                </a:lnTo>
                <a:lnTo>
                  <a:pt x="762934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3679995" y="1891826"/>
            <a:ext cx="12963271" cy="8102044"/>
          </a:xfrm>
          <a:custGeom>
            <a:avLst/>
            <a:gdLst/>
            <a:ahLst/>
            <a:cxnLst/>
            <a:rect l="l" t="t" r="r" b="b"/>
            <a:pathLst>
              <a:path w="12963271" h="8102044">
                <a:moveTo>
                  <a:pt x="0" y="0"/>
                </a:moveTo>
                <a:lnTo>
                  <a:pt x="12963271" y="0"/>
                </a:lnTo>
                <a:lnTo>
                  <a:pt x="12963271" y="8102044"/>
                </a:lnTo>
                <a:lnTo>
                  <a:pt x="0" y="81020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754680" y="943155"/>
            <a:ext cx="5201837" cy="640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85"/>
              </a:lnSpc>
            </a:pPr>
            <a:r>
              <a:rPr lang="en-US" sz="4532" b="1" spc="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SAMPLE OUTPUT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5443169" y="-6183953"/>
            <a:ext cx="7401663" cy="18288000"/>
          </a:xfrm>
          <a:custGeom>
            <a:avLst/>
            <a:gdLst/>
            <a:ahLst/>
            <a:cxnLst/>
            <a:rect l="l" t="t" r="r" b="b"/>
            <a:pathLst>
              <a:path w="7401663" h="18288000">
                <a:moveTo>
                  <a:pt x="0" y="0"/>
                </a:moveTo>
                <a:lnTo>
                  <a:pt x="7401662" y="0"/>
                </a:lnTo>
                <a:lnTo>
                  <a:pt x="7401662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701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935636" y="1488466"/>
            <a:ext cx="5201837" cy="640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85"/>
              </a:lnSpc>
            </a:pPr>
            <a:r>
              <a:rPr lang="en-US" sz="4532" b="1" spc="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CONCLUSION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260978" y="2625622"/>
            <a:ext cx="13766045" cy="4097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8496" lvl="1" indent="-329248" algn="just">
              <a:lnSpc>
                <a:spcPts val="4697"/>
              </a:lnSpc>
              <a:buFont typeface="Arial"/>
              <a:buChar char="•"/>
            </a:pPr>
            <a:r>
              <a:rPr lang="en-US" sz="3050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The project successfully demonstrates a full-stack web application using Spring Boot and HTML/CSS/JavaScript without a database.</a:t>
            </a:r>
          </a:p>
          <a:p>
            <a:pPr marL="658496" lvl="1" indent="-329248" algn="just">
              <a:lnSpc>
                <a:spcPts val="4697"/>
              </a:lnSpc>
              <a:buFont typeface="Arial"/>
              <a:buChar char="•"/>
            </a:pPr>
            <a:r>
              <a:rPr lang="en-US" sz="3050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Provides an interactive interface for viewing perfumes.</a:t>
            </a:r>
          </a:p>
          <a:p>
            <a:pPr marL="658496" lvl="1" indent="-329248" algn="just">
              <a:lnSpc>
                <a:spcPts val="4697"/>
              </a:lnSpc>
              <a:buFont typeface="Arial"/>
              <a:buChar char="•"/>
            </a:pPr>
            <a:r>
              <a:rPr lang="en-US" sz="3050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Ideal for beginners to understand how backend and frontend work together.</a:t>
            </a:r>
          </a:p>
          <a:p>
            <a:pPr marL="658496" lvl="1" indent="-329248" algn="just">
              <a:lnSpc>
                <a:spcPts val="4697"/>
              </a:lnSpc>
              <a:buFont typeface="Arial"/>
              <a:buChar char="•"/>
            </a:pPr>
            <a:r>
              <a:rPr lang="en-US" sz="3050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Can be upgraded in the future to include a database, login system, or payment gateway.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5443169" y="-2557831"/>
            <a:ext cx="7401663" cy="18288000"/>
          </a:xfrm>
          <a:custGeom>
            <a:avLst/>
            <a:gdLst/>
            <a:ahLst/>
            <a:cxnLst/>
            <a:rect l="l" t="t" r="r" b="b"/>
            <a:pathLst>
              <a:path w="7401663" h="18288000">
                <a:moveTo>
                  <a:pt x="0" y="0"/>
                </a:moveTo>
                <a:lnTo>
                  <a:pt x="7401662" y="0"/>
                </a:lnTo>
                <a:lnTo>
                  <a:pt x="7401662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701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2601336" y="3321784"/>
            <a:ext cx="8370898" cy="2696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262"/>
              </a:lnSpc>
              <a:spcBef>
                <a:spcPct val="0"/>
              </a:spcBef>
            </a:pPr>
            <a:r>
              <a:rPr lang="en-US" sz="15901" spc="-747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Thank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196971" y="3315762"/>
            <a:ext cx="6728953" cy="2696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262"/>
              </a:lnSpc>
              <a:spcBef>
                <a:spcPct val="0"/>
              </a:spcBef>
            </a:pPr>
            <a:r>
              <a:rPr lang="en-US" sz="15901" b="1" spc="-747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>
            <a:off x="9997172" y="2500334"/>
            <a:ext cx="9145756" cy="9162415"/>
          </a:xfrm>
          <a:custGeom>
            <a:avLst/>
            <a:gdLst/>
            <a:ahLst/>
            <a:cxnLst/>
            <a:rect l="l" t="t" r="r" b="b"/>
            <a:pathLst>
              <a:path w="9145756" h="9162415">
                <a:moveTo>
                  <a:pt x="9145757" y="0"/>
                </a:moveTo>
                <a:lnTo>
                  <a:pt x="0" y="0"/>
                </a:lnTo>
                <a:lnTo>
                  <a:pt x="0" y="9162415"/>
                </a:lnTo>
                <a:lnTo>
                  <a:pt x="9145757" y="9162415"/>
                </a:lnTo>
                <a:lnTo>
                  <a:pt x="914575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311153" y="1076325"/>
            <a:ext cx="4670754" cy="640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85"/>
              </a:lnSpc>
            </a:pPr>
            <a:r>
              <a:rPr lang="en-US" sz="4532" b="1" spc="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ABSTRACT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149352" y="2075882"/>
            <a:ext cx="15318671" cy="5522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93"/>
              </a:lnSpc>
            </a:pPr>
            <a:r>
              <a:rPr lang="en-US" sz="3002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This project is a simple online perfume store built for learning purposes.</a:t>
            </a:r>
          </a:p>
          <a:p>
            <a:pPr marL="648132" lvl="1" indent="-324066" algn="just">
              <a:lnSpc>
                <a:spcPts val="4893"/>
              </a:lnSpc>
              <a:buFont typeface="Arial"/>
              <a:buChar char="•"/>
            </a:pPr>
            <a:r>
              <a:rPr lang="en-US" sz="3002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The backend is built with Spring Boot, which sends hardcoded perfume data to the frontend.</a:t>
            </a:r>
          </a:p>
          <a:p>
            <a:pPr marL="648132" lvl="1" indent="-324066" algn="just">
              <a:lnSpc>
                <a:spcPts val="4893"/>
              </a:lnSpc>
              <a:buFont typeface="Arial"/>
              <a:buChar char="•"/>
            </a:pPr>
            <a:r>
              <a:rPr lang="en-US" sz="3002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The frontend is made with HTML, CSS, and JavaScript for an interactive browsing experience.</a:t>
            </a:r>
          </a:p>
          <a:p>
            <a:pPr marL="648132" lvl="1" indent="-324066" algn="just">
              <a:lnSpc>
                <a:spcPts val="4893"/>
              </a:lnSpc>
              <a:buFont typeface="Arial"/>
              <a:buChar char="•"/>
            </a:pPr>
            <a:r>
              <a:rPr lang="en-US" sz="3002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Users can view perfumes, explore details, and navigate pages.</a:t>
            </a:r>
          </a:p>
          <a:p>
            <a:pPr marL="648132" lvl="1" indent="-324066" algn="just">
              <a:lnSpc>
                <a:spcPts val="4893"/>
              </a:lnSpc>
              <a:buFont typeface="Arial"/>
              <a:buChar char="•"/>
            </a:pPr>
            <a:r>
              <a:rPr lang="en-US" sz="3002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No database or real payment system is used — the project focuses on demonstrating the basics of full-stack web development.</a:t>
            </a:r>
          </a:p>
          <a:p>
            <a:pPr algn="just">
              <a:lnSpc>
                <a:spcPts val="4893"/>
              </a:lnSpc>
            </a:pPr>
            <a:endParaRPr lang="en-US" sz="3002" spc="6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>
            <a:off x="11788687" y="3301596"/>
            <a:ext cx="6979048" cy="6991760"/>
          </a:xfrm>
          <a:custGeom>
            <a:avLst/>
            <a:gdLst/>
            <a:ahLst/>
            <a:cxnLst/>
            <a:rect l="l" t="t" r="r" b="b"/>
            <a:pathLst>
              <a:path w="6979048" h="6991760">
                <a:moveTo>
                  <a:pt x="6979047" y="0"/>
                </a:moveTo>
                <a:lnTo>
                  <a:pt x="0" y="0"/>
                </a:lnTo>
                <a:lnTo>
                  <a:pt x="0" y="6991760"/>
                </a:lnTo>
                <a:lnTo>
                  <a:pt x="6979047" y="6991760"/>
                </a:lnTo>
                <a:lnTo>
                  <a:pt x="69790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028700" y="1466442"/>
            <a:ext cx="5448764" cy="640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85"/>
              </a:lnSpc>
            </a:pPr>
            <a:r>
              <a:rPr lang="en-US" sz="4532" b="1" spc="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EXISTING SYSTEM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204329" y="2368694"/>
            <a:ext cx="13450961" cy="4061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9169" lvl="1" indent="-329585" algn="just">
              <a:lnSpc>
                <a:spcPts val="5434"/>
              </a:lnSpc>
              <a:buFont typeface="Arial"/>
              <a:buChar char="•"/>
            </a:pPr>
            <a:r>
              <a:rPr lang="en-US" sz="3053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Traditional perfume sales are mostly done in physical stores.</a:t>
            </a:r>
          </a:p>
          <a:p>
            <a:pPr marL="659169" lvl="1" indent="-329585" algn="just">
              <a:lnSpc>
                <a:spcPts val="5434"/>
              </a:lnSpc>
              <a:buFont typeface="Arial"/>
              <a:buChar char="•"/>
            </a:pPr>
            <a:r>
              <a:rPr lang="en-US" sz="3053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Customers cannot see all products online.</a:t>
            </a:r>
          </a:p>
          <a:p>
            <a:pPr marL="659169" lvl="1" indent="-329585" algn="just">
              <a:lnSpc>
                <a:spcPts val="5434"/>
              </a:lnSpc>
              <a:buFont typeface="Arial"/>
              <a:buChar char="•"/>
            </a:pPr>
            <a:r>
              <a:rPr lang="en-US" sz="3053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There is no interactive website to explore perfumes.</a:t>
            </a:r>
          </a:p>
          <a:p>
            <a:pPr marL="659169" lvl="1" indent="-329585" algn="just">
              <a:lnSpc>
                <a:spcPts val="5434"/>
              </a:lnSpc>
              <a:buFont typeface="Arial"/>
              <a:buChar char="•"/>
            </a:pPr>
            <a:r>
              <a:rPr lang="en-US" sz="3053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Managing products and showing them online is time-consuming without a web system.</a:t>
            </a:r>
          </a:p>
          <a:p>
            <a:pPr algn="just">
              <a:lnSpc>
                <a:spcPts val="5434"/>
              </a:lnSpc>
            </a:pPr>
            <a:endParaRPr lang="en-US" sz="3053" spc="6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5" name="Freeform 5"/>
          <p:cNvSpPr/>
          <p:nvPr/>
        </p:nvSpPr>
        <p:spPr>
          <a:xfrm flipV="1">
            <a:off x="-2782909" y="6607877"/>
            <a:ext cx="7358247" cy="7358247"/>
          </a:xfrm>
          <a:custGeom>
            <a:avLst/>
            <a:gdLst/>
            <a:ahLst/>
            <a:cxnLst/>
            <a:rect l="l" t="t" r="r" b="b"/>
            <a:pathLst>
              <a:path w="7358247" h="7358247">
                <a:moveTo>
                  <a:pt x="0" y="7358246"/>
                </a:moveTo>
                <a:lnTo>
                  <a:pt x="7358247" y="7358246"/>
                </a:lnTo>
                <a:lnTo>
                  <a:pt x="7358247" y="0"/>
                </a:lnTo>
                <a:lnTo>
                  <a:pt x="0" y="0"/>
                </a:lnTo>
                <a:lnTo>
                  <a:pt x="0" y="73582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>
            <a:off x="8326282" y="440877"/>
            <a:ext cx="10458860" cy="10477911"/>
          </a:xfrm>
          <a:custGeom>
            <a:avLst/>
            <a:gdLst/>
            <a:ahLst/>
            <a:cxnLst/>
            <a:rect l="l" t="t" r="r" b="b"/>
            <a:pathLst>
              <a:path w="10458860" h="10477911">
                <a:moveTo>
                  <a:pt x="10458860" y="0"/>
                </a:moveTo>
                <a:lnTo>
                  <a:pt x="0" y="0"/>
                </a:lnTo>
                <a:lnTo>
                  <a:pt x="0" y="10477911"/>
                </a:lnTo>
                <a:lnTo>
                  <a:pt x="10458860" y="10477911"/>
                </a:lnTo>
                <a:lnTo>
                  <a:pt x="1045886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221910" y="1612216"/>
            <a:ext cx="6002016" cy="640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85"/>
              </a:lnSpc>
            </a:pPr>
            <a:r>
              <a:rPr lang="en-US" sz="4532" b="1" spc="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PROPOSED SYSTEM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201531" y="2479432"/>
            <a:ext cx="14130457" cy="3676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8" lvl="1" indent="-323849" algn="just">
              <a:lnSpc>
                <a:spcPts val="4949"/>
              </a:lnSpc>
              <a:buFont typeface="Arial"/>
              <a:buChar char="•"/>
            </a:pPr>
            <a:r>
              <a:rPr lang="en-US" sz="2999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An online perfume catalog with interactive browsing.</a:t>
            </a:r>
          </a:p>
          <a:p>
            <a:pPr marL="647698" lvl="1" indent="-323849" algn="just">
              <a:lnSpc>
                <a:spcPts val="4949"/>
              </a:lnSpc>
              <a:buFont typeface="Arial"/>
              <a:buChar char="•"/>
            </a:pPr>
            <a:r>
              <a:rPr lang="en-US" sz="2999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Spring Boot backend provides static data for perfumes.</a:t>
            </a:r>
          </a:p>
          <a:p>
            <a:pPr marL="647698" lvl="1" indent="-323849" algn="just">
              <a:lnSpc>
                <a:spcPts val="4949"/>
              </a:lnSpc>
              <a:buFont typeface="Arial"/>
              <a:buChar char="•"/>
            </a:pPr>
            <a:r>
              <a:rPr lang="en-US" sz="2999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HTML, CSS, and JavaScript frontend displays the perfumes dynamically.</a:t>
            </a:r>
          </a:p>
          <a:p>
            <a:pPr marL="647698" lvl="1" indent="-323849" algn="just">
              <a:lnSpc>
                <a:spcPts val="4949"/>
              </a:lnSpc>
              <a:buFont typeface="Arial"/>
              <a:buChar char="•"/>
            </a:pPr>
            <a:r>
              <a:rPr lang="en-US" sz="2999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Users can navigate between pages and view product details.</a:t>
            </a:r>
          </a:p>
          <a:p>
            <a:pPr marL="647698" lvl="1" indent="-323849" algn="just">
              <a:lnSpc>
                <a:spcPts val="4949"/>
              </a:lnSpc>
              <a:buFont typeface="Arial"/>
              <a:buChar char="•"/>
            </a:pPr>
            <a:r>
              <a:rPr lang="en-US" sz="2999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Helps understand how backend and frontend communicate in a web app.</a:t>
            </a:r>
          </a:p>
          <a:p>
            <a:pPr algn="just">
              <a:lnSpc>
                <a:spcPts val="4949"/>
              </a:lnSpc>
            </a:pPr>
            <a:endParaRPr lang="en-US" sz="2999" spc="5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V="1">
            <a:off x="-755771" y="-136158"/>
            <a:ext cx="8558066" cy="8573655"/>
          </a:xfrm>
          <a:custGeom>
            <a:avLst/>
            <a:gdLst/>
            <a:ahLst/>
            <a:cxnLst/>
            <a:rect l="l" t="t" r="r" b="b"/>
            <a:pathLst>
              <a:path w="8558066" h="8573655">
                <a:moveTo>
                  <a:pt x="0" y="8573655"/>
                </a:moveTo>
                <a:lnTo>
                  <a:pt x="8558066" y="8573655"/>
                </a:lnTo>
                <a:lnTo>
                  <a:pt x="8558066" y="0"/>
                </a:lnTo>
                <a:lnTo>
                  <a:pt x="0" y="0"/>
                </a:lnTo>
                <a:lnTo>
                  <a:pt x="0" y="85736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flipV="1">
            <a:off x="9793293" y="5707415"/>
            <a:ext cx="7358247" cy="7358247"/>
          </a:xfrm>
          <a:custGeom>
            <a:avLst/>
            <a:gdLst/>
            <a:ahLst/>
            <a:cxnLst/>
            <a:rect l="l" t="t" r="r" b="b"/>
            <a:pathLst>
              <a:path w="7358247" h="7358247">
                <a:moveTo>
                  <a:pt x="0" y="7358246"/>
                </a:moveTo>
                <a:lnTo>
                  <a:pt x="7358246" y="7358246"/>
                </a:lnTo>
                <a:lnTo>
                  <a:pt x="7358246" y="0"/>
                </a:lnTo>
                <a:lnTo>
                  <a:pt x="0" y="0"/>
                </a:lnTo>
                <a:lnTo>
                  <a:pt x="0" y="73582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200890" y="1665088"/>
            <a:ext cx="6002016" cy="640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85"/>
              </a:lnSpc>
            </a:pPr>
            <a:r>
              <a:rPr lang="en-US" sz="4532" b="1" spc="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ADVANTAGES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582260" y="2512049"/>
            <a:ext cx="12688848" cy="3195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8782" lvl="1" indent="-329391" algn="just">
              <a:lnSpc>
                <a:spcPts val="5126"/>
              </a:lnSpc>
              <a:buFont typeface="Arial"/>
              <a:buChar char="•"/>
            </a:pPr>
            <a:r>
              <a:rPr lang="en-US" sz="3051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Easy to run locally — no complex setup required.</a:t>
            </a:r>
          </a:p>
          <a:p>
            <a:pPr marL="658782" lvl="1" indent="-329391" algn="just">
              <a:lnSpc>
                <a:spcPts val="5126"/>
              </a:lnSpc>
              <a:buFont typeface="Arial"/>
              <a:buChar char="•"/>
            </a:pPr>
            <a:r>
              <a:rPr lang="en-US" sz="3051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Beginner-friendly for learning full-stack development.</a:t>
            </a:r>
          </a:p>
          <a:p>
            <a:pPr marL="658782" lvl="1" indent="-329391" algn="just">
              <a:lnSpc>
                <a:spcPts val="5126"/>
              </a:lnSpc>
              <a:buFont typeface="Arial"/>
              <a:buChar char="•"/>
            </a:pPr>
            <a:r>
              <a:rPr lang="en-US" sz="3051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Interactive user interface with dynamic product display.</a:t>
            </a:r>
          </a:p>
          <a:p>
            <a:pPr marL="658782" lvl="1" indent="-329391" algn="just">
              <a:lnSpc>
                <a:spcPts val="5126"/>
              </a:lnSpc>
              <a:buFont typeface="Arial"/>
              <a:buChar char="•"/>
            </a:pPr>
            <a:r>
              <a:rPr lang="en-US" sz="3051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Can be extended later to include database or payment features.</a:t>
            </a:r>
          </a:p>
          <a:p>
            <a:pPr marL="658782" lvl="1" indent="-329391" algn="just">
              <a:lnSpc>
                <a:spcPts val="5126"/>
              </a:lnSpc>
              <a:buFont typeface="Arial"/>
              <a:buChar char="•"/>
            </a:pPr>
            <a:r>
              <a:rPr lang="en-US" sz="3051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Demonstrates real-world project structure on a small scale.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V="1">
            <a:off x="-1449175" y="-220557"/>
            <a:ext cx="8558066" cy="8573655"/>
          </a:xfrm>
          <a:custGeom>
            <a:avLst/>
            <a:gdLst/>
            <a:ahLst/>
            <a:cxnLst/>
            <a:rect l="l" t="t" r="r" b="b"/>
            <a:pathLst>
              <a:path w="8558066" h="8573655">
                <a:moveTo>
                  <a:pt x="0" y="8573655"/>
                </a:moveTo>
                <a:lnTo>
                  <a:pt x="8558067" y="8573655"/>
                </a:lnTo>
                <a:lnTo>
                  <a:pt x="8558067" y="0"/>
                </a:lnTo>
                <a:lnTo>
                  <a:pt x="0" y="0"/>
                </a:lnTo>
                <a:lnTo>
                  <a:pt x="0" y="85736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flipV="1">
            <a:off x="11497756" y="7411878"/>
            <a:ext cx="5653784" cy="5653784"/>
          </a:xfrm>
          <a:custGeom>
            <a:avLst/>
            <a:gdLst/>
            <a:ahLst/>
            <a:cxnLst/>
            <a:rect l="l" t="t" r="r" b="b"/>
            <a:pathLst>
              <a:path w="5653784" h="5653784">
                <a:moveTo>
                  <a:pt x="0" y="5653783"/>
                </a:moveTo>
                <a:lnTo>
                  <a:pt x="5653783" y="5653783"/>
                </a:lnTo>
                <a:lnTo>
                  <a:pt x="5653783" y="0"/>
                </a:lnTo>
                <a:lnTo>
                  <a:pt x="0" y="0"/>
                </a:lnTo>
                <a:lnTo>
                  <a:pt x="0" y="565378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605068" y="1404818"/>
            <a:ext cx="6002016" cy="640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85"/>
              </a:lnSpc>
            </a:pPr>
            <a:r>
              <a:rPr lang="en-US" sz="4532" b="1" spc="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DISADVANTAGES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592222" y="2402007"/>
            <a:ext cx="12571877" cy="27414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6115" lvl="1" indent="-363058" algn="just">
              <a:lnSpc>
                <a:spcPts val="5549"/>
              </a:lnSpc>
              <a:buFont typeface="Arial"/>
              <a:buChar char="•"/>
            </a:pPr>
            <a:r>
              <a:rPr lang="en-US" sz="3363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Data is static — new perfumes require code updates.</a:t>
            </a:r>
          </a:p>
          <a:p>
            <a:pPr marL="726115" lvl="1" indent="-363058" algn="just">
              <a:lnSpc>
                <a:spcPts val="5549"/>
              </a:lnSpc>
              <a:buFont typeface="Arial"/>
              <a:buChar char="•"/>
            </a:pPr>
            <a:r>
              <a:rPr lang="en-US" sz="3363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No login, shopping cart, or payment system.</a:t>
            </a:r>
          </a:p>
          <a:p>
            <a:pPr marL="726115" lvl="1" indent="-363058" algn="just">
              <a:lnSpc>
                <a:spcPts val="5549"/>
              </a:lnSpc>
              <a:buFont typeface="Arial"/>
              <a:buChar char="•"/>
            </a:pPr>
            <a:r>
              <a:rPr lang="en-US" sz="3363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Limited functionality — only for demonstration purposes.</a:t>
            </a:r>
          </a:p>
          <a:p>
            <a:pPr marL="726115" lvl="1" indent="-363058" algn="just">
              <a:lnSpc>
                <a:spcPts val="5549"/>
              </a:lnSpc>
              <a:buFont typeface="Arial"/>
              <a:buChar char="•"/>
            </a:pPr>
            <a:r>
              <a:rPr lang="en-US" sz="3363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Not suitable for production use.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-420279" y="-3129351"/>
            <a:ext cx="7962927" cy="7962927"/>
          </a:xfrm>
          <a:custGeom>
            <a:avLst/>
            <a:gdLst/>
            <a:ahLst/>
            <a:cxnLst/>
            <a:rect l="l" t="t" r="r" b="b"/>
            <a:pathLst>
              <a:path w="7962927" h="7962927">
                <a:moveTo>
                  <a:pt x="7962927" y="7962927"/>
                </a:moveTo>
                <a:lnTo>
                  <a:pt x="0" y="7962927"/>
                </a:lnTo>
                <a:lnTo>
                  <a:pt x="0" y="0"/>
                </a:lnTo>
                <a:lnTo>
                  <a:pt x="7962927" y="0"/>
                </a:lnTo>
                <a:lnTo>
                  <a:pt x="7962927" y="796292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-5400000" flipH="1">
            <a:off x="11273726" y="3425267"/>
            <a:ext cx="7629348" cy="7643245"/>
          </a:xfrm>
          <a:custGeom>
            <a:avLst/>
            <a:gdLst/>
            <a:ahLst/>
            <a:cxnLst/>
            <a:rect l="l" t="t" r="r" b="b"/>
            <a:pathLst>
              <a:path w="7629348" h="7643245">
                <a:moveTo>
                  <a:pt x="7629349" y="0"/>
                </a:moveTo>
                <a:lnTo>
                  <a:pt x="0" y="0"/>
                </a:lnTo>
                <a:lnTo>
                  <a:pt x="0" y="7643246"/>
                </a:lnTo>
                <a:lnTo>
                  <a:pt x="7629349" y="7643246"/>
                </a:lnTo>
                <a:lnTo>
                  <a:pt x="762934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656935" y="1473975"/>
            <a:ext cx="8578095" cy="640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85"/>
              </a:lnSpc>
            </a:pPr>
            <a:r>
              <a:rPr lang="en-US" sz="4532" b="1" spc="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HARDWARE REQUIREMENTS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710704" y="2563200"/>
            <a:ext cx="12866592" cy="2580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4302" lvl="1" indent="-332151" algn="just">
              <a:lnSpc>
                <a:spcPts val="5199"/>
              </a:lnSpc>
              <a:buFont typeface="Arial"/>
              <a:buChar char="•"/>
            </a:pPr>
            <a:r>
              <a:rPr lang="en-US" sz="3076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Processor: Intel i3 or higher</a:t>
            </a:r>
          </a:p>
          <a:p>
            <a:pPr marL="664302" lvl="1" indent="-332151" algn="just">
              <a:lnSpc>
                <a:spcPts val="5199"/>
              </a:lnSpc>
              <a:buFont typeface="Arial"/>
              <a:buChar char="•"/>
            </a:pPr>
            <a:r>
              <a:rPr lang="en-US" sz="3076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RAM: Minimum 4 GB</a:t>
            </a:r>
          </a:p>
          <a:p>
            <a:pPr marL="664302" lvl="1" indent="-332151" algn="just">
              <a:lnSpc>
                <a:spcPts val="5199"/>
              </a:lnSpc>
              <a:buFont typeface="Arial"/>
              <a:buChar char="•"/>
            </a:pPr>
            <a:r>
              <a:rPr lang="en-US" sz="3076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Storage: Minimum 5 GB free</a:t>
            </a:r>
          </a:p>
          <a:p>
            <a:pPr marL="664302" lvl="1" indent="-332151" algn="just">
              <a:lnSpc>
                <a:spcPts val="5199"/>
              </a:lnSpc>
              <a:buFont typeface="Arial"/>
              <a:buChar char="•"/>
            </a:pPr>
            <a:r>
              <a:rPr lang="en-US" sz="3076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Monitor: 1024×768 resolution or higher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V="1">
            <a:off x="-1449175" y="-220557"/>
            <a:ext cx="8558066" cy="8573655"/>
          </a:xfrm>
          <a:custGeom>
            <a:avLst/>
            <a:gdLst/>
            <a:ahLst/>
            <a:cxnLst/>
            <a:rect l="l" t="t" r="r" b="b"/>
            <a:pathLst>
              <a:path w="8558066" h="8573655">
                <a:moveTo>
                  <a:pt x="0" y="8573655"/>
                </a:moveTo>
                <a:lnTo>
                  <a:pt x="8558067" y="8573655"/>
                </a:lnTo>
                <a:lnTo>
                  <a:pt x="8558067" y="0"/>
                </a:lnTo>
                <a:lnTo>
                  <a:pt x="0" y="0"/>
                </a:lnTo>
                <a:lnTo>
                  <a:pt x="0" y="85736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flipV="1">
            <a:off x="12020093" y="5548144"/>
            <a:ext cx="7420312" cy="7420312"/>
          </a:xfrm>
          <a:custGeom>
            <a:avLst/>
            <a:gdLst/>
            <a:ahLst/>
            <a:cxnLst/>
            <a:rect l="l" t="t" r="r" b="b"/>
            <a:pathLst>
              <a:path w="7420312" h="7420312">
                <a:moveTo>
                  <a:pt x="0" y="7420312"/>
                </a:moveTo>
                <a:lnTo>
                  <a:pt x="7420312" y="7420312"/>
                </a:lnTo>
                <a:lnTo>
                  <a:pt x="7420312" y="0"/>
                </a:lnTo>
                <a:lnTo>
                  <a:pt x="0" y="0"/>
                </a:lnTo>
                <a:lnTo>
                  <a:pt x="0" y="742031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414888" y="1750601"/>
            <a:ext cx="8578095" cy="640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85"/>
              </a:lnSpc>
            </a:pPr>
            <a:r>
              <a:rPr lang="en-US" sz="4532" b="1" spc="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SOFTWARE REQUIREMENTS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903597" y="3003530"/>
            <a:ext cx="9116496" cy="3280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8496" lvl="1" indent="-329248" algn="just">
              <a:lnSpc>
                <a:spcPts val="5276"/>
              </a:lnSpc>
              <a:buFont typeface="Arial"/>
              <a:buChar char="•"/>
            </a:pPr>
            <a:r>
              <a:rPr lang="en-US" sz="3050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Operating System: Windows / Linux / macOS</a:t>
            </a:r>
          </a:p>
          <a:p>
            <a:pPr marL="658496" lvl="1" indent="-329248" algn="just">
              <a:lnSpc>
                <a:spcPts val="5276"/>
              </a:lnSpc>
              <a:buFont typeface="Arial"/>
              <a:buChar char="•"/>
            </a:pPr>
            <a:r>
              <a:rPr lang="en-US" sz="3050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Backend: Spring Boot (Java)</a:t>
            </a:r>
          </a:p>
          <a:p>
            <a:pPr marL="658496" lvl="1" indent="-329248" algn="just">
              <a:lnSpc>
                <a:spcPts val="5276"/>
              </a:lnSpc>
              <a:buFont typeface="Arial"/>
              <a:buChar char="•"/>
            </a:pPr>
            <a:r>
              <a:rPr lang="en-US" sz="3050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Frontend: HTML, CSS, JavaScript</a:t>
            </a:r>
          </a:p>
          <a:p>
            <a:pPr marL="658496" lvl="1" indent="-329248" algn="just">
              <a:lnSpc>
                <a:spcPts val="5276"/>
              </a:lnSpc>
              <a:buFont typeface="Arial"/>
              <a:buChar char="•"/>
            </a:pPr>
            <a:r>
              <a:rPr lang="en-US" sz="3050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IDE: IntelliJ IDEA / Eclipse / VS Code</a:t>
            </a:r>
          </a:p>
          <a:p>
            <a:pPr marL="658496" lvl="1" indent="-329248" algn="just">
              <a:lnSpc>
                <a:spcPts val="5276"/>
              </a:lnSpc>
              <a:buFont typeface="Arial"/>
              <a:buChar char="•"/>
            </a:pPr>
            <a:r>
              <a:rPr lang="en-US" sz="3050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Browser: Chrome, Edge, Firefox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0734914" y="-869322"/>
            <a:ext cx="8558066" cy="8573655"/>
          </a:xfrm>
          <a:custGeom>
            <a:avLst/>
            <a:gdLst/>
            <a:ahLst/>
            <a:cxnLst/>
            <a:rect l="l" t="t" r="r" b="b"/>
            <a:pathLst>
              <a:path w="8558066" h="8573655">
                <a:moveTo>
                  <a:pt x="0" y="0"/>
                </a:moveTo>
                <a:lnTo>
                  <a:pt x="8558067" y="0"/>
                </a:lnTo>
                <a:lnTo>
                  <a:pt x="8558067" y="8573655"/>
                </a:lnTo>
                <a:lnTo>
                  <a:pt x="0" y="85736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-5400000" flipH="1" flipV="1">
            <a:off x="-2447999" y="7316395"/>
            <a:ext cx="6611341" cy="6611341"/>
          </a:xfrm>
          <a:custGeom>
            <a:avLst/>
            <a:gdLst/>
            <a:ahLst/>
            <a:cxnLst/>
            <a:rect l="l" t="t" r="r" b="b"/>
            <a:pathLst>
              <a:path w="6611341" h="6611341">
                <a:moveTo>
                  <a:pt x="6611341" y="6611341"/>
                </a:moveTo>
                <a:lnTo>
                  <a:pt x="0" y="6611341"/>
                </a:lnTo>
                <a:lnTo>
                  <a:pt x="0" y="0"/>
                </a:lnTo>
                <a:lnTo>
                  <a:pt x="6611341" y="0"/>
                </a:lnTo>
                <a:lnTo>
                  <a:pt x="6611341" y="6611341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716975" y="1670683"/>
            <a:ext cx="3270335" cy="640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985"/>
              </a:lnSpc>
            </a:pPr>
            <a:r>
              <a:rPr lang="en-US" sz="4532" b="1" spc="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MODULES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227183" y="2664876"/>
            <a:ext cx="14351675" cy="3330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8496" lvl="1" indent="-329248" algn="just">
              <a:lnSpc>
                <a:spcPts val="5337"/>
              </a:lnSpc>
              <a:buAutoNum type="arabicPeriod"/>
            </a:pPr>
            <a:r>
              <a:rPr lang="en-US" sz="3050" b="1" spc="6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Home Module</a:t>
            </a:r>
            <a:r>
              <a:rPr lang="en-US" sz="3050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– Shows featured perfumes and site navigation.</a:t>
            </a:r>
          </a:p>
          <a:p>
            <a:pPr marL="658496" lvl="1" indent="-329248" algn="just">
              <a:lnSpc>
                <a:spcPts val="5337"/>
              </a:lnSpc>
              <a:buAutoNum type="arabicPeriod"/>
            </a:pPr>
            <a:r>
              <a:rPr lang="en-US" sz="3050" b="1" spc="6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Product Module</a:t>
            </a:r>
            <a:r>
              <a:rPr lang="en-US" sz="3050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– Displays perfumes with images, names, and prices.</a:t>
            </a:r>
          </a:p>
          <a:p>
            <a:pPr marL="658496" lvl="1" indent="-329248" algn="just">
              <a:lnSpc>
                <a:spcPts val="5337"/>
              </a:lnSpc>
              <a:buAutoNum type="arabicPeriod"/>
            </a:pPr>
            <a:r>
              <a:rPr lang="en-US" sz="3050" b="1" spc="6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Backend Module</a:t>
            </a:r>
            <a:r>
              <a:rPr lang="en-US" sz="3050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– Sends hardcoded perfume data to the frontend.</a:t>
            </a:r>
          </a:p>
          <a:p>
            <a:pPr marL="658496" lvl="1" indent="-329248" algn="just">
              <a:lnSpc>
                <a:spcPts val="5337"/>
              </a:lnSpc>
              <a:buAutoNum type="arabicPeriod"/>
            </a:pPr>
            <a:r>
              <a:rPr lang="en-US" sz="3050" b="1" spc="6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Frontend Module</a:t>
            </a:r>
            <a:r>
              <a:rPr lang="en-US" sz="3050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– Displays perfume data and handles user interactions.</a:t>
            </a:r>
          </a:p>
          <a:p>
            <a:pPr marL="658496" lvl="1" indent="-329248" algn="just">
              <a:lnSpc>
                <a:spcPts val="5337"/>
              </a:lnSpc>
              <a:buAutoNum type="arabicPeriod"/>
            </a:pPr>
            <a:r>
              <a:rPr lang="en-US" sz="3050" b="1" spc="6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About/Contact Module </a:t>
            </a:r>
            <a:r>
              <a:rPr lang="en-US" sz="3050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– Provides static information about the site.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</Words>
  <Application>Microsoft Office PowerPoint</Application>
  <PresentationFormat>Custom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Open Sauce Bold</vt:lpstr>
      <vt:lpstr>Open Sauce</vt:lpstr>
      <vt:lpstr>Arial</vt:lpstr>
      <vt:lpstr>Open Sauce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Purple Modern Programming Presentation</dc:title>
  <cp:lastModifiedBy>Ramireddy Bindupriya</cp:lastModifiedBy>
  <cp:revision>2</cp:revision>
  <dcterms:created xsi:type="dcterms:W3CDTF">2006-08-16T00:00:00Z</dcterms:created>
  <dcterms:modified xsi:type="dcterms:W3CDTF">2025-10-29T05:34:19Z</dcterms:modified>
  <dc:identifier>DAG3Au0AUm0</dc:identifier>
</cp:coreProperties>
</file>