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8" r:id="rId2"/>
  </p:sldMasterIdLst>
  <p:notesMasterIdLst>
    <p:notesMasterId r:id="rId42"/>
  </p:notesMasterIdLst>
  <p:sldIdLst>
    <p:sldId id="256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2" r:id="rId14"/>
    <p:sldId id="271" r:id="rId15"/>
    <p:sldId id="273" r:id="rId16"/>
    <p:sldId id="275" r:id="rId17"/>
    <p:sldId id="294" r:id="rId18"/>
    <p:sldId id="295" r:id="rId19"/>
    <p:sldId id="296" r:id="rId20"/>
    <p:sldId id="276" r:id="rId21"/>
    <p:sldId id="274" r:id="rId22"/>
    <p:sldId id="278" r:id="rId23"/>
    <p:sldId id="279" r:id="rId24"/>
    <p:sldId id="284" r:id="rId25"/>
    <p:sldId id="277" r:id="rId26"/>
    <p:sldId id="286" r:id="rId27"/>
    <p:sldId id="287" r:id="rId28"/>
    <p:sldId id="292" r:id="rId29"/>
    <p:sldId id="289" r:id="rId30"/>
    <p:sldId id="290" r:id="rId31"/>
    <p:sldId id="291" r:id="rId32"/>
    <p:sldId id="297" r:id="rId33"/>
    <p:sldId id="298" r:id="rId34"/>
    <p:sldId id="288" r:id="rId35"/>
    <p:sldId id="280" r:id="rId36"/>
    <p:sldId id="281" r:id="rId37"/>
    <p:sldId id="282" r:id="rId38"/>
    <p:sldId id="283" r:id="rId39"/>
    <p:sldId id="293" r:id="rId40"/>
    <p:sldId id="262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AF77D-4E77-4C2D-A634-A03ED7AAA39C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734F-F82F-46A1-BFB8-351FFE752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734F-F82F-46A1-BFB8-351FFE752E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6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734F-F82F-46A1-BFB8-351FFE752E3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1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spending more time on a treadmill burns more calories. Negative correlation: A negative correlation between two variables means that the variables move in opposite directions.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734F-F82F-46A1-BFB8-351FFE752E3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2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35368" y="-2028199"/>
            <a:ext cx="10356937" cy="4510700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90883" y="2545513"/>
            <a:ext cx="469707" cy="471817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964900" y="2104569"/>
            <a:ext cx="736401" cy="7364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7021664" y="5640659"/>
            <a:ext cx="4210344" cy="395443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345600" y="2321396"/>
            <a:ext cx="9500800" cy="15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133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345600" y="3850995"/>
            <a:ext cx="9500800" cy="6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77053" y="1727661"/>
            <a:ext cx="736401" cy="7364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9276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486567" y="-2294599"/>
            <a:ext cx="12858667" cy="4510700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3399200" y="3858600"/>
            <a:ext cx="5393600" cy="16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00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0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8491033" y="2159729"/>
            <a:ext cx="4004400" cy="2087207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950747" y="-3311315"/>
            <a:ext cx="10512292" cy="457836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95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5900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8960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824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6672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6692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6672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6692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6672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6692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955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7833" y="2707533"/>
            <a:ext cx="6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8491033" y="2159729"/>
            <a:ext cx="1732520" cy="2087207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365786" y="-3311315"/>
            <a:ext cx="10512292" cy="457836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113268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113288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113268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113288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113268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113288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9886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692147" y="-3311315"/>
            <a:ext cx="10512292" cy="457836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899500" y="4428267"/>
            <a:ext cx="1306400" cy="4633533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9599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9600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9599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9600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88963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88964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88963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88964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299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3200800" y="2756551"/>
            <a:ext cx="5790400" cy="1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3200600" y="4443651"/>
            <a:ext cx="5790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974022" y="6091837"/>
            <a:ext cx="1376949" cy="210105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365957" y="-1334686"/>
            <a:ext cx="13506664" cy="3412633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8543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Title and One Columns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754995" y="-715720"/>
            <a:ext cx="11170635" cy="2152957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823233" y="4428267"/>
            <a:ext cx="1306400" cy="4633533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960167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1181600" y="3647833"/>
            <a:ext cx="4112400" cy="18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9685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Title and One Columns 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819533" y="-715720"/>
            <a:ext cx="11170635" cy="2152957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10105540" y="4428267"/>
            <a:ext cx="1306400" cy="4633533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6898000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6897833" y="3429000"/>
            <a:ext cx="4334000" cy="200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749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493553" y="-3311315"/>
            <a:ext cx="10512292" cy="457836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9629577" y="6091830"/>
            <a:ext cx="1174713" cy="387569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9600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9600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9600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9600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46518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46518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46518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46518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83436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83436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83436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83436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6279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973969" y="6092016"/>
            <a:ext cx="2136199" cy="325957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11317867" y="3638634"/>
            <a:ext cx="2069533" cy="4633533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486567" y="-3137999"/>
            <a:ext cx="12858667" cy="4510700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960000" y="418900"/>
            <a:ext cx="10272000" cy="11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4651800" y="2637767"/>
            <a:ext cx="2888400" cy="211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3324000" y="5049600"/>
            <a:ext cx="55440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6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4122123" y="-2690216"/>
            <a:ext cx="10544692" cy="4127363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395224" y="6097037"/>
            <a:ext cx="3558163" cy="334192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960000" y="2108367"/>
            <a:ext cx="4679600" cy="8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960000" y="3488751"/>
            <a:ext cx="4679600" cy="185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5880267" y="760951"/>
            <a:ext cx="6213203" cy="5336092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655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642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C51E-DCCB-44D2-A4F6-35E9FB61E249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6A39-33BC-471C-8E86-B0BB9086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56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88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754995" y="-1108420"/>
            <a:ext cx="11170635" cy="2152957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7901957" y="6277587"/>
            <a:ext cx="3558163" cy="334192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960000" y="1656567"/>
            <a:ext cx="10272000" cy="44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2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988719" y="-3311315"/>
            <a:ext cx="10512292" cy="457836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621833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6978800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621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6978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83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4185714" y="-1710845"/>
            <a:ext cx="10592729" cy="3477492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408900" y="4741267"/>
            <a:ext cx="2069533" cy="4633533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064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5945001" y="436734"/>
            <a:ext cx="54033" cy="1471500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6552400" y="2133600"/>
            <a:ext cx="4679600" cy="78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6552233" y="3429000"/>
            <a:ext cx="4679600" cy="19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376867" y="2314002"/>
            <a:ext cx="3277628" cy="2851433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810833" y="3714967"/>
            <a:ext cx="3503833" cy="358700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1218176" y="-1011211"/>
            <a:ext cx="14372897" cy="3803905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5186933" y="8465859"/>
            <a:ext cx="98895" cy="98861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>
            <a:off x="4921277" y="6091830"/>
            <a:ext cx="1174713" cy="387569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5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1207400" y="1760800"/>
            <a:ext cx="9777200" cy="333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2351000" y="2466400"/>
            <a:ext cx="7490000" cy="19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087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362299" y="-2607399"/>
            <a:ext cx="10356937" cy="4510700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10297619" y="1672327"/>
            <a:ext cx="1424248" cy="1289669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3399200" y="2962000"/>
            <a:ext cx="53936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3399200" y="4306900"/>
            <a:ext cx="5393600" cy="9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4863100" y="1617100"/>
            <a:ext cx="25688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247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2013705" y="-1108420"/>
            <a:ext cx="11170635" cy="2152957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51499" y="4280834"/>
            <a:ext cx="715233" cy="4633533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5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156767"/>
            <a:ext cx="102720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0952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9" name="Google Shape;1849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6847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maroshan/Clustering-of-Mall-Customers/blob/master/Mall_Customers.csv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card-appreciate-701985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maroshan/Clustering-of-Mall-Customers/blob/master/Mall_Customers.csv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C74E-7862-4F6B-948D-2A3D9D35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08710"/>
            <a:ext cx="12331959" cy="800219"/>
          </a:xfrm>
        </p:spPr>
        <p:txBody>
          <a:bodyPr>
            <a:no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17MDC36 BUSINESS STATISTICS LAB USING 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6AF32-D3B0-49AD-B672-91A6EA6D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181" y="4402487"/>
            <a:ext cx="3663820" cy="1259732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Kaaviasudhan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 S  2033016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Santhosh K V         2033030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Thilak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 L              2033037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4BDB5-E5D4-4056-85EA-D32F56D95EAB}"/>
              </a:ext>
            </a:extLst>
          </p:cNvPr>
          <p:cNvSpPr txBox="1"/>
          <p:nvPr/>
        </p:nvSpPr>
        <p:spPr>
          <a:xfrm>
            <a:off x="4499484" y="2326646"/>
            <a:ext cx="7692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Mall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0E11A-261A-4BD8-8643-D00FE629FE9A}"/>
              </a:ext>
            </a:extLst>
          </p:cNvPr>
          <p:cNvSpPr txBox="1"/>
          <p:nvPr/>
        </p:nvSpPr>
        <p:spPr>
          <a:xfrm>
            <a:off x="1153625" y="5032353"/>
            <a:ext cx="4077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 NAME:</a:t>
            </a:r>
          </a:p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S.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Chandia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M.C.A,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M.Phil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</a:t>
            </a:r>
            <a:endParaRPr lang="en-IN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0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4AC6-DD56-4B40-B04C-3EE6D393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BOXPLOT CHART - OUTPUT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89B1C3-6F92-4B06-84DC-8FADDF03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951" y="3233310"/>
            <a:ext cx="4998098" cy="36433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514B2-F0C9-41BB-A55C-194CEEE02B3F}"/>
              </a:ext>
            </a:extLst>
          </p:cNvPr>
          <p:cNvSpPr txBox="1"/>
          <p:nvPr/>
        </p:nvSpPr>
        <p:spPr>
          <a:xfrm>
            <a:off x="513184" y="1871509"/>
            <a:ext cx="1122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boxplot(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mall.data$Annual.Income..k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 ~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mall.data$Age,data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mall.data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main="AGE VS ANNUAL INCOME",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="AGE",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"ANNUAL INCOME" , col = rainbow(7))</a:t>
            </a:r>
          </a:p>
          <a:p>
            <a:endParaRPr lang="en-IN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2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F57-C175-4285-9801-DFD09633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CHART - OUTPUT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BA28B3-3F8D-47CE-B8B3-95B73D3E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17" y="1996752"/>
            <a:ext cx="6091521" cy="44397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256D5-EB17-44B3-9A3D-1174AEC4F76A}"/>
              </a:ext>
            </a:extLst>
          </p:cNvPr>
          <p:cNvSpPr txBox="1"/>
          <p:nvPr/>
        </p:nvSpPr>
        <p:spPr>
          <a:xfrm>
            <a:off x="7124524" y="3459714"/>
            <a:ext cx="471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P CHART Analysis for Spending Amount </a:t>
            </a:r>
            <a:endParaRPr lang="en-IN" sz="24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4417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E717-544B-4A14-886F-F17F578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CHART -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725B8-0B30-4F91-8EEA-82B73EFF3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44" y="1597577"/>
            <a:ext cx="7130070" cy="5121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81392-410F-4DC9-9BD5-436BDD20FBC8}"/>
              </a:ext>
            </a:extLst>
          </p:cNvPr>
          <p:cNvSpPr txBox="1"/>
          <p:nvPr/>
        </p:nvSpPr>
        <p:spPr>
          <a:xfrm>
            <a:off x="7563062" y="3327181"/>
            <a:ext cx="471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P CHART Analysis for Annual Income</a:t>
            </a:r>
            <a:endParaRPr lang="en-IN" sz="24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62908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02CB-6E7E-4D6A-9367-2CD8B0A0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 CHART -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F1D32-1123-482B-A563-4604AD0E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80" y="1700214"/>
            <a:ext cx="6799745" cy="49338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3A89A-E153-406F-A094-C29153D6426F}"/>
              </a:ext>
            </a:extLst>
          </p:cNvPr>
          <p:cNvSpPr txBox="1"/>
          <p:nvPr/>
        </p:nvSpPr>
        <p:spPr>
          <a:xfrm>
            <a:off x="7563062" y="3327181"/>
            <a:ext cx="471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C CHART Analysis for Annual Income</a:t>
            </a:r>
            <a:endParaRPr lang="en-IN" sz="24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10248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7C51-40E1-4633-B069-D7EDA153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 CHART -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F1DB-570F-42B2-ACD8-F1B5F14D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57D16-9A3B-4B26-B96B-82770949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2" y="2101020"/>
            <a:ext cx="6229099" cy="4518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EB910-1B8A-45C7-9365-8888F91A686C}"/>
              </a:ext>
            </a:extLst>
          </p:cNvPr>
          <p:cNvSpPr txBox="1"/>
          <p:nvPr/>
        </p:nvSpPr>
        <p:spPr>
          <a:xfrm>
            <a:off x="6975234" y="3584944"/>
            <a:ext cx="471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C CHART Analysis for Spending Score</a:t>
            </a:r>
            <a:endParaRPr lang="en-IN" sz="24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96103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C74E-7862-4F6B-948D-2A3D9D35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08710"/>
            <a:ext cx="12331959" cy="800219"/>
          </a:xfrm>
        </p:spPr>
        <p:txBody>
          <a:bodyPr>
            <a:no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17MDC36 BUSINESS STATISTICS LAB USING 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6AF32-D3B0-49AD-B672-91A6EA6D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181" y="4402487"/>
            <a:ext cx="3663820" cy="1259732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Kaaviasudhan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 S  2033016</a:t>
            </a:r>
            <a:endParaRPr lang="en-I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Santhosh K V         2033030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Thilak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 L              2033037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4BDB5-E5D4-4056-85EA-D32F56D95EAB}"/>
              </a:ext>
            </a:extLst>
          </p:cNvPr>
          <p:cNvSpPr txBox="1"/>
          <p:nvPr/>
        </p:nvSpPr>
        <p:spPr>
          <a:xfrm>
            <a:off x="4499484" y="2326646"/>
            <a:ext cx="7692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Mall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0E11A-261A-4BD8-8643-D00FE629FE9A}"/>
              </a:ext>
            </a:extLst>
          </p:cNvPr>
          <p:cNvSpPr txBox="1"/>
          <p:nvPr/>
        </p:nvSpPr>
        <p:spPr>
          <a:xfrm>
            <a:off x="1153625" y="5032353"/>
            <a:ext cx="4077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 NAME:</a:t>
            </a:r>
          </a:p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S.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Chandia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M.C.A,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M.Phil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</a:t>
            </a:r>
            <a:endParaRPr lang="en-IN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9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0535-B025-4965-B05C-40599977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3444-1AD4-4F93-8DC9-AAEBA735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568938"/>
            <a:ext cx="10272000" cy="393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It is not possible to produce products in mass scale for every segment. Market segmentation is expensive in both production and marketing.</a:t>
            </a:r>
            <a:r>
              <a:rPr lang="en-US" sz="2000" b="0" i="0" dirty="0">
                <a:solidFill>
                  <a:srgbClr val="42414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It also creates promotional, problems and multiplies promotional difficulties and this leads to heavy investment.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3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B84B-6428-4FC3-A0C7-83716DED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215F-51DB-4A1A-BC5E-3AA5AD8B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408706"/>
            <a:ext cx="11232000" cy="40405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 gain a deeper approach of the customer are targeting.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forecast customers details.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 specific and should be tailored to address the requirements of each and every individual customer.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Therefore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through the data collected, companies can gain a deeper understanding of customer preferences as well as the requirements for discovering valuable segments that would reap them maximum profit.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34DAF-C668-432B-9579-B2525F16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77" y="5097496"/>
            <a:ext cx="4082920" cy="15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D435-E64D-4FE4-B0EF-B305A3C1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2E2F1-40A8-4F5E-9A7C-4601A92B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74" y="1539551"/>
            <a:ext cx="11350689" cy="502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Mall_Customer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dataset consists of  following features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And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Score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consists of 200 records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	 (GITHUB) 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https://github.com/sharmaroshan/Clustering-of-Mall-Customers/blob/master/Mall_Customers.csv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363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3469-BEC7-432C-A947-B15EC1E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METHODS/TECHNIQUES/TOOLS USED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E0E-1D86-4BBB-97BE-DB331F15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788737"/>
            <a:ext cx="10979015" cy="3313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Correlation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Linear Regression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Time Series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Kurskal</a:t>
            </a:r>
            <a:r>
              <a:rPr lang="en-US" sz="2000" dirty="0">
                <a:latin typeface="Times New Roman" panose="02020603050405020304" pitchFamily="18" charset="0"/>
              </a:rPr>
              <a:t> Wallis test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</a:rPr>
              <a:t>Cumsum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P – Chart and C – Chart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Box Plot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One Way ANOVA and Two Way ANOVA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11" name="Google Shape;11062;p62">
            <a:extLst>
              <a:ext uri="{FF2B5EF4-FFF2-40B4-BE49-F238E27FC236}">
                <a16:creationId xmlns:a16="http://schemas.microsoft.com/office/drawing/2014/main" id="{E629BF20-8892-4107-8B41-394654DEA075}"/>
              </a:ext>
            </a:extLst>
          </p:cNvPr>
          <p:cNvGrpSpPr/>
          <p:nvPr/>
        </p:nvGrpSpPr>
        <p:grpSpPr>
          <a:xfrm>
            <a:off x="7744408" y="4792134"/>
            <a:ext cx="3920411" cy="1878586"/>
            <a:chOff x="5159450" y="1919950"/>
            <a:chExt cx="1541050" cy="862500"/>
          </a:xfrm>
        </p:grpSpPr>
        <p:sp>
          <p:nvSpPr>
            <p:cNvPr id="12" name="Google Shape;11063;p62">
              <a:extLst>
                <a:ext uri="{FF2B5EF4-FFF2-40B4-BE49-F238E27FC236}">
                  <a16:creationId xmlns:a16="http://schemas.microsoft.com/office/drawing/2014/main" id="{8EE42251-2DBE-462B-8393-B3FE46AB40B2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" name="Google Shape;11064;p62">
              <a:extLst>
                <a:ext uri="{FF2B5EF4-FFF2-40B4-BE49-F238E27FC236}">
                  <a16:creationId xmlns:a16="http://schemas.microsoft.com/office/drawing/2014/main" id="{D80FE93C-536F-4ED6-B1B5-F5A238908E1E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4" name="Google Shape;11065;p62">
                <a:extLst>
                  <a:ext uri="{FF2B5EF4-FFF2-40B4-BE49-F238E27FC236}">
                    <a16:creationId xmlns:a16="http://schemas.microsoft.com/office/drawing/2014/main" id="{5F846E11-3212-4EC5-A2AA-5C1830FDB87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1066;p62">
                <a:extLst>
                  <a:ext uri="{FF2B5EF4-FFF2-40B4-BE49-F238E27FC236}">
                    <a16:creationId xmlns:a16="http://schemas.microsoft.com/office/drawing/2014/main" id="{C3F7B8F3-5A0E-41CD-AF56-F378FDF2AA96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7700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3344-1D18-4CA4-9D5E-F0A8C4D5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50DB-D62F-45D2-B0D9-6CE873D8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718228"/>
            <a:ext cx="10272000" cy="3935200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</a:rPr>
              <a:t>Customer Segmentation </a:t>
            </a:r>
            <a:r>
              <a:rPr lang="en-IN" sz="2000" dirty="0">
                <a:latin typeface="Times New Roman" panose="02020603050405020304" pitchFamily="18" charset="0"/>
              </a:rPr>
              <a:t>is the process of division of customer base into several groups of individuals that share a similarity in different ways that are relevant to marketing such as gender, age, interests, and miscellaneous spending habits.</a:t>
            </a:r>
          </a:p>
          <a:p>
            <a:endParaRPr lang="en-IN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customers who are individuals, attributes like age, gender, and marital status are frequently used. If these attributes are not maintained properly, the segments will be inaccurate and as a result, the information will likely be less useful. If the users do not feel comfortable with the quality of the data, they are likely not going to use the segments. </a:t>
            </a:r>
          </a:p>
          <a:p>
            <a:endParaRPr lang="en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D189-B95E-421E-A6F7-C2532454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F0A56-06BA-4954-9453-54DEAD759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122" y="1267033"/>
            <a:ext cx="8444849" cy="5595655"/>
          </a:xfrm>
        </p:spPr>
      </p:pic>
    </p:spTree>
    <p:extLst>
      <p:ext uri="{BB962C8B-B14F-4D97-AF65-F5344CB8AC3E}">
        <p14:creationId xmlns:p14="http://schemas.microsoft.com/office/powerpoint/2010/main" val="119061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D189-B95E-421E-A6F7-C2532454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BB29C-D9EA-4AD6-AC1F-8B7F054D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FDE35-B7EE-4B66-A656-B99875B1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18" y="1146198"/>
            <a:ext cx="8599163" cy="57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D189-B95E-421E-A6F7-C2532454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C0673-58D8-4B3C-A1D7-CEA323C79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401" y="1267033"/>
            <a:ext cx="8417095" cy="5590967"/>
          </a:xfrm>
        </p:spPr>
      </p:pic>
    </p:spTree>
    <p:extLst>
      <p:ext uri="{BB962C8B-B14F-4D97-AF65-F5344CB8AC3E}">
        <p14:creationId xmlns:p14="http://schemas.microsoft.com/office/powerpoint/2010/main" val="362193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D98B-7BF6-4697-990B-AAC8BC44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A93F-3D5D-4261-94A4-FD7E795D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999" y="1624922"/>
            <a:ext cx="8193331" cy="651201"/>
          </a:xfrm>
        </p:spPr>
        <p:txBody>
          <a:bodyPr/>
          <a:lstStyle/>
          <a:p>
            <a:r>
              <a:rPr lang="en-US" dirty="0"/>
              <a:t>An increase in one variable leads to an increase in the other variable and vice versa.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FDA7F-2CDA-448E-BBD7-8E08CDE8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89" y="4492023"/>
            <a:ext cx="627697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AC5F42-38DA-419E-B3A0-18C0EFA9863B}"/>
              </a:ext>
            </a:extLst>
          </p:cNvPr>
          <p:cNvSpPr txBox="1"/>
          <p:nvPr/>
        </p:nvSpPr>
        <p:spPr>
          <a:xfrm flipH="1">
            <a:off x="3145735" y="3012218"/>
            <a:ext cx="6497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dk1"/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Roboto"/>
              </a:rPr>
              <a:t>Source Code:</a:t>
            </a:r>
            <a:endParaRPr lang="en-IN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endParaRPr lang="en-IN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#cor() – Annual Income and Spending Income</a:t>
            </a:r>
          </a:p>
          <a:p>
            <a:r>
              <a:rPr lang="en-IN" sz="1600" dirty="0" err="1">
                <a:solidFill>
                  <a:schemeClr val="dk1"/>
                </a:solidFill>
                <a:latin typeface="Roboto"/>
                <a:sym typeface="Roboto"/>
              </a:rPr>
              <a:t>cor</a:t>
            </a:r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(mall.data$Annual.Income..k..,mall.data$Spending.Score..1.100.)</a:t>
            </a:r>
          </a:p>
          <a:p>
            <a:endParaRPr lang="en-IN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r>
              <a:rPr lang="en-IN" sz="1600" b="1" dirty="0">
                <a:solidFill>
                  <a:schemeClr val="dk1"/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Roboto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39675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3509-A369-4582-8D1A-AD44013C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EFDE-6504-4D92-BCBE-C3ADE038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662245"/>
            <a:ext cx="10272000" cy="885013"/>
          </a:xfrm>
        </p:spPr>
        <p:txBody>
          <a:bodyPr/>
          <a:lstStyle/>
          <a:p>
            <a:r>
              <a:rPr lang="en-US" dirty="0"/>
              <a:t>The main uses of regression analysis are forecasting, time series modeling and finding the cause and effect relationship between variables.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36613-2E15-4AED-A6D9-AB40842AFADD}"/>
              </a:ext>
            </a:extLst>
          </p:cNvPr>
          <p:cNvSpPr txBox="1"/>
          <p:nvPr/>
        </p:nvSpPr>
        <p:spPr>
          <a:xfrm flipH="1">
            <a:off x="3173728" y="3218003"/>
            <a:ext cx="64976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dk1"/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Roboto"/>
              </a:rPr>
              <a:t>Source Code:</a:t>
            </a:r>
          </a:p>
          <a:p>
            <a:endParaRPr lang="en-IN" sz="1600" b="1" dirty="0">
              <a:solidFill>
                <a:schemeClr val="dk1"/>
              </a:solidFill>
              <a:latin typeface="Roboto"/>
              <a:sym typeface="Roboto"/>
            </a:endParaRPr>
          </a:p>
          <a:p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x &lt;- c(</a:t>
            </a:r>
            <a:r>
              <a:rPr lang="en-IN" sz="1600" dirty="0" err="1">
                <a:solidFill>
                  <a:schemeClr val="dk1"/>
                </a:solidFill>
                <a:latin typeface="Roboto"/>
                <a:sym typeface="Roboto"/>
              </a:rPr>
              <a:t>mall.data$Gender</a:t>
            </a:r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)</a:t>
            </a:r>
          </a:p>
          <a:p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y &lt;- c(mall.data$Spending.Score..1.100.)</a:t>
            </a:r>
          </a:p>
          <a:p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relation &lt;- </a:t>
            </a:r>
            <a:r>
              <a:rPr lang="en-IN" sz="1600" dirty="0" err="1">
                <a:solidFill>
                  <a:schemeClr val="dk1"/>
                </a:solidFill>
                <a:latin typeface="Roboto"/>
                <a:sym typeface="Roboto"/>
              </a:rPr>
              <a:t>lm</a:t>
            </a:r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(</a:t>
            </a:r>
            <a:r>
              <a:rPr lang="en-IN" sz="1600" dirty="0" err="1">
                <a:solidFill>
                  <a:schemeClr val="dk1"/>
                </a:solidFill>
                <a:latin typeface="Roboto"/>
                <a:sym typeface="Roboto"/>
              </a:rPr>
              <a:t>y~x</a:t>
            </a:r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)</a:t>
            </a:r>
          </a:p>
          <a:p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print(relation)</a:t>
            </a:r>
          </a:p>
          <a:p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print(summary(relation))</a:t>
            </a:r>
          </a:p>
        </p:txBody>
      </p:sp>
    </p:spTree>
    <p:extLst>
      <p:ext uri="{BB962C8B-B14F-4D97-AF65-F5344CB8AC3E}">
        <p14:creationId xmlns:p14="http://schemas.microsoft.com/office/powerpoint/2010/main" val="291648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96D8-DCDD-42FE-941A-D446FE28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– Linear Regression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Gender VS Spending Score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703-3DC1-4C16-92CE-D15F6251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E5839-F76A-4237-88AF-42CD34FF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63194"/>
            <a:ext cx="117252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96D8-DCDD-42FE-941A-D446FE28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– Linear Regression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 VS Spending Score</a:t>
            </a:r>
            <a:b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703-3DC1-4C16-92CE-D15F6251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03E7A-3DAD-4028-B91D-9FD14734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977214"/>
            <a:ext cx="117252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9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7900-C148-41EB-94E8-A8967066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AF08-4C3F-4253-99CB-F233BBB0C5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33939" y="1929222"/>
            <a:ext cx="87241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Roboto"/>
              </a:rPr>
              <a:t>Time series graphs can be used to visualize trends in counts or numerical values over time.</a:t>
            </a:r>
            <a:endParaRPr lang="en-US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D78A1-6757-46A3-AF6E-F2AB0D21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67" y="2481535"/>
            <a:ext cx="4207266" cy="393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993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DF78-ADC0-41F7-B077-012B6A51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21476-9EDE-4124-AC54-50F5A09B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1224" y="2054775"/>
            <a:ext cx="4207266" cy="3933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747D0-2177-49E2-94D0-1B623DCF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" y="2378624"/>
            <a:ext cx="7651102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59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DF78-ADC0-41F7-B077-012B6A51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Spending Score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AC48D-0B8A-4E13-9CCC-0FCA17B8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7" y="2418962"/>
            <a:ext cx="7482860" cy="29718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2E2F75-F3FF-4AA3-81E8-A8EB121B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D63378-0906-49BE-8DEA-3CA76843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566" y="1946218"/>
            <a:ext cx="4447497" cy="41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9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0535-B025-4965-B05C-40599977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3444-1AD4-4F93-8DC9-AAEBA735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568938"/>
            <a:ext cx="10272000" cy="393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It is not possible to produce products in mass scale for every segment. Market segmentation is expensive in both production and marketing.</a:t>
            </a:r>
            <a:r>
              <a:rPr lang="en-US" sz="2000" b="0" i="0" dirty="0">
                <a:solidFill>
                  <a:srgbClr val="42414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Market segmentation also creates promotional, problems and multiplies promotional difficulties. Market segmentation leads to heavy investment.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03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B675-2F95-4C04-9CD6-DE3742E9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Kurskal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4A7C2-9028-469A-9ECB-C1B549F95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83" y="5105589"/>
            <a:ext cx="10271125" cy="13778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7E0B5-27BB-4C99-BDE9-667FA6312FF9}"/>
              </a:ext>
            </a:extLst>
          </p:cNvPr>
          <p:cNvSpPr txBox="1"/>
          <p:nvPr/>
        </p:nvSpPr>
        <p:spPr>
          <a:xfrm flipH="1">
            <a:off x="1035083" y="2990461"/>
            <a:ext cx="57775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dk1"/>
                </a:solidFill>
                <a:latin typeface="Roboto"/>
                <a:sym typeface="Roboto"/>
              </a:rPr>
              <a:t>Source Code:</a:t>
            </a:r>
          </a:p>
          <a:p>
            <a:endParaRPr lang="en-IN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#Non-Parametric  Kruskal</a:t>
            </a:r>
          </a:p>
          <a:p>
            <a:r>
              <a:rPr lang="en-IN" sz="1600" dirty="0" err="1">
                <a:solidFill>
                  <a:schemeClr val="dk1"/>
                </a:solidFill>
                <a:latin typeface="Roboto"/>
                <a:sym typeface="Roboto"/>
              </a:rPr>
              <a:t>kruskal</a:t>
            </a:r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 &lt;- </a:t>
            </a:r>
            <a:r>
              <a:rPr lang="en-IN" sz="1600" dirty="0" err="1">
                <a:solidFill>
                  <a:schemeClr val="dk1"/>
                </a:solidFill>
                <a:latin typeface="Roboto"/>
                <a:sym typeface="Roboto"/>
              </a:rPr>
              <a:t>kruskal.test</a:t>
            </a:r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(</a:t>
            </a:r>
            <a:r>
              <a:rPr lang="en-IN" sz="1600" dirty="0" err="1">
                <a:solidFill>
                  <a:schemeClr val="dk1"/>
                </a:solidFill>
                <a:latin typeface="Roboto"/>
                <a:sym typeface="Roboto"/>
              </a:rPr>
              <a:t>mall.data$Annual.Income..k</a:t>
            </a:r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.. ~ mall.data$Spending.Score..1.100.)</a:t>
            </a:r>
          </a:p>
          <a:p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print(</a:t>
            </a:r>
            <a:r>
              <a:rPr lang="en-IN" sz="1600" dirty="0" err="1">
                <a:solidFill>
                  <a:schemeClr val="dk1"/>
                </a:solidFill>
                <a:latin typeface="Roboto"/>
                <a:sym typeface="Roboto"/>
              </a:rPr>
              <a:t>kruskal</a:t>
            </a:r>
            <a:r>
              <a:rPr lang="en-IN" sz="1600" dirty="0">
                <a:solidFill>
                  <a:schemeClr val="dk1"/>
                </a:solidFill>
                <a:latin typeface="Roboto"/>
                <a:sym typeface="Roboto"/>
              </a:rPr>
              <a:t>)</a:t>
            </a:r>
          </a:p>
          <a:p>
            <a:endParaRPr lang="en-IN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r>
              <a:rPr lang="en-IN" sz="1600" b="1" dirty="0">
                <a:solidFill>
                  <a:schemeClr val="dk1"/>
                </a:solidFill>
                <a:latin typeface="Roboto"/>
                <a:sym typeface="Roboto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3F1B8-824E-4C10-BF2C-CFB41BA08D4C}"/>
              </a:ext>
            </a:extLst>
          </p:cNvPr>
          <p:cNvSpPr txBox="1"/>
          <p:nvPr/>
        </p:nvSpPr>
        <p:spPr>
          <a:xfrm>
            <a:off x="1110342" y="1782147"/>
            <a:ext cx="102711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Roboto"/>
              </a:rPr>
              <a:t>The procedure is used to compare three or more groups on a dependent variable that is measured on at least an ordinal level</a:t>
            </a:r>
            <a:endParaRPr lang="en-IN" sz="1600" dirty="0">
              <a:solidFill>
                <a:schemeClr val="dk1"/>
              </a:solidFill>
              <a:latin typeface="Robo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295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98F5-2C03-4FDC-85FD-0C025238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Cumsum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1394-FA67-4B50-90A6-0A875A9A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559608"/>
            <a:ext cx="10272000" cy="3935200"/>
          </a:xfrm>
        </p:spPr>
        <p:txBody>
          <a:bodyPr/>
          <a:lstStyle/>
          <a:p>
            <a:r>
              <a:rPr lang="en-IN" dirty="0" err="1"/>
              <a:t>Cumsum</a:t>
            </a:r>
            <a:r>
              <a:rPr lang="en-IN" dirty="0"/>
              <a:t> - </a:t>
            </a:r>
            <a:r>
              <a:rPr lang="en-US" dirty="0"/>
              <a:t>Returns a vector whose elements are the cumulative sums of the elements of the argument.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.</a:t>
            </a:r>
            <a:endParaRPr lang="en-IN" dirty="0"/>
          </a:p>
          <a:p>
            <a:endParaRPr lang="en-IN" dirty="0"/>
          </a:p>
          <a:p>
            <a:pPr marL="127000" indent="0">
              <a:buNone/>
            </a:pPr>
            <a:r>
              <a:rPr lang="en-IN" dirty="0"/>
              <a:t>#cumsum - Annual Income </a:t>
            </a:r>
          </a:p>
          <a:p>
            <a:pPr marL="127000" indent="0">
              <a:buNone/>
            </a:pPr>
            <a:r>
              <a:rPr lang="en-IN" dirty="0"/>
              <a:t>frame=</a:t>
            </a:r>
            <a:r>
              <a:rPr lang="en-IN" dirty="0" err="1"/>
              <a:t>data.frame</a:t>
            </a:r>
            <a:r>
              <a:rPr lang="en-IN" dirty="0"/>
              <a:t>(</a:t>
            </a:r>
            <a:r>
              <a:rPr lang="en-IN" dirty="0" err="1"/>
              <a:t>mall.data$Annual.Income..k</a:t>
            </a:r>
            <a:r>
              <a:rPr lang="en-IN" dirty="0"/>
              <a:t>..)</a:t>
            </a:r>
          </a:p>
          <a:p>
            <a:pPr marL="127000" indent="0">
              <a:buNone/>
            </a:pPr>
            <a:r>
              <a:rPr lang="en-IN" dirty="0" err="1"/>
              <a:t>frame$cum</a:t>
            </a:r>
            <a:r>
              <a:rPr lang="en-IN" dirty="0"/>
              <a:t> =</a:t>
            </a:r>
            <a:r>
              <a:rPr lang="en-IN" dirty="0" err="1"/>
              <a:t>cumsum</a:t>
            </a:r>
            <a:r>
              <a:rPr lang="en-IN" dirty="0"/>
              <a:t>(</a:t>
            </a:r>
            <a:r>
              <a:rPr lang="en-IN" dirty="0" err="1"/>
              <a:t>mall.data$Annual.Income..k</a:t>
            </a:r>
            <a:r>
              <a:rPr lang="en-IN" dirty="0"/>
              <a:t>..)</a:t>
            </a:r>
          </a:p>
          <a:p>
            <a:pPr marL="127000" indent="0">
              <a:buNone/>
            </a:pPr>
            <a:r>
              <a:rPr lang="en-IN" dirty="0"/>
              <a:t>plot(</a:t>
            </a:r>
            <a:r>
              <a:rPr lang="en-IN" dirty="0" err="1"/>
              <a:t>frame$cum</a:t>
            </a:r>
            <a:r>
              <a:rPr lang="en-IN" dirty="0"/>
              <a:t>, type='l', </a:t>
            </a:r>
            <a:r>
              <a:rPr lang="en-IN" dirty="0" err="1"/>
              <a:t>xlab</a:t>
            </a:r>
            <a:r>
              <a:rPr lang="en-IN" dirty="0"/>
              <a:t>='Days', </a:t>
            </a:r>
            <a:r>
              <a:rPr lang="en-IN" dirty="0" err="1"/>
              <a:t>ylab</a:t>
            </a:r>
            <a:r>
              <a:rPr lang="en-IN" dirty="0"/>
              <a:t>='Annual </a:t>
            </a:r>
            <a:r>
              <a:rPr lang="en-IN" dirty="0" err="1"/>
              <a:t>Income',col</a:t>
            </a:r>
            <a:r>
              <a:rPr lang="en-IN" dirty="0"/>
              <a:t>="blue")</a:t>
            </a:r>
          </a:p>
          <a:p>
            <a:pPr marL="127000" indent="0">
              <a:buNone/>
            </a:pPr>
            <a:endParaRPr lang="en-IN" dirty="0"/>
          </a:p>
          <a:p>
            <a:pPr marL="127000" indent="0">
              <a:buNone/>
            </a:pPr>
            <a:r>
              <a:rPr lang="en-IN" dirty="0"/>
              <a:t>#cumsum - Spending Score</a:t>
            </a:r>
          </a:p>
          <a:p>
            <a:pPr marL="127000" indent="0">
              <a:buNone/>
            </a:pPr>
            <a:r>
              <a:rPr lang="en-IN" dirty="0"/>
              <a:t>frame=</a:t>
            </a:r>
            <a:r>
              <a:rPr lang="en-IN" dirty="0" err="1"/>
              <a:t>data.frame</a:t>
            </a:r>
            <a:r>
              <a:rPr lang="en-IN" dirty="0"/>
              <a:t>(mall.data$Spending.Score..1.100.)</a:t>
            </a:r>
          </a:p>
          <a:p>
            <a:pPr marL="127000" indent="0">
              <a:buNone/>
            </a:pPr>
            <a:r>
              <a:rPr lang="en-IN" dirty="0" err="1"/>
              <a:t>frame$cum</a:t>
            </a:r>
            <a:r>
              <a:rPr lang="en-IN" dirty="0"/>
              <a:t> =</a:t>
            </a:r>
            <a:r>
              <a:rPr lang="en-IN" dirty="0" err="1"/>
              <a:t>cumsum</a:t>
            </a:r>
            <a:r>
              <a:rPr lang="en-IN" dirty="0"/>
              <a:t>(mall.data$Spending.Score..1.100.)</a:t>
            </a:r>
          </a:p>
          <a:p>
            <a:pPr marL="127000" indent="0">
              <a:buNone/>
            </a:pPr>
            <a:r>
              <a:rPr lang="en-IN" dirty="0"/>
              <a:t>plot(</a:t>
            </a:r>
            <a:r>
              <a:rPr lang="en-IN" dirty="0" err="1"/>
              <a:t>frame$cum</a:t>
            </a:r>
            <a:r>
              <a:rPr lang="en-IN" dirty="0"/>
              <a:t>, type='l', </a:t>
            </a:r>
            <a:r>
              <a:rPr lang="en-IN" dirty="0" err="1"/>
              <a:t>xlab</a:t>
            </a:r>
            <a:r>
              <a:rPr lang="en-IN" dirty="0"/>
              <a:t>='Days', </a:t>
            </a:r>
            <a:r>
              <a:rPr lang="en-IN" dirty="0" err="1"/>
              <a:t>ylab</a:t>
            </a:r>
            <a:r>
              <a:rPr lang="en-IN" dirty="0"/>
              <a:t>='Spending </a:t>
            </a:r>
            <a:r>
              <a:rPr lang="en-IN" dirty="0" err="1"/>
              <a:t>Score',col</a:t>
            </a:r>
            <a:r>
              <a:rPr lang="en-IN" dirty="0"/>
              <a:t>="blue")</a:t>
            </a:r>
          </a:p>
        </p:txBody>
      </p:sp>
    </p:spTree>
    <p:extLst>
      <p:ext uri="{BB962C8B-B14F-4D97-AF65-F5344CB8AC3E}">
        <p14:creationId xmlns:p14="http://schemas.microsoft.com/office/powerpoint/2010/main" val="3417652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A882-2F65-42D4-AEEB-45822279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240695"/>
            <a:ext cx="10272000" cy="6512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–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Cumsum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&amp; Spending Score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0846E-1904-4BFA-B197-FF8FF4F68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875" y="1487191"/>
            <a:ext cx="10271125" cy="1429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81E22-90A4-40A0-8A99-C1381C39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0" y="2850047"/>
            <a:ext cx="3904150" cy="4007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CA167-CA0B-4BD5-BAAD-E29D479C8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689" y="2883168"/>
            <a:ext cx="3996436" cy="40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7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4AC6-DD56-4B40-B04C-3EE6D393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BOXPLOT CHART - OUTPUT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89B1C3-6F92-4B06-84DC-8FADDF03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951" y="3214649"/>
            <a:ext cx="4998098" cy="36433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514B2-F0C9-41BB-A55C-194CEEE02B3F}"/>
              </a:ext>
            </a:extLst>
          </p:cNvPr>
          <p:cNvSpPr txBox="1"/>
          <p:nvPr/>
        </p:nvSpPr>
        <p:spPr>
          <a:xfrm>
            <a:off x="513184" y="1871509"/>
            <a:ext cx="1122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boxplot(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mall.data$Annual.Income..k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 ~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mall.data$Age,data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mall.data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main="AGE VS ANNUAL INCOME",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="AGE",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"ANNUAL INCOME" , col = rainbow(7))</a:t>
            </a:r>
          </a:p>
          <a:p>
            <a:endParaRPr lang="en-IN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0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F57-C175-4285-9801-DFD09633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CHART - OUTPUT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BA28B3-3F8D-47CE-B8B3-95B73D3E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17" y="1996752"/>
            <a:ext cx="6091521" cy="44397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256D5-EB17-44B3-9A3D-1174AEC4F76A}"/>
              </a:ext>
            </a:extLst>
          </p:cNvPr>
          <p:cNvSpPr txBox="1"/>
          <p:nvPr/>
        </p:nvSpPr>
        <p:spPr>
          <a:xfrm>
            <a:off x="7124524" y="3459714"/>
            <a:ext cx="471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P CHART Analysis for Spending Amount </a:t>
            </a:r>
            <a:endParaRPr lang="en-IN" sz="24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199189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E717-544B-4A14-886F-F17F578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CHART -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725B8-0B30-4F91-8EEA-82B73EFF3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44" y="1597577"/>
            <a:ext cx="7130070" cy="5121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81392-410F-4DC9-9BD5-436BDD20FBC8}"/>
              </a:ext>
            </a:extLst>
          </p:cNvPr>
          <p:cNvSpPr txBox="1"/>
          <p:nvPr/>
        </p:nvSpPr>
        <p:spPr>
          <a:xfrm>
            <a:off x="7563062" y="3327181"/>
            <a:ext cx="471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P CHART Analysis for Annual Income</a:t>
            </a:r>
            <a:endParaRPr lang="en-IN" sz="24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796173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02CB-6E7E-4D6A-9367-2CD8B0A0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 CHART -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F1D32-1123-482B-A563-4604AD0EA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80" y="1700214"/>
            <a:ext cx="6799745" cy="49338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3A89A-E153-406F-A094-C29153D6426F}"/>
              </a:ext>
            </a:extLst>
          </p:cNvPr>
          <p:cNvSpPr txBox="1"/>
          <p:nvPr/>
        </p:nvSpPr>
        <p:spPr>
          <a:xfrm>
            <a:off x="7563062" y="3327181"/>
            <a:ext cx="471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C CHART Analysis for Annual Income</a:t>
            </a:r>
            <a:endParaRPr lang="en-IN" sz="24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0491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7C51-40E1-4633-B069-D7EDA153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 CHART -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F1DB-570F-42B2-ACD8-F1B5F14D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57D16-9A3B-4B26-B96B-82770949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2" y="2101020"/>
            <a:ext cx="6229099" cy="4518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EB910-1B8A-45C7-9365-8888F91A686C}"/>
              </a:ext>
            </a:extLst>
          </p:cNvPr>
          <p:cNvSpPr txBox="1"/>
          <p:nvPr/>
        </p:nvSpPr>
        <p:spPr>
          <a:xfrm>
            <a:off x="6975234" y="3584944"/>
            <a:ext cx="471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C CHART Analysis for Spending Score</a:t>
            </a:r>
            <a:endParaRPr lang="en-IN" sz="24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890501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E9C-7243-497A-A7DD-9ED66392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6817-4A32-469E-8E84-8D2F4A9A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380931"/>
            <a:ext cx="10272000" cy="4711036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1. The graphs are visual representations which can give information both directly and indirectly</a:t>
            </a:r>
          </a:p>
          <a:p>
            <a:pPr marL="469900" indent="-342900">
              <a:buAutoNum type="arabicPeriod"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2. Determine your customer segmentation goals.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3. Segment your customers into groups of your choice.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4. Target and reach your customer segments.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5. Run customer segmentation analysis.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956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FFDB-31AD-4F38-9BEC-D7EA351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3467F-3F36-4109-B4A4-309DA9898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27994"/>
            <a:ext cx="12192000" cy="6927281"/>
          </a:xfrm>
        </p:spPr>
      </p:pic>
    </p:spTree>
    <p:extLst>
      <p:ext uri="{BB962C8B-B14F-4D97-AF65-F5344CB8AC3E}">
        <p14:creationId xmlns:p14="http://schemas.microsoft.com/office/powerpoint/2010/main" val="11176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B84B-6428-4FC3-A0C7-83716DED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215F-51DB-4A1A-BC5E-3AA5AD8B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00" y="1613764"/>
            <a:ext cx="11232000" cy="40405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 gain a deeper approach of the customer are targeting.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 specific and should be tailored to address the requirements of each and every individual customer.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Therefore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through the data collected, companies can gain a deeper understanding of customer preferences as well as the requirements for discovering valuable segments that would reap them maximum profit.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041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D435-E64D-4FE4-B0EF-B305A3C1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2E2F1-40A8-4F5E-9A7C-4601A92B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74" y="1539551"/>
            <a:ext cx="11350689" cy="502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Mall_Customer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dataset consists of  following features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And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Score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consists of 200 records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	 (GITHUB) 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https://github.com/sharmaroshan/Clustering-of-Mall-Customers/blob/master/Mall_Customers.csv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46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3469-BEC7-432C-A947-B15EC1E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METHODS/TECHNIQUES/TOOLS USED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4E0E-1D86-4BBB-97BE-DB331F15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788737"/>
            <a:ext cx="10979015" cy="33131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Correlations and Regression Analysis – covary and equation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One way ANOVA -  for commodity and suitable distribution of products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Shewhart quality control charts for variables: </a:t>
            </a:r>
            <a:r>
              <a:rPr lang="en-US" sz="2000" dirty="0" err="1">
                <a:latin typeface="Times New Roman" panose="02020603050405020304" pitchFamily="18" charset="0"/>
              </a:rPr>
              <a:t>xbar</a:t>
            </a:r>
            <a:r>
              <a:rPr lang="en-US" sz="2000" dirty="0">
                <a:latin typeface="Times New Roman" panose="02020603050405020304" pitchFamily="18" charset="0"/>
              </a:rPr>
              <a:t>, R and S charts – for To visualize and interpret data.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Trends Analysis – Fitting Liner, quadratic and Exponentials trends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11" name="Google Shape;11062;p62">
            <a:extLst>
              <a:ext uri="{FF2B5EF4-FFF2-40B4-BE49-F238E27FC236}">
                <a16:creationId xmlns:a16="http://schemas.microsoft.com/office/drawing/2014/main" id="{E629BF20-8892-4107-8B41-394654DEA075}"/>
              </a:ext>
            </a:extLst>
          </p:cNvPr>
          <p:cNvGrpSpPr/>
          <p:nvPr/>
        </p:nvGrpSpPr>
        <p:grpSpPr>
          <a:xfrm>
            <a:off x="7744408" y="4792134"/>
            <a:ext cx="3920411" cy="1878586"/>
            <a:chOff x="5159450" y="1919950"/>
            <a:chExt cx="1541050" cy="862500"/>
          </a:xfrm>
        </p:grpSpPr>
        <p:sp>
          <p:nvSpPr>
            <p:cNvPr id="12" name="Google Shape;11063;p62">
              <a:extLst>
                <a:ext uri="{FF2B5EF4-FFF2-40B4-BE49-F238E27FC236}">
                  <a16:creationId xmlns:a16="http://schemas.microsoft.com/office/drawing/2014/main" id="{8EE42251-2DBE-462B-8393-B3FE46AB40B2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" name="Google Shape;11064;p62">
              <a:extLst>
                <a:ext uri="{FF2B5EF4-FFF2-40B4-BE49-F238E27FC236}">
                  <a16:creationId xmlns:a16="http://schemas.microsoft.com/office/drawing/2014/main" id="{D80FE93C-536F-4ED6-B1B5-F5A238908E1E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4" name="Google Shape;11065;p62">
                <a:extLst>
                  <a:ext uri="{FF2B5EF4-FFF2-40B4-BE49-F238E27FC236}">
                    <a16:creationId xmlns:a16="http://schemas.microsoft.com/office/drawing/2014/main" id="{5F846E11-3212-4EC5-A2AA-5C1830FDB87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1066;p62">
                <a:extLst>
                  <a:ext uri="{FF2B5EF4-FFF2-40B4-BE49-F238E27FC236}">
                    <a16:creationId xmlns:a16="http://schemas.microsoft.com/office/drawing/2014/main" id="{C3F7B8F3-5A0E-41CD-AF56-F378FDF2AA96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8284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E9C-7243-497A-A7DD-9ED66392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6817-4A32-469E-8E84-8D2F4A9A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0" y="1380931"/>
            <a:ext cx="10272000" cy="471103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 test the this as Null Hypothesis which states that in all group are drawn from populations with the same mean values.</a:t>
            </a:r>
          </a:p>
          <a:p>
            <a:r>
              <a:rPr lang="en-US" dirty="0"/>
              <a:t>The graphs are visual representations which can give information both directly and indirectly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93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2FB2-46BB-471A-9BC8-26A3764A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B16B9-FF68-4FD2-88C1-76F468145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65" y="1267033"/>
            <a:ext cx="11363270" cy="5513070"/>
          </a:xfrm>
        </p:spPr>
      </p:pic>
    </p:spTree>
    <p:extLst>
      <p:ext uri="{BB962C8B-B14F-4D97-AF65-F5344CB8AC3E}">
        <p14:creationId xmlns:p14="http://schemas.microsoft.com/office/powerpoint/2010/main" val="15396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4799-BAE9-42FB-A8FD-4B1B235A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WAY / TWO WAY ANOVA -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3C75A-EA57-4BE3-B9F7-8E0A030D9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6041"/>
            <a:ext cx="12192000" cy="3797559"/>
          </a:xfrm>
        </p:spPr>
      </p:pic>
    </p:spTree>
    <p:extLst>
      <p:ext uri="{BB962C8B-B14F-4D97-AF65-F5344CB8AC3E}">
        <p14:creationId xmlns:p14="http://schemas.microsoft.com/office/powerpoint/2010/main" val="314394390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0F3570"/>
    </a:lt1>
    <a:dk2>
      <a:srgbClr val="00F4AD"/>
    </a:dk2>
    <a:lt2>
      <a:srgbClr val="0F3570"/>
    </a:lt2>
    <a:accent1>
      <a:srgbClr val="285293"/>
    </a:accent1>
    <a:accent2>
      <a:srgbClr val="9FC5E8"/>
    </a:accent2>
    <a:accent3>
      <a:srgbClr val="434343"/>
    </a:accent3>
    <a:accent4>
      <a:srgbClr val="00F4AD"/>
    </a:accent4>
    <a:accent5>
      <a:srgbClr val="285293"/>
    </a:accent5>
    <a:accent6>
      <a:srgbClr val="FFFFF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Proposal by Slidesgo</Template>
  <TotalTime>615</TotalTime>
  <Words>1356</Words>
  <Application>Microsoft Office PowerPoint</Application>
  <PresentationFormat>Widescreen</PresentationFormat>
  <Paragraphs>170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Bebas Neue</vt:lpstr>
      <vt:lpstr>Calibri</vt:lpstr>
      <vt:lpstr>Georgia</vt:lpstr>
      <vt:lpstr>Myanmar Text</vt:lpstr>
      <vt:lpstr>Proxima Nova</vt:lpstr>
      <vt:lpstr>Proxima Nova Semibold</vt:lpstr>
      <vt:lpstr>Roboto</vt:lpstr>
      <vt:lpstr>Times New Roman</vt:lpstr>
      <vt:lpstr>Computer Science Proposal by Slidesgo</vt:lpstr>
      <vt:lpstr>Slidesgo Final Pages</vt:lpstr>
      <vt:lpstr> 17MDC36 BUSINESS STATISTICS LAB USING R</vt:lpstr>
      <vt:lpstr>INTRODUCTION</vt:lpstr>
      <vt:lpstr>PROBLEM STATEMENT</vt:lpstr>
      <vt:lpstr>OBJECTIVE</vt:lpstr>
      <vt:lpstr>DATASET USED</vt:lpstr>
      <vt:lpstr>METHODS/TECHNIQUES/TOOLS USED</vt:lpstr>
      <vt:lpstr>INFERENCE</vt:lpstr>
      <vt:lpstr>SOURCE CODE</vt:lpstr>
      <vt:lpstr>ONE WAY / TWO WAY ANOVA - OUTPUT</vt:lpstr>
      <vt:lpstr>BOXPLOT CHART - OUTPUT</vt:lpstr>
      <vt:lpstr>P CHART - OUTPUT</vt:lpstr>
      <vt:lpstr>P CHART - OUTPUT</vt:lpstr>
      <vt:lpstr>C CHART - OUTPUT</vt:lpstr>
      <vt:lpstr>C CHART - OUTPUT</vt:lpstr>
      <vt:lpstr> 17MDC36 BUSINESS STATISTICS LAB USING R</vt:lpstr>
      <vt:lpstr>PROBLEM STATEMENT</vt:lpstr>
      <vt:lpstr>OBJECTIVE</vt:lpstr>
      <vt:lpstr>DATASET USED</vt:lpstr>
      <vt:lpstr>METHODS/TECHNIQUES/TOOLS USED</vt:lpstr>
      <vt:lpstr>SOURCE CODE</vt:lpstr>
      <vt:lpstr>SOURCE CODE</vt:lpstr>
      <vt:lpstr>SOURCE CODE</vt:lpstr>
      <vt:lpstr>Correlation</vt:lpstr>
      <vt:lpstr>Linear Regression</vt:lpstr>
      <vt:lpstr>Output – Linear Regression Gender VS Spending Score </vt:lpstr>
      <vt:lpstr>Output – Linear Regression Age VS Spending Score </vt:lpstr>
      <vt:lpstr>Time Series Analysis</vt:lpstr>
      <vt:lpstr>Time Series Analysis Annual Income</vt:lpstr>
      <vt:lpstr>Time Series Analysis Spending Score</vt:lpstr>
      <vt:lpstr>Kurskal Test</vt:lpstr>
      <vt:lpstr>Cumsum Test</vt:lpstr>
      <vt:lpstr>Output – Cumsum  Annual Income &amp; Spending Score</vt:lpstr>
      <vt:lpstr>BOXPLOT CHART - OUTPUT</vt:lpstr>
      <vt:lpstr>P CHART - OUTPUT</vt:lpstr>
      <vt:lpstr>P CHART - OUTPUT</vt:lpstr>
      <vt:lpstr>C CHART - OUTPUT</vt:lpstr>
      <vt:lpstr>C CHART - OUTPUT</vt:lpstr>
      <vt:lpstr>INFERENCE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 lab using r</dc:title>
  <dc:creator>vs kaavi</dc:creator>
  <cp:lastModifiedBy>vs kaavi</cp:lastModifiedBy>
  <cp:revision>340</cp:revision>
  <dcterms:created xsi:type="dcterms:W3CDTF">2021-11-11T14:57:54Z</dcterms:created>
  <dcterms:modified xsi:type="dcterms:W3CDTF">2022-01-06T16:36:33Z</dcterms:modified>
</cp:coreProperties>
</file>