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276" r:id="rId3"/>
    <p:sldId id="265" r:id="rId4"/>
    <p:sldId id="305" r:id="rId5"/>
    <p:sldId id="321" r:id="rId6"/>
    <p:sldId id="273" r:id="rId7"/>
    <p:sldId id="310" r:id="rId8"/>
    <p:sldId id="306" r:id="rId9"/>
    <p:sldId id="303" r:id="rId10"/>
    <p:sldId id="304" r:id="rId11"/>
    <p:sldId id="313" r:id="rId12"/>
    <p:sldId id="312" r:id="rId13"/>
    <p:sldId id="320" r:id="rId14"/>
    <p:sldId id="319" r:id="rId15"/>
    <p:sldId id="317" r:id="rId16"/>
    <p:sldId id="307" r:id="rId17"/>
    <p:sldId id="308" r:id="rId18"/>
    <p:sldId id="302" r:id="rId19"/>
    <p:sldId id="314" r:id="rId20"/>
    <p:sldId id="316" r:id="rId21"/>
    <p:sldId id="318" r:id="rId22"/>
    <p:sldId id="315" r:id="rId23"/>
    <p:sldId id="311" r:id="rId24"/>
    <p:sldId id="309" r:id="rId25"/>
  </p:sldIdLst>
  <p:sldSz cx="10080625" cy="567055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217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46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22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046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447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042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643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815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9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5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5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296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33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138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12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5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78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3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98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08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3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70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04000" y="1326600"/>
            <a:ext cx="9071640" cy="3288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504000" y="226080"/>
            <a:ext cx="9071640" cy="4388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04000" y="132660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5165280"/>
            <a:ext cx="234828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9" name="Google Shape;9;p1"/>
          <p:cNvSpPr txBox="1">
            <a:spLocks noGrp="1"/>
          </p:cNvSpPr>
          <p:nvPr>
            <p:ph type="ftr" idx="11"/>
          </p:nvPr>
        </p:nvSpPr>
        <p:spPr>
          <a:xfrm>
            <a:off x="3447360" y="5165280"/>
            <a:ext cx="319500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dirty="0"/>
          </a:p>
        </p:txBody>
      </p:sp>
      <p:sp>
        <p:nvSpPr>
          <p:cNvPr id="10" name="Google Shape;10;p1"/>
          <p:cNvSpPr txBox="1">
            <a:spLocks noGrp="1"/>
          </p:cNvSpPr>
          <p:nvPr>
            <p:ph type="sldNum" idx="12"/>
          </p:nvPr>
        </p:nvSpPr>
        <p:spPr>
          <a:xfrm>
            <a:off x="7227360" y="5165280"/>
            <a:ext cx="2348280" cy="390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pt-B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pt.wikipedia.org/wiki/Dynamic_Host_Configuration_Protocol" TargetMode="External"/><Relationship Id="rId4" Type="http://schemas.openxmlformats.org/officeDocument/2006/relationships/hyperlink" Target="http://masimoes.pro.br/site/redes/58_DHCPIntr/dhcp-intro.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rfc-editor.org/rfc/rfc3315" TargetMode="External"/><Relationship Id="rId4" Type="http://schemas.openxmlformats.org/officeDocument/2006/relationships/hyperlink" Target="https://www.rfc-editor.org/rfc/rfc213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rfc-editor.org/info/rfc951" TargetMode="External"/><Relationship Id="rId4" Type="http://schemas.openxmlformats.org/officeDocument/2006/relationships/hyperlink" Target="https://www.rfc-editor.org/info/rfc90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fc-editor.org/rfc/rfc213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Campus </a:t>
            </a:r>
            <a:r>
              <a:rPr lang="pt-BR" sz="3200" b="0" i="1" u="none" strike="noStrike" cap="none" dirty="0">
                <a:latin typeface="Arial"/>
                <a:ea typeface="Arial"/>
                <a:cs typeface="Arial"/>
                <a:sym typeface="Arial"/>
              </a:rPr>
              <a:t>Canindé</a:t>
            </a:r>
            <a:endParaRPr sz="3200" b="0" i="1" u="none" strike="noStrike" cap="none" dirty="0">
              <a:latin typeface="Arial"/>
              <a:ea typeface="Arial"/>
              <a:cs typeface="Arial"/>
              <a:sym typeface="Arial"/>
            </a:endParaRP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Disciplina: Administração de Servidores </a:t>
            </a:r>
            <a:endParaRPr sz="3200" b="0" i="0" u="none" strike="noStrike" cap="none" dirty="0">
              <a:latin typeface="Arial"/>
              <a:ea typeface="Arial"/>
              <a:cs typeface="Arial"/>
              <a:sym typeface="Arial"/>
            </a:endParaRP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1" dirty="0"/>
              <a:t>Seminário DHCP</a:t>
            </a:r>
          </a:p>
          <a:p>
            <a:pPr marL="0" marR="0" lvl="0" indent="0" algn="ctr" rtl="0">
              <a:spcBef>
                <a:spcPts val="0"/>
              </a:spcBef>
              <a:spcAft>
                <a:spcPts val="0"/>
              </a:spcAft>
              <a:buNone/>
            </a:pPr>
            <a:endParaRP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Prof.ª</a:t>
            </a:r>
            <a:r>
              <a:rPr lang="pt-BR" sz="3200" dirty="0"/>
              <a:t>: </a:t>
            </a:r>
            <a:r>
              <a:rPr lang="pt-BR" sz="3200" b="0" i="0" u="none" strike="noStrike" cap="none" dirty="0">
                <a:latin typeface="Arial"/>
                <a:ea typeface="Arial"/>
                <a:cs typeface="Arial"/>
                <a:sym typeface="Arial"/>
              </a:rPr>
              <a:t>Antônia Raiane Santos Araújo Cruz</a:t>
            </a: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Essencialmente, quando uma máquina inicializa, o DHCP cliente envia pela rede uma solicitação de endereço IP (e outros parâmetros) e informando o endereço físico da máquina (MAC Address). </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Um DHCP server responde a esta solicitação, enviando a configuração solicitada.</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pic>
        <p:nvPicPr>
          <p:cNvPr id="3" name="Imagem 2">
            <a:extLst>
              <a:ext uri="{FF2B5EF4-FFF2-40B4-BE49-F238E27FC236}">
                <a16:creationId xmlns:a16="http://schemas.microsoft.com/office/drawing/2014/main" id="{35D3D9F1-F174-B23D-378C-4810D3A65B52}"/>
              </a:ext>
            </a:extLst>
          </p:cNvPr>
          <p:cNvPicPr>
            <a:picLocks noChangeAspect="1"/>
          </p:cNvPicPr>
          <p:nvPr/>
        </p:nvPicPr>
        <p:blipFill>
          <a:blip r:embed="rId4"/>
          <a:stretch>
            <a:fillRect/>
          </a:stretch>
        </p:blipFill>
        <p:spPr>
          <a:xfrm>
            <a:off x="2444257" y="3286124"/>
            <a:ext cx="5191125" cy="1828800"/>
          </a:xfrm>
          <a:prstGeom prst="rect">
            <a:avLst/>
          </a:prstGeom>
        </p:spPr>
      </p:pic>
    </p:spTree>
    <p:extLst>
      <p:ext uri="{BB962C8B-B14F-4D97-AF65-F5344CB8AC3E}">
        <p14:creationId xmlns:p14="http://schemas.microsoft.com/office/powerpoint/2010/main" val="413331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Para um hospedeiro recém-chegado, o protocolo DHCP é um processo de quatro etapas. As quatro etapas são:</a:t>
            </a:r>
          </a:p>
          <a:p>
            <a:pPr marL="108000" marR="0" lvl="0" algn="l" rtl="0">
              <a:spcBef>
                <a:spcPts val="0"/>
              </a:spcBef>
              <a:spcAft>
                <a:spcPts val="0"/>
              </a:spcAft>
              <a:buClr>
                <a:srgbClr val="000000"/>
              </a:buClr>
              <a:buSzPts val="1080"/>
            </a:pPr>
            <a:endParaRPr lang="pt-BR" sz="1500"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Descoberta do servidor DHCP:</a:t>
            </a:r>
            <a:r>
              <a:rPr lang="pt-BR" sz="1500" b="0" i="0" u="none" strike="noStrike" cap="none" dirty="0">
                <a:latin typeface="Arial"/>
                <a:ea typeface="Arial"/>
                <a:cs typeface="Arial"/>
                <a:sym typeface="Arial"/>
              </a:rPr>
              <a:t> A primeira tarefa de um hospedeiro recém-chegado é encontrar um servidor DHCP com quem interagir.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Isso é feito utilizando uma mensagem de descoberta DHCP, a qual o cliente envia dentro de um pacote UDP para a porta 67.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Desse modo, o cliente DHCP cria um datagrama IP contendo sua mensagem de descoberta DHCP com o endereço IP de destino de difusão 255.255.255.255 e um endereço IP destinatário “desse hospedeiro” 0.0.0.0. </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O cliente DHCP transmite o datagrama IP por difusão à camada de enlace que, então, transmite esse quadro para todos os nós conectados à sub-rede</a:t>
            </a:r>
            <a:r>
              <a:rPr lang="pt-BR" sz="1500" dirty="0"/>
              <a:t>.</a:t>
            </a: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1500" b="1" u="sng" dirty="0"/>
              <a:t>Oferta(s) dos servidores DHCP:</a:t>
            </a:r>
            <a:r>
              <a:rPr lang="pt-BR" sz="1500" dirty="0"/>
              <a:t> Um servidor DHCP que recebe uma mensagem de descoberta DHCP responde ao cliente com uma mensagem de oferta DHCP, transmitida por difusão a todos os nós presentes na sub-rede, novamente utilizando o endereço IP de transmissão 255.255.255.255.</a:t>
            </a:r>
          </a:p>
          <a:p>
            <a:pPr marL="108000" marR="0" lvl="0" algn="l" rtl="0">
              <a:spcBef>
                <a:spcPts val="0"/>
              </a:spcBef>
              <a:spcAft>
                <a:spcPts val="0"/>
              </a:spcAft>
              <a:buClr>
                <a:srgbClr val="000000"/>
              </a:buClr>
              <a:buSzPts val="1080"/>
            </a:pPr>
            <a:r>
              <a:rPr lang="pt-BR" sz="1500" dirty="0"/>
              <a:t>Como diversos servidores DHCP podem estar presentes na sub-rede, o cliente pode se dar ao luxo de escolher dentre as muitas ofertas. </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spTree>
    <p:extLst>
      <p:ext uri="{BB962C8B-B14F-4D97-AF65-F5344CB8AC3E}">
        <p14:creationId xmlns:p14="http://schemas.microsoft.com/office/powerpoint/2010/main" val="15983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500" dirty="0"/>
              <a:t>Cada mensagem de oferta do servidor contém o ID de transação da mensagem de</a:t>
            </a:r>
          </a:p>
          <a:p>
            <a:pPr marL="108000" marR="0" lvl="0" algn="l" rtl="0">
              <a:spcBef>
                <a:spcPts val="0"/>
              </a:spcBef>
              <a:spcAft>
                <a:spcPts val="0"/>
              </a:spcAft>
              <a:buClr>
                <a:srgbClr val="000000"/>
              </a:buClr>
              <a:buSzPts val="1080"/>
            </a:pPr>
            <a:r>
              <a:rPr lang="pt-BR" sz="1500" dirty="0"/>
              <a:t>descoberta recebida, o endereço IP proposto para o cliente, a máscara da rede e o tempo de concessão do endereço IP — o tempo pelo qual o endereço IP será válido. </a:t>
            </a:r>
          </a:p>
          <a:p>
            <a:pPr marL="108000" marR="0" lvl="0" algn="l" rtl="0">
              <a:spcBef>
                <a:spcPts val="0"/>
              </a:spcBef>
              <a:spcAft>
                <a:spcPts val="0"/>
              </a:spcAft>
              <a:buClr>
                <a:srgbClr val="000000"/>
              </a:buClr>
              <a:buSzPts val="1080"/>
            </a:pPr>
            <a:r>
              <a:rPr lang="pt-BR" sz="1500" dirty="0"/>
              <a:t>É comum o servidor definir o tempo de concessão para várias horas ou dias.</a:t>
            </a: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endParaRPr lang="pt-BR" sz="1500" b="1" u="sng"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Solicitação DHCP:</a:t>
            </a:r>
            <a:r>
              <a:rPr lang="pt-BR" sz="1500" b="0" i="0" u="none" strike="noStrike" cap="none" dirty="0">
                <a:latin typeface="Arial"/>
                <a:ea typeface="Arial"/>
                <a:cs typeface="Arial"/>
                <a:sym typeface="Arial"/>
              </a:rPr>
              <a:t> O cliente recém-chegado escolherá dentre uma ou mais ofertas do servidor e responderá à</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sua oferta selecionada com uma mensagem de solicitação DHCP, repetindo os parâmetros de configuração.</a:t>
            </a:r>
          </a:p>
          <a:p>
            <a:pPr marL="108000" marR="0" lvl="0" algn="l" rtl="0">
              <a:spcBef>
                <a:spcPts val="0"/>
              </a:spcBef>
              <a:spcAft>
                <a:spcPts val="0"/>
              </a:spcAft>
              <a:buClr>
                <a:srgbClr val="000000"/>
              </a:buClr>
              <a:buSzPts val="1080"/>
            </a:pPr>
            <a:endParaRPr lang="pt-BR" sz="1500" dirty="0"/>
          </a:p>
          <a:p>
            <a:pPr marL="108000" marR="0" lvl="0" algn="l" rtl="0">
              <a:spcBef>
                <a:spcPts val="0"/>
              </a:spcBef>
              <a:spcAft>
                <a:spcPts val="0"/>
              </a:spcAft>
              <a:buClr>
                <a:srgbClr val="000000"/>
              </a:buClr>
              <a:buSzPts val="1080"/>
            </a:pPr>
            <a:r>
              <a:rPr lang="pt-BR" sz="1500" b="1" i="0" u="sng" strike="noStrike" cap="none" dirty="0">
                <a:latin typeface="Arial"/>
                <a:ea typeface="Arial"/>
                <a:cs typeface="Arial"/>
                <a:sym typeface="Arial"/>
              </a:rPr>
              <a:t>DHCP ACK:</a:t>
            </a:r>
            <a:r>
              <a:rPr lang="pt-BR" sz="1500" b="0" i="0" u="none" strike="noStrike" cap="none" dirty="0">
                <a:latin typeface="Arial"/>
                <a:ea typeface="Arial"/>
                <a:cs typeface="Arial"/>
                <a:sym typeface="Arial"/>
              </a:rPr>
              <a:t> O servidor responde a mensagem de requisição DHCP com uma mensagem DHCP ACK,</a:t>
            </a: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confirmando os parâmetros requisitados.</a:t>
            </a: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1500" b="0" i="0" u="none" strike="noStrike" cap="none" dirty="0">
                <a:latin typeface="Arial"/>
                <a:ea typeface="Arial"/>
                <a:cs typeface="Arial"/>
                <a:sym typeface="Arial"/>
              </a:rPr>
              <a:t>Uma vez que o cliente recebe o DHCP ACK, a interação é concluída e ele pode usar o endereço IP alocado pelo DHCP pelo tempo de concessão. Caso queira usar seu endereço após a expiração da concessão, o DHCP também fornece um mecanismo que permite ao cliente renovar sua concessão sobre um endereço IP</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Como funciona o DHCP?</a:t>
            </a:r>
          </a:p>
        </p:txBody>
      </p:sp>
    </p:spTree>
    <p:extLst>
      <p:ext uri="{BB962C8B-B14F-4D97-AF65-F5344CB8AC3E}">
        <p14:creationId xmlns:p14="http://schemas.microsoft.com/office/powerpoint/2010/main" val="164662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A07667D-06A1-C368-CF4B-6E32B3573E38}"/>
              </a:ext>
            </a:extLst>
          </p:cNvPr>
          <p:cNvPicPr>
            <a:picLocks noChangeAspect="1"/>
          </p:cNvPicPr>
          <p:nvPr/>
        </p:nvPicPr>
        <p:blipFill>
          <a:blip r:embed="rId2"/>
          <a:stretch>
            <a:fillRect/>
          </a:stretch>
        </p:blipFill>
        <p:spPr>
          <a:xfrm>
            <a:off x="2065163" y="0"/>
            <a:ext cx="5950297" cy="5670550"/>
          </a:xfrm>
          <a:prstGeom prst="rect">
            <a:avLst/>
          </a:prstGeom>
        </p:spPr>
      </p:pic>
    </p:spTree>
    <p:extLst>
      <p:ext uri="{BB962C8B-B14F-4D97-AF65-F5344CB8AC3E}">
        <p14:creationId xmlns:p14="http://schemas.microsoft.com/office/powerpoint/2010/main" val="106158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5" name="Imagem 4">
            <a:extLst>
              <a:ext uri="{FF2B5EF4-FFF2-40B4-BE49-F238E27FC236}">
                <a16:creationId xmlns:a16="http://schemas.microsoft.com/office/drawing/2014/main" id="{BF057B6D-E2FD-6112-8FAB-442FB4C54448}"/>
              </a:ext>
            </a:extLst>
          </p:cNvPr>
          <p:cNvPicPr>
            <a:picLocks noChangeAspect="1"/>
          </p:cNvPicPr>
          <p:nvPr/>
        </p:nvPicPr>
        <p:blipFill>
          <a:blip r:embed="rId3"/>
          <a:stretch>
            <a:fillRect/>
          </a:stretch>
        </p:blipFill>
        <p:spPr>
          <a:xfrm>
            <a:off x="780847" y="0"/>
            <a:ext cx="8518931" cy="5670550"/>
          </a:xfrm>
          <a:prstGeom prst="rect">
            <a:avLst/>
          </a:prstGeom>
        </p:spPr>
      </p:pic>
    </p:spTree>
    <p:extLst>
      <p:ext uri="{BB962C8B-B14F-4D97-AF65-F5344CB8AC3E}">
        <p14:creationId xmlns:p14="http://schemas.microsoft.com/office/powerpoint/2010/main" val="273733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9" name="Imagem 8">
            <a:extLst>
              <a:ext uri="{FF2B5EF4-FFF2-40B4-BE49-F238E27FC236}">
                <a16:creationId xmlns:a16="http://schemas.microsoft.com/office/drawing/2014/main" id="{8DF2040C-B7E9-537F-ADD9-E557DABA2CEA}"/>
              </a:ext>
            </a:extLst>
          </p:cNvPr>
          <p:cNvPicPr>
            <a:picLocks noChangeAspect="1"/>
          </p:cNvPicPr>
          <p:nvPr/>
        </p:nvPicPr>
        <p:blipFill>
          <a:blip r:embed="rId3"/>
          <a:stretch>
            <a:fillRect/>
          </a:stretch>
        </p:blipFill>
        <p:spPr>
          <a:xfrm>
            <a:off x="411463" y="0"/>
            <a:ext cx="9257698" cy="5670550"/>
          </a:xfrm>
          <a:prstGeom prst="rect">
            <a:avLst/>
          </a:prstGeom>
        </p:spPr>
      </p:pic>
    </p:spTree>
    <p:extLst>
      <p:ext uri="{BB962C8B-B14F-4D97-AF65-F5344CB8AC3E}">
        <p14:creationId xmlns:p14="http://schemas.microsoft.com/office/powerpoint/2010/main" val="409535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800" b="0" i="0" dirty="0">
                <a:solidFill>
                  <a:srgbClr val="000000"/>
                </a:solidFill>
                <a:effectLst/>
                <a:latin typeface="+mn-lt"/>
              </a:rPr>
              <a:t>O DHCP pode operar de três maneiras:</a:t>
            </a:r>
            <a:endParaRPr lang="pt-BR" sz="1800" b="1" i="0" u="sng" dirty="0">
              <a:solidFill>
                <a:srgbClr val="000000"/>
              </a:solidFill>
              <a:effectLst/>
              <a:latin typeface="+mn-lt"/>
            </a:endParaRPr>
          </a:p>
          <a:p>
            <a:pPr marL="108000" marR="0" lvl="0" algn="l" rtl="0">
              <a:spcBef>
                <a:spcPts val="0"/>
              </a:spcBef>
              <a:spcAft>
                <a:spcPts val="0"/>
              </a:spcAft>
              <a:buClr>
                <a:srgbClr val="000000"/>
              </a:buClr>
              <a:buSzPts val="1080"/>
            </a:pPr>
            <a:endParaRPr lang="pt-BR" sz="1800" b="1" u="sng" dirty="0">
              <a:latin typeface="+mn-lt"/>
            </a:endParaRPr>
          </a:p>
          <a:p>
            <a:pPr marL="108000" marR="0" lvl="0" algn="l" rtl="0">
              <a:spcBef>
                <a:spcPts val="0"/>
              </a:spcBef>
              <a:spcAft>
                <a:spcPts val="0"/>
              </a:spcAft>
              <a:buClr>
                <a:srgbClr val="000000"/>
              </a:buClr>
              <a:buSzPts val="1080"/>
            </a:pPr>
            <a:r>
              <a:rPr lang="pt-BR" sz="1800" b="1" i="0" u="sng" dirty="0">
                <a:solidFill>
                  <a:srgbClr val="000000"/>
                </a:solidFill>
                <a:effectLst/>
                <a:latin typeface="+mn-lt"/>
              </a:rPr>
              <a:t>Manual:</a:t>
            </a:r>
            <a:r>
              <a:rPr lang="pt-BR" sz="1800" b="0" i="0" dirty="0">
                <a:solidFill>
                  <a:srgbClr val="000000"/>
                </a:solidFill>
                <a:effectLst/>
                <a:latin typeface="+mn-lt"/>
              </a:rPr>
              <a:t> neste modo, o administrador deverá listar todos os MAC </a:t>
            </a:r>
            <a:r>
              <a:rPr lang="en-US" sz="1800" b="0" i="0" dirty="0">
                <a:solidFill>
                  <a:srgbClr val="000000"/>
                </a:solidFill>
                <a:effectLst/>
                <a:latin typeface="+mn-lt"/>
              </a:rPr>
              <a:t>address</a:t>
            </a:r>
            <a:r>
              <a:rPr lang="pt-BR" sz="1800" b="0" i="0" dirty="0">
                <a:solidFill>
                  <a:srgbClr val="000000"/>
                </a:solidFill>
                <a:effectLst/>
                <a:latin typeface="+mn-lt"/>
              </a:rPr>
              <a:t> dos clientes que serão atendidos pelo DHCP server, e designar a cada um deles um endereço IP. Solicitações de outros clientes não serão atendidas. É uma configuração importante para hosts que devem ter endereços fixos, como roteadores, servidores, etc., e também como procedimento de segurança, já que, deste modo, uma máquina não prevista não poderá conectar-se à rede por este meio.</a:t>
            </a:r>
          </a:p>
          <a:p>
            <a:pPr marL="108000" marR="0" lvl="0" algn="l" rtl="0">
              <a:spcBef>
                <a:spcPts val="0"/>
              </a:spcBef>
              <a:spcAft>
                <a:spcPts val="0"/>
              </a:spcAft>
              <a:buClr>
                <a:srgbClr val="000000"/>
              </a:buClr>
              <a:buSzPts val="1080"/>
            </a:pPr>
            <a:endParaRPr lang="pt-BR" sz="1800" b="0" i="0" u="none" strike="noStrike" cap="none" dirty="0">
              <a:latin typeface="+mn-lt"/>
              <a:ea typeface="Arial"/>
              <a:cs typeface="Arial"/>
              <a:sym typeface="Arial"/>
            </a:endParaRPr>
          </a:p>
          <a:p>
            <a:pPr marL="108000" marR="0" lvl="0" algn="l" rtl="0">
              <a:spcBef>
                <a:spcPts val="0"/>
              </a:spcBef>
              <a:spcAft>
                <a:spcPts val="0"/>
              </a:spcAft>
              <a:buClr>
                <a:srgbClr val="000000"/>
              </a:buClr>
              <a:buSzPts val="1080"/>
            </a:pPr>
            <a:r>
              <a:rPr lang="pt-BR" sz="1800" b="1" i="0" u="sng" strike="noStrike" cap="none" dirty="0">
                <a:latin typeface="+mn-lt"/>
                <a:ea typeface="Arial"/>
                <a:cs typeface="Arial"/>
                <a:sym typeface="Arial"/>
              </a:rPr>
              <a:t>Automática:</a:t>
            </a:r>
            <a:r>
              <a:rPr lang="pt-BR" sz="1800" b="0" i="0" u="none" strike="noStrike" cap="none" dirty="0">
                <a:latin typeface="+mn-lt"/>
                <a:ea typeface="Arial"/>
                <a:cs typeface="Arial"/>
                <a:sym typeface="Arial"/>
              </a:rPr>
              <a:t> o administrador configura uma faixa de endereços IP, que serão fornecidos à medida que forem solicitados pelos clientes. Uma vez fornecidos, estes endereços ficam permanentemente designados ao cliente, a menos que o administrador realize uma intervenção manual.</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Modos de Operação do DHCP</a:t>
            </a:r>
          </a:p>
        </p:txBody>
      </p:sp>
    </p:spTree>
    <p:extLst>
      <p:ext uri="{BB962C8B-B14F-4D97-AF65-F5344CB8AC3E}">
        <p14:creationId xmlns:p14="http://schemas.microsoft.com/office/powerpoint/2010/main" val="298164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1800" b="1" i="0" dirty="0">
                <a:solidFill>
                  <a:srgbClr val="000000"/>
                </a:solidFill>
                <a:effectLst/>
                <a:latin typeface="Verdana" panose="020B0604030504040204" pitchFamily="34" charset="0"/>
              </a:rPr>
              <a:t>Dinâmica</a:t>
            </a:r>
            <a:r>
              <a:rPr lang="pt-BR" sz="1800" b="0" i="0" dirty="0">
                <a:solidFill>
                  <a:srgbClr val="000000"/>
                </a:solidFill>
                <a:effectLst/>
                <a:latin typeface="Verdana" panose="020B0604030504040204" pitchFamily="34" charset="0"/>
              </a:rPr>
              <a:t>: nesta configuração, que é a mais usada, uma faixa de endereços é configurada, e dela um endereço será emprestado ao solicitante por um período, chamado </a:t>
            </a:r>
            <a:r>
              <a:rPr lang="en-US" sz="1800" b="0" i="0" dirty="0">
                <a:solidFill>
                  <a:srgbClr val="000000"/>
                </a:solidFill>
                <a:effectLst/>
                <a:latin typeface="Verdana" panose="020B0604030504040204" pitchFamily="34" charset="0"/>
              </a:rPr>
              <a:t>lease-period</a:t>
            </a:r>
            <a:r>
              <a:rPr lang="pt-BR" sz="1800" b="0" i="0" dirty="0">
                <a:solidFill>
                  <a:srgbClr val="000000"/>
                </a:solidFill>
                <a:effectLst/>
                <a:latin typeface="Verdana" panose="020B0604030504040204" pitchFamily="34" charset="0"/>
              </a:rPr>
              <a:t>. À medida que não forem mais necessários, eles endereços tornam-se novamente disponíveis a outros clientes automaticamente, facilitando o trabalho administrativo. O pool de endereços deverá corresponder apenas à quantidade de máquinas que operarem simultaneamente, e não a todas as máquinas existentes. É uma solução importante para provedores de acesso, por exemplo.</a:t>
            </a: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Modos de Operação do DHCP</a:t>
            </a:r>
          </a:p>
        </p:txBody>
      </p:sp>
    </p:spTree>
    <p:extLst>
      <p:ext uri="{BB962C8B-B14F-4D97-AF65-F5344CB8AC3E}">
        <p14:creationId xmlns:p14="http://schemas.microsoft.com/office/powerpoint/2010/main" val="399570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Thiago Leitão</a:t>
            </a:r>
          </a:p>
          <a:p>
            <a:pPr marL="0" marR="0" lvl="0" indent="0" algn="ctr" rtl="0">
              <a:spcBef>
                <a:spcPts val="0"/>
              </a:spcBef>
              <a:spcAft>
                <a:spcPts val="0"/>
              </a:spcAft>
              <a:buNone/>
            </a:pP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Vantagens e Desvantagens do DHCP</a:t>
            </a:r>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DHCP na Prática</a:t>
            </a: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42104003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Por causa de sua capacidade de automatizar os aspectos relativos à rede da conexão de um hospedeiro, o DHCP é em geral denominado um protocolo plug </a:t>
            </a:r>
            <a:r>
              <a:rPr lang="pt-BR" sz="1500" b="0" i="0" u="none" strike="noStrike" cap="none" dirty="0" err="1">
                <a:latin typeface="Arial"/>
                <a:ea typeface="Arial"/>
                <a:cs typeface="Arial"/>
                <a:sym typeface="Arial"/>
              </a:rPr>
              <a:t>and</a:t>
            </a:r>
            <a:r>
              <a:rPr lang="pt-BR" sz="1500" b="0" i="0" u="none" strike="noStrike" cap="none" dirty="0">
                <a:latin typeface="Arial"/>
                <a:ea typeface="Arial"/>
                <a:cs typeface="Arial"/>
                <a:sym typeface="Arial"/>
              </a:rPr>
              <a:t> play.</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Essa capacidade o torna muito atraente para o administrador de rede que, caso contrário, teria de executar essas tarefas manualmente!</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também está conquistando ampla utilização em redes residenciais de acesso à Internet e em </a:t>
            </a:r>
            <a:r>
              <a:rPr lang="pt-BR" sz="1500" b="0" i="0" u="none" strike="noStrike" cap="none" dirty="0" err="1">
                <a:latin typeface="Arial"/>
                <a:ea typeface="Arial"/>
                <a:cs typeface="Arial"/>
                <a:sym typeface="Arial"/>
              </a:rPr>
              <a:t>LANs</a:t>
            </a:r>
            <a:r>
              <a:rPr lang="pt-BR" sz="1500" b="0" i="0" u="none" strike="noStrike" cap="none" dirty="0">
                <a:latin typeface="Arial"/>
                <a:ea typeface="Arial"/>
                <a:cs typeface="Arial"/>
                <a:sym typeface="Arial"/>
              </a:rPr>
              <a:t> sem fio, nas quais hospedeiros entram e saem da rede com frequência.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Considere, por exemplo, um estudante que leva seu laptop do quarto para a biblioteca, para a sala de aula.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É provável que ele se conecte a uma nova sub-rede em cada um desses lugares e, por conseguinte, precisará de um novo endereço IP em cada um deles. O DHCP é ideal para256  Redes de computadores e a Internet</a:t>
            </a:r>
            <a:r>
              <a:rPr lang="pt-BR" sz="1500" dirty="0"/>
              <a:t> </a:t>
            </a:r>
            <a:r>
              <a:rPr lang="pt-BR" sz="1500" b="0" i="0" u="none" strike="noStrike" cap="none" dirty="0">
                <a:latin typeface="Arial"/>
                <a:ea typeface="Arial"/>
                <a:cs typeface="Arial"/>
                <a:sym typeface="Arial"/>
              </a:rPr>
              <a:t>essa situação, pois há muitos usuários em trânsito e os endereços são utilizados apenas por um tempo limitado. </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315907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algn="ctr"/>
            <a:r>
              <a:rPr lang="pt-BR" sz="3200" b="0" i="0" u="none" strike="noStrike" cap="none" dirty="0">
                <a:latin typeface="Arial"/>
                <a:ea typeface="Arial"/>
                <a:cs typeface="Arial"/>
                <a:sym typeface="Arial"/>
              </a:rPr>
              <a:t>Campus </a:t>
            </a:r>
            <a:r>
              <a:rPr lang="pt-BR" sz="3200" b="0" i="1" u="none" strike="noStrike" cap="none" dirty="0">
                <a:latin typeface="Arial"/>
                <a:ea typeface="Arial"/>
                <a:cs typeface="Arial"/>
                <a:sym typeface="Arial"/>
              </a:rPr>
              <a:t>Canindé</a:t>
            </a:r>
          </a:p>
          <a:p>
            <a:pPr marL="0" marR="0" lvl="0" indent="0" algn="ctr" rtl="0">
              <a:spcBef>
                <a:spcPts val="0"/>
              </a:spcBef>
              <a:spcAft>
                <a:spcPts val="0"/>
              </a:spcAft>
              <a:buNone/>
            </a:pPr>
            <a:endParaRPr lang="pt-B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sng" strike="noStrike" cap="none" dirty="0">
                <a:latin typeface="Arial"/>
                <a:ea typeface="Arial"/>
                <a:cs typeface="Arial"/>
                <a:sym typeface="Arial"/>
              </a:rPr>
              <a:t>Equipe:</a:t>
            </a:r>
            <a:endParaRPr lang="pt-BR" sz="3200" b="0" i="1" u="sng" strike="noStrike" cap="none" dirty="0">
              <a:latin typeface="Arial"/>
              <a:ea typeface="Arial"/>
              <a:cs typeface="Arial"/>
              <a:sym typeface="Arial"/>
            </a:endParaRPr>
          </a:p>
          <a:p>
            <a:pPr marL="0" marR="0" lvl="0" indent="0" algn="ctr" rtl="0">
              <a:spcBef>
                <a:spcPts val="0"/>
              </a:spcBef>
              <a:spcAft>
                <a:spcPts val="0"/>
              </a:spcAft>
              <a:buNone/>
            </a:pPr>
            <a:endParaRPr lang="pt-BR" sz="3200" b="0" i="0" u="none" strike="noStrike" cap="none" dirty="0">
              <a:latin typeface="Arial"/>
              <a:ea typeface="Arial"/>
              <a:cs typeface="Arial"/>
              <a:sym typeface="Arial"/>
            </a:endParaRPr>
          </a:p>
          <a:p>
            <a:pPr marL="0" marR="0" lvl="0" indent="0" algn="ctr" rtl="0">
              <a:spcBef>
                <a:spcPts val="0"/>
              </a:spcBef>
              <a:spcAft>
                <a:spcPts val="0"/>
              </a:spcAft>
              <a:buNone/>
            </a:pPr>
            <a:r>
              <a:rPr lang="pt-BR" sz="3200" b="0" i="0" u="none" strike="noStrike" cap="none" dirty="0">
                <a:latin typeface="Arial"/>
                <a:ea typeface="Arial"/>
                <a:cs typeface="Arial"/>
                <a:sym typeface="Arial"/>
              </a:rPr>
              <a:t>Francisco Ivanildo</a:t>
            </a:r>
          </a:p>
          <a:p>
            <a:pPr algn="ctr"/>
            <a:r>
              <a:rPr lang="pt-BR" sz="3200" dirty="0"/>
              <a:t>Nando Fabrício</a:t>
            </a:r>
            <a:endParaRPr lang="pt-BR" sz="3200" b="0" i="0" u="none" strike="noStrike" cap="none" dirty="0">
              <a:latin typeface="Arial"/>
              <a:ea typeface="Arial"/>
              <a:cs typeface="Arial"/>
              <a:sym typeface="Arial"/>
            </a:endParaRPr>
          </a:p>
          <a:p>
            <a:pPr algn="ctr"/>
            <a:r>
              <a:rPr lang="pt-BR" sz="3200" dirty="0"/>
              <a:t>Thiago Lopes</a:t>
            </a: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1887745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é, de maneira semelhante, útil em redes domésticas de acesso. Como exemplo, considere um ISP residencial que tem dois mil clientes, porém, nunca mais de 400 estão on-line ao mesmo tempo.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Nesse caso, em vez de precisar de um bloco de 2.048 endereços, um servidor DHCP que designa endereços dinamicamente só precisa de um bloco de 512 endereços (por exemplo, um bloco da forma </a:t>
            </a:r>
            <a:r>
              <a:rPr lang="pt-BR" sz="1500" b="0" i="0" u="none" strike="noStrike" cap="none" dirty="0" err="1">
                <a:latin typeface="Arial"/>
                <a:ea typeface="Arial"/>
                <a:cs typeface="Arial"/>
                <a:sym typeface="Arial"/>
              </a:rPr>
              <a:t>a.b.c.d</a:t>
            </a:r>
            <a:r>
              <a:rPr lang="pt-BR" sz="1500" b="0" i="0" u="none" strike="noStrike" cap="none" dirty="0">
                <a:latin typeface="Arial"/>
                <a:ea typeface="Arial"/>
                <a:cs typeface="Arial"/>
                <a:sym typeface="Arial"/>
              </a:rPr>
              <a:t>/23).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À medida que hospedeiros entram e saem da rede, o servidor DHCP precisa atualizar sua lista de endereços IP disponíveis.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Toda vez que um hospedeiro se conecta à rede, o servidor DHCP designa a ele um endereço arbitrário do seu reservatório de endereços disponíveis; toda vez que um hospedeiro sai, o endereço é devolvido ao reservatório.</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236147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O DHCP é um protocolo cliente-servidor. </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Em geral o cliente é um hospedeiro recém-chegado que quer obter informações sobre configuração da rede, incluindo endereço IP, para si mesmo. </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Em um caso mais simples, cada sub-rede (no sentido de endereçamento da Figura 4.17) terá um servidor DHCP.</a:t>
            </a:r>
          </a:p>
          <a:p>
            <a:pPr marL="393750" marR="0" lvl="0" indent="-285750" algn="l" rtl="0">
              <a:spcBef>
                <a:spcPts val="0"/>
              </a:spcBef>
              <a:spcAft>
                <a:spcPts val="0"/>
              </a:spcAft>
              <a:buClr>
                <a:srgbClr val="000000"/>
              </a:buClr>
              <a:buSzPts val="1080"/>
              <a:buFont typeface="Wingdings" panose="05000000000000000000" pitchFamily="2" charset="2"/>
              <a:buChar char="ü"/>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Se não houver um servidor na sub-rede, é necessário um agente relé DHCP (normalmente um roteador) que sabe o endereço de um servidor DHCP para tal rede.</a:t>
            </a:r>
          </a:p>
          <a:p>
            <a:pPr marL="108000" marR="0" lvl="0" algn="l" rtl="0">
              <a:spcBef>
                <a:spcPts val="0"/>
              </a:spcBef>
              <a:spcAft>
                <a:spcPts val="0"/>
              </a:spcAft>
              <a:buClr>
                <a:srgbClr val="000000"/>
              </a:buClr>
              <a:buSzPts val="1080"/>
            </a:pPr>
            <a:endParaRPr lang="pt-BR" sz="1500" b="0" i="0" u="none" strike="noStrike" cap="none" dirty="0">
              <a:latin typeface="Arial"/>
              <a:ea typeface="Arial"/>
              <a:cs typeface="Arial"/>
              <a:sym typeface="Arial"/>
            </a:endParaRPr>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b="0" i="0" u="none" strike="noStrike" cap="none" dirty="0">
                <a:latin typeface="Arial"/>
                <a:ea typeface="Arial"/>
                <a:cs typeface="Arial"/>
                <a:sym typeface="Arial"/>
              </a:rPr>
              <a:t>A Figura 4.20 ilustra um servidor DHCP conectado à rede 223.1.2/24, servindo o roteador de agente de repasse para clientes que chegam conectados às sub-redes 223.1.1/24 e 223.1.3/24. Em nossa discussão a seguir, admitiremos que um servidor DHCP está disponível na sub-rede.</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Vantagem do DHCP!</a:t>
            </a:r>
          </a:p>
        </p:txBody>
      </p:sp>
    </p:spTree>
    <p:extLst>
      <p:ext uri="{BB962C8B-B14F-4D97-AF65-F5344CB8AC3E}">
        <p14:creationId xmlns:p14="http://schemas.microsoft.com/office/powerpoint/2010/main" val="244451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O Valor da capacidade plug </a:t>
            </a:r>
            <a:r>
              <a:rPr lang="pt-BR" sz="1500" dirty="0" err="1"/>
              <a:t>and</a:t>
            </a:r>
            <a:r>
              <a:rPr lang="pt-BR" sz="1500" dirty="0"/>
              <a:t> play do DHCP é clara, considerando o fato de que a alternativa é configurar manualmente um endereço IP do hospedeiro.</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Considere o aluno que se locomove da sala de aula para a biblioteca até seu dormitório com um laptop, entra em uma nova sub-rede, obtendo, assim, um novo endereço IP em cada local.</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É inimaginável que um administrador de sistema tivesse de reconfigurar laptops em cada local, e poucos alunos teriam condições de configurar seus laptops manualmente.</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dirty="0"/>
              <a:t>Entretanto, pelo aspecto da mobilidade, o DHCP possui desvantagens. Como um novo endereço</a:t>
            </a:r>
          </a:p>
          <a:p>
            <a:pPr marL="108000" marR="0" lvl="0" algn="l" rtl="0">
              <a:spcBef>
                <a:spcPts val="0"/>
              </a:spcBef>
              <a:spcAft>
                <a:spcPts val="0"/>
              </a:spcAft>
              <a:buClr>
                <a:srgbClr val="000000"/>
              </a:buClr>
              <a:buSzPts val="1080"/>
            </a:pPr>
            <a:r>
              <a:rPr lang="pt-BR" sz="1500" dirty="0"/>
              <a:t>IP é obtido de um novo DHCP toda vez que um nó se conecta a uma nova sub-rede, uma conexão TCP com uma aplicação remota não pode ser mantida enquanto o nó móvel se locomove entre as sub-redes.</a:t>
            </a:r>
          </a:p>
          <a:p>
            <a:pPr marL="108000" marR="0" lvl="0" algn="l" rtl="0">
              <a:spcBef>
                <a:spcPts val="0"/>
              </a:spcBef>
              <a:spcAft>
                <a:spcPts val="0"/>
              </a:spcAft>
              <a:buClr>
                <a:srgbClr val="000000"/>
              </a:buClr>
              <a:buSzPts val="1080"/>
            </a:pPr>
            <a:endParaRPr lang="pt-BR" sz="1500" dirty="0"/>
          </a:p>
          <a:p>
            <a:pPr marL="393750" marR="0" lvl="0" indent="-285750" algn="l" rtl="0">
              <a:spcBef>
                <a:spcPts val="0"/>
              </a:spcBef>
              <a:spcAft>
                <a:spcPts val="0"/>
              </a:spcAft>
              <a:buClr>
                <a:srgbClr val="000000"/>
              </a:buClr>
              <a:buSzPts val="1080"/>
              <a:buFont typeface="Wingdings" panose="05000000000000000000" pitchFamily="2" charset="2"/>
              <a:buChar char="ü"/>
            </a:pPr>
            <a:r>
              <a:rPr lang="pt-BR" sz="1500" u="sng" dirty="0">
                <a:solidFill>
                  <a:srgbClr val="00B0F0"/>
                </a:solidFill>
              </a:rPr>
              <a:t>Nesse contexto surge o IP móvel — uma extensão recente para a infraestrutura IP que permite que um nó móvel utilize um único endereço permanente à medida que se locomove entre as sub-redes.</a:t>
            </a:r>
            <a:endParaRPr lang="pt-BR" sz="1500" b="0" i="0" u="sng" strike="noStrike" cap="none" dirty="0">
              <a:solidFill>
                <a:srgbClr val="00B0F0"/>
              </a:solidFill>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Desvantagem do DHCP!</a:t>
            </a:r>
          </a:p>
        </p:txBody>
      </p:sp>
    </p:spTree>
    <p:extLst>
      <p:ext uri="{BB962C8B-B14F-4D97-AF65-F5344CB8AC3E}">
        <p14:creationId xmlns:p14="http://schemas.microsoft.com/office/powerpoint/2010/main" val="326863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Mensagens DHCP</a:t>
            </a:r>
          </a:p>
        </p:txBody>
      </p:sp>
      <p:graphicFrame>
        <p:nvGraphicFramePr>
          <p:cNvPr id="3" name="Tabela 3">
            <a:extLst>
              <a:ext uri="{FF2B5EF4-FFF2-40B4-BE49-F238E27FC236}">
                <a16:creationId xmlns:a16="http://schemas.microsoft.com/office/drawing/2014/main" id="{37C2F2D3-00A2-7BF8-FC33-8F2CE29553D7}"/>
              </a:ext>
            </a:extLst>
          </p:cNvPr>
          <p:cNvGraphicFramePr>
            <a:graphicFrameLocks noGrp="1"/>
          </p:cNvGraphicFramePr>
          <p:nvPr>
            <p:extLst>
              <p:ext uri="{D42A27DB-BD31-4B8C-83A1-F6EECF244321}">
                <p14:modId xmlns:p14="http://schemas.microsoft.com/office/powerpoint/2010/main" val="3432091177"/>
              </p:ext>
            </p:extLst>
          </p:nvPr>
        </p:nvGraphicFramePr>
        <p:xfrm>
          <a:off x="632722" y="1173240"/>
          <a:ext cx="8814196" cy="4170285"/>
        </p:xfrm>
        <a:graphic>
          <a:graphicData uri="http://schemas.openxmlformats.org/drawingml/2006/table">
            <a:tbl>
              <a:tblPr firstRow="1" bandRow="1">
                <a:tableStyleId>{073A0DAA-6AF3-43AB-8588-CEC1D06C72B9}</a:tableStyleId>
              </a:tblPr>
              <a:tblGrid>
                <a:gridCol w="4407098">
                  <a:extLst>
                    <a:ext uri="{9D8B030D-6E8A-4147-A177-3AD203B41FA5}">
                      <a16:colId xmlns:a16="http://schemas.microsoft.com/office/drawing/2014/main" val="3819250459"/>
                    </a:ext>
                  </a:extLst>
                </a:gridCol>
                <a:gridCol w="4407098">
                  <a:extLst>
                    <a:ext uri="{9D8B030D-6E8A-4147-A177-3AD203B41FA5}">
                      <a16:colId xmlns:a16="http://schemas.microsoft.com/office/drawing/2014/main" val="1356135159"/>
                    </a:ext>
                  </a:extLst>
                </a:gridCol>
              </a:tblGrid>
              <a:tr h="411393">
                <a:tc>
                  <a:txBody>
                    <a:bodyPr/>
                    <a:lstStyle/>
                    <a:p>
                      <a:pPr algn="ctr"/>
                      <a:r>
                        <a:rPr lang="pt-BR" sz="1400" b="1" u="none" strike="noStrike" cap="none" dirty="0">
                          <a:solidFill>
                            <a:schemeClr val="lt1"/>
                          </a:solidFill>
                          <a:effectLst/>
                          <a:sym typeface="Arial"/>
                        </a:rPr>
                        <a:t>Geradas pelo Cliente</a:t>
                      </a:r>
                      <a:endParaRPr lang="pt-BR" dirty="0"/>
                    </a:p>
                  </a:txBody>
                  <a:tcPr/>
                </a:tc>
                <a:tc>
                  <a:txBody>
                    <a:bodyPr/>
                    <a:lstStyle/>
                    <a:p>
                      <a:pPr algn="ctr"/>
                      <a:r>
                        <a:rPr lang="pt-BR" sz="1400" b="1" u="none" strike="noStrike" cap="none" dirty="0">
                          <a:solidFill>
                            <a:schemeClr val="lt1"/>
                          </a:solidFill>
                          <a:effectLst/>
                          <a:sym typeface="Arial"/>
                        </a:rPr>
                        <a:t>Geradas pelo Servidor</a:t>
                      </a:r>
                      <a:endParaRPr lang="pt-BR" dirty="0"/>
                    </a:p>
                  </a:txBody>
                  <a:tcPr/>
                </a:tc>
                <a:extLst>
                  <a:ext uri="{0D108BD9-81ED-4DB2-BD59-A6C34878D82A}">
                    <a16:rowId xmlns:a16="http://schemas.microsoft.com/office/drawing/2014/main" val="590231774"/>
                  </a:ext>
                </a:extLst>
              </a:tr>
              <a:tr h="411393">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DHCPDISCOVER</a:t>
                      </a:r>
                      <a:r>
                        <a:rPr lang="pt-BR" sz="1100" dirty="0">
                          <a:effectLst/>
                        </a:rPr>
                        <a:t> – broadcast enviado no início do processo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DHCPOFFER</a:t>
                      </a:r>
                      <a:r>
                        <a:rPr lang="pt-BR" sz="1100" dirty="0">
                          <a:effectLst/>
                        </a:rPr>
                        <a:t> – </a:t>
                      </a:r>
                      <a:r>
                        <a:rPr lang="pt-BR" sz="1100" dirty="0" err="1">
                          <a:effectLst/>
                        </a:rPr>
                        <a:t>unicast</a:t>
                      </a:r>
                      <a:r>
                        <a:rPr lang="pt-BR" sz="1100" dirty="0">
                          <a:effectLst/>
                        </a:rPr>
                        <a:t> oferecendo parâmetros solicitados</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600419456"/>
                  </a:ext>
                </a:extLst>
              </a:tr>
              <a:tr h="557916">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DHCPREQUEST</a:t>
                      </a:r>
                      <a:r>
                        <a:rPr lang="pt-BR" sz="1100" dirty="0">
                          <a:effectLst/>
                        </a:rPr>
                        <a:t> – enviado durante o processo de </a:t>
                      </a:r>
                      <a:r>
                        <a:rPr lang="pt-BR" sz="1100" dirty="0" err="1">
                          <a:effectLst/>
                        </a:rPr>
                        <a:t>selecting</a:t>
                      </a:r>
                      <a:r>
                        <a:rPr lang="pt-BR" sz="1100" dirty="0">
                          <a:effectLst/>
                        </a:rPr>
                        <a:t>, reboot, </a:t>
                      </a:r>
                      <a:r>
                        <a:rPr lang="pt-BR" sz="1100" dirty="0" err="1">
                          <a:effectLst/>
                        </a:rPr>
                        <a:t>renewing</a:t>
                      </a:r>
                      <a:r>
                        <a:rPr lang="pt-BR" sz="1100" dirty="0">
                          <a:effectLst/>
                        </a:rPr>
                        <a:t>, </a:t>
                      </a:r>
                      <a:r>
                        <a:rPr lang="pt-BR" sz="1100" dirty="0" err="1">
                          <a:effectLst/>
                        </a:rPr>
                        <a:t>rebinding</a:t>
                      </a:r>
                      <a:r>
                        <a:rPr lang="pt-BR" sz="1100" dirty="0">
                          <a:effectLst/>
                        </a:rPr>
                        <a:t>; pode ser </a:t>
                      </a:r>
                      <a:r>
                        <a:rPr lang="pt-BR" sz="1100" dirty="0" err="1">
                          <a:effectLst/>
                        </a:rPr>
                        <a:t>unicast</a:t>
                      </a:r>
                      <a:r>
                        <a:rPr lang="pt-BR" sz="1100" dirty="0">
                          <a:effectLst/>
                        </a:rPr>
                        <a:t> ou broadcast.</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DHCPACK</a:t>
                      </a:r>
                      <a:r>
                        <a:rPr lang="pt-BR" sz="1100" dirty="0">
                          <a:effectLst/>
                        </a:rPr>
                        <a:t> – </a:t>
                      </a:r>
                      <a:r>
                        <a:rPr lang="pt-BR" sz="1100" dirty="0" err="1">
                          <a:effectLst/>
                        </a:rPr>
                        <a:t>unicast</a:t>
                      </a:r>
                      <a:r>
                        <a:rPr lang="pt-BR" sz="1100" dirty="0">
                          <a:effectLst/>
                        </a:rPr>
                        <a:t> enviando parâmetros aceitos</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70963485"/>
                  </a:ext>
                </a:extLst>
              </a:tr>
              <a:tr h="929861">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DHCPDECLINE</a:t>
                      </a:r>
                      <a:r>
                        <a:rPr lang="pt-BR" sz="1100" dirty="0">
                          <a:effectLst/>
                        </a:rPr>
                        <a:t> – informa ao servidor que o endereço fornecido não pode ser usado; o servidor deve assinalar o endereço como não disponível e gerar mensagem de erro para o administrador.</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DHCPNACK</a:t>
                      </a:r>
                      <a:r>
                        <a:rPr lang="pt-BR" sz="1100" dirty="0">
                          <a:effectLst/>
                        </a:rPr>
                        <a:t> – </a:t>
                      </a:r>
                      <a:r>
                        <a:rPr lang="pt-BR" sz="1100" dirty="0" err="1">
                          <a:effectLst/>
                        </a:rPr>
                        <a:t>unicast</a:t>
                      </a:r>
                      <a:r>
                        <a:rPr lang="pt-BR" sz="1100" dirty="0">
                          <a:effectLst/>
                        </a:rPr>
                        <a:t> informando ao cliente que seu período não será prorrogado, ou que a solicitação vem de uma </a:t>
                      </a:r>
                      <a:r>
                        <a:rPr lang="pt-BR" sz="1100" dirty="0" err="1">
                          <a:effectLst/>
                        </a:rPr>
                        <a:t>subrede</a:t>
                      </a:r>
                      <a:r>
                        <a:rPr lang="pt-BR" sz="1100" dirty="0">
                          <a:effectLst/>
                        </a:rPr>
                        <a:t> que o servidor não atende</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848233054"/>
                  </a:ext>
                </a:extLst>
              </a:tr>
              <a:tr h="1115833">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DHCPRELEASE</a:t>
                      </a:r>
                      <a:r>
                        <a:rPr lang="pt-BR" sz="1100" dirty="0">
                          <a:effectLst/>
                        </a:rPr>
                        <a:t> – informa ao servidor que o endereço pode ser usado por outro host. O servidor deverá assinalar quem enviou o release e, em caso de nova solicitação do mesmo cliente, tentará fornecer o mesmo endereço.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pt-BR" sz="1100" dirty="0">
                          <a:effectLst/>
                        </a:rPr>
                        <a:t> </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540869024"/>
                  </a:ext>
                </a:extLst>
              </a:tr>
              <a:tr h="743889">
                <a:tc>
                  <a:txBody>
                    <a:bodyPr/>
                    <a:lstStyle/>
                    <a:p>
                      <a:pPr marL="0" marR="0">
                        <a:spcBef>
                          <a:spcPts val="0"/>
                        </a:spcBef>
                        <a:spcAft>
                          <a:spcPts val="0"/>
                        </a:spcAft>
                      </a:pPr>
                      <a:endParaRPr lang="pt-BR" sz="1100" b="1" dirty="0">
                        <a:effectLst/>
                      </a:endParaRPr>
                    </a:p>
                    <a:p>
                      <a:pPr marL="0" marR="0">
                        <a:spcBef>
                          <a:spcPts val="0"/>
                        </a:spcBef>
                        <a:spcAft>
                          <a:spcPts val="0"/>
                        </a:spcAft>
                      </a:pPr>
                      <a:r>
                        <a:rPr lang="pt-BR" sz="1100" b="1" dirty="0">
                          <a:effectLst/>
                        </a:rPr>
                        <a:t>DHCPINFORM</a:t>
                      </a:r>
                      <a:r>
                        <a:rPr lang="pt-BR" sz="1100" dirty="0">
                          <a:effectLst/>
                        </a:rPr>
                        <a:t> – cliente já configurado envia para o servidor solicitando parâmetros adicionais. Tempo de empréstimo não é reiniciado.</a:t>
                      </a:r>
                      <a:endParaRPr lang="pt-BR" sz="12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pt-BR" sz="1100" dirty="0">
                          <a:effectLst/>
                        </a:rPr>
                        <a:t> </a:t>
                      </a:r>
                      <a:endParaRPr lang="pt-BR"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912019633"/>
                  </a:ext>
                </a:extLst>
              </a:tr>
            </a:tbl>
          </a:graphicData>
        </a:graphic>
      </p:graphicFrame>
    </p:spTree>
    <p:extLst>
      <p:ext uri="{BB962C8B-B14F-4D97-AF65-F5344CB8AC3E}">
        <p14:creationId xmlns:p14="http://schemas.microsoft.com/office/powerpoint/2010/main" val="62347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492" y="1300222"/>
            <a:ext cx="9071640" cy="3788325"/>
          </a:xfrm>
          <a:prstGeom prst="rect">
            <a:avLst/>
          </a:prstGeom>
          <a:noFill/>
          <a:ln>
            <a:noFill/>
          </a:ln>
        </p:spPr>
        <p:txBody>
          <a:bodyPr spcFirstLastPara="1" wrap="square" lIns="0" tIns="0" rIns="0" bIns="0" anchor="t" anchorCtr="0">
            <a:noAutofit/>
          </a:bodyPr>
          <a:lstStyle/>
          <a:p>
            <a:pPr>
              <a:lnSpc>
                <a:spcPct val="115000"/>
              </a:lnSpc>
              <a:spcAft>
                <a:spcPts val="1000"/>
              </a:spcAft>
            </a:pPr>
            <a:endParaRPr lang="pt-BR" sz="1500" dirty="0">
              <a:latin typeface="+mj-lt"/>
            </a:endParaRPr>
          </a:p>
          <a:p>
            <a:pPr>
              <a:lnSpc>
                <a:spcPct val="115000"/>
              </a:lnSpc>
              <a:spcAft>
                <a:spcPts val="1000"/>
              </a:spcAft>
            </a:pPr>
            <a:r>
              <a:rPr lang="pt-BR" sz="1500" b="1" i="0" dirty="0">
                <a:solidFill>
                  <a:srgbClr val="000000"/>
                </a:solidFill>
                <a:effectLst/>
                <a:latin typeface="+mj-lt"/>
              </a:rPr>
              <a:t>KUROSE, J.F.</a:t>
            </a:r>
            <a:r>
              <a:rPr lang="pt-BR" sz="1500" b="0" i="0" dirty="0">
                <a:solidFill>
                  <a:srgbClr val="000000"/>
                </a:solidFill>
                <a:effectLst/>
                <a:latin typeface="+mj-lt"/>
              </a:rPr>
              <a:t> Redes de Computadores e a Internet: uma abordagem </a:t>
            </a:r>
            <a:r>
              <a:rPr lang="en-US" sz="1500" b="0" i="0" dirty="0">
                <a:solidFill>
                  <a:srgbClr val="000000"/>
                </a:solidFill>
                <a:effectLst/>
                <a:latin typeface="+mj-lt"/>
              </a:rPr>
              <a:t>top-down</a:t>
            </a:r>
            <a:r>
              <a:rPr lang="pt-BR" sz="1500" b="0" i="0" dirty="0">
                <a:solidFill>
                  <a:srgbClr val="000000"/>
                </a:solidFill>
                <a:effectLst/>
                <a:latin typeface="+mj-lt"/>
              </a:rPr>
              <a:t>. 6a Edição. São Paulo: Pearson, 2014.</a:t>
            </a:r>
          </a:p>
          <a:p>
            <a:pPr>
              <a:lnSpc>
                <a:spcPct val="115000"/>
              </a:lnSpc>
              <a:spcAft>
                <a:spcPts val="1000"/>
              </a:spcAft>
            </a:pPr>
            <a:endParaRPr lang="pt-BR" sz="1500" b="1" dirty="0">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pt-BR" sz="1500" b="1" dirty="0">
                <a:effectLst/>
                <a:latin typeface="+mj-lt"/>
                <a:ea typeface="Times New Roman" panose="02020603050405020304" pitchFamily="18" charset="0"/>
                <a:cs typeface="Times New Roman" panose="02020603050405020304" pitchFamily="18" charset="0"/>
              </a:rPr>
              <a:t>DHCP – Dynamic Host </a:t>
            </a:r>
            <a:r>
              <a:rPr lang="en-US" sz="1500" b="1" dirty="0">
                <a:effectLst/>
                <a:latin typeface="+mj-lt"/>
                <a:ea typeface="Times New Roman" panose="02020603050405020304" pitchFamily="18" charset="0"/>
                <a:cs typeface="Times New Roman" panose="02020603050405020304" pitchFamily="18" charset="0"/>
              </a:rPr>
              <a:t>Configuration</a:t>
            </a:r>
            <a:r>
              <a:rPr lang="pt-BR" sz="1500" b="1" dirty="0">
                <a:effectLst/>
                <a:latin typeface="+mj-lt"/>
                <a:ea typeface="Times New Roman" panose="02020603050405020304" pitchFamily="18" charset="0"/>
                <a:cs typeface="Times New Roman" panose="02020603050405020304" pitchFamily="18" charset="0"/>
              </a:rPr>
              <a:t> </a:t>
            </a:r>
            <a:r>
              <a:rPr lang="en-AE" sz="1500" b="1" dirty="0">
                <a:effectLst/>
                <a:latin typeface="+mj-lt"/>
                <a:ea typeface="Times New Roman" panose="02020603050405020304" pitchFamily="18" charset="0"/>
                <a:cs typeface="Times New Roman" panose="02020603050405020304" pitchFamily="18" charset="0"/>
              </a:rPr>
              <a:t>Protocol</a:t>
            </a:r>
            <a:r>
              <a:rPr lang="pt-BR" sz="1500" dirty="0">
                <a:effectLst/>
                <a:latin typeface="+mj-lt"/>
                <a:ea typeface="Times New Roman" panose="02020603050405020304" pitchFamily="18" charset="0"/>
                <a:cs typeface="Times New Roman" panose="02020603050405020304" pitchFamily="18" charset="0"/>
              </a:rPr>
              <a:t>. São Paulo, 15 nov. 2022. Disponível em: </a:t>
            </a:r>
          </a:p>
          <a:p>
            <a:pPr>
              <a:lnSpc>
                <a:spcPct val="115000"/>
              </a:lnSpc>
              <a:spcAft>
                <a:spcPts val="1000"/>
              </a:spcAft>
            </a:pPr>
            <a:r>
              <a:rPr lang="pt-BR" sz="1500" dirty="0">
                <a:effectLst/>
                <a:latin typeface="+mj-lt"/>
                <a:ea typeface="Times New Roman" panose="02020603050405020304" pitchFamily="18" charset="0"/>
                <a:cs typeface="Times New Roman" panose="02020603050405020304" pitchFamily="18" charset="0"/>
              </a:rPr>
              <a:t>&lt;</a:t>
            </a:r>
            <a:r>
              <a:rPr lang="pt-BR" sz="1500" u="sng" dirty="0">
                <a:solidFill>
                  <a:srgbClr val="0000FF"/>
                </a:solidFill>
                <a:effectLst/>
                <a:latin typeface="+mj-lt"/>
                <a:ea typeface="Times New Roman" panose="02020603050405020304" pitchFamily="18" charset="0"/>
                <a:cs typeface="Times New Roman" panose="02020603050405020304" pitchFamily="18" charset="0"/>
                <a:hlinkClick r:id="rId4"/>
              </a:rPr>
              <a:t>http://masimoes.pro.br/site/redes/58_DHCPIntr/dhcp-intro.htm</a:t>
            </a:r>
            <a:r>
              <a:rPr lang="pt-BR" sz="1500" dirty="0">
                <a:effectLst/>
                <a:latin typeface="+mj-lt"/>
                <a:ea typeface="Times New Roman" panose="02020603050405020304" pitchFamily="18" charset="0"/>
                <a:cs typeface="Times New Roman" panose="02020603050405020304" pitchFamily="18" charset="0"/>
              </a:rPr>
              <a:t>&gt;. Acesso em: 15 nov. 2022.</a:t>
            </a:r>
          </a:p>
          <a:p>
            <a:pPr>
              <a:lnSpc>
                <a:spcPct val="115000"/>
              </a:lnSpc>
              <a:spcAft>
                <a:spcPts val="1000"/>
              </a:spcAft>
            </a:pPr>
            <a:endParaRPr lang="pt-BR" sz="15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pt-BR" sz="1500" b="1" dirty="0">
                <a:effectLst/>
                <a:latin typeface="+mj-lt"/>
                <a:ea typeface="Times New Roman" panose="02020603050405020304" pitchFamily="18" charset="0"/>
                <a:cs typeface="Times New Roman" panose="02020603050405020304" pitchFamily="18" charset="0"/>
              </a:rPr>
              <a:t>Dynamic Host </a:t>
            </a:r>
            <a:r>
              <a:rPr lang="en-US" sz="1500" b="1" dirty="0">
                <a:effectLst/>
                <a:latin typeface="+mj-lt"/>
                <a:ea typeface="Times New Roman" panose="02020603050405020304" pitchFamily="18" charset="0"/>
                <a:cs typeface="Times New Roman" panose="02020603050405020304" pitchFamily="18" charset="0"/>
              </a:rPr>
              <a:t>Configuration</a:t>
            </a:r>
            <a:r>
              <a:rPr lang="pt-BR" sz="1500" b="1" dirty="0">
                <a:effectLst/>
                <a:latin typeface="+mj-lt"/>
                <a:ea typeface="Times New Roman" panose="02020603050405020304" pitchFamily="18" charset="0"/>
                <a:cs typeface="Times New Roman" panose="02020603050405020304" pitchFamily="18" charset="0"/>
              </a:rPr>
              <a:t> </a:t>
            </a:r>
            <a:r>
              <a:rPr lang="en-AE" sz="1500" b="1" dirty="0">
                <a:effectLst/>
                <a:latin typeface="+mj-lt"/>
                <a:ea typeface="Times New Roman" panose="02020603050405020304" pitchFamily="18" charset="0"/>
                <a:cs typeface="Times New Roman" panose="02020603050405020304" pitchFamily="18" charset="0"/>
              </a:rPr>
              <a:t>Protocol</a:t>
            </a:r>
            <a:r>
              <a:rPr lang="pt-BR" sz="1500" dirty="0">
                <a:effectLst/>
                <a:latin typeface="+mj-lt"/>
                <a:ea typeface="Times New Roman" panose="02020603050405020304" pitchFamily="18" charset="0"/>
                <a:cs typeface="Times New Roman" panose="02020603050405020304" pitchFamily="18" charset="0"/>
              </a:rPr>
              <a:t>. Texas, 20 nov. 2022. Disponível em: </a:t>
            </a:r>
          </a:p>
          <a:p>
            <a:pPr>
              <a:lnSpc>
                <a:spcPct val="115000"/>
              </a:lnSpc>
              <a:spcAft>
                <a:spcPts val="1000"/>
              </a:spcAft>
            </a:pPr>
            <a:r>
              <a:rPr lang="pt-BR" sz="1500" dirty="0">
                <a:effectLst/>
                <a:latin typeface="+mj-lt"/>
                <a:ea typeface="Times New Roman" panose="02020603050405020304" pitchFamily="18" charset="0"/>
                <a:cs typeface="Times New Roman" panose="02020603050405020304" pitchFamily="18" charset="0"/>
              </a:rPr>
              <a:t>&lt;</a:t>
            </a:r>
            <a:r>
              <a:rPr lang="pt-BR" sz="1500" u="sng" dirty="0">
                <a:solidFill>
                  <a:srgbClr val="0000FF"/>
                </a:solidFill>
                <a:effectLst/>
                <a:latin typeface="+mj-lt"/>
                <a:ea typeface="Times New Roman" panose="02020603050405020304" pitchFamily="18" charset="0"/>
                <a:cs typeface="Times New Roman" panose="02020603050405020304" pitchFamily="18" charset="0"/>
                <a:hlinkClick r:id="rId5"/>
              </a:rPr>
              <a:t>https://pt.wikipedia.org/wiki/</a:t>
            </a:r>
            <a:r>
              <a:rPr lang="pt-BR" sz="1500" u="sng" dirty="0" err="1">
                <a:solidFill>
                  <a:srgbClr val="0000FF"/>
                </a:solidFill>
                <a:effectLst/>
                <a:latin typeface="+mj-lt"/>
                <a:ea typeface="Times New Roman" panose="02020603050405020304" pitchFamily="18" charset="0"/>
                <a:cs typeface="Times New Roman" panose="02020603050405020304" pitchFamily="18" charset="0"/>
                <a:hlinkClick r:id="rId5"/>
              </a:rPr>
              <a:t>Dynamic_Host_Configuration_Protocol</a:t>
            </a:r>
            <a:r>
              <a:rPr lang="pt-BR" sz="1500" dirty="0">
                <a:effectLst/>
                <a:latin typeface="+mj-lt"/>
                <a:ea typeface="Times New Roman" panose="02020603050405020304" pitchFamily="18" charset="0"/>
                <a:cs typeface="Times New Roman" panose="02020603050405020304" pitchFamily="18" charset="0"/>
              </a:rPr>
              <a:t>&gt;. Acesso em: 20 nov. 2022.</a:t>
            </a:r>
          </a:p>
          <a:p>
            <a:pPr>
              <a:lnSpc>
                <a:spcPct val="115000"/>
              </a:lnSpc>
              <a:spcAft>
                <a:spcPts val="1000"/>
              </a:spcAft>
            </a:pPr>
            <a:endParaRPr lang="pt-BR" sz="1500" dirty="0">
              <a:effectLst/>
              <a:latin typeface="+mj-lt"/>
              <a:ea typeface="Times New Roman" panose="02020603050405020304" pitchFamily="18" charset="0"/>
              <a:cs typeface="Times New Roman" panose="02020603050405020304" pitchFamily="18" charset="0"/>
            </a:endParaRP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Referências Bibliográficas</a:t>
            </a:r>
          </a:p>
        </p:txBody>
      </p:sp>
    </p:spTree>
    <p:extLst>
      <p:ext uri="{BB962C8B-B14F-4D97-AF65-F5344CB8AC3E}">
        <p14:creationId xmlns:p14="http://schemas.microsoft.com/office/powerpoint/2010/main" val="414646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Francisco </a:t>
            </a:r>
            <a:r>
              <a:rPr lang="pt-BR" sz="3200" dirty="0"/>
              <a:t>I</a:t>
            </a:r>
            <a:r>
              <a:rPr lang="pt-BR" sz="3200" b="0" i="0" u="none" strike="noStrike" cap="none" dirty="0">
                <a:latin typeface="Arial"/>
                <a:ea typeface="Arial"/>
                <a:cs typeface="Arial"/>
                <a:sym typeface="Arial"/>
              </a:rPr>
              <a:t>vanildo</a:t>
            </a:r>
          </a:p>
          <a:p>
            <a:pPr marL="0" marR="0" lvl="0" indent="0" algn="ctr" rtl="0">
              <a:spcBef>
                <a:spcPts val="0"/>
              </a:spcBef>
              <a:spcAft>
                <a:spcPts val="0"/>
              </a:spcAft>
              <a:buNone/>
            </a:pP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Origem do DHCP </a:t>
            </a:r>
          </a:p>
          <a:p>
            <a:pPr marL="457200" marR="0" lvl="0" indent="-457200" algn="ctr" rtl="0">
              <a:spcBef>
                <a:spcPts val="0"/>
              </a:spcBef>
              <a:spcAft>
                <a:spcPts val="0"/>
              </a:spcAft>
              <a:buFont typeface="Wingdings" panose="05000000000000000000" pitchFamily="2" charset="2"/>
              <a:buChar char="q"/>
            </a:pPr>
            <a:r>
              <a:rPr lang="pt-BR" sz="3200" b="1" u="sng" dirty="0"/>
              <a:t>Afinal, o que é o </a:t>
            </a:r>
            <a:r>
              <a:rPr lang="pt-BR" sz="3200" b="1" u="sng" strike="noStrike" cap="none" dirty="0">
                <a:latin typeface="Arial"/>
                <a:ea typeface="Arial"/>
                <a:cs typeface="Arial"/>
                <a:sym typeface="Arial"/>
              </a:rPr>
              <a:t>DHCP?</a:t>
            </a:r>
          </a:p>
          <a:p>
            <a:pPr marL="457200" marR="0" lvl="0" indent="-457200" algn="ctr" rtl="0">
              <a:spcBef>
                <a:spcPts val="0"/>
              </a:spcBef>
              <a:spcAft>
                <a:spcPts val="0"/>
              </a:spcAft>
              <a:buFont typeface="Wingdings" panose="05000000000000000000" pitchFamily="2" charset="2"/>
              <a:buChar char="ü"/>
            </a:pP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944196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Dynamic Host </a:t>
            </a:r>
            <a:r>
              <a:rPr lang="pt-BR" sz="2000" b="0" i="0" u="none" strike="noStrike" cap="none" dirty="0" err="1">
                <a:latin typeface="Arial"/>
                <a:ea typeface="Arial"/>
                <a:cs typeface="Arial"/>
                <a:sym typeface="Arial"/>
              </a:rPr>
              <a:t>Configuration</a:t>
            </a:r>
            <a:r>
              <a:rPr lang="pt-BR" sz="2000" b="0" i="0" u="none" strike="noStrike" cap="none" dirty="0">
                <a:latin typeface="Arial"/>
                <a:ea typeface="Arial"/>
                <a:cs typeface="Arial"/>
                <a:sym typeface="Arial"/>
              </a:rPr>
              <a:t> </a:t>
            </a:r>
            <a:r>
              <a:rPr lang="pt-BR" sz="2000" b="0" i="0" u="none" strike="noStrike" cap="none" dirty="0" err="1">
                <a:latin typeface="Arial"/>
                <a:ea typeface="Arial"/>
                <a:cs typeface="Arial"/>
                <a:sym typeface="Arial"/>
              </a:rPr>
              <a:t>Protocol</a:t>
            </a:r>
            <a:r>
              <a:rPr lang="pt-BR" sz="2000" b="0" i="0" u="none" strike="noStrike" cap="none" dirty="0">
                <a:latin typeface="Arial"/>
                <a:ea typeface="Arial"/>
                <a:cs typeface="Arial"/>
                <a:sym typeface="Arial"/>
              </a:rPr>
              <a:t> (protocolo de configuração dinâmica de host), é um protocolo de serviço TCP/IP que oferece configuração dinâmica de terminais, com concessão de endereços IP de host, máscara de </a:t>
            </a:r>
            <a:r>
              <a:rPr lang="pt-BR" sz="2000" b="0" i="0" u="none" strike="noStrike" cap="none" dirty="0" err="1">
                <a:latin typeface="Arial"/>
                <a:ea typeface="Arial"/>
                <a:cs typeface="Arial"/>
                <a:sym typeface="Arial"/>
              </a:rPr>
              <a:t>sub-rede</a:t>
            </a:r>
            <a:r>
              <a:rPr lang="pt-BR" sz="2000" b="0" i="0" u="none" strike="noStrike" cap="none" dirty="0">
                <a:latin typeface="Arial"/>
                <a:ea typeface="Arial"/>
                <a:cs typeface="Arial"/>
                <a:sym typeface="Arial"/>
              </a:rPr>
              <a:t>, default gateway (gateway padrão), número IP de um ou mais servidores DNS, sufixos de pesquisa do DNS e número IP de um ou mais servidores WINS. </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Este protocolo é o sucessor do BOOTP que, embora mais simples, tornou-se limitado para as exigências atuais. O DHCP surgiu como um padrão em outubro de 1993. O </a:t>
            </a:r>
            <a:r>
              <a:rPr lang="pt-BR" sz="2000" dirty="0">
                <a:hlinkClick r:id="rId4"/>
              </a:rPr>
              <a:t>RFC 2131</a:t>
            </a:r>
            <a:r>
              <a:rPr lang="pt-BR" sz="2000" dirty="0"/>
              <a:t> </a:t>
            </a:r>
            <a:r>
              <a:rPr lang="pt-BR" sz="2000" b="0" i="0" u="none" strike="noStrike" cap="none" dirty="0">
                <a:latin typeface="Arial"/>
                <a:ea typeface="Arial"/>
                <a:cs typeface="Arial"/>
                <a:sym typeface="Arial"/>
              </a:rPr>
              <a:t>(1997) contém as especificações mais atuais. </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último standard para a especificação do DHCP sobre IPv6 (DHCPv6) foi publicado como </a:t>
            </a:r>
            <a:r>
              <a:rPr lang="pt-BR" sz="2000" b="0" i="0" u="none" strike="noStrike" cap="none" dirty="0">
                <a:latin typeface="Arial"/>
                <a:ea typeface="Arial"/>
                <a:cs typeface="Arial"/>
                <a:sym typeface="Arial"/>
                <a:hlinkClick r:id="rId5"/>
              </a:rPr>
              <a:t>RFC 3315</a:t>
            </a:r>
            <a:r>
              <a:rPr lang="pt-BR" sz="2000" b="0" i="0" u="none" strike="noStrike" cap="none" dirty="0">
                <a:latin typeface="Arial"/>
                <a:ea typeface="Arial"/>
                <a:cs typeface="Arial"/>
                <a:sym typeface="Arial"/>
              </a:rPr>
              <a:t> (2003).</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Origem do DHCP?</a:t>
            </a:r>
          </a:p>
        </p:txBody>
      </p:sp>
    </p:spTree>
    <p:extLst>
      <p:ext uri="{BB962C8B-B14F-4D97-AF65-F5344CB8AC3E}">
        <p14:creationId xmlns:p14="http://schemas.microsoft.com/office/powerpoint/2010/main" val="380686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é uma evolução dos protocolos RARP e BOOTP:</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1" i="0" u="none" strike="noStrike" cap="none" dirty="0">
                <a:latin typeface="Arial"/>
                <a:ea typeface="Arial"/>
                <a:cs typeface="Arial"/>
                <a:sym typeface="Arial"/>
              </a:rPr>
              <a:t>RARP</a:t>
            </a:r>
            <a:r>
              <a:rPr lang="pt-BR" sz="2000" b="0" i="0" u="none" strike="noStrike" cap="none" dirty="0">
                <a:latin typeface="Arial"/>
                <a:ea typeface="Arial"/>
                <a:cs typeface="Arial"/>
                <a:sym typeface="Arial"/>
              </a:rPr>
              <a:t> – Reverse Address </a:t>
            </a:r>
            <a:r>
              <a:rPr lang="en-US" sz="2000" b="0" i="0" u="none" strike="noStrike" cap="none" dirty="0">
                <a:latin typeface="Arial"/>
                <a:ea typeface="Arial"/>
                <a:cs typeface="Arial"/>
                <a:sym typeface="Arial"/>
              </a:rPr>
              <a:t>Resolution</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b="0" i="0" u="none" strike="noStrike" cap="none" dirty="0">
                <a:latin typeface="Arial"/>
                <a:ea typeface="Arial"/>
                <a:cs typeface="Arial"/>
                <a:sym typeface="Arial"/>
              </a:rPr>
              <a:t> (</a:t>
            </a:r>
            <a:r>
              <a:rPr lang="pt-BR" sz="2000" b="0" i="0" u="none" strike="noStrike" cap="none" dirty="0">
                <a:latin typeface="Arial"/>
                <a:ea typeface="Arial"/>
                <a:cs typeface="Arial"/>
                <a:sym typeface="Arial"/>
                <a:hlinkClick r:id="rId4"/>
              </a:rPr>
              <a:t>RFC 903</a:t>
            </a:r>
            <a:r>
              <a:rPr lang="pt-BR" sz="2000" b="0" i="0" u="none" strike="noStrike" cap="none" dirty="0">
                <a:latin typeface="Arial"/>
                <a:ea typeface="Arial"/>
                <a:cs typeface="Arial"/>
                <a:sym typeface="Arial"/>
              </a:rPr>
              <a:t>): tem abrangência apenas local, não suporta roteamento e não pode transportar outros parâmetros que não o endereço IP. Normalmente utilizado para estações </a:t>
            </a:r>
            <a:r>
              <a:rPr lang="en-US" sz="2000" b="0" i="0" u="none" strike="noStrike" cap="none" dirty="0">
                <a:latin typeface="Arial"/>
                <a:ea typeface="Arial"/>
                <a:cs typeface="Arial"/>
                <a:sym typeface="Arial"/>
              </a:rPr>
              <a:t>diskless</a:t>
            </a:r>
            <a:r>
              <a:rPr lang="pt-BR" sz="2000" b="0" i="0" u="none" strike="noStrike" cap="none" dirty="0">
                <a:latin typeface="Arial"/>
                <a:ea typeface="Arial"/>
                <a:cs typeface="Arial"/>
                <a:sym typeface="Arial"/>
              </a:rPr>
              <a:t>, terminais etc.</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1" i="0" u="none" strike="noStrike" cap="none" dirty="0">
                <a:latin typeface="Arial"/>
                <a:ea typeface="Arial"/>
                <a:cs typeface="Arial"/>
                <a:sym typeface="Arial"/>
              </a:rPr>
              <a:t>BOOTP</a:t>
            </a:r>
            <a:r>
              <a:rPr lang="pt-BR" sz="2000" b="0" i="0" u="none" strike="noStrike" cap="none" dirty="0">
                <a:latin typeface="Arial"/>
                <a:ea typeface="Arial"/>
                <a:cs typeface="Arial"/>
                <a:sym typeface="Arial"/>
              </a:rPr>
              <a:t> – </a:t>
            </a:r>
            <a:r>
              <a:rPr lang="en-US" sz="2000" b="0" i="0" u="none" strike="noStrike" cap="none" dirty="0">
                <a:latin typeface="Arial"/>
                <a:ea typeface="Arial"/>
                <a:cs typeface="Arial"/>
                <a:sym typeface="Arial"/>
              </a:rPr>
              <a:t>Booststrap</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b="0" i="0" u="none" strike="noStrike" cap="none" dirty="0">
                <a:latin typeface="Arial"/>
                <a:ea typeface="Arial"/>
                <a:cs typeface="Arial"/>
                <a:sym typeface="Arial"/>
              </a:rPr>
              <a:t> (</a:t>
            </a:r>
            <a:r>
              <a:rPr lang="pt-BR" sz="2000" b="0" i="0" u="none" strike="noStrike" cap="none" dirty="0">
                <a:latin typeface="Arial"/>
                <a:ea typeface="Arial"/>
                <a:cs typeface="Arial"/>
                <a:sym typeface="Arial"/>
                <a:hlinkClick r:id="rId5"/>
              </a:rPr>
              <a:t>RFC 951</a:t>
            </a:r>
            <a:r>
              <a:rPr lang="pt-BR" sz="2000" b="0" i="0" u="none" strike="noStrike" cap="none" dirty="0">
                <a:latin typeface="Arial"/>
                <a:ea typeface="Arial"/>
                <a:cs typeface="Arial"/>
                <a:sym typeface="Arial"/>
              </a:rPr>
              <a:t>): é o protocolo no qual o DHCP é baseado. O BOOTP é roteável e permite a configuração de vários parâmetros. A principal diferença é que o BOOTP não permite a alocação dinâmica de parâmetros, conforme explicada adiante.</a:t>
            </a:r>
          </a:p>
          <a:p>
            <a:pPr marL="450900" marR="0" lvl="0" indent="-342900" algn="l" rtl="0">
              <a:spcBef>
                <a:spcPts val="0"/>
              </a:spcBef>
              <a:spcAft>
                <a:spcPts val="0"/>
              </a:spcAft>
              <a:buClr>
                <a:srgbClr val="000000"/>
              </a:buClr>
              <a:buSzPts val="1080"/>
              <a:buFont typeface="Wingdings" panose="05000000000000000000" pitchFamily="2" charset="2"/>
              <a:buChar char="ü"/>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foi projetado para ser interoperável com o BOOTP.</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Origem do DHCP?</a:t>
            </a:r>
          </a:p>
        </p:txBody>
      </p:sp>
    </p:spTree>
    <p:extLst>
      <p:ext uri="{BB962C8B-B14F-4D97-AF65-F5344CB8AC3E}">
        <p14:creationId xmlns:p14="http://schemas.microsoft.com/office/powerpoint/2010/main" val="315845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Dynamic Host </a:t>
            </a:r>
            <a:r>
              <a:rPr lang="en-US" sz="2000" b="0" i="0" u="none" strike="noStrike" cap="none" dirty="0">
                <a:latin typeface="Arial"/>
                <a:ea typeface="Arial"/>
                <a:cs typeface="Arial"/>
                <a:sym typeface="Arial"/>
              </a:rPr>
              <a:t>Configuration</a:t>
            </a:r>
            <a:r>
              <a:rPr lang="pt-BR" sz="2000" b="0" i="0" u="none" strike="noStrike" cap="none" dirty="0">
                <a:latin typeface="Arial"/>
                <a:ea typeface="Arial"/>
                <a:cs typeface="Arial"/>
                <a:sym typeface="Arial"/>
              </a:rPr>
              <a:t> </a:t>
            </a:r>
            <a:r>
              <a:rPr lang="en-US" sz="2000" b="0" i="0" u="none" strike="noStrike" cap="none" dirty="0">
                <a:latin typeface="Arial"/>
                <a:ea typeface="Arial"/>
                <a:cs typeface="Arial"/>
                <a:sym typeface="Arial"/>
              </a:rPr>
              <a:t>Protocol</a:t>
            </a:r>
            <a:r>
              <a:rPr lang="pt-BR" sz="2000" dirty="0"/>
              <a:t> ou </a:t>
            </a:r>
            <a:r>
              <a:rPr lang="pt-BR" sz="2000" b="0" i="0" u="none" strike="noStrike" cap="none" dirty="0">
                <a:latin typeface="Arial"/>
                <a:ea typeface="Arial"/>
                <a:cs typeface="Arial"/>
                <a:sym typeface="Arial"/>
              </a:rPr>
              <a:t>Protocolo de Configuração Dinâmica de Hospedeiros.</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No ambiente TCP/IP, cada host deve ter um conjunto de parâmetros configurados para poder comunicar-se. </a:t>
            </a: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Estes incluem endereço IP, máscara, default gateway, servidor de DNS e outros. </a:t>
            </a:r>
          </a:p>
          <a:p>
            <a:pPr marL="450900" marR="0" lvl="0" indent="-342900" algn="l" rtl="0">
              <a:spcBef>
                <a:spcPts val="0"/>
              </a:spcBef>
              <a:spcAft>
                <a:spcPts val="0"/>
              </a:spcAft>
              <a:buClr>
                <a:srgbClr val="000000"/>
              </a:buClr>
              <a:buSzPts val="1080"/>
              <a:buFont typeface="Wingdings" panose="05000000000000000000" pitchFamily="2" charset="2"/>
              <a:buChar char="ü"/>
            </a:pPr>
            <a:r>
              <a:rPr lang="pt-BR" sz="2000" b="0" i="0" u="none" strike="noStrike" cap="none" dirty="0">
                <a:latin typeface="Arial"/>
                <a:ea typeface="Arial"/>
                <a:cs typeface="Arial"/>
                <a:sym typeface="Arial"/>
              </a:rPr>
              <a:t>Alguns desses parâmetros são mandatórios e outros são opcionais.</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Esta configuração pode ser manual (máquina por máquina) ou automática, utilizando o DHCP (</a:t>
            </a:r>
            <a:r>
              <a:rPr lang="pt-BR" sz="2000" b="0" i="0" u="none" strike="noStrike" cap="none" dirty="0">
                <a:latin typeface="Arial"/>
                <a:ea typeface="Arial"/>
                <a:cs typeface="Arial"/>
                <a:sym typeface="Arial"/>
                <a:hlinkClick r:id="rId4"/>
              </a:rPr>
              <a:t>RFC 2131</a:t>
            </a:r>
            <a:r>
              <a:rPr lang="pt-BR" sz="2000" b="0" i="0" u="none" strike="noStrike" cap="none" dirty="0">
                <a:latin typeface="Arial"/>
                <a:ea typeface="Arial"/>
                <a:cs typeface="Arial"/>
                <a:sym typeface="Arial"/>
              </a:rPr>
              <a:t>).</a:t>
            </a:r>
            <a:endParaRPr sz="2000" b="0" i="0" u="none" strike="noStrike" cap="none" dirty="0">
              <a:latin typeface="Arial"/>
              <a:ea typeface="Arial"/>
              <a:cs typeface="Arial"/>
              <a:sym typeface="Arial"/>
            </a:endParaRP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Afinal o que é o DHCP?</a:t>
            </a:r>
          </a:p>
        </p:txBody>
      </p:sp>
    </p:spTree>
    <p:extLst>
      <p:ext uri="{BB962C8B-B14F-4D97-AF65-F5344CB8AC3E}">
        <p14:creationId xmlns:p14="http://schemas.microsoft.com/office/powerpoint/2010/main" val="401597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4"/>
        <p:cNvGrpSpPr/>
        <p:nvPr/>
      </p:nvGrpSpPr>
      <p:grpSpPr>
        <a:xfrm>
          <a:off x="0" y="0"/>
          <a:ext cx="0" cy="0"/>
          <a:chOff x="0" y="0"/>
          <a:chExt cx="0" cy="0"/>
        </a:xfrm>
      </p:grpSpPr>
      <p:sp>
        <p:nvSpPr>
          <p:cNvPr id="85" name="Google Shape;85;p17"/>
          <p:cNvSpPr txBox="1"/>
          <p:nvPr/>
        </p:nvSpPr>
        <p:spPr>
          <a:xfrm>
            <a:off x="504000" y="1326599"/>
            <a:ext cx="9071640" cy="3788325"/>
          </a:xfrm>
          <a:prstGeom prst="rect">
            <a:avLst/>
          </a:prstGeom>
          <a:noFill/>
          <a:ln>
            <a:noFill/>
          </a:ln>
        </p:spPr>
        <p:txBody>
          <a:bodyPr spcFirstLastPara="1" wrap="square" lIns="0" tIns="0" rIns="0" bIns="0" anchor="t" anchorCtr="0">
            <a:noAutofit/>
          </a:bodyPr>
          <a:lstStyle/>
          <a:p>
            <a:pPr marL="108000" marR="0" lvl="0" algn="l" rtl="0">
              <a:spcBef>
                <a:spcPts val="0"/>
              </a:spcBef>
              <a:spcAft>
                <a:spcPts val="0"/>
              </a:spcAft>
              <a:buClr>
                <a:srgbClr val="000000"/>
              </a:buClr>
              <a:buSzPts val="1080"/>
            </a:pPr>
            <a:r>
              <a:rPr lang="pt-BR" sz="2000" b="0" i="0" u="none" strike="noStrike" cap="none" dirty="0">
                <a:latin typeface="Arial"/>
                <a:ea typeface="Arial"/>
                <a:cs typeface="Arial"/>
                <a:sym typeface="Arial"/>
              </a:rPr>
              <a:t>O DHCP possui três serviços:</a:t>
            </a:r>
          </a:p>
          <a:p>
            <a:pPr marL="108000" marR="0" lvl="0" algn="l" rtl="0">
              <a:spcBef>
                <a:spcPts val="0"/>
              </a:spcBef>
              <a:spcAft>
                <a:spcPts val="0"/>
              </a:spcAft>
              <a:buClr>
                <a:srgbClr val="000000"/>
              </a:buClr>
              <a:buSzPts val="1080"/>
            </a:pPr>
            <a:endParaRPr lang="pt-BR" sz="2000" dirty="0"/>
          </a:p>
          <a:p>
            <a:pPr marL="108000" marR="0" lvl="0" algn="l" rtl="0">
              <a:spcBef>
                <a:spcPts val="0"/>
              </a:spcBef>
              <a:spcAft>
                <a:spcPts val="0"/>
              </a:spcAft>
              <a:buClr>
                <a:srgbClr val="000000"/>
              </a:buClr>
              <a:buSzPts val="1080"/>
            </a:pPr>
            <a:r>
              <a:rPr lang="pt-BR" sz="2000" b="1" u="sng" dirty="0"/>
              <a:t>C</a:t>
            </a:r>
            <a:r>
              <a:rPr lang="pt-BR" sz="2000" b="1" i="0" u="sng" strike="noStrike" cap="none" dirty="0">
                <a:latin typeface="Arial"/>
                <a:ea typeface="Arial"/>
                <a:cs typeface="Arial"/>
                <a:sym typeface="Arial"/>
              </a:rPr>
              <a:t>liente DHCP</a:t>
            </a:r>
            <a:r>
              <a:rPr lang="pt-BR" sz="2000" b="0" i="0" u="none" strike="noStrike" cap="none" dirty="0">
                <a:latin typeface="Arial"/>
                <a:ea typeface="Arial"/>
                <a:cs typeface="Arial"/>
                <a:sym typeface="Arial"/>
              </a:rPr>
              <a:t>: Host que solicita endereços, usado a porta UDP 68.</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1" u="sng" dirty="0"/>
              <a:t>S</a:t>
            </a:r>
            <a:r>
              <a:rPr lang="pt-BR" sz="2000" b="1" i="0" u="sng" strike="noStrike" cap="none" dirty="0">
                <a:latin typeface="Arial"/>
                <a:ea typeface="Arial"/>
                <a:cs typeface="Arial"/>
                <a:sym typeface="Arial"/>
              </a:rPr>
              <a:t>ervidor DHCP</a:t>
            </a:r>
            <a:r>
              <a:rPr lang="pt-BR" sz="2000" b="0" i="0" u="none" strike="noStrike" cap="none" dirty="0">
                <a:latin typeface="Arial"/>
                <a:ea typeface="Arial"/>
                <a:cs typeface="Arial"/>
                <a:sym typeface="Arial"/>
              </a:rPr>
              <a:t>: Host que provê os endereços aos clientes através da porta UDP 67.</a:t>
            </a:r>
          </a:p>
          <a:p>
            <a:pPr marL="108000" marR="0" lvl="0" algn="l" rtl="0">
              <a:spcBef>
                <a:spcPts val="0"/>
              </a:spcBef>
              <a:spcAft>
                <a:spcPts val="0"/>
              </a:spcAft>
              <a:buClr>
                <a:srgbClr val="000000"/>
              </a:buClr>
              <a:buSzPts val="1080"/>
            </a:pPr>
            <a:endParaRPr lang="pt-BR" sz="2000" b="0" i="0" u="none" strike="noStrike" cap="none" dirty="0">
              <a:latin typeface="Arial"/>
              <a:ea typeface="Arial"/>
              <a:cs typeface="Arial"/>
              <a:sym typeface="Arial"/>
            </a:endParaRPr>
          </a:p>
          <a:p>
            <a:pPr marL="108000" marR="0" lvl="0" algn="l" rtl="0">
              <a:spcBef>
                <a:spcPts val="0"/>
              </a:spcBef>
              <a:spcAft>
                <a:spcPts val="0"/>
              </a:spcAft>
              <a:buClr>
                <a:srgbClr val="000000"/>
              </a:buClr>
              <a:buSzPts val="1080"/>
            </a:pPr>
            <a:r>
              <a:rPr lang="pt-BR" sz="2000" b="1" i="0" u="sng" strike="noStrike" cap="none" dirty="0">
                <a:latin typeface="Arial"/>
                <a:ea typeface="Arial"/>
                <a:cs typeface="Arial"/>
                <a:sym typeface="Arial"/>
              </a:rPr>
              <a:t>DHCP Relay</a:t>
            </a:r>
            <a:r>
              <a:rPr lang="pt-BR" sz="2000" dirty="0"/>
              <a:t>: R</a:t>
            </a:r>
            <a:r>
              <a:rPr lang="pt-BR" sz="2000" b="0" i="0" u="none" strike="noStrike" cap="none" dirty="0">
                <a:latin typeface="Arial"/>
                <a:ea typeface="Arial"/>
                <a:cs typeface="Arial"/>
                <a:sym typeface="Arial"/>
              </a:rPr>
              <a:t>oteador ou host que propaga as solicitações de um </a:t>
            </a:r>
            <a:r>
              <a:rPr lang="pt-BR" sz="2000" b="0" i="0" u="none" strike="noStrike" cap="none" dirty="0" err="1">
                <a:latin typeface="Arial"/>
                <a:ea typeface="Arial"/>
                <a:cs typeface="Arial"/>
                <a:sym typeface="Arial"/>
              </a:rPr>
              <a:t>client</a:t>
            </a:r>
            <a:r>
              <a:rPr lang="pt-BR" sz="2000" b="0" i="0" u="none" strike="noStrike" cap="none" dirty="0">
                <a:latin typeface="Arial"/>
                <a:ea typeface="Arial"/>
                <a:cs typeface="Arial"/>
                <a:sym typeface="Arial"/>
              </a:rPr>
              <a:t> a um server que está em outra rede e vice-versa.</a:t>
            </a:r>
          </a:p>
        </p:txBody>
      </p:sp>
      <p:sp>
        <p:nvSpPr>
          <p:cNvPr id="86" name="Google Shape;86;p17"/>
          <p:cNvSpPr txBox="1"/>
          <p:nvPr/>
        </p:nvSpPr>
        <p:spPr>
          <a:xfrm>
            <a:off x="504720" y="22680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4400" b="0" i="0" u="none" strike="noStrike" cap="none" dirty="0">
                <a:latin typeface="Arial"/>
                <a:ea typeface="Arial"/>
                <a:cs typeface="Arial"/>
                <a:sym typeface="Arial"/>
              </a:rPr>
              <a:t>Afinal o que é o DHCP?</a:t>
            </a:r>
          </a:p>
        </p:txBody>
      </p:sp>
    </p:spTree>
    <p:extLst>
      <p:ext uri="{BB962C8B-B14F-4D97-AF65-F5344CB8AC3E}">
        <p14:creationId xmlns:p14="http://schemas.microsoft.com/office/powerpoint/2010/main" val="31434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7"/>
          <p:cNvSpPr txBox="1"/>
          <p:nvPr/>
        </p:nvSpPr>
        <p:spPr>
          <a:xfrm>
            <a:off x="504492" y="0"/>
            <a:ext cx="9071640" cy="54692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500" b="0" i="0" u="none" strike="noStrike" cap="none" dirty="0">
                <a:latin typeface="Arial"/>
                <a:ea typeface="Arial"/>
                <a:cs typeface="Arial"/>
                <a:sym typeface="Arial"/>
              </a:rPr>
              <a:t>Representação do DHCP</a:t>
            </a:r>
          </a:p>
        </p:txBody>
      </p:sp>
      <p:pic>
        <p:nvPicPr>
          <p:cNvPr id="7" name="Imagem 6">
            <a:extLst>
              <a:ext uri="{FF2B5EF4-FFF2-40B4-BE49-F238E27FC236}">
                <a16:creationId xmlns:a16="http://schemas.microsoft.com/office/drawing/2014/main" id="{A20EFBEC-2ADB-CFF0-F773-067A8035F8AE}"/>
              </a:ext>
            </a:extLst>
          </p:cNvPr>
          <p:cNvPicPr>
            <a:picLocks noChangeAspect="1"/>
          </p:cNvPicPr>
          <p:nvPr/>
        </p:nvPicPr>
        <p:blipFill>
          <a:blip r:embed="rId3"/>
          <a:stretch>
            <a:fillRect/>
          </a:stretch>
        </p:blipFill>
        <p:spPr>
          <a:xfrm>
            <a:off x="163512" y="793750"/>
            <a:ext cx="9753600" cy="4876800"/>
          </a:xfrm>
          <a:prstGeom prst="rect">
            <a:avLst/>
          </a:prstGeom>
        </p:spPr>
      </p:pic>
    </p:spTree>
    <p:extLst>
      <p:ext uri="{BB962C8B-B14F-4D97-AF65-F5344CB8AC3E}">
        <p14:creationId xmlns:p14="http://schemas.microsoft.com/office/powerpoint/2010/main" val="24023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180" y="1440000"/>
            <a:ext cx="9071640" cy="3713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pt-BR" sz="3200" b="0" i="0" u="none" strike="noStrike" cap="none" dirty="0">
                <a:latin typeface="Arial"/>
                <a:ea typeface="Arial"/>
                <a:cs typeface="Arial"/>
                <a:sym typeface="Arial"/>
              </a:rPr>
              <a:t>Nando Fabrício</a:t>
            </a:r>
          </a:p>
          <a:p>
            <a:pPr marL="0" marR="0" lvl="0" indent="0" algn="ctr" rtl="0">
              <a:spcBef>
                <a:spcPts val="0"/>
              </a:spcBef>
              <a:spcAft>
                <a:spcPts val="0"/>
              </a:spcAft>
              <a:buNone/>
            </a:pPr>
            <a:endParaRPr lang="pt-BR" sz="3200" dirty="0"/>
          </a:p>
          <a:p>
            <a:pPr marL="457200" indent="-457200" algn="ctr">
              <a:buFont typeface="Wingdings" panose="05000000000000000000" pitchFamily="2" charset="2"/>
              <a:buChar char="q"/>
            </a:pPr>
            <a:r>
              <a:rPr lang="pt-BR" sz="3200" b="1" u="sng" dirty="0"/>
              <a:t>Como funciona o DHCP?</a:t>
            </a:r>
            <a:endParaRPr lang="pt-BR" sz="3200" dirty="0"/>
          </a:p>
          <a:p>
            <a:pPr marL="457200" marR="0" lvl="0" indent="-457200" algn="ctr" rtl="0">
              <a:spcBef>
                <a:spcPts val="0"/>
              </a:spcBef>
              <a:spcAft>
                <a:spcPts val="0"/>
              </a:spcAft>
              <a:buFont typeface="Wingdings" panose="05000000000000000000" pitchFamily="2" charset="2"/>
              <a:buChar char="q"/>
            </a:pPr>
            <a:r>
              <a:rPr lang="pt-BR" sz="3200" b="1" u="sng" strike="noStrike" cap="none" dirty="0">
                <a:latin typeface="Arial"/>
                <a:ea typeface="Arial"/>
                <a:cs typeface="Arial"/>
                <a:sym typeface="Arial"/>
              </a:rPr>
              <a:t>Modos de Operação do DHCP</a:t>
            </a:r>
          </a:p>
          <a:p>
            <a:pPr marL="0" marR="0" lvl="0" indent="0" algn="ctr" rtl="0">
              <a:spcBef>
                <a:spcPts val="0"/>
              </a:spcBef>
              <a:spcAft>
                <a:spcPts val="0"/>
              </a:spcAft>
              <a:buNone/>
            </a:pPr>
            <a:endParaRPr sz="3200" b="0" i="0" u="none" strike="noStrike" cap="none" dirty="0">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3368520" y="68760"/>
            <a:ext cx="3342960" cy="1371240"/>
          </a:xfrm>
          <a:prstGeom prst="rect">
            <a:avLst/>
          </a:prstGeom>
          <a:noFill/>
          <a:ln>
            <a:noFill/>
          </a:ln>
        </p:spPr>
      </p:pic>
    </p:spTree>
    <p:extLst>
      <p:ext uri="{BB962C8B-B14F-4D97-AF65-F5344CB8AC3E}">
        <p14:creationId xmlns:p14="http://schemas.microsoft.com/office/powerpoint/2010/main" val="2610808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TotalTime>
  <Words>2083</Words>
  <Application>Microsoft Office PowerPoint</Application>
  <PresentationFormat>Personalizar</PresentationFormat>
  <Paragraphs>160</Paragraphs>
  <Slides>24</Slides>
  <Notes>23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Arial</vt:lpstr>
      <vt:lpstr>Times New Roman</vt:lpstr>
      <vt:lpstr>Verdana</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Leitão</dc:creator>
  <cp:lastModifiedBy>Thiago Leitão</cp:lastModifiedBy>
  <cp:revision>137</cp:revision>
  <dcterms:modified xsi:type="dcterms:W3CDTF">2022-11-21T01:38:04Z</dcterms:modified>
</cp:coreProperties>
</file>