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5"/>
  </p:notesMasterIdLst>
  <p:handoutMasterIdLst>
    <p:handoutMasterId r:id="rId86"/>
  </p:handoutMasterIdLst>
  <p:sldIdLst>
    <p:sldId id="265" r:id="rId5"/>
    <p:sldId id="310" r:id="rId6"/>
    <p:sldId id="313" r:id="rId7"/>
    <p:sldId id="312" r:id="rId8"/>
    <p:sldId id="320" r:id="rId9"/>
    <p:sldId id="321" r:id="rId10"/>
    <p:sldId id="332" r:id="rId11"/>
    <p:sldId id="333" r:id="rId12"/>
    <p:sldId id="326" r:id="rId13"/>
    <p:sldId id="327" r:id="rId14"/>
    <p:sldId id="328" r:id="rId15"/>
    <p:sldId id="329" r:id="rId16"/>
    <p:sldId id="330" r:id="rId17"/>
    <p:sldId id="331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61" r:id="rId36"/>
    <p:sldId id="362" r:id="rId37"/>
    <p:sldId id="351" r:id="rId38"/>
    <p:sldId id="352" r:id="rId39"/>
    <p:sldId id="353" r:id="rId40"/>
    <p:sldId id="325" r:id="rId41"/>
    <p:sldId id="354" r:id="rId42"/>
    <p:sldId id="355" r:id="rId43"/>
    <p:sldId id="356" r:id="rId44"/>
    <p:sldId id="380" r:id="rId45"/>
    <p:sldId id="357" r:id="rId46"/>
    <p:sldId id="358" r:id="rId47"/>
    <p:sldId id="359" r:id="rId48"/>
    <p:sldId id="360" r:id="rId49"/>
    <p:sldId id="363" r:id="rId50"/>
    <p:sldId id="364" r:id="rId51"/>
    <p:sldId id="365" r:id="rId52"/>
    <p:sldId id="366" r:id="rId53"/>
    <p:sldId id="367" r:id="rId54"/>
    <p:sldId id="384" r:id="rId55"/>
    <p:sldId id="385" r:id="rId56"/>
    <p:sldId id="386" r:id="rId57"/>
    <p:sldId id="387" r:id="rId58"/>
    <p:sldId id="388" r:id="rId59"/>
    <p:sldId id="381" r:id="rId60"/>
    <p:sldId id="382" r:id="rId61"/>
    <p:sldId id="383" r:id="rId62"/>
    <p:sldId id="389" r:id="rId63"/>
    <p:sldId id="368" r:id="rId64"/>
    <p:sldId id="370" r:id="rId65"/>
    <p:sldId id="372" r:id="rId66"/>
    <p:sldId id="373" r:id="rId67"/>
    <p:sldId id="369" r:id="rId68"/>
    <p:sldId id="374" r:id="rId69"/>
    <p:sldId id="375" r:id="rId70"/>
    <p:sldId id="376" r:id="rId71"/>
    <p:sldId id="377" r:id="rId72"/>
    <p:sldId id="378" r:id="rId73"/>
    <p:sldId id="379" r:id="rId74"/>
    <p:sldId id="390" r:id="rId75"/>
    <p:sldId id="391" r:id="rId76"/>
    <p:sldId id="392" r:id="rId77"/>
    <p:sldId id="393" r:id="rId78"/>
    <p:sldId id="398" r:id="rId79"/>
    <p:sldId id="397" r:id="rId80"/>
    <p:sldId id="394" r:id="rId81"/>
    <p:sldId id="395" r:id="rId82"/>
    <p:sldId id="396" r:id="rId83"/>
    <p:sldId id="399" r:id="rId84"/>
  </p:sldIdLst>
  <p:sldSz cx="12188825" cy="6858000"/>
  <p:notesSz cx="6858000" cy="9144000"/>
  <p:custDataLst>
    <p:tags r:id="rId8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24-Dec-17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24-Dec-17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24-Dec-17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24-Dec-17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24-Dec-17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24-Dec-17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24-Dec-17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24-Dec-17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24-Dec-17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24-Dec-17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24-Dec-17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24-Dec-17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24-Dec-17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sXsnoRcNJrviR5nRaqENBPGrdtLpKAw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hKo4yPs3eBRrTYlnBixaDqezl6_WpVj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5CC2-9DBA-4F4E-A8C0-389E2D0F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2D2A-E1C5-4068-BF30-97B262E8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are either True or False.</a:t>
            </a:r>
          </a:p>
          <a:p>
            <a:r>
              <a:rPr lang="en-US" dirty="0"/>
              <a:t>In certain places (like if statements), Python expects an expression to evaluate to a boolean value. These places are called boolean contexts. You can use virtually any expression in a boolean context, and Python will try to determine its truth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EC27F-7828-4651-B17C-828F137EA64D}"/>
              </a:ext>
            </a:extLst>
          </p:cNvPr>
          <p:cNvSpPr/>
          <p:nvPr/>
        </p:nvSpPr>
        <p:spPr>
          <a:xfrm>
            <a:off x="1827212" y="3972885"/>
            <a:ext cx="609282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C868F"/>
                </a:solidFill>
                <a:latin typeface="Consolas" panose="020B0609020204030204" pitchFamily="49" charset="0"/>
              </a:rPr>
              <a:t># x is a boolean value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C868F"/>
                </a:solidFill>
                <a:latin typeface="Consolas" panose="020B0609020204030204" pitchFamily="49" charset="0"/>
              </a:rPr>
              <a:t># The "type()" function is used to check the type of any python object #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10687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3837-D9EC-4450-AFF8-BA504F5F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5036-6B1C-4620-9618-294D5AA2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1"/>
          </a:xfrm>
        </p:spPr>
        <p:txBody>
          <a:bodyPr/>
          <a:lstStyle/>
          <a:p>
            <a:r>
              <a:rPr lang="en-US" dirty="0"/>
              <a:t>int, or integer: a number without a fractional part.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977EAF-1234-448B-AB30-7F6A40C80F5B}"/>
              </a:ext>
            </a:extLst>
          </p:cNvPr>
          <p:cNvSpPr txBox="1">
            <a:spLocks/>
          </p:cNvSpPr>
          <p:nvPr/>
        </p:nvSpPr>
        <p:spPr>
          <a:xfrm>
            <a:off x="1522413" y="2954296"/>
            <a:ext cx="9134391" cy="77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float, or floating point: a number that has both an integer and fractional part, separated by a point.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18359D-C548-40EB-AAD6-30FAB06A34D6}"/>
              </a:ext>
            </a:extLst>
          </p:cNvPr>
          <p:cNvSpPr/>
          <p:nvPr/>
        </p:nvSpPr>
        <p:spPr>
          <a:xfrm>
            <a:off x="1827212" y="2514599"/>
            <a:ext cx="34772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C868F"/>
                </a:solidFill>
                <a:latin typeface="Consolas" panose="020B0609020204030204" pitchFamily="49" charset="0"/>
              </a:rPr>
              <a:t># a is an integer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FD2A6-3C24-47D5-8E50-83C2C8053055}"/>
              </a:ext>
            </a:extLst>
          </p:cNvPr>
          <p:cNvSpPr/>
          <p:nvPr/>
        </p:nvSpPr>
        <p:spPr>
          <a:xfrm>
            <a:off x="1827212" y="3810000"/>
            <a:ext cx="33505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1.4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C868F"/>
                </a:solidFill>
                <a:latin typeface="Consolas" panose="020B0609020204030204" pitchFamily="49" charset="0"/>
              </a:rPr>
              <a:t># b is a float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A09AAC-1685-451D-B9E7-DC797FA5FE82}"/>
              </a:ext>
            </a:extLst>
          </p:cNvPr>
          <p:cNvSpPr txBox="1">
            <a:spLocks/>
          </p:cNvSpPr>
          <p:nvPr/>
        </p:nvSpPr>
        <p:spPr>
          <a:xfrm>
            <a:off x="1522412" y="4320061"/>
            <a:ext cx="9134391" cy="77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complex, or complex number: a number that has both a real part and an imaginary part.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C10F5-7243-4320-8658-2B22E91861A9}"/>
              </a:ext>
            </a:extLst>
          </p:cNvPr>
          <p:cNvSpPr/>
          <p:nvPr/>
        </p:nvSpPr>
        <p:spPr>
          <a:xfrm>
            <a:off x="1827212" y="5234459"/>
            <a:ext cx="48702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2 + 4j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C868F"/>
                </a:solidFill>
                <a:latin typeface="Consolas" panose="020B0609020204030204" pitchFamily="49" charset="0"/>
              </a:rPr>
              <a:t># c is a complex number</a:t>
            </a:r>
          </a:p>
        </p:txBody>
      </p:sp>
    </p:spTree>
    <p:extLst>
      <p:ext uri="{BB962C8B-B14F-4D97-AF65-F5344CB8AC3E}">
        <p14:creationId xmlns:p14="http://schemas.microsoft.com/office/powerpoint/2010/main" val="14663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475E-4507-44B4-B7C1-2EBF1BCB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02C0-33AC-47C9-8FCA-67F1E356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1"/>
          </a:xfrm>
        </p:spPr>
        <p:txBody>
          <a:bodyPr>
            <a:normAutofit/>
          </a:bodyPr>
          <a:lstStyle/>
          <a:p>
            <a:r>
              <a:rPr lang="en-US" dirty="0"/>
              <a:t>Addition of two </a:t>
            </a:r>
            <a:r>
              <a:rPr lang="en-US" dirty="0" err="1"/>
              <a:t>ints</a:t>
            </a:r>
            <a:r>
              <a:rPr lang="en-US" dirty="0"/>
              <a:t> produces another int.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F07AA-C2B6-4A7B-B429-FEF851369919}"/>
              </a:ext>
            </a:extLst>
          </p:cNvPr>
          <p:cNvSpPr/>
          <p:nvPr/>
        </p:nvSpPr>
        <p:spPr>
          <a:xfrm>
            <a:off x="1827212" y="2514599"/>
            <a:ext cx="60928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65EFC2-3930-4C62-A1B2-34886FE90BB0}"/>
              </a:ext>
            </a:extLst>
          </p:cNvPr>
          <p:cNvSpPr txBox="1">
            <a:spLocks/>
          </p:cNvSpPr>
          <p:nvPr/>
        </p:nvSpPr>
        <p:spPr>
          <a:xfrm>
            <a:off x="1522412" y="4144326"/>
            <a:ext cx="9134391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Addition of an int and a float produces a float.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7883B-6D1B-44E6-BD1E-62CB87016382}"/>
              </a:ext>
            </a:extLst>
          </p:cNvPr>
          <p:cNvSpPr/>
          <p:nvPr/>
        </p:nvSpPr>
        <p:spPr>
          <a:xfrm>
            <a:off x="1827212" y="4753926"/>
            <a:ext cx="60928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1.2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8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B5BB5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(c))</a:t>
            </a:r>
          </a:p>
        </p:txBody>
      </p:sp>
    </p:spTree>
    <p:extLst>
      <p:ext uri="{BB962C8B-B14F-4D97-AF65-F5344CB8AC3E}">
        <p14:creationId xmlns:p14="http://schemas.microsoft.com/office/powerpoint/2010/main" val="10132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7E38-BCF1-443A-9A2D-9DE0AD22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08674"/>
          </a:xfrm>
        </p:spPr>
        <p:txBody>
          <a:bodyPr/>
          <a:lstStyle/>
          <a:p>
            <a:r>
              <a:rPr lang="en-US" dirty="0"/>
              <a:t>Typecasting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8E10-1C98-4B7F-900A-216CF6C8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446074"/>
            <a:ext cx="9134391" cy="4572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“float()” </a:t>
            </a:r>
            <a:r>
              <a:rPr lang="en-US" dirty="0"/>
              <a:t>function typecasts an integer to a float.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3E396-5173-4C73-9698-F3A0D1316CBC}"/>
              </a:ext>
            </a:extLst>
          </p:cNvPr>
          <p:cNvSpPr txBox="1">
            <a:spLocks/>
          </p:cNvSpPr>
          <p:nvPr/>
        </p:nvSpPr>
        <p:spPr>
          <a:xfrm>
            <a:off x="1522412" y="3408402"/>
            <a:ext cx="9134391" cy="80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i="1" dirty="0"/>
              <a:t>“int()” </a:t>
            </a:r>
            <a:r>
              <a:rPr lang="en-US" dirty="0"/>
              <a:t>function typecasts a float to an int. Note that it is a true truncate function.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93E9B-063D-4144-9FD4-8E262B7C6E3C}"/>
              </a:ext>
            </a:extLst>
          </p:cNvPr>
          <p:cNvSpPr/>
          <p:nvPr/>
        </p:nvSpPr>
        <p:spPr>
          <a:xfrm>
            <a:off x="1827211" y="4369475"/>
            <a:ext cx="609282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2.7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2.7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(a),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A28A0-0690-4479-9E84-065CA63D6E09}"/>
              </a:ext>
            </a:extLst>
          </p:cNvPr>
          <p:cNvSpPr/>
          <p:nvPr/>
        </p:nvSpPr>
        <p:spPr>
          <a:xfrm>
            <a:off x="1827210" y="2055674"/>
            <a:ext cx="60928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5.9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11526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6905-BA17-4172-A401-0987EDC1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917C-1146-4370-9582-F7FECBAA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676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Other than the everyday addition, subtraction, multiplication, and division operators, Python also has operators for modulo division and raising to a power.</a:t>
            </a:r>
          </a:p>
          <a:p>
            <a:r>
              <a:rPr lang="en-US" dirty="0"/>
              <a:t>Modulo operator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01FA0-32CF-4886-A7B4-C5D081839097}"/>
              </a:ext>
            </a:extLst>
          </p:cNvPr>
          <p:cNvSpPr/>
          <p:nvPr/>
        </p:nvSpPr>
        <p:spPr>
          <a:xfrm>
            <a:off x="1827212" y="3733799"/>
            <a:ext cx="60928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1C3F2-569C-4B03-9053-0A827CBF328C}"/>
              </a:ext>
            </a:extLst>
          </p:cNvPr>
          <p:cNvSpPr txBox="1">
            <a:spLocks/>
          </p:cNvSpPr>
          <p:nvPr/>
        </p:nvSpPr>
        <p:spPr>
          <a:xfrm>
            <a:off x="1522412" y="5105401"/>
            <a:ext cx="9134391" cy="475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“Raise to the power” operator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A071A-F0D7-48F6-ABE8-19FB4E2E1F65}"/>
              </a:ext>
            </a:extLst>
          </p:cNvPr>
          <p:cNvSpPr/>
          <p:nvPr/>
        </p:nvSpPr>
        <p:spPr>
          <a:xfrm>
            <a:off x="1827212" y="5752048"/>
            <a:ext cx="60928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30156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F39E-2199-4ACB-A1EB-D34597E8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241F-E8B7-4A72-8346-D8DF2A98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Python files that consist of Python code.</a:t>
            </a:r>
          </a:p>
          <a:p>
            <a:r>
              <a:rPr lang="en-US" dirty="0"/>
              <a:t>Modules can define functions, classes, and variables that can be referenced in other Python files.</a:t>
            </a:r>
          </a:p>
          <a:p>
            <a:r>
              <a:rPr lang="en-US" dirty="0"/>
              <a:t>Any Python file can be referenced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383676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5D7-C6A4-4447-BD92-1F748015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19F-8D12-4E58-94ED-E6EBC9A4A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762001"/>
          </a:xfrm>
        </p:spPr>
        <p:txBody>
          <a:bodyPr>
            <a:normAutofit/>
          </a:bodyPr>
          <a:lstStyle/>
          <a:p>
            <a:r>
              <a:rPr lang="en-US" dirty="0"/>
              <a:t>To make use of the functions in a module, it has to be imported with the </a:t>
            </a:r>
            <a:r>
              <a:rPr lang="en-US" i="1" dirty="0"/>
              <a:t>“import” </a:t>
            </a:r>
            <a:r>
              <a:rPr lang="en-US" dirty="0"/>
              <a:t>statement.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46715-157D-483A-A7C0-049433DB2500}"/>
              </a:ext>
            </a:extLst>
          </p:cNvPr>
          <p:cNvSpPr/>
          <p:nvPr/>
        </p:nvSpPr>
        <p:spPr>
          <a:xfrm>
            <a:off x="1903412" y="2819399"/>
            <a:ext cx="60928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(math.sqrt(4))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379074-C30C-406B-84FF-D4A879E0F3F1}"/>
              </a:ext>
            </a:extLst>
          </p:cNvPr>
          <p:cNvSpPr txBox="1">
            <a:spLocks/>
          </p:cNvSpPr>
          <p:nvPr/>
        </p:nvSpPr>
        <p:spPr>
          <a:xfrm>
            <a:off x="1522413" y="3895128"/>
            <a:ext cx="9134391" cy="76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refer to items from a module within your program’s namespace, the </a:t>
            </a:r>
            <a:r>
              <a:rPr lang="en-US" i="1" dirty="0"/>
              <a:t>“from ... import …”</a:t>
            </a:r>
            <a:r>
              <a:rPr lang="en-US" dirty="0"/>
              <a:t> statement can be used.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7D6C51-9C73-43EA-B107-E19B6E3C92CB}"/>
              </a:ext>
            </a:extLst>
          </p:cNvPr>
          <p:cNvSpPr/>
          <p:nvPr/>
        </p:nvSpPr>
        <p:spPr>
          <a:xfrm>
            <a:off x="1903412" y="4809528"/>
            <a:ext cx="60928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randint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(randint(1, 10))</a:t>
            </a:r>
          </a:p>
        </p:txBody>
      </p:sp>
    </p:spTree>
    <p:extLst>
      <p:ext uri="{BB962C8B-B14F-4D97-AF65-F5344CB8AC3E}">
        <p14:creationId xmlns:p14="http://schemas.microsoft.com/office/powerpoint/2010/main" val="41694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B09C-83AB-4EBE-BE3B-B4B3D95D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A057-A4D9-4186-B1EF-FBC5E2EB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838201"/>
          </a:xfrm>
        </p:spPr>
        <p:txBody>
          <a:bodyPr>
            <a:normAutofit/>
          </a:bodyPr>
          <a:lstStyle/>
          <a:p>
            <a:r>
              <a:rPr lang="en-US" dirty="0"/>
              <a:t>A module can also be imported using an alias with the </a:t>
            </a:r>
            <a:br>
              <a:rPr lang="en-US" dirty="0"/>
            </a:br>
            <a:r>
              <a:rPr lang="en-US" i="1" dirty="0"/>
              <a:t>“import … as …” </a:t>
            </a:r>
            <a:r>
              <a:rPr lang="en-US" dirty="0"/>
              <a:t>statement.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3A1D2-EF61-4AD8-8647-4EF6F3696A5F}"/>
              </a:ext>
            </a:extLst>
          </p:cNvPr>
          <p:cNvSpPr/>
          <p:nvPr/>
        </p:nvSpPr>
        <p:spPr>
          <a:xfrm>
            <a:off x="1827212" y="2895599"/>
            <a:ext cx="60928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(np.zeros((1, 3)))</a:t>
            </a:r>
          </a:p>
        </p:txBody>
      </p:sp>
    </p:spTree>
    <p:extLst>
      <p:ext uri="{BB962C8B-B14F-4D97-AF65-F5344CB8AC3E}">
        <p14:creationId xmlns:p14="http://schemas.microsoft.com/office/powerpoint/2010/main" val="172062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FCD9-63E0-4EE2-B385-BBEADDD9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8E3C-7E45-4795-8307-3EA257614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762001"/>
          </a:xfrm>
        </p:spPr>
        <p:txBody>
          <a:bodyPr/>
          <a:lstStyle/>
          <a:p>
            <a:r>
              <a:rPr lang="en-US" dirty="0"/>
              <a:t>In addition to integers and floats, Python also has a built-in module for working with fractions.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FB693-D7F4-4025-B532-A65CC53AB0E0}"/>
              </a:ext>
            </a:extLst>
          </p:cNvPr>
          <p:cNvSpPr/>
          <p:nvPr/>
        </p:nvSpPr>
        <p:spPr>
          <a:xfrm>
            <a:off x="1827212" y="2819399"/>
            <a:ext cx="609282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fractions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fractions.Fraction(2, 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1774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9E86-77D2-4933-9584-D7A531C6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9E23-3D33-4AFE-AE78-E03E46A7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838201"/>
          </a:xfrm>
        </p:spPr>
        <p:txBody>
          <a:bodyPr/>
          <a:lstStyle/>
          <a:p>
            <a:r>
              <a:rPr lang="en-US" dirty="0"/>
              <a:t>Basic trigonometric functions are also available as a built-in module in Python.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42006-3197-4E72-A2AA-9B85FD7C2562}"/>
              </a:ext>
            </a:extLst>
          </p:cNvPr>
          <p:cNvSpPr/>
          <p:nvPr/>
        </p:nvSpPr>
        <p:spPr>
          <a:xfrm>
            <a:off x="1827212" y="2895599"/>
            <a:ext cx="60928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i-FI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(math.sin(math.pi </a:t>
            </a:r>
            <a:r>
              <a:rPr lang="fi-FI" dirty="0">
                <a:solidFill>
                  <a:srgbClr val="FF5600"/>
                </a:solidFill>
                <a:latin typeface="Consolas" panose="020B0609020204030204" pitchFamily="49" charset="0"/>
              </a:rPr>
              <a:t>/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2))</a:t>
            </a:r>
          </a:p>
        </p:txBody>
      </p:sp>
    </p:spTree>
    <p:extLst>
      <p:ext uri="{BB962C8B-B14F-4D97-AF65-F5344CB8AC3E}">
        <p14:creationId xmlns:p14="http://schemas.microsoft.com/office/powerpoint/2010/main" val="55748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Multi-paradigm programming language.</a:t>
            </a:r>
          </a:p>
          <a:p>
            <a:r>
              <a:rPr lang="en-US" dirty="0"/>
              <a:t>Dynamically typed.</a:t>
            </a:r>
          </a:p>
          <a:p>
            <a:r>
              <a:rPr lang="en-US" dirty="0"/>
              <a:t>Highly extensible.</a:t>
            </a:r>
          </a:p>
          <a:p>
            <a:r>
              <a:rPr lang="en-US" dirty="0"/>
              <a:t>Readability counts.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E68DA-4BB5-4A0D-8D3B-A05DD840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1904999"/>
            <a:ext cx="1743075" cy="261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A10E5-63DB-44B3-9F23-7EEF80918C6C}"/>
              </a:ext>
            </a:extLst>
          </p:cNvPr>
          <p:cNvSpPr txBox="1"/>
          <p:nvPr/>
        </p:nvSpPr>
        <p:spPr>
          <a:xfrm>
            <a:off x="7689849" y="4676773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Guido van Rossum, Benevolent Dictator For Life.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81A4-8FD1-47BE-B231-C7062A17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4418-C832-4AD5-8BA1-B083A7C9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19401"/>
          </a:xfrm>
        </p:spPr>
        <p:txBody>
          <a:bodyPr>
            <a:normAutofit fontScale="92500"/>
          </a:bodyPr>
          <a:lstStyle/>
          <a:p>
            <a:r>
              <a:rPr lang="en-US" dirty="0"/>
              <a:t>Python lists are mutable sequences of items of arbitrary types that can expand dynamically as items are added.</a:t>
            </a:r>
          </a:p>
          <a:p>
            <a:r>
              <a:rPr lang="en-US" dirty="0"/>
              <a:t>Python lists are zero-indexed, as in most programming languages.</a:t>
            </a:r>
          </a:p>
          <a:p>
            <a:r>
              <a:rPr lang="en-US" dirty="0"/>
              <a:t>A Python list is an ordered set of items. The length of a list can be obtained using the </a:t>
            </a:r>
            <a:r>
              <a:rPr lang="en-US" i="1" dirty="0"/>
              <a:t>“len()” </a:t>
            </a:r>
            <a:r>
              <a:rPr lang="en-US" dirty="0"/>
              <a:t> function.</a:t>
            </a:r>
          </a:p>
          <a:p>
            <a:r>
              <a:rPr lang="en-US" dirty="0"/>
              <a:t>Wrapping a comma-separated list of values in square brackets creates a list.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85A14-A030-42CB-9E7C-E93911237F7D}"/>
              </a:ext>
            </a:extLst>
          </p:cNvPr>
          <p:cNvSpPr/>
          <p:nvPr/>
        </p:nvSpPr>
        <p:spPr>
          <a:xfrm>
            <a:off x="1827212" y="4876799"/>
            <a:ext cx="60928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a is an empty 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2231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6E73-C857-4990-AAE2-F7F5645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7B06-2F41-4C9F-B284-4BCE9086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838201"/>
          </a:xfrm>
        </p:spPr>
        <p:txBody>
          <a:bodyPr>
            <a:normAutofit/>
          </a:bodyPr>
          <a:lstStyle/>
          <a:p>
            <a:r>
              <a:rPr lang="en-US" dirty="0"/>
              <a:t>List items can be accessed using the </a:t>
            </a:r>
            <a:r>
              <a:rPr lang="en-US" i="1" dirty="0"/>
              <a:t>“list[i]” </a:t>
            </a:r>
            <a:r>
              <a:rPr lang="en-US" dirty="0"/>
              <a:t>statement where </a:t>
            </a:r>
            <a:r>
              <a:rPr lang="en-US" i="1" dirty="0"/>
              <a:t>“i” </a:t>
            </a:r>
            <a:r>
              <a:rPr lang="en-US" dirty="0"/>
              <a:t>is the index and </a:t>
            </a:r>
            <a:r>
              <a:rPr lang="en-US" i="1" dirty="0"/>
              <a:t>“list”</a:t>
            </a:r>
            <a:r>
              <a:rPr lang="en-US" dirty="0"/>
              <a:t> is the identifier of the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87CAE-251E-4FA7-BEC7-F53E5B5F898B}"/>
              </a:ext>
            </a:extLst>
          </p:cNvPr>
          <p:cNvSpPr/>
          <p:nvPr/>
        </p:nvSpPr>
        <p:spPr>
          <a:xfrm>
            <a:off x="1827212" y="2895599"/>
            <a:ext cx="9220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'python’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1.6,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(a[0], a[2])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Prints the first and last element of a length 3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list.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1E03A1-D26D-4EE3-9AF7-8D7350A5B3EA}"/>
              </a:ext>
            </a:extLst>
          </p:cNvPr>
          <p:cNvSpPr txBox="1">
            <a:spLocks/>
          </p:cNvSpPr>
          <p:nvPr/>
        </p:nvSpPr>
        <p:spPr>
          <a:xfrm>
            <a:off x="1522412" y="4247629"/>
            <a:ext cx="9134391" cy="47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negative index accesses a list from the end counting backwards.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E87C8-6998-48EF-8157-A3FA8E41193F}"/>
              </a:ext>
            </a:extLst>
          </p:cNvPr>
          <p:cNvSpPr/>
          <p:nvPr/>
        </p:nvSpPr>
        <p:spPr>
          <a:xfrm>
            <a:off x="1827212" y="4876102"/>
            <a:ext cx="9220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'python’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1.6,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1], a[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2])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Prints the last two elements of a list</a:t>
            </a:r>
            <a:r>
              <a:rPr lang="en-US" dirty="0">
                <a:solidFill>
                  <a:srgbClr val="91919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4542-307B-42B8-8054-CC0B5262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940A-B91F-456C-9DF3-C79B0E8E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362201"/>
          </a:xfrm>
        </p:spPr>
        <p:txBody>
          <a:bodyPr/>
          <a:lstStyle/>
          <a:p>
            <a:r>
              <a:rPr lang="en-US" dirty="0"/>
              <a:t>Obtaining a part of a list once it has been defined is called </a:t>
            </a:r>
            <a:r>
              <a:rPr lang="en-US" i="1" dirty="0"/>
              <a:t>slicing</a:t>
            </a:r>
            <a:r>
              <a:rPr lang="en-US" dirty="0"/>
              <a:t> a list.</a:t>
            </a:r>
          </a:p>
          <a:p>
            <a:r>
              <a:rPr lang="en-US" dirty="0"/>
              <a:t>A part of a list, called a “slice”, is obtained by specifying two indices. This returns a new list containing all the items of the original list, in order, starting from the first slice index, up to but not including the second slice index.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0E434D-EDF1-40C7-B78D-ECD3D992B078}"/>
              </a:ext>
            </a:extLst>
          </p:cNvPr>
          <p:cNvSpPr/>
          <p:nvPr/>
        </p:nvSpPr>
        <p:spPr>
          <a:xfrm>
            <a:off x="1827212" y="4419599"/>
            <a:ext cx="8534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'white'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'black'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(a[2:5])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Prints the third and fourth elements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(a[2: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1])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Negative indices can also be used in slicing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425C-EA08-40E0-BB01-18905D67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F2A5-3D54-47D2-914C-7E705F6D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762001"/>
          </a:xfrm>
        </p:spPr>
        <p:txBody>
          <a:bodyPr/>
          <a:lstStyle/>
          <a:p>
            <a:r>
              <a:rPr lang="en-US" dirty="0"/>
              <a:t>If the left slice index is zero(first element), then it can be left out and the zero is implied.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F0557-FF76-490D-864C-D1F36FB15FC7}"/>
              </a:ext>
            </a:extLst>
          </p:cNvPr>
          <p:cNvSpPr/>
          <p:nvPr/>
        </p:nvSpPr>
        <p:spPr>
          <a:xfrm>
            <a:off x="1827212" y="2819399"/>
            <a:ext cx="8534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'white'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'black'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(a[:3])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Prints the first three elements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A105C-A12A-4742-862B-ED782CE66DBC}"/>
              </a:ext>
            </a:extLst>
          </p:cNvPr>
          <p:cNvSpPr txBox="1">
            <a:spLocks/>
          </p:cNvSpPr>
          <p:nvPr/>
        </p:nvSpPr>
        <p:spPr>
          <a:xfrm>
            <a:off x="1522413" y="3895128"/>
            <a:ext cx="9134391" cy="76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Similarly, if the right slice index is the length of the list, then it can be left out and the length of the list is implied.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288CF-F4E6-4428-BBE5-F9C04C944C95}"/>
              </a:ext>
            </a:extLst>
          </p:cNvPr>
          <p:cNvSpPr/>
          <p:nvPr/>
        </p:nvSpPr>
        <p:spPr>
          <a:xfrm>
            <a:off x="1827212" y="4809528"/>
            <a:ext cx="85344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'white'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'black'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The two statements below are the same #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(a[2:5])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Prints the last three elements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(a[2:])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Prints the last three elements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9B8B-64A2-464E-A56D-F52D5874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CD31-F374-4119-8123-3FF890C8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762001"/>
          </a:xfrm>
        </p:spPr>
        <p:txBody>
          <a:bodyPr/>
          <a:lstStyle/>
          <a:p>
            <a:r>
              <a:rPr lang="en-US" dirty="0"/>
              <a:t>If both slice indexes are left out, all items of the list are included. Note that it is not the same list, but an exact copy of the original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24073-378B-45E9-8C94-B136D7DD072E}"/>
              </a:ext>
            </a:extLst>
          </p:cNvPr>
          <p:cNvSpPr/>
          <p:nvPr/>
        </p:nvSpPr>
        <p:spPr>
          <a:xfrm>
            <a:off x="1827212" y="2819399"/>
            <a:ext cx="60928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'white'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'black'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a[:]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7EA2D-72F7-48E7-8D7C-3F7D0E2286D0}"/>
              </a:ext>
            </a:extLst>
          </p:cNvPr>
          <p:cNvSpPr txBox="1">
            <a:spLocks/>
          </p:cNvSpPr>
          <p:nvPr/>
        </p:nvSpPr>
        <p:spPr>
          <a:xfrm>
            <a:off x="1522412" y="4172127"/>
            <a:ext cx="9134391" cy="76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used as shorthand to create a complete copy of a list.</a:t>
            </a:r>
          </a:p>
        </p:txBody>
      </p:sp>
    </p:spTree>
    <p:extLst>
      <p:ext uri="{BB962C8B-B14F-4D97-AF65-F5344CB8AC3E}">
        <p14:creationId xmlns:p14="http://schemas.microsoft.com/office/powerpoint/2010/main" val="13754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DF15-7F47-4B5B-8089-B3142BAE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3F06-2813-4DA4-90C5-CDACFD4D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1"/>
          </a:xfrm>
        </p:spPr>
        <p:txBody>
          <a:bodyPr/>
          <a:lstStyle/>
          <a:p>
            <a:r>
              <a:rPr lang="en-US" dirty="0"/>
              <a:t>The “+” operator concatenates two lists to make a new one.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84A63-EA8F-4A97-BB5E-6CAF330CF769}"/>
              </a:ext>
            </a:extLst>
          </p:cNvPr>
          <p:cNvSpPr/>
          <p:nvPr/>
        </p:nvSpPr>
        <p:spPr>
          <a:xfrm>
            <a:off x="1827212" y="2514599"/>
            <a:ext cx="9144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[1, 2]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The "+" operator creates a new list and assigns it to a.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412962-9954-4CB9-B8EC-CD795EF42147}"/>
              </a:ext>
            </a:extLst>
          </p:cNvPr>
          <p:cNvSpPr txBox="1">
            <a:spLocks/>
          </p:cNvSpPr>
          <p:nvPr/>
        </p:nvSpPr>
        <p:spPr>
          <a:xfrm>
            <a:off x="1524320" y="4144326"/>
            <a:ext cx="9134391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i="1" dirty="0"/>
              <a:t>“append()” </a:t>
            </a:r>
            <a:r>
              <a:rPr lang="en-US" dirty="0"/>
              <a:t>method adds a single item to the end of a list.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11509-C807-4E95-87A5-44CE8335F781}"/>
              </a:ext>
            </a:extLst>
          </p:cNvPr>
          <p:cNvSpPr/>
          <p:nvPr/>
        </p:nvSpPr>
        <p:spPr>
          <a:xfrm>
            <a:off x="1829818" y="4753926"/>
            <a:ext cx="914139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a.append(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64499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58D7-9AEA-41F0-A7BB-E4B2A823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a list(continued)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5227-B45A-4EC9-83BA-FF58314C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7620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“extend()”</a:t>
            </a:r>
            <a:r>
              <a:rPr lang="en-US" dirty="0"/>
              <a:t> method takes one list as an argument and appends each item of this list to the original list.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A7AFE-E30C-4C31-8A35-3F56B429C416}"/>
              </a:ext>
            </a:extLst>
          </p:cNvPr>
          <p:cNvSpPr/>
          <p:nvPr/>
        </p:nvSpPr>
        <p:spPr>
          <a:xfrm>
            <a:off x="1827212" y="2819399"/>
            <a:ext cx="90678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a.extend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([1, 2, 3])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Adds all the elements in the argument 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to original list.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'cat'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'dog'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a.extend(b)      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This works the same.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26482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54F3-2DCA-4DE1-BA3A-2B647CD3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a list(continued)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F5DA-680A-4315-AE90-4CFEAAC0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2192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“insert()”</a:t>
            </a:r>
            <a:r>
              <a:rPr lang="en-US" dirty="0"/>
              <a:t> method inserts a single item to the list at the given index. The first argument is the index to be inserted at, and the second argument is the item to be inserted.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125BF-3900-4734-9297-AC295A492565}"/>
              </a:ext>
            </a:extLst>
          </p:cNvPr>
          <p:cNvSpPr/>
          <p:nvPr/>
        </p:nvSpPr>
        <p:spPr>
          <a:xfrm>
            <a:off x="1827212" y="3276599"/>
            <a:ext cx="883920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'black'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Inserts the string "black" at index 1.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The value "green" which was at index 1 gets bumped to index 2, and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"black" is inserted at index 1.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84680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85A5-780F-4DEA-A8EA-23F4B0B7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ED7-4E71-471B-AADE-C8270C6B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7620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“count()”</a:t>
            </a:r>
            <a:r>
              <a:rPr lang="en-US" dirty="0"/>
              <a:t> method returns the number of occurrences of a specific value in a list.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8D4DC-E250-45F8-B132-8F7EC3E52496}"/>
              </a:ext>
            </a:extLst>
          </p:cNvPr>
          <p:cNvSpPr/>
          <p:nvPr/>
        </p:nvSpPr>
        <p:spPr>
          <a:xfrm>
            <a:off x="1903412" y="2819399"/>
            <a:ext cx="60928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[1, 2, 3, 2, 5, 2, 5]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(a.count(2))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184295-1001-48CD-AA9B-ABD6BCD0F910}"/>
              </a:ext>
            </a:extLst>
          </p:cNvPr>
          <p:cNvSpPr txBox="1">
            <a:spLocks/>
          </p:cNvSpPr>
          <p:nvPr/>
        </p:nvSpPr>
        <p:spPr>
          <a:xfrm>
            <a:off x="1524143" y="3895128"/>
            <a:ext cx="9134391" cy="76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i="1" dirty="0"/>
              <a:t>“in” </a:t>
            </a:r>
            <a:r>
              <a:rPr lang="en-US" dirty="0"/>
              <a:t>operator checks whether the value is in the list and returns a Boolean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5A7C2-4D33-4290-A5C8-492D785708DB}"/>
              </a:ext>
            </a:extLst>
          </p:cNvPr>
          <p:cNvSpPr/>
          <p:nvPr/>
        </p:nvSpPr>
        <p:spPr>
          <a:xfrm>
            <a:off x="1903411" y="4809528"/>
            <a:ext cx="60928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[1, 2, 3, 2, 5, 2, 5]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(11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</p:txBody>
      </p:sp>
    </p:spTree>
    <p:extLst>
      <p:ext uri="{BB962C8B-B14F-4D97-AF65-F5344CB8AC3E}">
        <p14:creationId xmlns:p14="http://schemas.microsoft.com/office/powerpoint/2010/main" val="27698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DB36-17FB-47D2-8E66-68A02F38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list(continued)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1250-8238-4A31-B607-01D3BE99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7620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“index()” </a:t>
            </a:r>
            <a:r>
              <a:rPr lang="en-US" dirty="0"/>
              <a:t>method finds the </a:t>
            </a:r>
            <a:r>
              <a:rPr lang="en-US" b="1" dirty="0"/>
              <a:t>first</a:t>
            </a:r>
            <a:r>
              <a:rPr lang="en-US" dirty="0"/>
              <a:t> occurrence of a value in a list and returns the index.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AC746-94D1-4839-B4CF-17BA93F8AFBF}"/>
              </a:ext>
            </a:extLst>
          </p:cNvPr>
          <p:cNvSpPr/>
          <p:nvPr/>
        </p:nvSpPr>
        <p:spPr>
          <a:xfrm>
            <a:off x="1827212" y="2819399"/>
            <a:ext cx="8610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[1, 2, 3, 2, 5, 2, 5]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(a.index(3))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(a.index(5))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This will return 4 despite the value '5'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occurring at both indices 4 and 6.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(a.index(11))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This will raise a </a:t>
            </a:r>
            <a:r>
              <a:rPr lang="en-US" dirty="0" err="1">
                <a:solidFill>
                  <a:srgbClr val="919191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 exception.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3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2209799"/>
          </a:xfrm>
        </p:spPr>
        <p:txBody>
          <a:bodyPr/>
          <a:lstStyle/>
          <a:p>
            <a:r>
              <a:rPr lang="en-US" dirty="0"/>
              <a:t>Anaconda package manager.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www.anaconda.com/</a:t>
            </a:r>
          </a:p>
          <a:p>
            <a:r>
              <a:rPr lang="en-US" dirty="0" err="1"/>
              <a:t>PyCharm</a:t>
            </a:r>
            <a:r>
              <a:rPr lang="en-US" dirty="0"/>
              <a:t> IDE.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1B1D-0778-42F7-8BD2-D0212E7C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items from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3EB8-233C-457C-AC5A-4427A96B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752601"/>
          </a:xfrm>
        </p:spPr>
        <p:txBody>
          <a:bodyPr/>
          <a:lstStyle/>
          <a:p>
            <a:r>
              <a:rPr lang="en-US" dirty="0"/>
              <a:t>Removing items from a Python list does not leave “gaps” in the list. Items to the right of the deleted index are shifted to “fill the gaps”.</a:t>
            </a:r>
          </a:p>
          <a:p>
            <a:r>
              <a:rPr lang="en-US" dirty="0"/>
              <a:t>The </a:t>
            </a:r>
            <a:r>
              <a:rPr lang="en-US" i="1" dirty="0"/>
              <a:t>“del” </a:t>
            </a:r>
            <a:r>
              <a:rPr lang="en-US" dirty="0"/>
              <a:t>statement is used to remove the item at a specific index or range of indices from a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A2274-8B5B-4107-891E-00A022D8834E}"/>
              </a:ext>
            </a:extLst>
          </p:cNvPr>
          <p:cNvSpPr/>
          <p:nvPr/>
        </p:nvSpPr>
        <p:spPr>
          <a:xfrm>
            <a:off x="1827212" y="3809999"/>
            <a:ext cx="85344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[1, 2, 3, 2, 5, 2, 5]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a[2]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Removes the item at the 2nd index(third value).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a[2:5]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Removes the items from 2nd index up to 5th index,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not including the 5th.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a[:]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Removes all items from the list.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6811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4E68-9385-4FC0-8BF1-1318096A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items from a list(continued)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1A8E-D166-4CC5-A184-A041D8F5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8382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“remove()” </a:t>
            </a:r>
            <a:r>
              <a:rPr lang="en-US" dirty="0"/>
              <a:t>method is used to remove an item from a list by its value. It removes the first occurrence of that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767A0-F6A0-446A-9B05-8E5146F604B8}"/>
              </a:ext>
            </a:extLst>
          </p:cNvPr>
          <p:cNvSpPr/>
          <p:nvPr/>
        </p:nvSpPr>
        <p:spPr>
          <a:xfrm>
            <a:off x="1827212" y="2895599"/>
            <a:ext cx="8915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[1, 2, 3, 2, 5, 2, 5]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The first occurrence of the value 2 is removed.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0C3366-5EBF-46A7-96D4-C291DDB92411}"/>
              </a:ext>
            </a:extLst>
          </p:cNvPr>
          <p:cNvSpPr txBox="1">
            <a:spLocks/>
          </p:cNvSpPr>
          <p:nvPr/>
        </p:nvSpPr>
        <p:spPr>
          <a:xfrm>
            <a:off x="1522412" y="4248327"/>
            <a:ext cx="9134391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i="1" dirty="0"/>
              <a:t>“pop()” </a:t>
            </a:r>
            <a:r>
              <a:rPr lang="en-US" dirty="0"/>
              <a:t>method is used to remove an item from a list and </a:t>
            </a:r>
            <a:r>
              <a:rPr lang="en-US" b="1" dirty="0"/>
              <a:t>return its value.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F101F-8423-499D-A686-97340DD4E7F0}"/>
              </a:ext>
            </a:extLst>
          </p:cNvPr>
          <p:cNvSpPr/>
          <p:nvPr/>
        </p:nvSpPr>
        <p:spPr>
          <a:xfrm>
            <a:off x="1827212" y="5029200"/>
            <a:ext cx="89154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[1, 2, 3, 2, 5, 2, 5]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a.pop()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Calling pop without an argument pops the last item.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a.pop(2)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Alternatively, an index to pop can be specified.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8816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E3D2-2B39-4317-998A-2C364442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CD1C-2F56-41A5-86C3-871E4979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134391" cy="137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“sorted()”</a:t>
            </a:r>
            <a:r>
              <a:rPr lang="en-US" dirty="0"/>
              <a:t> function is the preferred way of sorting a Python list, or any other collection. It returns a new, sorted list.</a:t>
            </a:r>
          </a:p>
          <a:p>
            <a:r>
              <a:rPr lang="en-US" dirty="0"/>
              <a:t>It can be customized through optional arguments.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6BBF0-D955-4F99-88C7-6C5A51043FDB}"/>
              </a:ext>
            </a:extLst>
          </p:cNvPr>
          <p:cNvSpPr/>
          <p:nvPr/>
        </p:nvSpPr>
        <p:spPr>
          <a:xfrm>
            <a:off x="1827212" y="3581401"/>
            <a:ext cx="896470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Generate a random list of 5 values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10))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                    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Random 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(a))            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List sorted in ascending order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reverse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List sorted in descending order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04E1-191F-45E8-87FB-AFD0197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sorting(continued)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889F-69E0-4BE6-956E-2E51A944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143001"/>
          </a:xfrm>
        </p:spPr>
        <p:txBody>
          <a:bodyPr>
            <a:normAutofit/>
          </a:bodyPr>
          <a:lstStyle/>
          <a:p>
            <a:r>
              <a:rPr lang="en-US" dirty="0"/>
              <a:t>For more complex custom sorting, sorted() takes an optional "key=" specifying a "key" function that transforms each element before comparison.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86734-185D-45DE-92E1-F04BCAD505D9}"/>
              </a:ext>
            </a:extLst>
          </p:cNvPr>
          <p:cNvSpPr/>
          <p:nvPr/>
        </p:nvSpPr>
        <p:spPr>
          <a:xfrm>
            <a:off x="1827212" y="3200399"/>
            <a:ext cx="9067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'java'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A33F"/>
                </a:solidFill>
                <a:latin typeface="Consolas" panose="020B0609020204030204" pitchFamily="49" charset="0"/>
              </a:rPr>
              <a:t>matlab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key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535AE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The list sorted according to the length of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each element.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951B-CE2F-4E8B-ACD0-E74C246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90B4-413F-4548-9DE2-DCB6E015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built-in string class named "</a:t>
            </a:r>
            <a:r>
              <a:rPr lang="en-US" dirty="0" err="1"/>
              <a:t>str</a:t>
            </a:r>
            <a:r>
              <a:rPr lang="en-US" dirty="0"/>
              <a:t>" with many handy features.</a:t>
            </a:r>
          </a:p>
          <a:p>
            <a:r>
              <a:rPr lang="en-US" dirty="0"/>
              <a:t>String literals can be enclosed by either double or single quotes, although single quotes are more commonly used. </a:t>
            </a:r>
          </a:p>
          <a:p>
            <a:r>
              <a:rPr lang="en-US" dirty="0"/>
              <a:t>Python strings are immutable.</a:t>
            </a:r>
          </a:p>
          <a:p>
            <a:r>
              <a:rPr lang="en-US" dirty="0"/>
              <a:t>Python strings can be indexed and sliced in exactly the same way as lists.</a:t>
            </a:r>
          </a:p>
        </p:txBody>
      </p:sp>
    </p:spTree>
    <p:extLst>
      <p:ext uri="{BB962C8B-B14F-4D97-AF65-F5344CB8AC3E}">
        <p14:creationId xmlns:p14="http://schemas.microsoft.com/office/powerpoint/2010/main" val="19903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BF2-75D6-40A4-91BD-062E2E4B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9F78-14A8-4622-9FC8-AAE0F46E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066801"/>
          </a:xfrm>
        </p:spPr>
        <p:txBody>
          <a:bodyPr/>
          <a:lstStyle/>
          <a:p>
            <a:r>
              <a:rPr lang="en-US" dirty="0"/>
              <a:t>The “+” operator is used to concatenate two strings.</a:t>
            </a:r>
          </a:p>
          <a:p>
            <a:r>
              <a:rPr lang="en-US" dirty="0"/>
              <a:t>The </a:t>
            </a:r>
            <a:r>
              <a:rPr lang="en-US" i="1" dirty="0"/>
              <a:t>“</a:t>
            </a:r>
            <a:r>
              <a:rPr lang="en-US" i="1" dirty="0" err="1"/>
              <a:t>str</a:t>
            </a:r>
            <a:r>
              <a:rPr lang="en-US" i="1" dirty="0"/>
              <a:t>()”</a:t>
            </a:r>
            <a:r>
              <a:rPr lang="en-US" dirty="0"/>
              <a:t> method is used to convert values to a string.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C008F1-8A87-4F5F-8831-4F092B74B85A}"/>
              </a:ext>
            </a:extLst>
          </p:cNvPr>
          <p:cNvSpPr/>
          <p:nvPr/>
        </p:nvSpPr>
        <p:spPr>
          <a:xfrm>
            <a:off x="1903412" y="3124199"/>
            <a:ext cx="60928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pi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3.14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'The value of pi is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35AE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</p:spTree>
    <p:extLst>
      <p:ext uri="{BB962C8B-B14F-4D97-AF65-F5344CB8AC3E}">
        <p14:creationId xmlns:p14="http://schemas.microsoft.com/office/powerpoint/2010/main" val="35919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ABAB-04D7-4ECF-B04F-43434C7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744-12DF-47BC-91DA-D3994127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s.lower</a:t>
            </a:r>
            <a:r>
              <a:rPr lang="en-US" dirty="0"/>
              <a:t>(), </a:t>
            </a:r>
            <a:r>
              <a:rPr lang="en-US" dirty="0" err="1"/>
              <a:t>s.upper</a:t>
            </a:r>
            <a:r>
              <a:rPr lang="en-US" dirty="0"/>
              <a:t>() -- returns the lowercase or uppercase version of the string</a:t>
            </a:r>
          </a:p>
          <a:p>
            <a:r>
              <a:rPr lang="en-US" dirty="0" err="1"/>
              <a:t>s.strip</a:t>
            </a:r>
            <a:r>
              <a:rPr lang="en-US" dirty="0"/>
              <a:t>() -- returns a string with whitespace removed from the start and end</a:t>
            </a:r>
          </a:p>
          <a:p>
            <a:r>
              <a:rPr lang="en-US" dirty="0" err="1"/>
              <a:t>s.find</a:t>
            </a:r>
            <a:r>
              <a:rPr lang="en-US" dirty="0"/>
              <a:t>('other') -- searches for the given other string (not a regular expression) within s, and returns the first index where it begins or -1 if not found</a:t>
            </a:r>
          </a:p>
          <a:p>
            <a:r>
              <a:rPr lang="en-US" dirty="0" err="1"/>
              <a:t>s.replace</a:t>
            </a:r>
            <a:r>
              <a:rPr lang="en-US" dirty="0"/>
              <a:t>('old', 'new') -- returns a string where all occurrences of 'old' have been replaced by 'new'</a:t>
            </a:r>
          </a:p>
          <a:p>
            <a:r>
              <a:rPr lang="en-US" dirty="0" err="1"/>
              <a:t>s.split</a:t>
            </a:r>
            <a:r>
              <a:rPr lang="en-US" dirty="0"/>
              <a:t>('</a:t>
            </a:r>
            <a:r>
              <a:rPr lang="en-US" dirty="0" err="1"/>
              <a:t>delim</a:t>
            </a:r>
            <a:r>
              <a:rPr lang="en-US" dirty="0"/>
              <a:t>') -- returns a list of substrings separated by the given delimiter. '</a:t>
            </a:r>
            <a:r>
              <a:rPr lang="en-US" dirty="0" err="1"/>
              <a:t>aaa,bbb,ccc'.split</a:t>
            </a:r>
            <a:r>
              <a:rPr lang="en-US" dirty="0"/>
              <a:t>(',') -&gt; ['</a:t>
            </a:r>
            <a:r>
              <a:rPr lang="en-US" dirty="0" err="1"/>
              <a:t>aaa</a:t>
            </a:r>
            <a:r>
              <a:rPr lang="en-US" dirty="0"/>
              <a:t>', '</a:t>
            </a:r>
            <a:r>
              <a:rPr lang="en-US" dirty="0" err="1"/>
              <a:t>bbb</a:t>
            </a:r>
            <a:r>
              <a:rPr lang="en-US" dirty="0"/>
              <a:t>', 'ccc']. As a convenient special case </a:t>
            </a:r>
            <a:r>
              <a:rPr lang="en-US" dirty="0" err="1"/>
              <a:t>s.split</a:t>
            </a:r>
            <a:r>
              <a:rPr lang="en-US" dirty="0"/>
              <a:t>() (with no arguments) splits on all whitespace chars.</a:t>
            </a:r>
          </a:p>
          <a:p>
            <a:r>
              <a:rPr lang="en-US" dirty="0" err="1"/>
              <a:t>s.join</a:t>
            </a:r>
            <a:r>
              <a:rPr lang="en-US" dirty="0"/>
              <a:t>(list) -- opposite of split(), joins the elements in the given list together using the string as the delimiter. e.g. '---'.join(['</a:t>
            </a:r>
            <a:r>
              <a:rPr lang="en-US" dirty="0" err="1"/>
              <a:t>aaa</a:t>
            </a:r>
            <a:r>
              <a:rPr lang="en-US" dirty="0"/>
              <a:t>', '</a:t>
            </a:r>
            <a:r>
              <a:rPr lang="en-US" dirty="0" err="1"/>
              <a:t>bbb</a:t>
            </a:r>
            <a:r>
              <a:rPr lang="en-US" dirty="0"/>
              <a:t>', 'ccc']) -&gt; </a:t>
            </a:r>
            <a:r>
              <a:rPr lang="en-US" dirty="0" err="1"/>
              <a:t>aaa</a:t>
            </a:r>
            <a:r>
              <a:rPr lang="en-US" dirty="0"/>
              <a:t>---</a:t>
            </a:r>
            <a:r>
              <a:rPr lang="en-US" dirty="0" err="1"/>
              <a:t>bbb</a:t>
            </a:r>
            <a:r>
              <a:rPr lang="en-US" dirty="0"/>
              <a:t>---ccc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5E30-A340-4BFC-9BA3-CA1DB9BA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10DC-227A-4034-A927-646B308B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134391" cy="6941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uses the colon (:) and indentation/whitespace to group statements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68877-C03D-4AA2-829F-BAAA1DF4EE5E}"/>
              </a:ext>
            </a:extLst>
          </p:cNvPr>
          <p:cNvSpPr/>
          <p:nvPr/>
        </p:nvSpPr>
        <p:spPr>
          <a:xfrm>
            <a:off x="6246812" y="2743200"/>
            <a:ext cx="3810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(x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bar();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qux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foo(x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2EB4E-7882-478B-9F22-830874D2C614}"/>
              </a:ext>
            </a:extLst>
          </p:cNvPr>
          <p:cNvSpPr/>
          <p:nvPr/>
        </p:nvSpPr>
        <p:spPr>
          <a:xfrm>
            <a:off x="1522412" y="2743200"/>
            <a:ext cx="380999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bar()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qux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foo(x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14564-C54D-4C78-9ED1-B40114BD0D75}"/>
              </a:ext>
            </a:extLst>
          </p:cNvPr>
          <p:cNvSpPr txBox="1"/>
          <p:nvPr/>
        </p:nvSpPr>
        <p:spPr>
          <a:xfrm>
            <a:off x="2436811" y="5794479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DB412-3A25-4A13-9865-B483B0E03584}"/>
              </a:ext>
            </a:extLst>
          </p:cNvPr>
          <p:cNvSpPr txBox="1"/>
          <p:nvPr/>
        </p:nvSpPr>
        <p:spPr>
          <a:xfrm>
            <a:off x="7427912" y="57742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 C</a:t>
            </a:r>
          </a:p>
        </p:txBody>
      </p:sp>
    </p:spTree>
    <p:extLst>
      <p:ext uri="{BB962C8B-B14F-4D97-AF65-F5344CB8AC3E}">
        <p14:creationId xmlns:p14="http://schemas.microsoft.com/office/powerpoint/2010/main" val="1560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A919-9DBC-4C8E-BAF7-FE67FBFB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06F5-4DF3-47DA-AAD1-2800D2D0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test for an if does not need to be in parenthesis, and it can have </a:t>
            </a:r>
            <a:r>
              <a:rPr lang="en-US" i="1" dirty="0"/>
              <a:t>“</a:t>
            </a:r>
            <a:r>
              <a:rPr lang="en-US" i="1" dirty="0" err="1"/>
              <a:t>elif</a:t>
            </a:r>
            <a:r>
              <a:rPr lang="en-US" i="1" dirty="0"/>
              <a:t>”</a:t>
            </a:r>
            <a:r>
              <a:rPr lang="en-US" dirty="0"/>
              <a:t> and </a:t>
            </a:r>
            <a:r>
              <a:rPr lang="en-US" i="1" dirty="0"/>
              <a:t>“else” </a:t>
            </a:r>
            <a:r>
              <a:rPr lang="en-US" dirty="0"/>
              <a:t>clauses.</a:t>
            </a:r>
          </a:p>
          <a:p>
            <a:r>
              <a:rPr lang="en-US" dirty="0"/>
              <a:t>Any value can be used as an if-test. The "zero" values all count as false: None, 0, empty string, empty list etc.</a:t>
            </a:r>
          </a:p>
          <a:p>
            <a:r>
              <a:rPr lang="en-US" dirty="0"/>
              <a:t>Python has the usual comparison operations: ==, !=, &lt;, &lt;=, &gt;, &gt;=</a:t>
            </a:r>
          </a:p>
          <a:p>
            <a:r>
              <a:rPr lang="en-US" dirty="0"/>
              <a:t>The Boolean operators are spelled out as “and”, “or”, “not” rather than using symbols.</a:t>
            </a:r>
          </a:p>
        </p:txBody>
      </p:sp>
    </p:spTree>
    <p:extLst>
      <p:ext uri="{BB962C8B-B14F-4D97-AF65-F5344CB8AC3E}">
        <p14:creationId xmlns:p14="http://schemas.microsoft.com/office/powerpoint/2010/main" val="34642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993-2DA3-478A-B517-9101FC66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/>
              <a:t>If statement(example)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1BF7F-EC66-42B5-8793-2987239F0956}"/>
              </a:ext>
            </a:extLst>
          </p:cNvPr>
          <p:cNvSpPr/>
          <p:nvPr/>
        </p:nvSpPr>
        <p:spPr>
          <a:xfrm>
            <a:off x="1674812" y="2362200"/>
            <a:ext cx="92964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60: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'License and registration please’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A3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mood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'terrible'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100: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'You have the right to remain silent.’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560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mood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'bad'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80: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"I'm going to have to write you a ticket."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"Let's try to keep it under 60 ok?"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20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environments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0D6D4-615D-4D3F-9B5E-F67152BE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5791199" cy="4114801"/>
          </a:xfrm>
        </p:spPr>
        <p:txBody>
          <a:bodyPr/>
          <a:lstStyle/>
          <a:p>
            <a:r>
              <a:rPr lang="en-US" dirty="0"/>
              <a:t>What is a conda environment?</a:t>
            </a:r>
          </a:p>
          <a:p>
            <a:r>
              <a:rPr lang="en-US" dirty="0"/>
              <a:t>Creating an environment.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“conda create --name </a:t>
            </a:r>
            <a:r>
              <a:rPr lang="en-US" i="1" dirty="0" err="1">
                <a:solidFill>
                  <a:srgbClr val="FFFF00"/>
                </a:solidFill>
              </a:rPr>
              <a:t>fea</a:t>
            </a:r>
            <a:r>
              <a:rPr lang="en-US" i="1" dirty="0">
                <a:solidFill>
                  <a:srgbClr val="FFFF00"/>
                </a:solidFill>
              </a:rPr>
              <a:t> python=3.6”</a:t>
            </a:r>
          </a:p>
          <a:p>
            <a:r>
              <a:rPr lang="en-US" dirty="0"/>
              <a:t>Activating an environment.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“activate </a:t>
            </a:r>
            <a:r>
              <a:rPr lang="en-US" i="1" dirty="0" err="1">
                <a:solidFill>
                  <a:srgbClr val="FFFF00"/>
                </a:solidFill>
              </a:rPr>
              <a:t>fea</a:t>
            </a:r>
            <a:r>
              <a:rPr lang="en-US" i="1" dirty="0">
                <a:solidFill>
                  <a:srgbClr val="FFFF00"/>
                </a:solidFill>
              </a:rPr>
              <a:t>”</a:t>
            </a:r>
          </a:p>
          <a:p>
            <a:r>
              <a:rPr lang="en-US" dirty="0"/>
              <a:t>Deactivating an environment.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“deactivate </a:t>
            </a:r>
            <a:r>
              <a:rPr lang="en-US" i="1" dirty="0" err="1">
                <a:solidFill>
                  <a:srgbClr val="FFFF00"/>
                </a:solidFill>
              </a:rPr>
              <a:t>fea</a:t>
            </a:r>
            <a:r>
              <a:rPr lang="en-US" i="1" dirty="0">
                <a:solidFill>
                  <a:srgbClr val="FFFF00"/>
                </a:solidFill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D6AF-D3FA-42FB-B438-7164012A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7D62-B7A0-4316-841E-41ABDF35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37160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“for” </a:t>
            </a:r>
            <a:r>
              <a:rPr lang="en-US" dirty="0"/>
              <a:t>and</a:t>
            </a:r>
            <a:r>
              <a:rPr lang="en-US" i="1" dirty="0"/>
              <a:t> “in” </a:t>
            </a:r>
            <a:r>
              <a:rPr lang="en-US" dirty="0"/>
              <a:t>constructs are used in Python to iterate over lists and other collections.</a:t>
            </a:r>
          </a:p>
          <a:p>
            <a:r>
              <a:rPr lang="en-US" dirty="0"/>
              <a:t>Do not add or remove from the list during iteration.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89411-598D-499D-A60A-4B725031654C}"/>
              </a:ext>
            </a:extLst>
          </p:cNvPr>
          <p:cNvSpPr/>
          <p:nvPr/>
        </p:nvSpPr>
        <p:spPr>
          <a:xfrm>
            <a:off x="1903412" y="3657600"/>
            <a:ext cx="609282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[1, 2, 3, 4, 5]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13667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123F-91A6-41AD-A576-C112A067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EAC9-0E30-4007-8DB6-5AE763AB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1"/>
          </a:xfrm>
        </p:spPr>
        <p:txBody>
          <a:bodyPr/>
          <a:lstStyle/>
          <a:p>
            <a:r>
              <a:rPr lang="en-US" dirty="0"/>
              <a:t>If the index is required, we can use the </a:t>
            </a:r>
            <a:r>
              <a:rPr lang="en-US" b="1" i="1" dirty="0"/>
              <a:t>“enumerate()”</a:t>
            </a:r>
            <a:r>
              <a:rPr lang="en-US" i="1" dirty="0"/>
              <a:t> </a:t>
            </a:r>
            <a:r>
              <a:rPr lang="en-US" dirty="0"/>
              <a:t>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8713D-4D6E-4D98-8782-D8C8838EFD70}"/>
              </a:ext>
            </a:extLst>
          </p:cNvPr>
          <p:cNvSpPr/>
          <p:nvPr/>
        </p:nvSpPr>
        <p:spPr>
          <a:xfrm>
            <a:off x="3043195" y="2514599"/>
            <a:ext cx="60928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it-IT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it-IT" dirty="0">
                <a:solidFill>
                  <a:srgbClr val="00A33F"/>
                </a:solidFill>
                <a:latin typeface="Consolas" panose="020B0609020204030204" pitchFamily="49" charset="0"/>
              </a:rPr>
              <a:t>'a'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00A33F"/>
                </a:solidFill>
                <a:latin typeface="Consolas" panose="020B0609020204030204" pitchFamily="49" charset="0"/>
              </a:rPr>
              <a:t>'b'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00A33F"/>
                </a:solidFill>
                <a:latin typeface="Consolas" panose="020B0609020204030204" pitchFamily="49" charset="0"/>
              </a:rPr>
              <a:t>'c'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00A33F"/>
                </a:solidFill>
                <a:latin typeface="Consolas" panose="020B0609020204030204" pitchFamily="49" charset="0"/>
              </a:rPr>
              <a:t>'d'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00A33F"/>
                </a:solidFill>
                <a:latin typeface="Consolas" panose="020B0609020204030204" pitchFamily="49" charset="0"/>
              </a:rPr>
              <a:t>'e'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i, x </a:t>
            </a:r>
            <a:r>
              <a:rPr lang="it-IT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A535AE"/>
                </a:solidFill>
                <a:latin typeface="Consolas" panose="020B0609020204030204" pitchFamily="49" charset="0"/>
              </a:rPr>
              <a:t>enumerate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(a):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x)</a:t>
            </a:r>
          </a:p>
        </p:txBody>
      </p:sp>
    </p:spTree>
    <p:extLst>
      <p:ext uri="{BB962C8B-B14F-4D97-AF65-F5344CB8AC3E}">
        <p14:creationId xmlns:p14="http://schemas.microsoft.com/office/powerpoint/2010/main" val="23789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C181-F227-4B9E-9629-0F181923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A96E-964C-4380-BE3F-480C431E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0668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“range(n)” </a:t>
            </a:r>
            <a:r>
              <a:rPr lang="en-US" dirty="0"/>
              <a:t> function yields the numbers 0 t0 n-1. n is not included.</a:t>
            </a:r>
          </a:p>
          <a:p>
            <a:r>
              <a:rPr lang="en-US" i="1" dirty="0"/>
              <a:t>“range(a, b)” </a:t>
            </a:r>
            <a:r>
              <a:rPr lang="en-US" dirty="0"/>
              <a:t>yields the numbers from a to b-1. b is not included.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CE499-F4AE-4940-8822-36F30D179CE8}"/>
              </a:ext>
            </a:extLst>
          </p:cNvPr>
          <p:cNvSpPr/>
          <p:nvPr/>
        </p:nvSpPr>
        <p:spPr>
          <a:xfrm>
            <a:off x="1903412" y="3124199"/>
            <a:ext cx="60928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(20, 30):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(j)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90E277-4B07-422D-AB71-2D2DF5248B22}"/>
              </a:ext>
            </a:extLst>
          </p:cNvPr>
          <p:cNvSpPr txBox="1">
            <a:spLocks/>
          </p:cNvSpPr>
          <p:nvPr/>
        </p:nvSpPr>
        <p:spPr>
          <a:xfrm>
            <a:off x="1513834" y="4757420"/>
            <a:ext cx="913439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combination of a Python for-loop and the </a:t>
            </a:r>
            <a:r>
              <a:rPr lang="en-US" i="1" dirty="0"/>
              <a:t>range()</a:t>
            </a:r>
            <a:r>
              <a:rPr lang="en-US" dirty="0"/>
              <a:t> function can be used to build a traditional numeric for-loop.</a:t>
            </a:r>
          </a:p>
        </p:txBody>
      </p:sp>
    </p:spTree>
    <p:extLst>
      <p:ext uri="{BB962C8B-B14F-4D97-AF65-F5344CB8AC3E}">
        <p14:creationId xmlns:p14="http://schemas.microsoft.com/office/powerpoint/2010/main" val="919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1A59-75F1-41FF-A3FF-51A7FE38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E6A7-A9E4-4E32-B5B9-EA433B8F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066801"/>
          </a:xfrm>
        </p:spPr>
        <p:txBody>
          <a:bodyPr/>
          <a:lstStyle/>
          <a:p>
            <a:r>
              <a:rPr lang="en-US" dirty="0"/>
              <a:t>Python also has the standard while-loop.</a:t>
            </a:r>
          </a:p>
          <a:p>
            <a:r>
              <a:rPr lang="en-US" dirty="0"/>
              <a:t>The while loop provides total control over the index numbers.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92385-EA10-4EA0-A0D4-9773590A7484}"/>
              </a:ext>
            </a:extLst>
          </p:cNvPr>
          <p:cNvSpPr/>
          <p:nvPr/>
        </p:nvSpPr>
        <p:spPr>
          <a:xfrm>
            <a:off x="1903412" y="3124199"/>
            <a:ext cx="609282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[0, 1, 2, 3, 4, 5, 6, 7, 8]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35AE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(a[i])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603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5032-3ABF-4F93-B281-A584A886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52AB-BCB3-4E9F-AE48-473B63AD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3716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continue </a:t>
            </a:r>
            <a:r>
              <a:rPr lang="en-US" dirty="0"/>
              <a:t>statement is used to control the flow of a loop.</a:t>
            </a:r>
          </a:p>
          <a:p>
            <a:r>
              <a:rPr lang="en-US" dirty="0"/>
              <a:t>The </a:t>
            </a:r>
            <a:r>
              <a:rPr lang="en-US" i="1" dirty="0"/>
              <a:t>continue</a:t>
            </a:r>
            <a:r>
              <a:rPr lang="en-US" dirty="0"/>
              <a:t> statement skips the remaining statements of the current iteration and returns control to the top of the loop.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77469-93A3-4D80-B19F-F6841CD00E5D}"/>
              </a:ext>
            </a:extLst>
          </p:cNvPr>
          <p:cNvSpPr/>
          <p:nvPr/>
        </p:nvSpPr>
        <p:spPr>
          <a:xfrm>
            <a:off x="1898608" y="3581401"/>
            <a:ext cx="8382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continue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(letter)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This prints all letters of 'python', except for 'h'.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3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098-8CDC-4F58-91C2-C6426C6D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575A-9137-4D35-B715-AE7B4119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134391" cy="137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break</a:t>
            </a:r>
            <a:r>
              <a:rPr lang="en-US" dirty="0"/>
              <a:t> statement is also used to control the flow of a loop.</a:t>
            </a:r>
          </a:p>
          <a:p>
            <a:r>
              <a:rPr lang="en-US" dirty="0"/>
              <a:t>The </a:t>
            </a:r>
            <a:r>
              <a:rPr lang="en-US" i="1" dirty="0"/>
              <a:t>break</a:t>
            </a:r>
            <a:r>
              <a:rPr lang="en-US" dirty="0"/>
              <a:t> statement terminates the current loop and resumes execution of the next statement (which comes after the loop).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594C0-AB72-4793-B609-A318069AB983}"/>
              </a:ext>
            </a:extLst>
          </p:cNvPr>
          <p:cNvSpPr/>
          <p:nvPr/>
        </p:nvSpPr>
        <p:spPr>
          <a:xfrm>
            <a:off x="1827212" y="3581401"/>
            <a:ext cx="78486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[0, 1, 2, 3, 4, 5, 6, 7]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35AE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a[i]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break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(a[i])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This prints the list one by one up to 5, not including 5.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755D-580F-46D4-B94A-B2A8AA55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32FB-3A13-47C6-8D13-3BA30026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524001"/>
          </a:xfrm>
        </p:spPr>
        <p:txBody>
          <a:bodyPr>
            <a:normAutofit/>
          </a:bodyPr>
          <a:lstStyle/>
          <a:p>
            <a:r>
              <a:rPr lang="en-US" dirty="0"/>
              <a:t>If we list all the natural numbers below 10 that are multiples of 3 or 5, we get 3, 5, 6 and 9. The sum of these multiples is 23.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Find the sum of all the multiples of 3 or 5 below 1000.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12F21A-4BB6-400F-99A7-C86E095DDD37}"/>
              </a:ext>
            </a:extLst>
          </p:cNvPr>
          <p:cNvSpPr txBox="1">
            <a:spLocks/>
          </p:cNvSpPr>
          <p:nvPr/>
        </p:nvSpPr>
        <p:spPr>
          <a:xfrm>
            <a:off x="1532023" y="3581399"/>
            <a:ext cx="913439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Answer =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233168</a:t>
            </a:r>
            <a:endParaRPr lang="en-US" i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A3EE-38EA-4A17-881F-35F23684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0514-7ED5-4902-904D-AA8B523E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514601"/>
          </a:xfrm>
        </p:spPr>
        <p:txBody>
          <a:bodyPr/>
          <a:lstStyle/>
          <a:p>
            <a:r>
              <a:rPr lang="en-US" dirty="0"/>
              <a:t>Each new term in the Fibonacci sequence is generated by adding the previous two terms. By starting with 1 and 2, the first 10 terms will be: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1, 2, 3, 5, 8, 13, 21, 34, 55, 89, ...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243F6B-6F5F-444D-B81E-A97C8B530D60}"/>
              </a:ext>
            </a:extLst>
          </p:cNvPr>
          <p:cNvSpPr txBox="1">
            <a:spLocks/>
          </p:cNvSpPr>
          <p:nvPr/>
        </p:nvSpPr>
        <p:spPr>
          <a:xfrm>
            <a:off x="1532023" y="4419601"/>
            <a:ext cx="913439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Answer =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4613732</a:t>
            </a:r>
            <a:endParaRPr lang="en-US" i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3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A3EE-38EA-4A17-881F-35F23684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0514-7ED5-4902-904D-AA8B523E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295401"/>
          </a:xfrm>
        </p:spPr>
        <p:txBody>
          <a:bodyPr/>
          <a:lstStyle/>
          <a:p>
            <a:r>
              <a:rPr lang="en-US" dirty="0"/>
              <a:t>The prime factors of 13195 are 5, 7, 13 and 29.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the largest prime factor of the number 600851475143 ?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243F6B-6F5F-444D-B81E-A97C8B530D60}"/>
              </a:ext>
            </a:extLst>
          </p:cNvPr>
          <p:cNvSpPr txBox="1">
            <a:spLocks/>
          </p:cNvSpPr>
          <p:nvPr/>
        </p:nvSpPr>
        <p:spPr>
          <a:xfrm>
            <a:off x="4984708" y="3352799"/>
            <a:ext cx="2209800" cy="53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Answer =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6857</a:t>
            </a:r>
            <a:endParaRPr lang="en-US" i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A3EE-38EA-4A17-881F-35F23684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0514-7ED5-4902-904D-AA8B523E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295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palindromic number reads the same both ways. The largest palindrome made from the product of two 2-digit numbers is 9009 = 91 × 99.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Find the largest palindrome made from the product of two 3-digit numbers.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243F6B-6F5F-444D-B81E-A97C8B530D60}"/>
              </a:ext>
            </a:extLst>
          </p:cNvPr>
          <p:cNvSpPr txBox="1">
            <a:spLocks/>
          </p:cNvSpPr>
          <p:nvPr/>
        </p:nvSpPr>
        <p:spPr>
          <a:xfrm>
            <a:off x="4984708" y="3352799"/>
            <a:ext cx="2209800" cy="533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Answer =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906609</a:t>
            </a:r>
            <a:endParaRPr lang="en-US" i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4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conda environments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0D6D4-615D-4D3F-9B5E-F67152BE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753599" cy="4114801"/>
          </a:xfrm>
        </p:spPr>
        <p:txBody>
          <a:bodyPr/>
          <a:lstStyle/>
          <a:p>
            <a:r>
              <a:rPr lang="en-US" dirty="0"/>
              <a:t>Displaying installed environments.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“conda info -- </a:t>
            </a:r>
            <a:r>
              <a:rPr lang="en-US" i="1" dirty="0" err="1">
                <a:solidFill>
                  <a:srgbClr val="FFFF00"/>
                </a:solidFill>
              </a:rPr>
              <a:t>envs</a:t>
            </a:r>
            <a:r>
              <a:rPr lang="en-US" i="1" dirty="0">
                <a:solidFill>
                  <a:srgbClr val="FFFF00"/>
                </a:solidFill>
              </a:rPr>
              <a:t>”</a:t>
            </a:r>
            <a:endParaRPr lang="en-US" dirty="0"/>
          </a:p>
          <a:p>
            <a:r>
              <a:rPr lang="en-US" dirty="0"/>
              <a:t>Cloning an environment.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“conda create --name fea2 --clone </a:t>
            </a:r>
            <a:r>
              <a:rPr lang="en-US" i="1" dirty="0" err="1">
                <a:solidFill>
                  <a:srgbClr val="FFFF00"/>
                </a:solidFill>
              </a:rPr>
              <a:t>fea</a:t>
            </a:r>
            <a:r>
              <a:rPr lang="en-US" i="1" dirty="0">
                <a:solidFill>
                  <a:srgbClr val="FFFF00"/>
                </a:solidFill>
              </a:rPr>
              <a:t>”</a:t>
            </a:r>
          </a:p>
          <a:p>
            <a:r>
              <a:rPr lang="en-US" dirty="0"/>
              <a:t>Deleting an environment.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“conda remove --name fea2 --all”</a:t>
            </a:r>
          </a:p>
        </p:txBody>
      </p:sp>
    </p:spTree>
    <p:extLst>
      <p:ext uri="{BB962C8B-B14F-4D97-AF65-F5344CB8AC3E}">
        <p14:creationId xmlns:p14="http://schemas.microsoft.com/office/powerpoint/2010/main" val="27615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A3EE-38EA-4A17-881F-35F23684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0514-7ED5-4902-904D-AA8B523E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676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2520 is the smallest number that can be divided by each of the numbers from 1 to 10 without any remainder.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the smallest positive number that is evenly divisible by all of the numbers from 1 to 20?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243F6B-6F5F-444D-B81E-A97C8B530D60}"/>
              </a:ext>
            </a:extLst>
          </p:cNvPr>
          <p:cNvSpPr txBox="1">
            <a:spLocks/>
          </p:cNvSpPr>
          <p:nvPr/>
        </p:nvSpPr>
        <p:spPr>
          <a:xfrm>
            <a:off x="4260808" y="3734498"/>
            <a:ext cx="3657600" cy="53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Answer =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232792560</a:t>
            </a:r>
            <a:endParaRPr lang="en-US" i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A342-991A-450C-B6A8-73A7C8CC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9197-D7A6-4E4D-994D-0CF3B501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438401"/>
          </a:xfrm>
        </p:spPr>
        <p:txBody>
          <a:bodyPr/>
          <a:lstStyle/>
          <a:p>
            <a:r>
              <a:rPr lang="en-US" dirty="0"/>
              <a:t>A tuple is an immutable list.</a:t>
            </a:r>
          </a:p>
          <a:p>
            <a:r>
              <a:rPr lang="en-US" dirty="0"/>
              <a:t>A tuple is defined in the same way as a list, except parentheses are used instead of square brackets.</a:t>
            </a:r>
          </a:p>
          <a:p>
            <a:r>
              <a:rPr lang="en-US" dirty="0"/>
              <a:t>Tuples do not have methods to modify them.</a:t>
            </a:r>
          </a:p>
          <a:p>
            <a:r>
              <a:rPr lang="en-US" dirty="0"/>
              <a:t>Tuples can be sliced.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04736-9D91-4137-BF28-89364B9AA387}"/>
              </a:ext>
            </a:extLst>
          </p:cNvPr>
          <p:cNvSpPr/>
          <p:nvPr/>
        </p:nvSpPr>
        <p:spPr>
          <a:xfrm>
            <a:off x="1903412" y="4497811"/>
            <a:ext cx="609282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(1, 2, 3, 4, 5)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a[1:5]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(a[0])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6119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86DE-618C-48B6-879D-54A0273F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4DDC-3987-4A18-8C11-AF69F11C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590801"/>
          </a:xfrm>
        </p:spPr>
        <p:txBody>
          <a:bodyPr/>
          <a:lstStyle/>
          <a:p>
            <a:r>
              <a:rPr lang="en-US" dirty="0"/>
              <a:t>A set is an unordered bag of unique values.</a:t>
            </a:r>
          </a:p>
          <a:p>
            <a:r>
              <a:rPr lang="en-US" dirty="0"/>
              <a:t>May contain values of any immutable datatype.</a:t>
            </a:r>
          </a:p>
          <a:p>
            <a:r>
              <a:rPr lang="en-US" dirty="0"/>
              <a:t>The two methods </a:t>
            </a:r>
            <a:r>
              <a:rPr lang="en-US" i="1" dirty="0"/>
              <a:t>“add()” </a:t>
            </a:r>
            <a:r>
              <a:rPr lang="en-US" dirty="0"/>
              <a:t>and </a:t>
            </a:r>
            <a:r>
              <a:rPr lang="en-US" i="1" dirty="0"/>
              <a:t>“update()” </a:t>
            </a:r>
            <a:r>
              <a:rPr lang="en-US" dirty="0"/>
              <a:t>are used to add values to an existing set. The </a:t>
            </a:r>
            <a:r>
              <a:rPr lang="en-US" i="1" dirty="0"/>
              <a:t>“add()”  </a:t>
            </a:r>
            <a:r>
              <a:rPr lang="en-US" dirty="0"/>
              <a:t>method takes a single argument. The </a:t>
            </a:r>
            <a:r>
              <a:rPr lang="en-US" i="1" dirty="0"/>
              <a:t>“update()”  </a:t>
            </a:r>
            <a:r>
              <a:rPr lang="en-US" dirty="0"/>
              <a:t>method takes any number of arguments and in the case of sequences, adds each item one by one to the 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378CB-C6AC-4FC3-8EAA-58F712D01426}"/>
              </a:ext>
            </a:extLst>
          </p:cNvPr>
          <p:cNvSpPr/>
          <p:nvPr/>
        </p:nvSpPr>
        <p:spPr>
          <a:xfrm>
            <a:off x="1827212" y="4648199"/>
            <a:ext cx="60928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[1, 2, 3],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'any'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49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B1B5-1094-4C80-B1C7-C16BCD58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3571-1DDD-406D-933E-B369FDB2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362201"/>
          </a:xfrm>
        </p:spPr>
        <p:txBody>
          <a:bodyPr/>
          <a:lstStyle/>
          <a:p>
            <a:r>
              <a:rPr lang="en-US" dirty="0"/>
              <a:t>The two methods </a:t>
            </a:r>
            <a:r>
              <a:rPr lang="en-US" i="1" dirty="0"/>
              <a:t>“discard()” </a:t>
            </a:r>
            <a:r>
              <a:rPr lang="en-US" dirty="0"/>
              <a:t>and </a:t>
            </a:r>
            <a:r>
              <a:rPr lang="en-US" i="1" dirty="0"/>
              <a:t>“remove()” </a:t>
            </a:r>
            <a:r>
              <a:rPr lang="en-US" dirty="0"/>
              <a:t>takes a single value as an argument and removes it from the set. However the </a:t>
            </a:r>
            <a:r>
              <a:rPr lang="en-US" i="1" dirty="0"/>
              <a:t>“discard()” </a:t>
            </a:r>
            <a:r>
              <a:rPr lang="en-US" dirty="0"/>
              <a:t>method does nothing if given a value that doesn’t exist in the set, whereas </a:t>
            </a:r>
            <a:r>
              <a:rPr lang="en-US" i="1" dirty="0"/>
              <a:t>“remove()”</a:t>
            </a:r>
            <a:r>
              <a:rPr lang="en-US" dirty="0"/>
              <a:t> throws an error.</a:t>
            </a:r>
          </a:p>
          <a:p>
            <a:r>
              <a:rPr lang="en-US" dirty="0"/>
              <a:t>Sets also have the </a:t>
            </a:r>
            <a:r>
              <a:rPr lang="en-US" i="1" dirty="0"/>
              <a:t>“pop()” </a:t>
            </a:r>
            <a:r>
              <a:rPr lang="en-US" dirty="0"/>
              <a:t> method. It arbitrarily removes an item from the set and returns the value.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416D8-B41A-4E81-BDBE-30E0F8E1EBD8}"/>
              </a:ext>
            </a:extLst>
          </p:cNvPr>
          <p:cNvSpPr/>
          <p:nvPr/>
        </p:nvSpPr>
        <p:spPr>
          <a:xfrm>
            <a:off x="1751012" y="4419599"/>
            <a:ext cx="8382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st.discard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st.discard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Throws an error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90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0AE8-D352-4A56-B600-4E41DAF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865B-6CA3-4B20-ABE4-A48EEEEB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956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in </a:t>
            </a:r>
            <a:r>
              <a:rPr lang="en-US" dirty="0"/>
              <a:t>operator can be used to check the existence of a value in a set, just as in lists.</a:t>
            </a:r>
          </a:p>
          <a:p>
            <a:r>
              <a:rPr lang="en-US" dirty="0"/>
              <a:t>The three methods </a:t>
            </a:r>
            <a:r>
              <a:rPr lang="en-US" i="1" dirty="0"/>
              <a:t>“union()”, “intersection()” </a:t>
            </a:r>
            <a:r>
              <a:rPr lang="en-US" dirty="0"/>
              <a:t>and </a:t>
            </a:r>
            <a:r>
              <a:rPr lang="en-US" i="1" dirty="0"/>
              <a:t>“difference()” </a:t>
            </a:r>
            <a:r>
              <a:rPr lang="en-US" dirty="0"/>
              <a:t>performs the same operations as in mathematical sets, and returns a new set.</a:t>
            </a:r>
          </a:p>
          <a:p>
            <a:r>
              <a:rPr lang="en-US" dirty="0"/>
              <a:t>The method </a:t>
            </a:r>
            <a:r>
              <a:rPr lang="en-US" i="1" dirty="0"/>
              <a:t>“</a:t>
            </a:r>
            <a:r>
              <a:rPr lang="en-US" i="1" dirty="0" err="1"/>
              <a:t>symmetric_difference</a:t>
            </a:r>
            <a:r>
              <a:rPr lang="en-US" i="1" dirty="0"/>
              <a:t>()”</a:t>
            </a:r>
            <a:r>
              <a:rPr lang="en-US" dirty="0"/>
              <a:t> returns a new set containing all the elements that are in one and only one of the sets.</a:t>
            </a:r>
          </a:p>
        </p:txBody>
      </p:sp>
    </p:spTree>
    <p:extLst>
      <p:ext uri="{BB962C8B-B14F-4D97-AF65-F5344CB8AC3E}">
        <p14:creationId xmlns:p14="http://schemas.microsoft.com/office/powerpoint/2010/main" val="12534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BD6D-CE13-41E2-A76C-E24EEF37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A5F71-96B5-4C21-8D14-344B7FA06F5A}"/>
              </a:ext>
            </a:extLst>
          </p:cNvPr>
          <p:cNvSpPr/>
          <p:nvPr/>
        </p:nvSpPr>
        <p:spPr>
          <a:xfrm>
            <a:off x="1674812" y="2133600"/>
            <a:ext cx="609282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a.intersection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a.difference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a.symmetric_difference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23443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8EC8-EA58-44D7-A50D-AC3A5EA1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C00E-3E43-4713-8B9E-1298AD5F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286001"/>
          </a:xfrm>
        </p:spPr>
        <p:txBody>
          <a:bodyPr/>
          <a:lstStyle/>
          <a:p>
            <a:r>
              <a:rPr lang="en-US" dirty="0"/>
              <a:t>A dictionary, or  a “</a:t>
            </a:r>
            <a:r>
              <a:rPr lang="en-US" dirty="0" err="1"/>
              <a:t>dict</a:t>
            </a:r>
            <a:r>
              <a:rPr lang="en-US" dirty="0"/>
              <a:t>”, is an efficient key/value hash table structure in Python.</a:t>
            </a:r>
          </a:p>
          <a:p>
            <a:r>
              <a:rPr lang="en-US" dirty="0"/>
              <a:t>The contents of a dictionary is a series of unordered key/value pairs.</a:t>
            </a:r>
          </a:p>
          <a:p>
            <a:r>
              <a:rPr lang="en-US" dirty="0"/>
              <a:t>A </a:t>
            </a:r>
            <a:r>
              <a:rPr lang="en-US" dirty="0" err="1"/>
              <a:t>dict</a:t>
            </a:r>
            <a:r>
              <a:rPr lang="en-US" dirty="0"/>
              <a:t> can be created by writing the </a:t>
            </a:r>
            <a:r>
              <a:rPr lang="en-US" dirty="0" err="1"/>
              <a:t>key:value</a:t>
            </a:r>
            <a:r>
              <a:rPr lang="en-US" dirty="0"/>
              <a:t> pairs with curly brackets.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9086B-E48C-433F-AB69-9EFB095301C3}"/>
              </a:ext>
            </a:extLst>
          </p:cNvPr>
          <p:cNvSpPr/>
          <p:nvPr/>
        </p:nvSpPr>
        <p:spPr>
          <a:xfrm>
            <a:off x="1827212" y="4343399"/>
            <a:ext cx="7696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'alpha'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'beta'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'gamma'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276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5A98-4C52-4152-B602-C8BCCA61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7EA9-10FF-48B7-B736-7ABB3D60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209801"/>
          </a:xfrm>
        </p:spPr>
        <p:txBody>
          <a:bodyPr/>
          <a:lstStyle/>
          <a:p>
            <a:r>
              <a:rPr lang="en-US" dirty="0"/>
              <a:t>Strings, numbers and tuples can be keys. Values may be of any type.</a:t>
            </a:r>
          </a:p>
          <a:p>
            <a:r>
              <a:rPr lang="en-US" dirty="0"/>
              <a:t>Looking up and setting values in a dictionary works the same way as in lists, except instead of the index, the key is used.</a:t>
            </a:r>
          </a:p>
          <a:p>
            <a:r>
              <a:rPr lang="en-US" dirty="0"/>
              <a:t>Looking up a value that doesn’t exist in the dictionary would throw an error.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AA0075-9985-4667-8289-4F03499269F7}"/>
              </a:ext>
            </a:extLst>
          </p:cNvPr>
          <p:cNvSpPr/>
          <p:nvPr/>
        </p:nvSpPr>
        <p:spPr>
          <a:xfrm>
            <a:off x="1522413" y="4267199"/>
            <a:ext cx="990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'alpha'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'beta'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'gamma'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Initialize a dict.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 the value corresponding to the key 'b'.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'four'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Add the key '4' to the </a:t>
            </a:r>
            <a:r>
              <a:rPr lang="en-US" dirty="0" err="1">
                <a:solidFill>
                  <a:srgbClr val="919191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, with the value 'four'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Throws key error.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F6A8-4844-4F69-BE71-828C34BC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474A-B23A-4AD0-AE5F-59D6C81F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286001"/>
          </a:xfrm>
        </p:spPr>
        <p:txBody>
          <a:bodyPr/>
          <a:lstStyle/>
          <a:p>
            <a:r>
              <a:rPr lang="en-US" dirty="0"/>
              <a:t>Iterating over a dictionary using a for-loop would loop over its keys by default.</a:t>
            </a:r>
          </a:p>
          <a:p>
            <a:r>
              <a:rPr lang="en-US" dirty="0"/>
              <a:t>The methods </a:t>
            </a:r>
            <a:r>
              <a:rPr lang="en-US" i="1" dirty="0"/>
              <a:t>“list(</a:t>
            </a:r>
            <a:r>
              <a:rPr lang="en-US" i="1" dirty="0" err="1"/>
              <a:t>dict.keys</a:t>
            </a:r>
            <a:r>
              <a:rPr lang="en-US" i="1" dirty="0"/>
              <a:t>())” </a:t>
            </a:r>
            <a:r>
              <a:rPr lang="en-US" dirty="0"/>
              <a:t> and </a:t>
            </a:r>
            <a:r>
              <a:rPr lang="en-US" i="1" dirty="0"/>
              <a:t>“list(</a:t>
            </a:r>
            <a:r>
              <a:rPr lang="en-US" i="1" dirty="0" err="1"/>
              <a:t>dict.values</a:t>
            </a:r>
            <a:r>
              <a:rPr lang="en-US" i="1" dirty="0"/>
              <a:t>())”</a:t>
            </a:r>
            <a:r>
              <a:rPr lang="en-US" dirty="0"/>
              <a:t> returns lists of keys and values respectively.</a:t>
            </a:r>
          </a:p>
          <a:p>
            <a:r>
              <a:rPr lang="en-US" dirty="0"/>
              <a:t>The </a:t>
            </a:r>
            <a:r>
              <a:rPr lang="en-US" i="1" dirty="0"/>
              <a:t>“list(</a:t>
            </a:r>
            <a:r>
              <a:rPr lang="en-US" i="1" dirty="0" err="1"/>
              <a:t>dict.items</a:t>
            </a:r>
            <a:r>
              <a:rPr lang="en-US" i="1" dirty="0"/>
              <a:t>())” </a:t>
            </a:r>
            <a:r>
              <a:rPr lang="en-US" dirty="0"/>
              <a:t>method returns a list of (key, value) tuples.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8C0D-87E0-4F88-BFDA-9B599412EC86}"/>
              </a:ext>
            </a:extLst>
          </p:cNvPr>
          <p:cNvSpPr/>
          <p:nvPr/>
        </p:nvSpPr>
        <p:spPr>
          <a:xfrm>
            <a:off x="32501" y="4343399"/>
            <a:ext cx="1211421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'alpha'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'beta'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'gamma'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Initialize a dict.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Iterates over the keys in the dictionary.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(list(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new_dict.keys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Prints out a list of keys in the dictionary.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(list(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new_dict.values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Prints out a list of values in the dictionary.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(list(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new_dict.items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Prints out a list of (key, value) tuples in the dictionary.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8874-C4EE-44C4-92F0-B8450527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7EED-7D9D-4051-BE4B-D98FD9B8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None </a:t>
            </a:r>
            <a:r>
              <a:rPr lang="en-US" dirty="0"/>
              <a:t>is a special constant in Python.</a:t>
            </a:r>
          </a:p>
          <a:p>
            <a:r>
              <a:rPr lang="en-US" dirty="0"/>
              <a:t>It is not the same as </a:t>
            </a:r>
            <a:r>
              <a:rPr lang="en-US" b="1" i="1" dirty="0"/>
              <a:t>False</a:t>
            </a:r>
            <a:r>
              <a:rPr lang="en-US" dirty="0"/>
              <a:t>,</a:t>
            </a:r>
            <a:r>
              <a:rPr lang="en-US" b="1" i="1" dirty="0"/>
              <a:t> </a:t>
            </a:r>
            <a:r>
              <a:rPr lang="en-US" dirty="0"/>
              <a:t>or 0.</a:t>
            </a:r>
          </a:p>
          <a:p>
            <a:r>
              <a:rPr lang="en-US" dirty="0"/>
              <a:t>It has its own datatype </a:t>
            </a:r>
            <a:r>
              <a:rPr lang="en-US" b="1" i="1" dirty="0"/>
              <a:t>“</a:t>
            </a:r>
            <a:r>
              <a:rPr lang="en-US" b="1" i="1" dirty="0" err="1"/>
              <a:t>NoneType</a:t>
            </a:r>
            <a:r>
              <a:rPr lang="en-US" b="1" i="1" dirty="0"/>
              <a:t>”</a:t>
            </a:r>
            <a:r>
              <a:rPr lang="en-US" dirty="0"/>
              <a:t>.</a:t>
            </a:r>
          </a:p>
          <a:p>
            <a:r>
              <a:rPr lang="en-US" dirty="0"/>
              <a:t>It can be assigned to any variable.</a:t>
            </a:r>
          </a:p>
        </p:txBody>
      </p:sp>
    </p:spTree>
    <p:extLst>
      <p:ext uri="{BB962C8B-B14F-4D97-AF65-F5344CB8AC3E}">
        <p14:creationId xmlns:p14="http://schemas.microsoft.com/office/powerpoint/2010/main" val="4212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packages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0D6D4-615D-4D3F-9B5E-F67152BE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753599" cy="4114801"/>
          </a:xfrm>
        </p:spPr>
        <p:txBody>
          <a:bodyPr>
            <a:normAutofit/>
          </a:bodyPr>
          <a:lstStyle/>
          <a:p>
            <a:r>
              <a:rPr lang="en-US" dirty="0"/>
              <a:t>What is a package?</a:t>
            </a:r>
          </a:p>
          <a:p>
            <a:r>
              <a:rPr lang="en-US" dirty="0"/>
              <a:t>Verify Python version.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“python --version”</a:t>
            </a:r>
          </a:p>
          <a:p>
            <a:r>
              <a:rPr lang="en-US" dirty="0">
                <a:solidFill>
                  <a:srgbClr val="F8F8F8"/>
                </a:solidFill>
              </a:rPr>
              <a:t>Installed packages.</a:t>
            </a:r>
            <a:br>
              <a:rPr lang="en-US" dirty="0">
                <a:solidFill>
                  <a:srgbClr val="F8F8F8"/>
                </a:solidFill>
              </a:rPr>
            </a:br>
            <a:r>
              <a:rPr lang="en-US" i="1" dirty="0">
                <a:solidFill>
                  <a:srgbClr val="FFFF00"/>
                </a:solidFill>
              </a:rPr>
              <a:t>“conda list“</a:t>
            </a:r>
          </a:p>
          <a:p>
            <a:r>
              <a:rPr lang="en-US" dirty="0">
                <a:solidFill>
                  <a:srgbClr val="F8F8F8"/>
                </a:solidFill>
              </a:rPr>
              <a:t>Install a new package.</a:t>
            </a:r>
            <a:br>
              <a:rPr lang="en-US" dirty="0">
                <a:solidFill>
                  <a:srgbClr val="F8F8F8"/>
                </a:solidFill>
              </a:rPr>
            </a:br>
            <a:r>
              <a:rPr lang="en-US" i="1" dirty="0">
                <a:solidFill>
                  <a:srgbClr val="FFFF00"/>
                </a:solidFill>
              </a:rPr>
              <a:t>“conda install </a:t>
            </a:r>
            <a:r>
              <a:rPr lang="en-US" i="1" dirty="0" err="1">
                <a:solidFill>
                  <a:srgbClr val="FFFF00"/>
                </a:solidFill>
              </a:rPr>
              <a:t>numpy</a:t>
            </a:r>
            <a:r>
              <a:rPr lang="en-US" i="1" dirty="0">
                <a:solidFill>
                  <a:srgbClr val="FFFF00"/>
                </a:solidFill>
              </a:rPr>
              <a:t>“</a:t>
            </a:r>
          </a:p>
          <a:p>
            <a:r>
              <a:rPr lang="en-US" dirty="0">
                <a:solidFill>
                  <a:srgbClr val="F8F8F8"/>
                </a:solidFill>
              </a:rPr>
              <a:t>Remove a package.</a:t>
            </a:r>
            <a:br>
              <a:rPr lang="en-US" dirty="0">
                <a:solidFill>
                  <a:srgbClr val="F8F8F8"/>
                </a:solidFill>
              </a:rPr>
            </a:br>
            <a:r>
              <a:rPr lang="en-US" i="1" dirty="0">
                <a:solidFill>
                  <a:srgbClr val="FFFF00"/>
                </a:solidFill>
              </a:rPr>
              <a:t>“conda remove </a:t>
            </a:r>
            <a:r>
              <a:rPr lang="en-US" i="1" dirty="0" err="1">
                <a:solidFill>
                  <a:srgbClr val="FFFF00"/>
                </a:solidFill>
              </a:rPr>
              <a:t>numpy</a:t>
            </a:r>
            <a:r>
              <a:rPr lang="en-US" i="1" dirty="0">
                <a:solidFill>
                  <a:srgbClr val="FFFF00"/>
                </a:solidFill>
              </a:rPr>
              <a:t>“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1B7B-4316-4CC0-8862-50D1C0DA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93F0-2A4F-481B-8664-F40092C7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used to bundle a set of instructions that need to be repeated.</a:t>
            </a:r>
          </a:p>
          <a:p>
            <a:r>
              <a:rPr lang="en-US" dirty="0"/>
              <a:t>A function is used to carry out a specific task.</a:t>
            </a:r>
          </a:p>
          <a:p>
            <a:r>
              <a:rPr lang="en-US" dirty="0"/>
              <a:t>A function may or may not need one or more inputs.</a:t>
            </a:r>
          </a:p>
          <a:p>
            <a:r>
              <a:rPr lang="en-US" dirty="0"/>
              <a:t>A function may or may not return one or more values.</a:t>
            </a:r>
          </a:p>
          <a:p>
            <a:r>
              <a:rPr lang="en-US" dirty="0"/>
              <a:t>A method is a function which is part of a class.</a:t>
            </a:r>
          </a:p>
        </p:txBody>
      </p:sp>
    </p:spTree>
    <p:extLst>
      <p:ext uri="{BB962C8B-B14F-4D97-AF65-F5344CB8AC3E}">
        <p14:creationId xmlns:p14="http://schemas.microsoft.com/office/powerpoint/2010/main" val="32633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9693-5585-427C-8F44-6B33B835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1884-6C72-4390-89FC-557266AA9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349155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keyword </a:t>
            </a:r>
            <a:r>
              <a:rPr lang="en-US" b="1" i="1" dirty="0"/>
              <a:t>“def”</a:t>
            </a:r>
            <a:r>
              <a:rPr lang="en-US" i="1" dirty="0"/>
              <a:t> </a:t>
            </a:r>
            <a:r>
              <a:rPr lang="en-US" dirty="0"/>
              <a:t>is used to declare a function, followed by the function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Parameters are added to the function inside of the parentheses of the function declaration. The line is ended with a colon.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statements to be executed by the function are given (with indentation).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function is ended with a </a:t>
            </a:r>
            <a:r>
              <a:rPr lang="en-US" b="1" i="1" dirty="0"/>
              <a:t>“return” </a:t>
            </a:r>
            <a:r>
              <a:rPr lang="en-US" dirty="0"/>
              <a:t>if something is to be output. If no return statement is defined, the function will return a </a:t>
            </a:r>
            <a:r>
              <a:rPr lang="en-US" i="1" dirty="0"/>
              <a:t>“</a:t>
            </a:r>
            <a:r>
              <a:rPr lang="en-US" b="1" i="1" dirty="0"/>
              <a:t>None”</a:t>
            </a:r>
            <a:r>
              <a:rPr lang="en-US" dirty="0"/>
              <a:t> object.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280AF-52C3-4C70-9881-0413756DD57A}"/>
              </a:ext>
            </a:extLst>
          </p:cNvPr>
          <p:cNvSpPr/>
          <p:nvPr/>
        </p:nvSpPr>
        <p:spPr>
          <a:xfrm>
            <a:off x="2055812" y="5396552"/>
            <a:ext cx="5715000" cy="124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1439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remove_duplicates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(a_list):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a_list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(a_list)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a_list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535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(a_list)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a_list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70EF-CD38-466C-BB9B-BD19A26D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53F0-9DB7-4EDB-ABCF-12109272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0574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“return”  </a:t>
            </a:r>
            <a:r>
              <a:rPr lang="en-US" dirty="0"/>
              <a:t>statement is optional in Python functions.</a:t>
            </a:r>
          </a:p>
          <a:p>
            <a:r>
              <a:rPr lang="en-US" dirty="0"/>
              <a:t>Functions exit immediately upon coming across a </a:t>
            </a:r>
            <a:r>
              <a:rPr lang="en-US" b="1" i="1" dirty="0"/>
              <a:t>“return” </a:t>
            </a:r>
            <a:r>
              <a:rPr lang="en-US" dirty="0"/>
              <a:t>statement.</a:t>
            </a:r>
          </a:p>
          <a:p>
            <a:r>
              <a:rPr lang="en-US" dirty="0"/>
              <a:t>Functions can return any number of values.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8EB34-1738-4FAA-903D-0D2311ED6D3E}"/>
              </a:ext>
            </a:extLst>
          </p:cNvPr>
          <p:cNvSpPr/>
          <p:nvPr/>
        </p:nvSpPr>
        <p:spPr>
          <a:xfrm>
            <a:off x="1751012" y="4114799"/>
            <a:ext cx="609282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439C"/>
                </a:solidFill>
                <a:latin typeface="Consolas" panose="020B0609020204030204" pitchFamily="49" charset="0"/>
              </a:rPr>
              <a:t>basic_operations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product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div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product, div</a:t>
            </a:r>
          </a:p>
        </p:txBody>
      </p:sp>
    </p:spTree>
    <p:extLst>
      <p:ext uri="{BB962C8B-B14F-4D97-AF65-F5344CB8AC3E}">
        <p14:creationId xmlns:p14="http://schemas.microsoft.com/office/powerpoint/2010/main" val="92338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D356-2CA3-4496-BEC4-40A322B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4773-8EBF-4ECA-B128-2F452295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981201"/>
          </a:xfrm>
        </p:spPr>
        <p:txBody>
          <a:bodyPr/>
          <a:lstStyle/>
          <a:p>
            <a:r>
              <a:rPr lang="en-US" dirty="0"/>
              <a:t>Serves as documentation for functions.</a:t>
            </a:r>
          </a:p>
          <a:p>
            <a:r>
              <a:rPr lang="en-US" dirty="0"/>
              <a:t>Provides a description of what the function does.</a:t>
            </a:r>
          </a:p>
          <a:p>
            <a:r>
              <a:rPr lang="en-US" dirty="0"/>
              <a:t>Placed in the line immediately after the function, between triple quotation marks.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851D6-0CD8-4253-B9E5-55D698C1C6FE}"/>
              </a:ext>
            </a:extLst>
          </p:cNvPr>
          <p:cNvSpPr/>
          <p:nvPr/>
        </p:nvSpPr>
        <p:spPr>
          <a:xfrm>
            <a:off x="1827212" y="4038599"/>
            <a:ext cx="60928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439C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""“Print "Hello World"."""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503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0790-4851-471C-B810-F225BF80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2FF9-B2F9-49C1-9D53-3DBAA719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the names used when defining a function.</a:t>
            </a:r>
          </a:p>
          <a:p>
            <a:r>
              <a:rPr lang="en-US" dirty="0"/>
              <a:t>Arguments are the inputs provided to a function when it is called.</a:t>
            </a:r>
          </a:p>
        </p:txBody>
      </p:sp>
    </p:spTree>
    <p:extLst>
      <p:ext uri="{BB962C8B-B14F-4D97-AF65-F5344CB8AC3E}">
        <p14:creationId xmlns:p14="http://schemas.microsoft.com/office/powerpoint/2010/main" val="16314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F6AD-8417-40B5-9CC7-34B2F114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C79E-F12F-4B85-A79E-1951D21D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arguments</a:t>
            </a:r>
          </a:p>
          <a:p>
            <a:r>
              <a:rPr lang="en-US" dirty="0"/>
              <a:t>Default 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Variable number of arguments</a:t>
            </a:r>
          </a:p>
        </p:txBody>
      </p:sp>
    </p:spTree>
    <p:extLst>
      <p:ext uri="{BB962C8B-B14F-4D97-AF65-F5344CB8AC3E}">
        <p14:creationId xmlns:p14="http://schemas.microsoft.com/office/powerpoint/2010/main" val="41675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DEE9-814E-409C-B96E-8EBC1F3C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929F-DA5C-42FE-B8B4-08F92FDD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066801"/>
          </a:xfrm>
        </p:spPr>
        <p:txBody>
          <a:bodyPr/>
          <a:lstStyle/>
          <a:p>
            <a:r>
              <a:rPr lang="en-US" dirty="0"/>
              <a:t>Required arguments must be given.</a:t>
            </a:r>
          </a:p>
          <a:p>
            <a:r>
              <a:rPr lang="en-US" dirty="0"/>
              <a:t>Must be given in the correct order.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E533C-EEAF-48B1-B278-B0C947894DF2}"/>
              </a:ext>
            </a:extLst>
          </p:cNvPr>
          <p:cNvSpPr/>
          <p:nvPr/>
        </p:nvSpPr>
        <p:spPr>
          <a:xfrm>
            <a:off x="1522413" y="3124199"/>
            <a:ext cx="807719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439C"/>
                </a:solidFill>
                <a:latin typeface="Consolas" panose="020B0609020204030204" pitchFamily="49" charset="0"/>
              </a:rPr>
              <a:t>sum_list_and_number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(a_list,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"""Sum all values in a list and add a number to it."""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a_list: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3117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A65E-1EBC-4463-A0E7-536B905E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5771-85A3-4B3B-857B-2B837BE5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838201"/>
          </a:xfrm>
        </p:spPr>
        <p:txBody>
          <a:bodyPr/>
          <a:lstStyle/>
          <a:p>
            <a:r>
              <a:rPr lang="en-US" dirty="0"/>
              <a:t>Default arguments are given a default value if no argument is passed in during the function call.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DAF33-BD7C-49E1-BF17-4D711F128C51}"/>
              </a:ext>
            </a:extLst>
          </p:cNvPr>
          <p:cNvSpPr/>
          <p:nvPr/>
        </p:nvSpPr>
        <p:spPr>
          <a:xfrm>
            <a:off x="3043195" y="2895599"/>
            <a:ext cx="60928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439C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"""Add two numbers together."""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41389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9BF5-AF52-4424-AC59-9CAF30C9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CB10-04BE-46A9-B758-61ED6BCB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524001"/>
          </a:xfrm>
        </p:spPr>
        <p:txBody>
          <a:bodyPr/>
          <a:lstStyle/>
          <a:p>
            <a:r>
              <a:rPr lang="en-US" dirty="0"/>
              <a:t>Keyword arguments are used to make sure that all the parameters are called in the correct order.</a:t>
            </a:r>
          </a:p>
          <a:p>
            <a:r>
              <a:rPr lang="en-US" dirty="0"/>
              <a:t>The arguments are identified by their parameter name.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58B32-3847-48F1-A3F4-E11B58A70FF8}"/>
              </a:ext>
            </a:extLst>
          </p:cNvPr>
          <p:cNvSpPr/>
          <p:nvPr/>
        </p:nvSpPr>
        <p:spPr>
          <a:xfrm>
            <a:off x="2204201" y="3581399"/>
            <a:ext cx="7770813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439C"/>
                </a:solidFill>
                <a:latin typeface="Consolas" panose="020B0609020204030204" pitchFamily="49" charset="0"/>
              </a:rPr>
              <a:t>sum_list_and_number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(a_list,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"""Sum all values in a list and add a number to it."""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a_list: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sum_list_and_number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a_list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[1, 2, 3],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5))</a:t>
            </a:r>
          </a:p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sum_list_and_number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a_list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[1, 2, 3]))</a:t>
            </a:r>
          </a:p>
        </p:txBody>
      </p:sp>
    </p:spTree>
    <p:extLst>
      <p:ext uri="{BB962C8B-B14F-4D97-AF65-F5344CB8AC3E}">
        <p14:creationId xmlns:p14="http://schemas.microsoft.com/office/powerpoint/2010/main" val="8034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A38C-7E36-45EF-861A-DEEAF553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0F7-1119-458C-BF70-E490E6C9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524001"/>
          </a:xfrm>
        </p:spPr>
        <p:txBody>
          <a:bodyPr/>
          <a:lstStyle/>
          <a:p>
            <a:r>
              <a:rPr lang="en-US" dirty="0"/>
              <a:t>This syntax is used when the exact number of arguments to be passed to a function is unknown.</a:t>
            </a:r>
          </a:p>
          <a:p>
            <a:r>
              <a:rPr lang="en-US" dirty="0"/>
              <a:t>All these argument types can be used in conjunction with each other.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B9363-703F-43C4-A851-2C75EBBAC850}"/>
              </a:ext>
            </a:extLst>
          </p:cNvPr>
          <p:cNvSpPr/>
          <p:nvPr/>
        </p:nvSpPr>
        <p:spPr>
          <a:xfrm>
            <a:off x="3043195" y="3581399"/>
            <a:ext cx="6092825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439C"/>
                </a:solidFill>
                <a:latin typeface="Consolas" panose="020B0609020204030204" pitchFamily="49" charset="0"/>
              </a:rPr>
              <a:t>add_all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"""Adds all the inputs together."""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3253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0D6D4-615D-4D3F-9B5E-F67152BE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753599" cy="3048001"/>
          </a:xfrm>
        </p:spPr>
        <p:txBody>
          <a:bodyPr>
            <a:normAutofit/>
          </a:bodyPr>
          <a:lstStyle/>
          <a:p>
            <a:r>
              <a:rPr lang="en-US" dirty="0"/>
              <a:t>A variable consists of an identifier and a memory address.</a:t>
            </a:r>
          </a:p>
          <a:p>
            <a:r>
              <a:rPr lang="en-US" dirty="0"/>
              <a:t>An identifier must obey the following rules.</a:t>
            </a:r>
          </a:p>
          <a:p>
            <a:pPr lvl="1"/>
            <a:r>
              <a:rPr lang="en-US" dirty="0"/>
              <a:t>Must start with a letter or an underscore.</a:t>
            </a:r>
          </a:p>
          <a:p>
            <a:pPr lvl="1"/>
            <a:r>
              <a:rPr lang="en-US" dirty="0"/>
              <a:t>Can contain letters, digits, and underscores.</a:t>
            </a:r>
          </a:p>
          <a:p>
            <a:pPr lvl="1"/>
            <a:r>
              <a:rPr lang="en-US" dirty="0"/>
              <a:t>Can be of any length.</a:t>
            </a:r>
          </a:p>
          <a:p>
            <a:pPr lvl="1"/>
            <a:r>
              <a:rPr lang="en-US" dirty="0"/>
              <a:t>Cannot be a Python keyword.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E76-0661-4D10-8372-5F484C8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3831-8053-4B15-9BEF-5D823FDF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variables that are defined inside a function body have a local scope, while those defined outside have a global scope.</a:t>
            </a:r>
          </a:p>
          <a:p>
            <a:r>
              <a:rPr lang="en-US" dirty="0"/>
              <a:t>Variables that have local scope, or local variables, can only be accessed inside the function or block they were declared in.</a:t>
            </a:r>
          </a:p>
          <a:p>
            <a:r>
              <a:rPr lang="en-US" dirty="0"/>
              <a:t>Variables that have global scope, or global variables, can be accessed anywhere or by any function in </a:t>
            </a:r>
            <a:r>
              <a:rPr lang="en-US"/>
              <a:t>the program.</a:t>
            </a:r>
          </a:p>
        </p:txBody>
      </p:sp>
    </p:spTree>
    <p:extLst>
      <p:ext uri="{BB962C8B-B14F-4D97-AF65-F5344CB8AC3E}">
        <p14:creationId xmlns:p14="http://schemas.microsoft.com/office/powerpoint/2010/main" val="24916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BDF-D9B8-4CD0-8AD5-0301A30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2122-1ED0-4AF0-9E18-A2E0963D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609601"/>
          </a:xfrm>
        </p:spPr>
        <p:txBody>
          <a:bodyPr/>
          <a:lstStyle/>
          <a:p>
            <a:r>
              <a:rPr lang="en-US" dirty="0"/>
              <a:t>Print out the following star pattern using loops.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8677B-7F6F-4C03-BE3D-AA1A921E2F65}"/>
              </a:ext>
            </a:extLst>
          </p:cNvPr>
          <p:cNvSpPr txBox="1"/>
          <p:nvPr/>
        </p:nvSpPr>
        <p:spPr>
          <a:xfrm>
            <a:off x="1827212" y="2666999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  <a:p>
            <a:r>
              <a:rPr lang="en-US" dirty="0"/>
              <a:t>* *</a:t>
            </a:r>
          </a:p>
          <a:p>
            <a:r>
              <a:rPr lang="en-US" dirty="0"/>
              <a:t>* * *</a:t>
            </a:r>
          </a:p>
          <a:p>
            <a:r>
              <a:rPr lang="en-US" dirty="0"/>
              <a:t>* * * *</a:t>
            </a:r>
          </a:p>
          <a:p>
            <a:r>
              <a:rPr lang="en-US" dirty="0"/>
              <a:t>* * * * *</a:t>
            </a:r>
          </a:p>
          <a:p>
            <a:r>
              <a:rPr lang="en-US" dirty="0"/>
              <a:t>* * * *</a:t>
            </a:r>
          </a:p>
          <a:p>
            <a:r>
              <a:rPr lang="en-US" dirty="0"/>
              <a:t>* * *</a:t>
            </a:r>
          </a:p>
          <a:p>
            <a:r>
              <a:rPr lang="en-US" dirty="0"/>
              <a:t>* *</a:t>
            </a:r>
          </a:p>
          <a:p>
            <a:r>
              <a:rPr lang="en-US" dirty="0"/>
              <a:t>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187C09-4779-4EF4-9743-E210484EB27B}"/>
              </a:ext>
            </a:extLst>
          </p:cNvPr>
          <p:cNvSpPr txBox="1">
            <a:spLocks/>
          </p:cNvSpPr>
          <p:nvPr/>
        </p:nvSpPr>
        <p:spPr>
          <a:xfrm>
            <a:off x="1532023" y="5404721"/>
            <a:ext cx="9134391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Hint 1 – The “end” argument can be used to specify the ending character of a print statement.</a:t>
            </a:r>
          </a:p>
          <a:p>
            <a:r>
              <a:rPr lang="en-US" dirty="0"/>
              <a:t>Hint 2 – Print an empty string to go to the next line</a:t>
            </a:r>
          </a:p>
        </p:txBody>
      </p:sp>
    </p:spTree>
    <p:extLst>
      <p:ext uri="{BB962C8B-B14F-4D97-AF65-F5344CB8AC3E}">
        <p14:creationId xmlns:p14="http://schemas.microsoft.com/office/powerpoint/2010/main" val="38052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FB4F-07C3-4C24-9D9D-84425595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F89E-AE07-4A41-B025-3F1CE1A2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calculate the mean of a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359290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638-C965-4D66-9E0B-137CD6FD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5938-71FA-426A-9A48-58D1F7B2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Fahrenheit into </a:t>
            </a:r>
            <a:r>
              <a:rPr lang="en-US" dirty="0" err="1"/>
              <a:t>Celcius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C = (5 /9 )(F − 32)</a:t>
            </a:r>
          </a:p>
        </p:txBody>
      </p:sp>
    </p:spTree>
    <p:extLst>
      <p:ext uri="{BB962C8B-B14F-4D97-AF65-F5344CB8AC3E}">
        <p14:creationId xmlns:p14="http://schemas.microsoft.com/office/powerpoint/2010/main" val="1993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6B7-80C0-4190-8F74-05F74A06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73AC-5C3B-49AB-9E93-3A9441A5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solve a quadratic equation.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Hint – Use </a:t>
            </a:r>
            <a:r>
              <a:rPr lang="en-US" i="1" dirty="0" err="1"/>
              <a:t>NumPy</a:t>
            </a:r>
            <a:r>
              <a:rPr lang="en-US" i="1" dirty="0"/>
              <a:t> sqrt function.</a:t>
            </a:r>
          </a:p>
        </p:txBody>
      </p:sp>
    </p:spTree>
    <p:extLst>
      <p:ext uri="{BB962C8B-B14F-4D97-AF65-F5344CB8AC3E}">
        <p14:creationId xmlns:p14="http://schemas.microsoft.com/office/powerpoint/2010/main" val="24240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3CE-ABAC-48D7-85CC-DE6C4ED9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2C5-6998-4713-9BEC-B2EAA52E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15</a:t>
            </a:r>
            <a:r>
              <a:rPr lang="en-US" dirty="0"/>
              <a:t> = 32768 and the sum of its digits is 3 + 2 + 7 + 6 + 8 = 26.</a:t>
            </a:r>
          </a:p>
          <a:p>
            <a:pPr marL="0" indent="0">
              <a:buNone/>
            </a:pPr>
            <a:r>
              <a:rPr lang="en-US" dirty="0"/>
              <a:t>What is the sum of the digits of the number 2</a:t>
            </a:r>
            <a:r>
              <a:rPr lang="en-US" baseline="30000" dirty="0"/>
              <a:t>1000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578E-1BB7-4126-B664-062FD14E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– Simple Mathematical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2EFE-416E-4BB5-9C97-88942EA9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mathematical function below in Python.</a:t>
            </a:r>
          </a:p>
          <a:p>
            <a:pPr marL="0" indent="0" algn="ctr">
              <a:buNone/>
            </a:pPr>
            <a:r>
              <a:rPr lang="en-US" dirty="0"/>
              <a:t>f(x) = x</a:t>
            </a:r>
            <a:r>
              <a:rPr lang="en-US" baseline="30000" dirty="0"/>
              <a:t>3 </a:t>
            </a:r>
            <a:r>
              <a:rPr lang="en-US" dirty="0"/>
              <a:t>+ 3x</a:t>
            </a:r>
            <a:r>
              <a:rPr lang="en-US" baseline="30000" dirty="0"/>
              <a:t>2 </a:t>
            </a:r>
            <a:r>
              <a:rPr lang="en-US" dirty="0"/>
              <a:t>– sin x</a:t>
            </a:r>
          </a:p>
          <a:p>
            <a:pPr marL="0" indent="0" algn="ctr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baseline="30000" dirty="0"/>
              <a:t>Test case – f(15) = 4049.349712159843</a:t>
            </a:r>
          </a:p>
        </p:txBody>
      </p:sp>
    </p:spTree>
    <p:extLst>
      <p:ext uri="{BB962C8B-B14F-4D97-AF65-F5344CB8AC3E}">
        <p14:creationId xmlns:p14="http://schemas.microsoft.com/office/powerpoint/2010/main" val="11850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DB00-7488-4061-A6D6-D397FBD0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– Trapezoidal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D98B-77E4-47B5-8D87-3F86813E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609601"/>
          </a:xfrm>
        </p:spPr>
        <p:txBody>
          <a:bodyPr/>
          <a:lstStyle/>
          <a:p>
            <a:r>
              <a:rPr lang="en-US" dirty="0"/>
              <a:t>Integrate a function using the Trapezoidal rule.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0A82C-CF66-4628-8A7A-31066EC6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514600"/>
            <a:ext cx="5570055" cy="11192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3BD7C1-CF85-49A7-9F9A-4F2C55ED5797}"/>
              </a:ext>
            </a:extLst>
          </p:cNvPr>
          <p:cNvSpPr txBox="1">
            <a:spLocks/>
          </p:cNvSpPr>
          <p:nvPr/>
        </p:nvSpPr>
        <p:spPr>
          <a:xfrm>
            <a:off x="1522412" y="3733800"/>
            <a:ext cx="9134391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approximation can be improved by dividing the area under the curve into several Trapezoids.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A34E40-715B-4A35-9BF0-9619F3678FFA}"/>
              </a:ext>
            </a:extLst>
          </p:cNvPr>
          <p:cNvSpPr txBox="1">
            <a:spLocks/>
          </p:cNvSpPr>
          <p:nvPr/>
        </p:nvSpPr>
        <p:spPr>
          <a:xfrm>
            <a:off x="1522411" y="6057900"/>
            <a:ext cx="9134391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h is the width of the trapezoids, h = (b − a)/n, and xi = a + </a:t>
            </a:r>
            <a:r>
              <a:rPr lang="en-US" dirty="0" err="1"/>
              <a:t>ih</a:t>
            </a:r>
            <a:r>
              <a:rPr lang="en-US" dirty="0"/>
              <a:t> and </a:t>
            </a:r>
            <a:r>
              <a:rPr lang="en-US" dirty="0" err="1"/>
              <a:t>i</a:t>
            </a:r>
            <a:r>
              <a:rPr lang="en-US" dirty="0"/>
              <a:t> = 0, . . . , n, are the coordinates of the sides of the trapezoids.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D9533-260D-4DDF-9ABF-DFC3E42EB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1" y="4671984"/>
            <a:ext cx="5570055" cy="10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6A27-9B13-4545-A4F3-689B11C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8 - Bisection Method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D116-5AE1-4886-A384-CC0AB9E5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Bisection method can find an approximate root for nonlinear equations of the form f(x) = 0.</a:t>
            </a:r>
          </a:p>
          <a:p>
            <a:r>
              <a:rPr lang="en-US" dirty="0"/>
              <a:t>Start with an interval [a, b] that contains a root of f(x).</a:t>
            </a:r>
          </a:p>
          <a:p>
            <a:r>
              <a:rPr lang="en-US" dirty="0"/>
              <a:t>The interval is halved at m = (a + b)/2, and if f(x) changes sign in the left half interval [a, m], one continues with that interval, otherwise one continues with the right half interval [m, b].</a:t>
            </a:r>
          </a:p>
          <a:p>
            <a:r>
              <a:rPr lang="en-US" dirty="0"/>
              <a:t>The process is repeated until a satisfactory solution is found.</a:t>
            </a:r>
          </a:p>
        </p:txBody>
      </p:sp>
    </p:spTree>
    <p:extLst>
      <p:ext uri="{BB962C8B-B14F-4D97-AF65-F5344CB8AC3E}">
        <p14:creationId xmlns:p14="http://schemas.microsoft.com/office/powerpoint/2010/main" val="15873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A087-64F5-4E45-92D5-5475E01E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8E60-F895-43D3-9967-82547503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greatest product of four adjacent numbers in the same direction (up, down, left, right, or diagonally) in the 20×20 grid given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Answer = </a:t>
            </a:r>
            <a:r>
              <a:rPr lang="en-US" b="1" dirty="0"/>
              <a:t>70600674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3A60-9983-46C2-91F6-6573D336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601C-3D68-448B-B0AE-FC9016FA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type is not defined in advance. Interpreter will detect the type of the variable by the data it contains.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FE9C9-2A2F-4FD8-BFDC-41758F843C2E}"/>
              </a:ext>
            </a:extLst>
          </p:cNvPr>
          <p:cNvSpPr/>
          <p:nvPr/>
        </p:nvSpPr>
        <p:spPr>
          <a:xfrm>
            <a:off x="1903412" y="2895600"/>
            <a:ext cx="89916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100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x is an integer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pi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3.14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pi is a float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world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A33F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world is a 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100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This statement assigns 100 to c, b and a.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d, e, f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10, 15, 20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This simultaneously assigns values on the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right to the corresponding variable on the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left.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d, e </a:t>
            </a:r>
            <a:r>
              <a:rPr lang="en-US" dirty="0">
                <a:solidFill>
                  <a:srgbClr val="FF56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e, d    </a:t>
            </a:r>
            <a:r>
              <a:rPr lang="en-US" dirty="0">
                <a:solidFill>
                  <a:srgbClr val="919191"/>
                </a:solidFill>
                <a:latin typeface="Consolas" panose="020B0609020204030204" pitchFamily="49" charset="0"/>
              </a:rPr>
              <a:t># Swaps the two values in-place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1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19E2-E4F1-4AF1-9632-0B890CBC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06C2F-7BCC-42CA-99BF-18732B7E3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905000"/>
            <a:ext cx="8534400" cy="424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94C94-1F78-4D23-B6CF-5B5A7BD7C5B9}"/>
              </a:ext>
            </a:extLst>
          </p:cNvPr>
          <p:cNvSpPr txBox="1"/>
          <p:nvPr/>
        </p:nvSpPr>
        <p:spPr>
          <a:xfrm>
            <a:off x="1674812" y="62987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triangle is given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82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3B8E-8F30-4797-A5D3-E23CDF9E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1D0C-D8CD-4A23-99D6-9CE2BEF3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Booleans</a:t>
            </a:r>
            <a:r>
              <a:rPr lang="en-US" dirty="0"/>
              <a:t> are either True or False.</a:t>
            </a:r>
          </a:p>
          <a:p>
            <a:r>
              <a:rPr lang="en-US" i="1" dirty="0"/>
              <a:t>Numbers</a:t>
            </a:r>
            <a:r>
              <a:rPr lang="en-US" dirty="0"/>
              <a:t> can be integers (1 and 2), floats (1.1 and 1.2), fractions (1/2 and 2/3), or even complex numbers.</a:t>
            </a:r>
          </a:p>
          <a:p>
            <a:r>
              <a:rPr lang="en-US" i="1" dirty="0"/>
              <a:t>Strings</a:t>
            </a:r>
            <a:r>
              <a:rPr lang="en-US" dirty="0"/>
              <a:t> are sequences of Unicode characters, e.g. an html document.</a:t>
            </a:r>
          </a:p>
          <a:p>
            <a:r>
              <a:rPr lang="en-US" i="1" dirty="0"/>
              <a:t>Bytes</a:t>
            </a:r>
            <a:r>
              <a:rPr lang="en-US" dirty="0"/>
              <a:t> and byte arrays, e.g. a jpeg image file.</a:t>
            </a:r>
          </a:p>
          <a:p>
            <a:r>
              <a:rPr lang="en-US" i="1" dirty="0"/>
              <a:t>Lists</a:t>
            </a:r>
            <a:r>
              <a:rPr lang="en-US" dirty="0"/>
              <a:t> are ordered sequences of values.</a:t>
            </a:r>
          </a:p>
          <a:p>
            <a:r>
              <a:rPr lang="en-US" i="1" dirty="0"/>
              <a:t>Tuples</a:t>
            </a:r>
            <a:r>
              <a:rPr lang="en-US" dirty="0"/>
              <a:t> are ordered, immutable sequences of values.</a:t>
            </a:r>
          </a:p>
          <a:p>
            <a:r>
              <a:rPr lang="en-US" i="1" dirty="0"/>
              <a:t>Sets</a:t>
            </a:r>
            <a:r>
              <a:rPr lang="en-US" dirty="0"/>
              <a:t> are unordered bags of values.</a:t>
            </a:r>
          </a:p>
          <a:p>
            <a:r>
              <a:rPr lang="en-US" i="1" dirty="0"/>
              <a:t>Dictionaries</a:t>
            </a:r>
            <a:r>
              <a:rPr lang="en-US" dirty="0"/>
              <a:t> are unordered bags of key-value pairs.</a:t>
            </a:r>
          </a:p>
        </p:txBody>
      </p:sp>
    </p:spTree>
    <p:extLst>
      <p:ext uri="{BB962C8B-B14F-4D97-AF65-F5344CB8AC3E}">
        <p14:creationId xmlns:p14="http://schemas.microsoft.com/office/powerpoint/2010/main" val="32480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2969</TotalTime>
  <Words>5490</Words>
  <Application>Microsoft Office PowerPoint</Application>
  <PresentationFormat>Custom</PresentationFormat>
  <Paragraphs>613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Consolas</vt:lpstr>
      <vt:lpstr>Corbel</vt:lpstr>
      <vt:lpstr>Courier New</vt:lpstr>
      <vt:lpstr>Times New Roman</vt:lpstr>
      <vt:lpstr>Digital Blue Tunnel 16x9</vt:lpstr>
      <vt:lpstr>Introduction to Python</vt:lpstr>
      <vt:lpstr>Python overview</vt:lpstr>
      <vt:lpstr>Python installation</vt:lpstr>
      <vt:lpstr>Conda environments</vt:lpstr>
      <vt:lpstr>Managing conda environments</vt:lpstr>
      <vt:lpstr>Managing packages</vt:lpstr>
      <vt:lpstr>Variables</vt:lpstr>
      <vt:lpstr>Assigning values to variables</vt:lpstr>
      <vt:lpstr>Python datatypes</vt:lpstr>
      <vt:lpstr>Booleans</vt:lpstr>
      <vt:lpstr>Numbers</vt:lpstr>
      <vt:lpstr>Numbers(continued)</vt:lpstr>
      <vt:lpstr>Typecasting numbers</vt:lpstr>
      <vt:lpstr>Operations on numbers</vt:lpstr>
      <vt:lpstr>Python modules</vt:lpstr>
      <vt:lpstr>Importing modules</vt:lpstr>
      <vt:lpstr>Importing modules(continued)</vt:lpstr>
      <vt:lpstr>Fractions</vt:lpstr>
      <vt:lpstr>Trigonometry</vt:lpstr>
      <vt:lpstr>Lists</vt:lpstr>
      <vt:lpstr>List indexing</vt:lpstr>
      <vt:lpstr>List slicing</vt:lpstr>
      <vt:lpstr>List slicing(continued)</vt:lpstr>
      <vt:lpstr>List slicing(continued)</vt:lpstr>
      <vt:lpstr>Adding items to a list</vt:lpstr>
      <vt:lpstr>Adding items to a list(continued)</vt:lpstr>
      <vt:lpstr>Adding items to a list(continued)</vt:lpstr>
      <vt:lpstr>Searching a list</vt:lpstr>
      <vt:lpstr>Searching a list(continued)</vt:lpstr>
      <vt:lpstr>Removing items from a list</vt:lpstr>
      <vt:lpstr>Removing items from a list(continued)</vt:lpstr>
      <vt:lpstr>List sorting</vt:lpstr>
      <vt:lpstr>List sorting(continued)</vt:lpstr>
      <vt:lpstr>Strings</vt:lpstr>
      <vt:lpstr>String concatenation</vt:lpstr>
      <vt:lpstr>String methods</vt:lpstr>
      <vt:lpstr>Python Syntax</vt:lpstr>
      <vt:lpstr>If statement</vt:lpstr>
      <vt:lpstr>If statement(example)</vt:lpstr>
      <vt:lpstr>For and In</vt:lpstr>
      <vt:lpstr>For Loop</vt:lpstr>
      <vt:lpstr>Range function</vt:lpstr>
      <vt:lpstr>While loop</vt:lpstr>
      <vt:lpstr>Continue statement</vt:lpstr>
      <vt:lpstr>Break statement</vt:lpstr>
      <vt:lpstr>Problem 1</vt:lpstr>
      <vt:lpstr>Problem 2</vt:lpstr>
      <vt:lpstr>Problem 3</vt:lpstr>
      <vt:lpstr>Problem 4</vt:lpstr>
      <vt:lpstr>Problem 5</vt:lpstr>
      <vt:lpstr>Tuples</vt:lpstr>
      <vt:lpstr>Sets</vt:lpstr>
      <vt:lpstr>Sets(continued)</vt:lpstr>
      <vt:lpstr>Set Operations</vt:lpstr>
      <vt:lpstr>Set Operations(continued)</vt:lpstr>
      <vt:lpstr>Dictionaries</vt:lpstr>
      <vt:lpstr>Dictionaries(continued)</vt:lpstr>
      <vt:lpstr>Dictionaries(continued)</vt:lpstr>
      <vt:lpstr>None</vt:lpstr>
      <vt:lpstr>Functions</vt:lpstr>
      <vt:lpstr>Defining a Function</vt:lpstr>
      <vt:lpstr>Return Statement</vt:lpstr>
      <vt:lpstr>Docstrings</vt:lpstr>
      <vt:lpstr>Parameters vs Arguments</vt:lpstr>
      <vt:lpstr>Function Arguments</vt:lpstr>
      <vt:lpstr>Required Arguments</vt:lpstr>
      <vt:lpstr>Default Arguments</vt:lpstr>
      <vt:lpstr>Keyword Arguments</vt:lpstr>
      <vt:lpstr>Variable Number of Arguments</vt:lpstr>
      <vt:lpstr>Global vs Local Variables</vt:lpstr>
      <vt:lpstr>Exercise 1</vt:lpstr>
      <vt:lpstr>Exercise 2</vt:lpstr>
      <vt:lpstr>Exercise 3</vt:lpstr>
      <vt:lpstr>Exercise 4</vt:lpstr>
      <vt:lpstr>Exercise 5</vt:lpstr>
      <vt:lpstr>Exercise 6 – Simple Mathematical Function</vt:lpstr>
      <vt:lpstr>Exercise 7 – Trapezoidal Rule</vt:lpstr>
      <vt:lpstr>Exercise 8 - Bisection Method Implementation</vt:lpstr>
      <vt:lpstr>Exercise 9</vt:lpstr>
      <vt:lpstr>Exercise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Thilina Rajapakse</dc:creator>
  <cp:lastModifiedBy>Thilina Rajapakse</cp:lastModifiedBy>
  <cp:revision>101</cp:revision>
  <dcterms:created xsi:type="dcterms:W3CDTF">2017-11-12T16:13:36Z</dcterms:created>
  <dcterms:modified xsi:type="dcterms:W3CDTF">2017-12-24T04:36:50Z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