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DBCD9-D2E8-40B6-A724-0E28585847DA}" type="datetimeFigureOut">
              <a:rPr lang="en-US" smtClean="0"/>
              <a:pPr/>
              <a:t>9/30/2017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B8C7F-3753-48F2-9A2B-7D3D958B24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00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22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04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03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5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63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7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65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66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55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60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3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6E1E-001F-4C9D-9A1F-819DE647A05E}" type="datetime1">
              <a:rPr lang="en-US" smtClean="0"/>
              <a:pPr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F899-6229-49AB-A91F-E862159124E0}" type="datetime1">
              <a:rPr lang="en-US" smtClean="0"/>
              <a:pPr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ACB0-370F-4F97-87E9-01D3E33D9CAC}" type="datetime1">
              <a:rPr lang="en-US" smtClean="0"/>
              <a:pPr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AC7A-A3FC-4703-8FA2-3BCF0C717731}" type="datetime1">
              <a:rPr lang="en-US" smtClean="0"/>
              <a:pPr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07E6-63CE-4AE0-9B95-D10388E82CD6}" type="datetime1">
              <a:rPr lang="en-US" smtClean="0"/>
              <a:pPr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0B76-7A48-4188-B32E-3B9DFDA9FA94}" type="datetime1">
              <a:rPr lang="en-US" smtClean="0"/>
              <a:pPr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775B-AE89-4DB7-9C3B-F0B7BEAA9A09}" type="datetime1">
              <a:rPr lang="en-US" smtClean="0"/>
              <a:pPr/>
              <a:t>9/30/2017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ECDD-4306-497F-BB34-E6D4FDDD2F80}" type="datetime1">
              <a:rPr lang="en-US" smtClean="0"/>
              <a:pPr/>
              <a:t>9/30/2017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366E-DA56-482F-B819-953E7BE1D91C}" type="datetime1">
              <a:rPr lang="en-US" smtClean="0"/>
              <a:pPr/>
              <a:t>9/30/2017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2A7B-04F2-4A49-AC79-AA032FDCE075}" type="datetime1">
              <a:rPr lang="en-US" smtClean="0"/>
              <a:pPr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13D2-DE72-4CA0-9603-59310EC4BBC7}" type="datetime1">
              <a:rPr lang="en-US" smtClean="0"/>
              <a:pPr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01A3-2A18-46E6-86A9-3E5D57C794FA}" type="datetime1">
              <a:rPr lang="en-US" smtClean="0"/>
              <a:pPr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5943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410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5867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5942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mila\Desktop\Untitled-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216230" cy="53340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28600" y="36576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 Dependency Injection or  Inversion of Control (IOP)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39624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 Aspect-Oriented Programming Framework.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42672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 Data access/Integration Framework.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583668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 Model-View-Controller Framework.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4888468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 Test Framework.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  <p:bldP spid="9" grpId="0"/>
      <p:bldP spid="11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228600"/>
            <a:ext cx="8086060" cy="89255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Bean Life Cycle </a:t>
            </a:r>
            <a:r>
              <a:rPr lang="en-US" sz="2000" b="1" dirty="0" smtClean="0">
                <a:solidFill>
                  <a:schemeClr val="bg1"/>
                </a:solidFill>
              </a:rPr>
              <a:t>By implementing methods in </a:t>
            </a:r>
            <a:r>
              <a:rPr lang="en-US" sz="2000" b="1" dirty="0" err="1" smtClean="0">
                <a:solidFill>
                  <a:schemeClr val="bg1"/>
                </a:solidFill>
              </a:rPr>
              <a:t>InitializingBean</a:t>
            </a:r>
            <a:r>
              <a:rPr lang="en-US" sz="2000" b="1" dirty="0" smtClean="0">
                <a:solidFill>
                  <a:schemeClr val="bg1"/>
                </a:solidFill>
              </a:rPr>
              <a:t> and 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                                              </a:t>
            </a:r>
            <a:r>
              <a:rPr lang="en-US" sz="2000" b="1" dirty="0" err="1" smtClean="0">
                <a:solidFill>
                  <a:schemeClr val="bg1"/>
                </a:solidFill>
              </a:rPr>
              <a:t>DisposableBean</a:t>
            </a:r>
            <a:r>
              <a:rPr lang="en-US" sz="2000" b="1" dirty="0" smtClean="0">
                <a:solidFill>
                  <a:schemeClr val="bg1"/>
                </a:solidFill>
              </a:rPr>
              <a:t> interfaces.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1524000"/>
            <a:ext cx="8153400" cy="286232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AppaKade</a:t>
            </a:r>
            <a:r>
              <a:rPr lang="en-US" dirty="0" smtClean="0"/>
              <a:t> implements </a:t>
            </a:r>
            <a:r>
              <a:rPr lang="en-US" dirty="0" err="1" smtClean="0"/>
              <a:t>InitializingBean,DisposableBean</a:t>
            </a:r>
            <a:r>
              <a:rPr lang="en-US" dirty="0" smtClean="0"/>
              <a:t>{</a:t>
            </a:r>
          </a:p>
          <a:p>
            <a:r>
              <a:rPr lang="en-US" dirty="0" smtClean="0"/>
              <a:t>@Override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afterPropertiesSet</a:t>
            </a:r>
            <a:r>
              <a:rPr lang="en-US" dirty="0" smtClean="0"/>
              <a:t>() throws Exception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("Init");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@Override</a:t>
            </a:r>
          </a:p>
          <a:p>
            <a:r>
              <a:rPr lang="en-US" dirty="0" smtClean="0"/>
              <a:t>    public void destroy() throws Exception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("Destroy");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76200"/>
            <a:ext cx="5352556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A </a:t>
            </a:r>
            <a:r>
              <a:rPr lang="en-US" sz="3200" b="1" dirty="0" err="1" smtClean="0">
                <a:solidFill>
                  <a:schemeClr val="bg1"/>
                </a:solidFill>
              </a:rPr>
              <a:t>BeanPostProcessor</a:t>
            </a:r>
            <a:r>
              <a:rPr lang="en-US" sz="3200" b="1" dirty="0" smtClean="0">
                <a:solidFill>
                  <a:schemeClr val="bg1"/>
                </a:solidFill>
              </a:rPr>
              <a:t> in Spring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693003"/>
            <a:ext cx="807720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Witch Allows you to modify a Beans instance – perform any task once it is created or initialized by Spring Container. 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1524000"/>
            <a:ext cx="9098837" cy="424731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DemoBeanPostProcessor</a:t>
            </a:r>
            <a:r>
              <a:rPr lang="en-US" dirty="0" smtClean="0"/>
              <a:t> implements </a:t>
            </a:r>
            <a:r>
              <a:rPr lang="en-US" dirty="0" err="1" smtClean="0"/>
              <a:t>BeanPostProcessor</a:t>
            </a:r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dirty="0" smtClean="0"/>
              <a:t>    @Override</a:t>
            </a:r>
          </a:p>
          <a:p>
            <a:r>
              <a:rPr lang="en-US" dirty="0" smtClean="0"/>
              <a:t>    public Object </a:t>
            </a:r>
            <a:r>
              <a:rPr lang="en-US" dirty="0" err="1" smtClean="0"/>
              <a:t>postProcessBeforeInitialization</a:t>
            </a:r>
            <a:r>
              <a:rPr lang="en-US" dirty="0" smtClean="0"/>
              <a:t>(Object o, String </a:t>
            </a:r>
            <a:r>
              <a:rPr lang="en-US" dirty="0" err="1" smtClean="0"/>
              <a:t>string</a:t>
            </a:r>
            <a:r>
              <a:rPr lang="en-US" dirty="0" smtClean="0"/>
              <a:t>) throws </a:t>
            </a:r>
            <a:r>
              <a:rPr lang="en-US" dirty="0" err="1" smtClean="0"/>
              <a:t>BeansException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("Processing bean instance after </a:t>
            </a:r>
            <a:r>
              <a:rPr lang="en-US" dirty="0" err="1" smtClean="0"/>
              <a:t>initilization</a:t>
            </a:r>
            <a:r>
              <a:rPr lang="en-US" dirty="0" smtClean="0"/>
              <a:t>.. :"+o);</a:t>
            </a:r>
          </a:p>
          <a:p>
            <a:r>
              <a:rPr lang="en-US" dirty="0" smtClean="0"/>
              <a:t>        return o;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@Override</a:t>
            </a:r>
          </a:p>
          <a:p>
            <a:r>
              <a:rPr lang="en-US" dirty="0" smtClean="0"/>
              <a:t>    public Object </a:t>
            </a:r>
            <a:r>
              <a:rPr lang="en-US" dirty="0" err="1" smtClean="0"/>
              <a:t>postProcessAfterInitialization</a:t>
            </a:r>
            <a:r>
              <a:rPr lang="en-US" dirty="0" smtClean="0"/>
              <a:t>(Object o, String </a:t>
            </a:r>
            <a:r>
              <a:rPr lang="en-US" dirty="0" err="1" smtClean="0"/>
              <a:t>string</a:t>
            </a:r>
            <a:r>
              <a:rPr lang="en-US" dirty="0" smtClean="0"/>
              <a:t>) throws </a:t>
            </a:r>
            <a:r>
              <a:rPr lang="en-US" dirty="0" err="1" smtClean="0"/>
              <a:t>BeansException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("Processing bean instance before </a:t>
            </a:r>
            <a:r>
              <a:rPr lang="en-US" dirty="0" err="1" smtClean="0"/>
              <a:t>initilization</a:t>
            </a:r>
            <a:r>
              <a:rPr lang="en-US" dirty="0" smtClean="0"/>
              <a:t>..  :"+o);</a:t>
            </a:r>
          </a:p>
          <a:p>
            <a:r>
              <a:rPr lang="en-US" dirty="0" smtClean="0"/>
              <a:t>      return o;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5867400"/>
            <a:ext cx="4909229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&lt;bean class="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DemoBeanPostProcessor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"&gt;&lt;/bean&gt;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9144000" cy="73866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Dependency Injection or IOP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Do not create or instantiate an object inside another Java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class.Instead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,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relly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on Spring’s IOP module to create the object for you.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1752600"/>
            <a:ext cx="4572000" cy="3108543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class </a:t>
            </a:r>
            <a:r>
              <a:rPr lang="en-US" sz="2800" dirty="0" err="1" smtClean="0"/>
              <a:t>AppaKade</a:t>
            </a:r>
            <a:r>
              <a:rPr lang="en-US" sz="2800" dirty="0" smtClean="0"/>
              <a:t>{</a:t>
            </a:r>
          </a:p>
          <a:p>
            <a:endParaRPr lang="en-US" sz="2800" dirty="0" smtClean="0"/>
          </a:p>
          <a:p>
            <a:r>
              <a:rPr lang="en-US" sz="2800" dirty="0" smtClean="0"/>
              <a:t>   Tea </a:t>
            </a:r>
            <a:r>
              <a:rPr lang="en-US" sz="2800" dirty="0" err="1" smtClean="0"/>
              <a:t>tea</a:t>
            </a:r>
            <a:r>
              <a:rPr lang="en-US" sz="2800" dirty="0" smtClean="0"/>
              <a:t>=new Tea();</a:t>
            </a:r>
          </a:p>
          <a:p>
            <a:r>
              <a:rPr lang="en-US" sz="2800" dirty="0" smtClean="0"/>
              <a:t>   public void </a:t>
            </a:r>
            <a:r>
              <a:rPr lang="en-US" sz="2800" dirty="0" err="1" smtClean="0"/>
              <a:t>RasneBadu</a:t>
            </a:r>
            <a:r>
              <a:rPr lang="en-US" sz="2800" dirty="0" smtClean="0"/>
              <a:t>(){</a:t>
            </a:r>
          </a:p>
          <a:p>
            <a:r>
              <a:rPr lang="en-US" sz="2800" dirty="0" smtClean="0"/>
              <a:t>       </a:t>
            </a:r>
            <a:r>
              <a:rPr lang="en-US" sz="2800" dirty="0" err="1" smtClean="0"/>
              <a:t>tea.prepareTea</a:t>
            </a:r>
            <a:r>
              <a:rPr lang="en-US" sz="2800" dirty="0" smtClean="0"/>
              <a:t>();</a:t>
            </a:r>
          </a:p>
          <a:p>
            <a:r>
              <a:rPr lang="en-US" sz="2800" dirty="0" smtClean="0"/>
              <a:t>   }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1752600"/>
            <a:ext cx="4114800" cy="267765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class Tea{</a:t>
            </a:r>
          </a:p>
          <a:p>
            <a:endParaRPr lang="en-US" sz="2800" dirty="0" smtClean="0"/>
          </a:p>
          <a:p>
            <a:r>
              <a:rPr lang="en-US" sz="2800" dirty="0" smtClean="0"/>
              <a:t>   public void </a:t>
            </a:r>
            <a:r>
              <a:rPr lang="en-US" sz="2800" dirty="0" err="1" smtClean="0"/>
              <a:t>prepareTea</a:t>
            </a:r>
            <a:r>
              <a:rPr lang="en-US" sz="2800" dirty="0" smtClean="0"/>
              <a:t>(){</a:t>
            </a:r>
          </a:p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        // code to prepare tea</a:t>
            </a:r>
          </a:p>
          <a:p>
            <a:r>
              <a:rPr lang="en-US" sz="2800" dirty="0" smtClean="0"/>
              <a:t>    }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1828800"/>
            <a:ext cx="4267200" cy="409342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class </a:t>
            </a:r>
            <a:r>
              <a:rPr lang="en-US" sz="2600" dirty="0" err="1" smtClean="0"/>
              <a:t>AppaKade</a:t>
            </a:r>
            <a:r>
              <a:rPr lang="en-US" sz="2600" dirty="0" smtClean="0"/>
              <a:t>{</a:t>
            </a:r>
          </a:p>
          <a:p>
            <a:r>
              <a:rPr lang="en-US" sz="2600" dirty="0" err="1" smtClean="0"/>
              <a:t>TeaMaker</a:t>
            </a:r>
            <a:r>
              <a:rPr lang="en-US" sz="2600" dirty="0" smtClean="0"/>
              <a:t> tm;</a:t>
            </a:r>
          </a:p>
          <a:p>
            <a:r>
              <a:rPr lang="en-US" sz="2600" dirty="0" err="1" smtClean="0"/>
              <a:t>AppaKade</a:t>
            </a:r>
            <a:r>
              <a:rPr lang="en-US" sz="2600" dirty="0" smtClean="0"/>
              <a:t>(</a:t>
            </a:r>
            <a:r>
              <a:rPr lang="en-US" sz="2600" dirty="0" err="1" smtClean="0"/>
              <a:t>TeaMaker</a:t>
            </a:r>
            <a:r>
              <a:rPr lang="en-US" sz="2600" dirty="0" smtClean="0"/>
              <a:t> tm){</a:t>
            </a:r>
          </a:p>
          <a:p>
            <a:r>
              <a:rPr lang="en-US" sz="2600" dirty="0" smtClean="0"/>
              <a:t>   this.tm=tm;</a:t>
            </a:r>
          </a:p>
          <a:p>
            <a:r>
              <a:rPr lang="en-US" sz="2600" dirty="0" smtClean="0"/>
              <a:t>}</a:t>
            </a:r>
          </a:p>
          <a:p>
            <a:r>
              <a:rPr lang="en-US" sz="2600" dirty="0" smtClean="0"/>
              <a:t>   </a:t>
            </a:r>
          </a:p>
          <a:p>
            <a:r>
              <a:rPr lang="en-US" sz="2600" dirty="0" smtClean="0"/>
              <a:t>   public void </a:t>
            </a:r>
            <a:r>
              <a:rPr lang="en-US" sz="2600" dirty="0" err="1" smtClean="0"/>
              <a:t>RasneBadu</a:t>
            </a:r>
            <a:r>
              <a:rPr lang="en-US" sz="2600" dirty="0" smtClean="0"/>
              <a:t>(){</a:t>
            </a:r>
          </a:p>
          <a:p>
            <a:r>
              <a:rPr lang="en-US" sz="2600" dirty="0" smtClean="0"/>
              <a:t>       </a:t>
            </a:r>
            <a:r>
              <a:rPr lang="en-US" sz="2600" dirty="0" err="1" smtClean="0"/>
              <a:t>tm.prepareTea</a:t>
            </a:r>
            <a:r>
              <a:rPr lang="en-US" sz="2600" dirty="0" smtClean="0"/>
              <a:t>();</a:t>
            </a:r>
          </a:p>
          <a:p>
            <a:r>
              <a:rPr lang="en-US" sz="2600" dirty="0" smtClean="0"/>
              <a:t>   }</a:t>
            </a:r>
          </a:p>
          <a:p>
            <a:r>
              <a:rPr lang="en-US" sz="2600" dirty="0" smtClean="0"/>
              <a:t>}</a:t>
            </a: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4495800" y="1828800"/>
            <a:ext cx="4648200" cy="249299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class Tea implements </a:t>
            </a:r>
            <a:r>
              <a:rPr lang="en-US" sz="2600" dirty="0" err="1" smtClean="0"/>
              <a:t>TeaMaker</a:t>
            </a:r>
            <a:r>
              <a:rPr lang="en-US" sz="2600" dirty="0" smtClean="0"/>
              <a:t>{</a:t>
            </a:r>
          </a:p>
          <a:p>
            <a:endParaRPr lang="en-US" sz="2600" dirty="0" smtClean="0"/>
          </a:p>
          <a:p>
            <a:r>
              <a:rPr lang="en-US" sz="2600" dirty="0" smtClean="0"/>
              <a:t>   public void </a:t>
            </a:r>
            <a:r>
              <a:rPr lang="en-US" sz="2600" dirty="0" err="1" smtClean="0"/>
              <a:t>prepareTea</a:t>
            </a:r>
            <a:r>
              <a:rPr lang="en-US" sz="2600" dirty="0" smtClean="0"/>
              <a:t>(){</a:t>
            </a:r>
          </a:p>
          <a:p>
            <a:r>
              <a:rPr lang="en-US" sz="2600" dirty="0" smtClean="0"/>
              <a:t>         </a:t>
            </a:r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</a:rPr>
              <a:t>// code to prepare tea</a:t>
            </a:r>
          </a:p>
          <a:p>
            <a:r>
              <a:rPr lang="en-US" sz="2600" dirty="0" smtClean="0"/>
              <a:t>    }</a:t>
            </a:r>
          </a:p>
          <a:p>
            <a:r>
              <a:rPr lang="en-US" sz="2600" dirty="0" smtClean="0"/>
              <a:t>}</a:t>
            </a:r>
            <a:endParaRPr lang="en-US" sz="2600" dirty="0"/>
          </a:p>
        </p:txBody>
      </p:sp>
      <p:sp>
        <p:nvSpPr>
          <p:cNvPr id="10" name="TextBox 9"/>
          <p:cNvSpPr txBox="1"/>
          <p:nvPr/>
        </p:nvSpPr>
        <p:spPr>
          <a:xfrm>
            <a:off x="2209800" y="141744"/>
            <a:ext cx="4114800" cy="1384995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interface </a:t>
            </a:r>
            <a:r>
              <a:rPr lang="en-US" sz="2800" dirty="0" err="1" smtClean="0"/>
              <a:t>TeaMaker</a:t>
            </a:r>
            <a:r>
              <a:rPr lang="en-US" sz="2800" dirty="0" smtClean="0"/>
              <a:t>{</a:t>
            </a:r>
          </a:p>
          <a:p>
            <a:r>
              <a:rPr lang="en-US" sz="2800" dirty="0" smtClean="0"/>
              <a:t>   public void </a:t>
            </a:r>
            <a:r>
              <a:rPr lang="en-US" sz="2800" dirty="0" err="1" smtClean="0"/>
              <a:t>prepareTea</a:t>
            </a:r>
            <a:r>
              <a:rPr lang="en-US" sz="2800" dirty="0" smtClean="0"/>
              <a:t>();  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457200"/>
            <a:ext cx="8153400" cy="230832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class </a:t>
            </a:r>
            <a:r>
              <a:rPr lang="en-US" sz="2400" dirty="0" err="1" smtClean="0"/>
              <a:t>AppaKade</a:t>
            </a:r>
            <a:r>
              <a:rPr lang="en-US" sz="2400" dirty="0" smtClean="0"/>
              <a:t>{</a:t>
            </a:r>
          </a:p>
          <a:p>
            <a:r>
              <a:rPr lang="en-US" sz="2400" dirty="0" err="1" smtClean="0"/>
              <a:t>TeaMaker</a:t>
            </a:r>
            <a:r>
              <a:rPr lang="en-US" sz="2400" dirty="0" smtClean="0"/>
              <a:t> tm;</a:t>
            </a:r>
          </a:p>
          <a:p>
            <a:r>
              <a:rPr lang="en-US" sz="2400" dirty="0" err="1" smtClean="0"/>
              <a:t>AppaKade</a:t>
            </a:r>
            <a:r>
              <a:rPr lang="en-US" sz="2400" dirty="0" smtClean="0"/>
              <a:t>(</a:t>
            </a:r>
            <a:r>
              <a:rPr lang="en-US" sz="2400" dirty="0" err="1" smtClean="0"/>
              <a:t>TeaMaker</a:t>
            </a:r>
            <a:r>
              <a:rPr lang="en-US" sz="2400" dirty="0" smtClean="0"/>
              <a:t> tm){</a:t>
            </a:r>
          </a:p>
          <a:p>
            <a:r>
              <a:rPr lang="en-US" sz="2400" dirty="0" smtClean="0"/>
              <a:t>   this.tm=tm;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 smtClean="0"/>
              <a:t>   }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3200400"/>
            <a:ext cx="8153400" cy="267765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class </a:t>
            </a:r>
            <a:r>
              <a:rPr lang="en-US" sz="2800" dirty="0" err="1" smtClean="0"/>
              <a:t>AppaKade</a:t>
            </a:r>
            <a:r>
              <a:rPr lang="en-US" sz="2800" dirty="0" smtClean="0"/>
              <a:t>{</a:t>
            </a:r>
          </a:p>
          <a:p>
            <a:r>
              <a:rPr lang="en-US" sz="2800" dirty="0" err="1" smtClean="0"/>
              <a:t>TeaMaker</a:t>
            </a:r>
            <a:r>
              <a:rPr lang="en-US" sz="2800" dirty="0" smtClean="0"/>
              <a:t> tm;</a:t>
            </a:r>
          </a:p>
          <a:p>
            <a:r>
              <a:rPr lang="en-US" sz="2800" dirty="0" smtClean="0"/>
              <a:t>     public void </a:t>
            </a:r>
            <a:r>
              <a:rPr lang="en-US" sz="2800" dirty="0" err="1" smtClean="0"/>
              <a:t>setTeaMaker</a:t>
            </a:r>
            <a:r>
              <a:rPr lang="en-US" sz="2800" dirty="0" smtClean="0"/>
              <a:t>(</a:t>
            </a:r>
            <a:r>
              <a:rPr lang="en-US" sz="2800" dirty="0" err="1" smtClean="0"/>
              <a:t>TeaMaker</a:t>
            </a:r>
            <a:r>
              <a:rPr lang="en-US" sz="2800" dirty="0" smtClean="0"/>
              <a:t> tm){</a:t>
            </a:r>
          </a:p>
          <a:p>
            <a:r>
              <a:rPr lang="en-US" sz="2800" dirty="0" smtClean="0"/>
              <a:t>        this.tm=tm;</a:t>
            </a:r>
          </a:p>
          <a:p>
            <a:r>
              <a:rPr lang="en-US" sz="2800" dirty="0" smtClean="0"/>
              <a:t>     }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Spring DI Framework provides  two ways of DI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16764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01. Using the Constructor Way.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2782669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02. Using the Setter method Way.</a:t>
            </a:r>
            <a:endParaRPr lang="en-US" sz="36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228600"/>
            <a:ext cx="3988208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Springs Bean Scope…..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1066800"/>
            <a:ext cx="8610600" cy="95410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You provide a scope of a Bean in the spring’s  configuration file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using </a:t>
            </a:r>
            <a:r>
              <a:rPr lang="en-US" sz="3200" b="1" dirty="0" smtClean="0">
                <a:solidFill>
                  <a:schemeClr val="bg1"/>
                </a:solidFill>
              </a:rPr>
              <a:t>“scope” Attribute with each bean definition.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2209800"/>
            <a:ext cx="8458200" cy="64633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&lt;bean id="</a:t>
            </a:r>
            <a:r>
              <a:rPr lang="en-US" dirty="0" err="1" smtClean="0"/>
              <a:t>AppaKadeObject</a:t>
            </a:r>
            <a:r>
              <a:rPr lang="en-US" dirty="0" smtClean="0"/>
              <a:t>" class="</a:t>
            </a:r>
            <a:r>
              <a:rPr lang="en-US" dirty="0" err="1" smtClean="0"/>
              <a:t>AppaKade</a:t>
            </a:r>
            <a:r>
              <a:rPr lang="en-US" dirty="0" smtClean="0"/>
              <a:t>" </a:t>
            </a:r>
            <a:r>
              <a:rPr lang="en-US" b="1" dirty="0" smtClean="0"/>
              <a:t>scope="prototype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&lt;/bean&gt;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2971800"/>
            <a:ext cx="8458200" cy="64633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&lt;bean id="</a:t>
            </a:r>
            <a:r>
              <a:rPr lang="en-US" dirty="0" err="1" smtClean="0"/>
              <a:t>AppaKadeObject</a:t>
            </a:r>
            <a:r>
              <a:rPr lang="en-US" dirty="0" smtClean="0"/>
              <a:t>" class="</a:t>
            </a:r>
            <a:r>
              <a:rPr lang="en-US" dirty="0" err="1" smtClean="0"/>
              <a:t>AppaKade</a:t>
            </a:r>
            <a:r>
              <a:rPr lang="en-US" dirty="0" smtClean="0"/>
              <a:t>" </a:t>
            </a:r>
            <a:r>
              <a:rPr lang="en-US" b="1" dirty="0" smtClean="0"/>
              <a:t>scope=“singleton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&lt;/bean&gt;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3657600"/>
            <a:ext cx="8458200" cy="230832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Example Class</a:t>
            </a:r>
          </a:p>
          <a:p>
            <a:r>
              <a:rPr lang="en-US" dirty="0" err="1" smtClean="0"/>
              <a:t>ApplicationContext</a:t>
            </a:r>
            <a:r>
              <a:rPr lang="en-US" dirty="0" smtClean="0"/>
              <a:t> context=new </a:t>
            </a:r>
            <a:r>
              <a:rPr lang="en-US" dirty="0" err="1" smtClean="0"/>
              <a:t>ClassPathXmlApplicationContext</a:t>
            </a:r>
            <a:r>
              <a:rPr lang="en-US" dirty="0" smtClean="0"/>
              <a:t>("/SpringConfig.xml");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AppaKade</a:t>
            </a:r>
            <a:r>
              <a:rPr lang="en-US" dirty="0" smtClean="0"/>
              <a:t> ob1=(</a:t>
            </a:r>
            <a:r>
              <a:rPr lang="en-US" dirty="0" err="1" smtClean="0"/>
              <a:t>AppaKade</a:t>
            </a:r>
            <a:r>
              <a:rPr lang="en-US" dirty="0" smtClean="0"/>
              <a:t>) </a:t>
            </a:r>
            <a:r>
              <a:rPr lang="en-US" dirty="0" err="1" smtClean="0"/>
              <a:t>context.getBean</a:t>
            </a:r>
            <a:r>
              <a:rPr lang="en-US" dirty="0" smtClean="0"/>
              <a:t>("</a:t>
            </a:r>
            <a:r>
              <a:rPr lang="en-US" dirty="0" err="1" smtClean="0"/>
              <a:t>AppaKadeObject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  ob1.setWelComeNote("Ob 1 is setting welcome note property...");</a:t>
            </a:r>
          </a:p>
          <a:p>
            <a:r>
              <a:rPr lang="en-US" dirty="0" smtClean="0"/>
              <a:t>        ob1.welComeAppakade();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AppaKade</a:t>
            </a:r>
            <a:r>
              <a:rPr lang="en-US" dirty="0" smtClean="0"/>
              <a:t> ob2=(</a:t>
            </a:r>
            <a:r>
              <a:rPr lang="en-US" dirty="0" err="1" smtClean="0"/>
              <a:t>AppaKade</a:t>
            </a:r>
            <a:r>
              <a:rPr lang="en-US" dirty="0" smtClean="0"/>
              <a:t>) </a:t>
            </a:r>
            <a:r>
              <a:rPr lang="en-US" dirty="0" err="1" smtClean="0"/>
              <a:t>context.getBean</a:t>
            </a:r>
            <a:r>
              <a:rPr lang="en-US" dirty="0" smtClean="0"/>
              <a:t>("</a:t>
            </a:r>
            <a:r>
              <a:rPr lang="en-US" dirty="0" err="1" smtClean="0"/>
              <a:t>AppaKadeObject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   ob2.welComeAppakade();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228600"/>
            <a:ext cx="7315208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Lazy loading and Pre-loading of a Bean…..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83820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use Application Context- By default Spring Loads or Instantiate </a:t>
            </a:r>
            <a:r>
              <a:rPr lang="en-US" b="1" dirty="0" smtClean="0"/>
              <a:t>All Singleton Beans what mentioned in Spring configuration file</a:t>
            </a:r>
            <a:r>
              <a:rPr lang="en-US" dirty="0" smtClean="0"/>
              <a:t> , at the application start up time.   </a:t>
            </a:r>
            <a:r>
              <a:rPr lang="en-US" sz="2400" b="1" dirty="0" smtClean="0"/>
              <a:t>That is the Pre-loading of a Bean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828800"/>
            <a:ext cx="7696200" cy="132343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If you want , you can change Springs Default Behavior. You can instructs Spring Framework not to instantiate any singleton bean at the application start- up. It will only instantiate a singleton bean when you actually request using “</a:t>
            </a:r>
            <a:r>
              <a:rPr lang="en-US" sz="2000" dirty="0" err="1" smtClean="0">
                <a:solidFill>
                  <a:srgbClr val="FF0000"/>
                </a:solidFill>
              </a:rPr>
              <a:t>getBean</a:t>
            </a:r>
            <a:r>
              <a:rPr lang="en-US" sz="2000" dirty="0" smtClean="0">
                <a:solidFill>
                  <a:srgbClr val="FF0000"/>
                </a:solidFill>
              </a:rPr>
              <a:t>” Method.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327660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Via : </a:t>
            </a:r>
          </a:p>
          <a:p>
            <a:r>
              <a:rPr lang="en-US" dirty="0" smtClean="0"/>
              <a:t>&lt;bean id="</a:t>
            </a:r>
            <a:r>
              <a:rPr lang="en-US" dirty="0" err="1" smtClean="0"/>
              <a:t>AppaKadeObject</a:t>
            </a:r>
            <a:r>
              <a:rPr lang="en-US" dirty="0" smtClean="0"/>
              <a:t>" class="ditesting_02.AppaKade" scope=“</a:t>
            </a:r>
            <a:r>
              <a:rPr lang="en-US" dirty="0" err="1" smtClean="0"/>
              <a:t>singletone</a:t>
            </a:r>
            <a:r>
              <a:rPr lang="en-US" dirty="0" smtClean="0"/>
              <a:t>" </a:t>
            </a:r>
            <a:r>
              <a:rPr lang="en-US" b="1" dirty="0" smtClean="0">
                <a:solidFill>
                  <a:srgbClr val="FF0000"/>
                </a:solidFill>
              </a:rPr>
              <a:t>lazy-init="true"</a:t>
            </a:r>
            <a:r>
              <a:rPr lang="en-US" dirty="0" smtClean="0"/>
              <a:t>&gt;</a:t>
            </a:r>
            <a:r>
              <a:rPr lang="en-US" b="1" dirty="0" smtClean="0">
                <a:solidFill>
                  <a:srgbClr val="FF0000"/>
                </a:solidFill>
              </a:rPr>
              <a:t>   </a:t>
            </a:r>
            <a:r>
              <a:rPr lang="en-US" dirty="0" smtClean="0"/>
              <a:t>&lt;/bean&gt;</a:t>
            </a:r>
          </a:p>
          <a:p>
            <a:endParaRPr lang="en-US" dirty="0" smtClean="0"/>
          </a:p>
          <a:p>
            <a:r>
              <a:rPr lang="en-US" sz="2400" b="1" dirty="0" smtClean="0"/>
              <a:t>This is the Lazy loading of a Bean.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4800600"/>
            <a:ext cx="82939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That is one more Interface which you may use to access Spring framework the way we </a:t>
            </a:r>
          </a:p>
          <a:p>
            <a:r>
              <a:rPr lang="en-US" dirty="0" smtClean="0"/>
              <a:t>have used here </a:t>
            </a:r>
            <a:r>
              <a:rPr lang="en-US" dirty="0" err="1" smtClean="0"/>
              <a:t>ApplicationContext.That</a:t>
            </a:r>
            <a:r>
              <a:rPr lang="en-US" dirty="0" smtClean="0"/>
              <a:t> is </a:t>
            </a:r>
            <a:r>
              <a:rPr lang="en-US" sz="2400" b="1" dirty="0" err="1" smtClean="0"/>
              <a:t>BeanFactory</a:t>
            </a:r>
            <a:r>
              <a:rPr lang="en-US" sz="2400" b="1" dirty="0" smtClean="0"/>
              <a:t> Interface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5715000"/>
            <a:ext cx="6863417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1">
                    <a:lumMod val="95000"/>
                  </a:schemeClr>
                </a:solidFill>
              </a:rPr>
              <a:t>BeanFactory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 Interface – Always perform lazy loading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1" grpId="0"/>
      <p:bldP spid="12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228600"/>
            <a:ext cx="8103629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Bean Life Cycle </a:t>
            </a:r>
            <a:r>
              <a:rPr lang="en-US" sz="2000" b="1" dirty="0" smtClean="0">
                <a:solidFill>
                  <a:schemeClr val="bg1"/>
                </a:solidFill>
              </a:rPr>
              <a:t>using init-method and destroy Method attributes.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990600"/>
            <a:ext cx="3586688" cy="2585323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AppaKade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public void init(){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("init...");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destroy(){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("destroy...");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3733800"/>
            <a:ext cx="7778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&lt;bean id="</a:t>
            </a:r>
            <a:r>
              <a:rPr lang="en-US" sz="2400" dirty="0" err="1" smtClean="0"/>
              <a:t>AppaKadeObject</a:t>
            </a:r>
            <a:r>
              <a:rPr lang="en-US" sz="2400" dirty="0" smtClean="0"/>
              <a:t>" class="ditesting_02.AppaKade" </a:t>
            </a:r>
          </a:p>
          <a:p>
            <a:r>
              <a:rPr lang="en-US" sz="2400" dirty="0" smtClean="0"/>
              <a:t>init-method="init" destroy-method="destroy"&gt; &lt;/bean&gt;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5029200"/>
            <a:ext cx="8127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((</a:t>
            </a:r>
            <a:r>
              <a:rPr lang="en-US" sz="2400" dirty="0" err="1" smtClean="0"/>
              <a:t>AbstractApplicationContext</a:t>
            </a:r>
            <a:r>
              <a:rPr lang="en-US" sz="2400" dirty="0" smtClean="0"/>
              <a:t>)context).</a:t>
            </a:r>
            <a:r>
              <a:rPr lang="en-US" sz="2400" dirty="0" err="1" smtClean="0"/>
              <a:t>registerShutdownHook</a:t>
            </a:r>
            <a:r>
              <a:rPr lang="en-US" sz="2400" dirty="0" smtClean="0"/>
              <a:t>();</a:t>
            </a:r>
            <a:endParaRPr lang="en-US" sz="2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228600"/>
            <a:ext cx="7756547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Bean Life Cycle </a:t>
            </a:r>
            <a:r>
              <a:rPr lang="en-US" sz="2000" b="1" dirty="0" smtClean="0">
                <a:solidFill>
                  <a:schemeClr val="bg1"/>
                </a:solidFill>
              </a:rPr>
              <a:t>using Annotations(</a:t>
            </a:r>
            <a:r>
              <a:rPr lang="en-US" sz="2000" b="1" dirty="0" err="1" smtClean="0">
                <a:solidFill>
                  <a:schemeClr val="bg1"/>
                </a:solidFill>
              </a:rPr>
              <a:t>PostConstruct</a:t>
            </a:r>
            <a:r>
              <a:rPr lang="en-US" sz="2000" b="1" dirty="0" smtClean="0">
                <a:solidFill>
                  <a:schemeClr val="bg1"/>
                </a:solidFill>
              </a:rPr>
              <a:t>, </a:t>
            </a:r>
            <a:r>
              <a:rPr lang="en-US" sz="2000" b="1" dirty="0" err="1" smtClean="0">
                <a:solidFill>
                  <a:schemeClr val="bg1"/>
                </a:solidFill>
              </a:rPr>
              <a:t>PreDestroy</a:t>
            </a:r>
            <a:r>
              <a:rPr lang="en-US" sz="2000" b="1" dirty="0" smtClean="0">
                <a:solidFill>
                  <a:schemeClr val="bg1"/>
                </a:solidFill>
              </a:rPr>
              <a:t>).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990600"/>
            <a:ext cx="3429000" cy="34163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AppaKade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@</a:t>
            </a:r>
            <a:r>
              <a:rPr lang="en-US" dirty="0" err="1" smtClean="0"/>
              <a:t>PostConstruct</a:t>
            </a:r>
            <a:endParaRPr lang="en-US" dirty="0" smtClean="0"/>
          </a:p>
          <a:p>
            <a:r>
              <a:rPr lang="en-US" dirty="0" smtClean="0"/>
              <a:t>    public void init(){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("init...");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@</a:t>
            </a:r>
            <a:r>
              <a:rPr lang="en-US" dirty="0" err="1" smtClean="0"/>
              <a:t>PreDestroy</a:t>
            </a:r>
            <a:endParaRPr lang="en-US" dirty="0" smtClean="0"/>
          </a:p>
          <a:p>
            <a:r>
              <a:rPr lang="en-US" dirty="0" smtClean="0"/>
              <a:t>    public void destroy(){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("destroy...");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1066800"/>
            <a:ext cx="5867400" cy="15696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&lt;bean class=</a:t>
            </a:r>
          </a:p>
          <a:p>
            <a:r>
              <a:rPr lang="en-US" sz="2400" dirty="0" smtClean="0"/>
              <a:t>"</a:t>
            </a:r>
            <a:r>
              <a:rPr lang="en-US" sz="2400" dirty="0" err="1" smtClean="0"/>
              <a:t>org.springframework.context.annotation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CommonAnnotationBeanPostProcessor</a:t>
            </a:r>
            <a:r>
              <a:rPr lang="en-US" sz="2400" dirty="0" smtClean="0"/>
              <a:t>"&gt;</a:t>
            </a:r>
          </a:p>
          <a:p>
            <a:r>
              <a:rPr lang="en-US" sz="2400" dirty="0" smtClean="0"/>
              <a:t>&lt;/bean&gt;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4724400"/>
            <a:ext cx="8127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((</a:t>
            </a:r>
            <a:r>
              <a:rPr lang="en-US" sz="2400" dirty="0" err="1" smtClean="0"/>
              <a:t>AbstractApplicationContext</a:t>
            </a:r>
            <a:r>
              <a:rPr lang="en-US" sz="2400" dirty="0" smtClean="0"/>
              <a:t>)context).</a:t>
            </a:r>
            <a:r>
              <a:rPr lang="en-US" sz="2400" dirty="0" err="1" smtClean="0"/>
              <a:t>registerShutdownHook</a:t>
            </a:r>
            <a:r>
              <a:rPr lang="en-US" sz="2400" dirty="0" smtClean="0"/>
              <a:t>();</a:t>
            </a:r>
            <a:endParaRPr lang="en-US" sz="2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902</Words>
  <Application>Microsoft Office PowerPoint</Application>
  <PresentationFormat>On-screen Show (4:3)</PresentationFormat>
  <Paragraphs>171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Amila</dc:creator>
  <cp:lastModifiedBy>Ajantha</cp:lastModifiedBy>
  <cp:revision>52</cp:revision>
  <dcterms:created xsi:type="dcterms:W3CDTF">2016-06-27T13:04:37Z</dcterms:created>
  <dcterms:modified xsi:type="dcterms:W3CDTF">2017-09-30T03:48:00Z</dcterms:modified>
</cp:coreProperties>
</file>