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BCD9-D2E8-40B6-A724-0E28585847DA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B8C7F-3753-48F2-9A2B-7D3D958B2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54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7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6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9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50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1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7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7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5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6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9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0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18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2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9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19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87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7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2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21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6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0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07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E1E-001F-4C9D-9A1F-819DE647A05E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899-6229-49AB-A91F-E862159124E0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ACB0-370F-4F97-87E9-01D3E33D9CAC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C7A-A3FC-4703-8FA2-3BCF0C717731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07E6-63CE-4AE0-9B95-D10388E82CD6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B76-7A48-4188-B32E-3B9DFDA9FA94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75B-AE89-4DB7-9C3B-F0B7BEAA9A09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DD-4306-497F-BB34-E6D4FDDD2F80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366E-DA56-482F-B819-953E7BE1D91C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2A7B-04F2-4A49-AC79-AA032FDCE075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13D2-DE72-4CA0-9603-59310EC4BBC7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01A3-2A18-46E6-86A9-3E5D57C794FA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3102114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Model View Controller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2035314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STRUTS  2</a:t>
            </a:r>
            <a:endParaRPr lang="en-US" sz="80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5029200"/>
            <a:ext cx="91440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Struts2 Actions do not have a Threaded Model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is Struts2 Actions Different</a:t>
            </a:r>
            <a:endParaRPr lang="en-US" sz="4000" dirty="0"/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2819400" cy="3505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562600" y="1371600"/>
            <a:ext cx="28194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9200" y="14478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Action class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14478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JSP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9200" y="2908518"/>
            <a:ext cx="16764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Encapsulated Member Variables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>
            <a:endCxn id="10" idx="0"/>
          </p:cNvCxnSpPr>
          <p:nvPr/>
        </p:nvCxnSpPr>
        <p:spPr>
          <a:xfrm rot="5400000">
            <a:off x="-495300" y="3619500"/>
            <a:ext cx="3276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408905" y="3618706"/>
            <a:ext cx="3276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63094" y="3618706"/>
            <a:ext cx="3276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990306" y="3618706"/>
            <a:ext cx="3276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 Actions are Different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143000"/>
            <a:ext cx="914400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New Action objects are created for each request!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5257800"/>
            <a:ext cx="16764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Req</a:t>
            </a:r>
            <a:r>
              <a:rPr lang="en-US" sz="4000" dirty="0" smtClean="0"/>
              <a:t> 01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5257800"/>
            <a:ext cx="16764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Req</a:t>
            </a:r>
            <a:r>
              <a:rPr lang="en-US" sz="4000" dirty="0" smtClean="0"/>
              <a:t> 02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5257800"/>
            <a:ext cx="16764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Req</a:t>
            </a:r>
            <a:r>
              <a:rPr lang="en-US" sz="4000" dirty="0" smtClean="0"/>
              <a:t> 01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5257800"/>
            <a:ext cx="1676400" cy="70788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Req</a:t>
            </a:r>
            <a:r>
              <a:rPr lang="en-US" sz="4000" dirty="0" smtClean="0"/>
              <a:t> 02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2590800"/>
            <a:ext cx="167640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Action Instance 01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133600" y="2590800"/>
            <a:ext cx="167640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Action Instance 01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2590800"/>
            <a:ext cx="167640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Action Instance 01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2590800"/>
            <a:ext cx="1676400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Action Instance 01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3200400"/>
            <a:ext cx="1295400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Member Variables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0" y="3200400"/>
            <a:ext cx="1295400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Member Variables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114800" y="3200400"/>
            <a:ext cx="1295400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Member Variables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3200400"/>
            <a:ext cx="1295400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Member Variables</a:t>
            </a:r>
            <a:endParaRPr lang="en-US" sz="20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How does the data , actually access in the JSPs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Value Stack</a:t>
            </a:r>
            <a:endParaRPr lang="en-US" sz="4400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2133600"/>
            <a:ext cx="28194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22098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Action Instance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670518"/>
            <a:ext cx="16764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Member Variables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5181600" y="2133600"/>
            <a:ext cx="2819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2098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JSP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05200" y="4876800"/>
            <a:ext cx="365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5206425"/>
            <a:ext cx="24384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Value Stack</a:t>
            </a:r>
            <a:endParaRPr lang="en-US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Value Stack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-- One of a Important Object in Struts2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219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-- Not Really a Stack in Traditional Sense that we use</a:t>
            </a:r>
          </a:p>
          <a:p>
            <a:r>
              <a:rPr lang="en-US" sz="3200" b="1" dirty="0" smtClean="0"/>
              <a:t>    in Data Structures.  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209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-- Use to Save Lot of Important Objects.</a:t>
            </a:r>
            <a:endParaRPr lang="en-US" sz="32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324600" y="2971800"/>
            <a:ext cx="2819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29400" y="310211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JSP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81400" y="4724400"/>
            <a:ext cx="365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5943600"/>
            <a:ext cx="24384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Value Stack</a:t>
            </a:r>
            <a:endParaRPr lang="en-US" sz="3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2971800"/>
            <a:ext cx="28194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30480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Action Instance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4038600"/>
            <a:ext cx="16764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Member Variables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7124700" y="43053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17 -0.04764 C -0.09167 -0.05481 -0.06458 -0.05481 -0.02274 -0.05643 C -0.00417 -0.06082 0.01476 -0.06151 0.03351 -0.06498 C 0.05868 -0.06984 0.08194 -0.07516 0.10781 -0.07817 C 0.19097 -0.09991 0.28212 -0.08603 0.36875 -0.08025 C 0.37188 -0.07955 0.37448 -0.07863 0.37743 -0.07817 C 0.38628 -0.07701 0.39549 -0.0777 0.40434 -0.07562 C 0.40885 -0.0747 0.41163 -0.07053 0.41615 -0.06915 C 0.42049 -0.06776 0.42604 -0.06799 0.43108 -0.0673 C 0.4401 -0.05689 0.43507 -0.06429 0.43976 -0.04972 C 0.44167 -0.04394 0.44583 -0.03261 0.44583 -0.03237 C 0.44479 -0.01017 0.44444 0.01203 0.44288 0.03446 C 0.44288 0.03608 0.43698 0.04718 0.43385 0.04741 C 0.40347 0.05019 0.37274 0.0488 0.34201 0.04949 C 0.33767 0.05412 0.33056 0.05736 0.32726 0.06244 C 0.3059 0.0932 0.32135 0.13159 0.32135 0.16651 " pathEditMode="relative" rAng="0" ptsTypes="fffffffffffffffA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00" y="81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0.1457 C -0.0875 -0.15287 -0.06041 -0.15287 -0.01857 -0.15449 C -3.33333E-6 -0.15888 0.01893 -0.15958 0.03768 -0.16305 C 0.06285 -0.1679 0.08611 -0.17322 0.11198 -0.17623 C 0.19514 -0.19797 0.28629 -0.18409 0.37292 -0.17831 C 0.37605 -0.17762 0.37865 -0.17669 0.3816 -0.17623 C 0.39045 -0.17507 0.39966 -0.17577 0.40851 -0.17368 C 0.41302 -0.17276 0.4158 -0.1686 0.42032 -0.16721 C 0.42466 -0.16582 0.43021 -0.16605 0.43525 -0.16536 C 0.44427 -0.15495 0.43924 -0.16235 0.44393 -0.14778 C 0.44584 -0.142 0.45 -0.13067 0.45 -0.13044 C 0.44896 -0.10824 0.44861 -0.08603 0.44705 -0.0636 C 0.44705 -0.06198 0.44115 -0.05088 0.43802 -0.05065 C 0.40764 -0.04788 0.37691 -0.04926 0.34618 -0.04857 C 0.34184 -0.04394 0.33473 -0.04071 0.33143 -0.03562 C 0.31007 -0.00486 0.32552 0.03353 0.32552 0.06845 " pathEditMode="relative" rAng="0" ptsTypes="fffffffffffffffA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00" y="81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4 -0.07261 C -0.08334 -0.07978 -0.05625 -0.07978 -0.01441 -0.0814 C 0.00416 -0.0858 0.02309 -0.08649 0.04184 -0.08996 C 0.06701 -0.09482 0.09027 -0.10014 0.11614 -0.10314 C 0.1993 -0.12488 0.29045 -0.111 0.37708 -0.10522 C 0.38021 -0.10453 0.38281 -0.1036 0.38576 -0.10314 C 0.39461 -0.10199 0.40382 -0.10268 0.41267 -0.1006 C 0.41718 -0.09967 0.41996 -0.09551 0.42448 -0.09412 C 0.42882 -0.09273 0.43437 -0.09297 0.43941 -0.09227 C 0.44843 -0.08187 0.4434 -0.08927 0.44809 -0.0747 C 0.45 -0.06891 0.45416 -0.05758 0.45416 -0.05735 C 0.45312 -0.03515 0.45277 -0.01295 0.45121 0.00949 C 0.45121 0.0111 0.44531 0.02221 0.44218 0.02244 C 0.4118 0.02521 0.38107 0.02382 0.35034 0.02452 C 0.346 0.02914 0.33889 0.03238 0.33559 0.03747 C 0.31423 0.06823 0.32968 0.10662 0.32968 0.14154 " pathEditMode="relative" rAng="0" ptsTypes="fffffffffffffffA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  <p:bldP spid="18" grpId="0" animBg="1"/>
      <p:bldP spid="19" grpId="0" animBg="1"/>
      <p:bldP spid="13" grpId="0" animBg="1"/>
      <p:bldP spid="13" grpId="1" animBg="1"/>
      <p:bldP spid="14" grpId="0"/>
      <p:bldP spid="14" grpId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0" y="5562600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Isolate the Member Variables 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Value Stack – Act as a Virtual Object</a:t>
            </a:r>
            <a:endParaRPr lang="en-US" sz="4000" dirty="0"/>
          </a:p>
        </p:txBody>
      </p:sp>
      <p:sp>
        <p:nvSpPr>
          <p:cNvPr id="18" name="Rounded Rectangle 17"/>
          <p:cNvSpPr/>
          <p:nvPr/>
        </p:nvSpPr>
        <p:spPr>
          <a:xfrm>
            <a:off x="533400" y="838200"/>
            <a:ext cx="32004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43000" y="14478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143000" y="27432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43000" y="38862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0600" y="2209800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90600" y="3276600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66800" y="4648200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1600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4000" y="27533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40487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838200"/>
            <a:ext cx="22098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Value Stack</a:t>
            </a:r>
            <a:endParaRPr lang="en-US" sz="28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4495800" y="838200"/>
            <a:ext cx="4495800" cy="434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648200" y="14478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648200" y="26670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648200" y="38862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705600" y="1764268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4202668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29200" y="1600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29200" y="27533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105400" y="40487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962400" y="838200"/>
            <a:ext cx="22098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Value Stack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05600" y="2907268"/>
            <a:ext cx="2209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Member Variables</a:t>
            </a:r>
            <a:endParaRPr lang="en-US" dirty="0"/>
          </a:p>
        </p:txBody>
      </p:sp>
      <p:sp>
        <p:nvSpPr>
          <p:cNvPr id="40" name="Notched Right Arrow 39"/>
          <p:cNvSpPr/>
          <p:nvPr/>
        </p:nvSpPr>
        <p:spPr>
          <a:xfrm>
            <a:off x="3810000" y="3124200"/>
            <a:ext cx="609600" cy="609600"/>
          </a:xfrm>
          <a:prstGeom prst="notch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4572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Value Stack</a:t>
            </a:r>
            <a:endParaRPr lang="en-US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1958876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3600" dirty="0" smtClean="0"/>
              <a:t> It’s not really a stack in the traditional Sense.</a:t>
            </a:r>
          </a:p>
          <a:p>
            <a:pPr>
              <a:buFontTx/>
              <a:buChar char="-"/>
            </a:pPr>
            <a:r>
              <a:rPr lang="en-US" sz="3600" dirty="0" smtClean="0"/>
              <a:t> It does stack up objects.</a:t>
            </a:r>
          </a:p>
          <a:p>
            <a:pPr>
              <a:buFontTx/>
              <a:buChar char="-"/>
            </a:pPr>
            <a:r>
              <a:rPr lang="en-US" sz="3600" dirty="0" smtClean="0"/>
              <a:t> Behaves like a virtual object.</a:t>
            </a:r>
          </a:p>
          <a:p>
            <a:pPr>
              <a:buFontTx/>
              <a:buChar char="-"/>
            </a:pPr>
            <a:r>
              <a:rPr lang="en-US" sz="3600" dirty="0" smtClean="0"/>
              <a:t> Makes it easy to refer to member variables.</a:t>
            </a:r>
            <a:endParaRPr lang="en-US" sz="36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762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Conflicts?</a:t>
            </a:r>
            <a:endParaRPr lang="en-US" sz="6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1219200"/>
            <a:ext cx="6400800" cy="434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71800" y="18288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1800" y="30480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71800" y="4267200"/>
            <a:ext cx="19812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81600" y="1828800"/>
            <a:ext cx="2514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count:</a:t>
            </a:r>
          </a:p>
          <a:p>
            <a:r>
              <a:rPr lang="en-US" sz="2400" b="1" dirty="0" smtClean="0"/>
              <a:t>String </a:t>
            </a:r>
            <a:r>
              <a:rPr lang="en-US" sz="2400" b="1" dirty="0" err="1" smtClean="0"/>
              <a:t>fileName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352800" y="31343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44297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1295400"/>
            <a:ext cx="2209800" cy="523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Value Stack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276600" y="1981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Object</a:t>
            </a:r>
            <a:endParaRPr lang="en-US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81600" y="3272135"/>
            <a:ext cx="25146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count: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1600" y="4350603"/>
            <a:ext cx="2514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String </a:t>
            </a:r>
            <a:r>
              <a:rPr lang="en-US" sz="2400" b="1" dirty="0" err="1" smtClean="0"/>
              <a:t>fileName</a:t>
            </a:r>
            <a:r>
              <a:rPr lang="en-US" sz="2400" b="1" dirty="0" smtClean="0"/>
              <a:t>;</a:t>
            </a:r>
          </a:p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listSize</a:t>
            </a:r>
            <a:r>
              <a:rPr lang="en-US" sz="2400" b="1" dirty="0" smtClean="0"/>
              <a:t>;</a:t>
            </a:r>
            <a:endParaRPr 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4572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Input </a:t>
            </a:r>
            <a:r>
              <a:rPr lang="en-US" sz="6000" b="1" dirty="0" err="1" smtClean="0"/>
              <a:t>Params</a:t>
            </a:r>
            <a:endParaRPr lang="en-US" sz="60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0" y="1600200"/>
            <a:ext cx="3657600" cy="441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905000"/>
            <a:ext cx="2438400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Value Stack</a:t>
            </a:r>
            <a:endParaRPr lang="en-US" sz="3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2895600"/>
            <a:ext cx="2819400" cy="2667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29718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Action Instance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4432518"/>
            <a:ext cx="16764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Member Variables</a:t>
            </a:r>
            <a:endParaRPr lang="en-US" sz="2800" dirty="0"/>
          </a:p>
        </p:txBody>
      </p:sp>
      <p:sp>
        <p:nvSpPr>
          <p:cNvPr id="14" name="Rounded Rectangle 13"/>
          <p:cNvSpPr/>
          <p:nvPr/>
        </p:nvSpPr>
        <p:spPr>
          <a:xfrm>
            <a:off x="685800" y="1752600"/>
            <a:ext cx="2971800" cy="1371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20968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Interceptors</a:t>
            </a: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057400" y="3352800"/>
            <a:ext cx="22860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la\Desktop\Untitled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86681"/>
            <a:ext cx="7193821" cy="3661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We can Include Another Actions to Struts XML via “Include” Element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295400"/>
            <a:ext cx="63246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&lt;include file=“login.xml”/&gt;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9050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Non Result and Non Action Class</a:t>
            </a:r>
            <a:endParaRPr lang="en-US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Action Wildcards</a:t>
            </a:r>
            <a:endParaRPr lang="en-US" sz="3200" b="1" dirty="0"/>
          </a:p>
        </p:txBody>
      </p:sp>
      <p:pic>
        <p:nvPicPr>
          <p:cNvPr id="2051" name="Picture 3" descr="C:\Users\Amila\Desktop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95400"/>
            <a:ext cx="4394200" cy="71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C:\Users\Amila\Desktop\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0099" y="1308100"/>
            <a:ext cx="4305301" cy="74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 descr="C:\Users\Amila\Desktop\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2971800"/>
            <a:ext cx="5080001" cy="161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 descr="C:\Users\Amila\Desktop\4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45100" y="3124200"/>
            <a:ext cx="37465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048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457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Popular Java WEB MVC Frameworks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-- Struts</a:t>
            </a:r>
          </a:p>
          <a:p>
            <a:r>
              <a:rPr lang="en-US" sz="4000" dirty="0" smtClean="0"/>
              <a:t>-- Struts2</a:t>
            </a:r>
          </a:p>
          <a:p>
            <a:r>
              <a:rPr lang="en-US" sz="4000" dirty="0" smtClean="0"/>
              <a:t>-- Spring MVC</a:t>
            </a:r>
          </a:p>
          <a:p>
            <a:r>
              <a:rPr lang="en-US" sz="4000" dirty="0" smtClean="0"/>
              <a:t>-- Play</a:t>
            </a:r>
            <a:br>
              <a:rPr lang="en-US" sz="4000" dirty="0" smtClean="0"/>
            </a:br>
            <a:r>
              <a:rPr lang="en-US" sz="4000" dirty="0" smtClean="0"/>
              <a:t> -- JSF</a:t>
            </a:r>
          </a:p>
          <a:p>
            <a:r>
              <a:rPr lang="en-US" sz="4000" dirty="0" smtClean="0"/>
              <a:t>-- Wicket</a:t>
            </a:r>
          </a:p>
          <a:p>
            <a:endParaRPr lang="en-US" sz="4000" dirty="0" smtClean="0"/>
          </a:p>
          <a:p>
            <a:r>
              <a:rPr lang="en-US" sz="4000" dirty="0" smtClean="0"/>
              <a:t>              etc……..</a:t>
            </a:r>
            <a:endParaRPr lang="en-US" sz="4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Validation Via </a:t>
            </a:r>
            <a:r>
              <a:rPr lang="en-US" sz="3200" b="1" dirty="0" err="1" smtClean="0"/>
              <a:t>ActionSupport</a:t>
            </a:r>
            <a:r>
              <a:rPr lang="en-US" sz="3200" b="1" dirty="0" smtClean="0"/>
              <a:t> Class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786825"/>
            <a:ext cx="8126392" cy="58477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-- Override the “public void validate()” method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447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public void validate(){</a:t>
            </a:r>
          </a:p>
          <a:p>
            <a:r>
              <a:rPr lang="en-US" dirty="0" smtClean="0"/>
              <a:t>     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getU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().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isEmpty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()){           </a:t>
            </a:r>
          </a:p>
          <a:p>
            <a:r>
              <a:rPr lang="en-US" dirty="0" smtClean="0"/>
              <a:t>            </a:t>
            </a:r>
            <a:r>
              <a:rPr lang="en-US" dirty="0" err="1" smtClean="0">
                <a:solidFill>
                  <a:srgbClr val="00B050"/>
                </a:solidFill>
              </a:rPr>
              <a:t>addFieldError</a:t>
            </a:r>
            <a:r>
              <a:rPr lang="en-US" dirty="0" smtClean="0">
                <a:solidFill>
                  <a:srgbClr val="00B050"/>
                </a:solidFill>
              </a:rPr>
              <a:t>("u", "User ID cannot be Empty");</a:t>
            </a:r>
          </a:p>
          <a:p>
            <a:r>
              <a:rPr lang="en-US" dirty="0" smtClean="0"/>
              <a:t>     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en-US" dirty="0" smtClean="0"/>
              <a:t>       </a:t>
            </a:r>
          </a:p>
          <a:p>
            <a:r>
              <a:rPr lang="en-US" dirty="0" smtClean="0"/>
              <a:t>     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getP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().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isEmpty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()){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 </a:t>
            </a:r>
            <a:r>
              <a:rPr lang="en-US" dirty="0" err="1" smtClean="0">
                <a:solidFill>
                  <a:srgbClr val="00B050"/>
                </a:solidFill>
              </a:rPr>
              <a:t>addFieldError</a:t>
            </a:r>
            <a:r>
              <a:rPr lang="en-US" dirty="0" smtClean="0">
                <a:solidFill>
                  <a:srgbClr val="00B050"/>
                </a:solidFill>
              </a:rPr>
              <a:t>("p", "User Password cannot be Empty");</a:t>
            </a:r>
          </a:p>
          <a:p>
            <a:r>
              <a:rPr lang="en-US" dirty="0" smtClean="0"/>
              <a:t>      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}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 </a:t>
            </a:r>
            <a:r>
              <a:rPr lang="en-US" sz="3200" b="1" dirty="0" smtClean="0"/>
              <a:t>}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4267200"/>
            <a:ext cx="8763000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-- Introduce a new “</a:t>
            </a:r>
            <a:r>
              <a:rPr lang="en-US" sz="2400" b="1" dirty="0" smtClean="0">
                <a:solidFill>
                  <a:schemeClr val="accent6"/>
                </a:solidFill>
              </a:rPr>
              <a:t>result element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en-US" sz="2400" b="1" dirty="0" smtClean="0">
                <a:solidFill>
                  <a:srgbClr val="FFFF00"/>
                </a:solidFill>
              </a:rPr>
              <a:t> of your data input page </a:t>
            </a:r>
            <a:r>
              <a:rPr lang="en-US" sz="2400" b="1" dirty="0" smtClean="0">
                <a:solidFill>
                  <a:schemeClr val="bg1"/>
                </a:solidFill>
              </a:rPr>
              <a:t>i</a:t>
            </a:r>
            <a:r>
              <a:rPr lang="en-US" sz="2400" b="1" dirty="0" smtClean="0"/>
              <a:t>n 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   action</a:t>
            </a:r>
            <a:r>
              <a:rPr lang="en-US" sz="2400" b="1" dirty="0" smtClean="0"/>
              <a:t> in </a:t>
            </a:r>
            <a:r>
              <a:rPr lang="en-US" sz="2400" b="1" dirty="0" smtClean="0">
                <a:solidFill>
                  <a:srgbClr val="FFFF00"/>
                </a:solidFill>
              </a:rPr>
              <a:t>struts.xml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5181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&lt;result name="</a:t>
            </a:r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input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"&gt;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               example/Login.jsp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&lt;/result&gt;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Login Page Sample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8497"/>
            <a:ext cx="830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/>
              <a:t>&lt;s:form action="</a:t>
            </a:r>
            <a:r>
              <a:rPr lang="en-US" sz="2800" b="1" dirty="0" err="1" smtClean="0"/>
              <a:t>LoginAction</a:t>
            </a:r>
            <a:r>
              <a:rPr lang="en-US" sz="2800" b="1" dirty="0" smtClean="0"/>
              <a:t>" method="post"&gt;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&lt;s:textfield label="Username" key="u"/&gt;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&lt;s:password label="Password" key="p"/&gt;</a:t>
            </a: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&lt;s:submit/&gt;</a:t>
            </a:r>
          </a:p>
          <a:p>
            <a:r>
              <a:rPr lang="en-US" sz="2800" dirty="0" smtClean="0"/>
              <a:t>  </a:t>
            </a:r>
            <a:r>
              <a:rPr lang="en-US" sz="2800" b="1" dirty="0" smtClean="0"/>
              <a:t>&lt;/s:form&gt;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52600"/>
            <a:ext cx="91440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&lt;%@ </a:t>
            </a:r>
            <a:r>
              <a:rPr lang="en-US" sz="2800" b="1" dirty="0" err="1" smtClean="0"/>
              <a:t>taglib</a:t>
            </a:r>
            <a:r>
              <a:rPr lang="en-US" sz="2800" b="1" dirty="0" smtClean="0"/>
              <a:t> prefix="s" </a:t>
            </a:r>
            <a:r>
              <a:rPr lang="en-US" sz="2800" b="1" dirty="0" err="1" smtClean="0"/>
              <a:t>uri</a:t>
            </a:r>
            <a:r>
              <a:rPr lang="en-US" sz="2800" b="1" dirty="0" smtClean="0"/>
              <a:t>="/struts-tags" %&gt;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1074003"/>
            <a:ext cx="9144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Use Struts TAG Lib For Crate Login Example..It Gives Special features..</a:t>
            </a:r>
            <a:endParaRPr lang="en-US" sz="2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mila\Desktop\Untitled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962400"/>
            <a:ext cx="5600701" cy="23241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Configuring Methods in Action Mapping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0999" y="786825"/>
            <a:ext cx="8534401" cy="20621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By default Struts execute the </a:t>
            </a:r>
          </a:p>
          <a:p>
            <a:r>
              <a:rPr lang="en-US" sz="3200" b="1" dirty="0" smtClean="0"/>
              <a:t>  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public String execute(){</a:t>
            </a:r>
          </a:p>
          <a:p>
            <a:r>
              <a:rPr lang="en-US" sz="3200" dirty="0" smtClean="0"/>
              <a:t>    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return “something”</a:t>
            </a:r>
          </a:p>
          <a:p>
            <a:r>
              <a:rPr lang="en-US" sz="3200" dirty="0" smtClean="0"/>
              <a:t>  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}                                            </a:t>
            </a:r>
            <a:r>
              <a:rPr lang="en-US" sz="3200" b="1" dirty="0" smtClean="0"/>
              <a:t>in Action Class.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2961382"/>
            <a:ext cx="8534401" cy="10772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But we can change that default behavior by the </a:t>
            </a:r>
          </a:p>
          <a:p>
            <a:r>
              <a:rPr lang="en-US" sz="3200" b="1" dirty="0" smtClean="0"/>
              <a:t>“</a:t>
            </a:r>
            <a:r>
              <a:rPr lang="en-US" sz="3200" b="1" dirty="0" smtClean="0">
                <a:solidFill>
                  <a:srgbClr val="FFFF00"/>
                </a:solidFill>
              </a:rPr>
              <a:t>method</a:t>
            </a:r>
            <a:r>
              <a:rPr lang="en-US" sz="3200" b="1" dirty="0" smtClean="0"/>
              <a:t>” Attribute.</a:t>
            </a:r>
            <a:endParaRPr lang="en-US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Using Model Objects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9144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Model Object is………….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676400"/>
            <a:ext cx="85344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Is Essentially package of information that needs to be sent between </a:t>
            </a:r>
            <a:r>
              <a:rPr lang="en-US" sz="2800" b="1" dirty="0" smtClean="0"/>
              <a:t>different layers</a:t>
            </a:r>
            <a:r>
              <a:rPr lang="en-US" sz="2800" dirty="0" smtClean="0"/>
              <a:t> in the Application.</a:t>
            </a:r>
          </a:p>
          <a:p>
            <a:pPr algn="just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Example :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ViewLayer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Business Service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Layer. </a:t>
            </a:r>
          </a:p>
          <a:p>
            <a:pPr algn="just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            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From the Business Service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Layer. 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3886200"/>
            <a:ext cx="8534400" cy="138499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If you having a lot of individual elements of data , you would better to use the </a:t>
            </a:r>
            <a:r>
              <a:rPr lang="en-US" sz="2800" b="1" dirty="0" smtClean="0">
                <a:solidFill>
                  <a:srgbClr val="FFFF00"/>
                </a:solidFill>
              </a:rPr>
              <a:t>Model Object</a:t>
            </a:r>
            <a:r>
              <a:rPr lang="en-US" sz="2800" b="1" dirty="0" smtClean="0">
                <a:solidFill>
                  <a:schemeClr val="bg1"/>
                </a:solidFill>
              </a:rPr>
              <a:t> instead of </a:t>
            </a:r>
            <a:r>
              <a:rPr lang="en-US" sz="2800" b="1" dirty="0" smtClean="0">
                <a:solidFill>
                  <a:srgbClr val="FFFF00"/>
                </a:solidFill>
              </a:rPr>
              <a:t>Variables.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52400"/>
            <a:ext cx="8763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First Way – Create Entity Class as Model Ob:</a:t>
            </a:r>
            <a:endParaRPr lang="en-US" sz="3200" b="1" dirty="0"/>
          </a:p>
        </p:txBody>
      </p:sp>
      <p:pic>
        <p:nvPicPr>
          <p:cNvPr id="2050" name="Picture 2" descr="C:\Users\Amila\Desktop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905000"/>
            <a:ext cx="4902200" cy="4140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1000" y="914400"/>
            <a:ext cx="54102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Create These Three Classes…. </a:t>
            </a:r>
            <a:endParaRPr lang="en-US" sz="2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mila\Desktop\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629564"/>
            <a:ext cx="4267200" cy="55426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0"/>
            <a:ext cx="54102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User Class …. </a:t>
            </a:r>
            <a:endParaRPr lang="en-US" sz="2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Amila\Desktop\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794" y="1130300"/>
            <a:ext cx="8334006" cy="3594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228600"/>
            <a:ext cx="54102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Login Service Class…. </a:t>
            </a:r>
            <a:endParaRPr lang="en-US" sz="2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mila\Desktop\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76200"/>
            <a:ext cx="7327900" cy="62484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8626210">
            <a:off x="-372046" y="726817"/>
            <a:ext cx="3352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Login Action Class…. </a:t>
            </a:r>
            <a:endParaRPr lang="en-US" sz="2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Amila\Desktop\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606" y="1600200"/>
            <a:ext cx="7532194" cy="17605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228600"/>
            <a:ext cx="54102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In JSP side…. </a:t>
            </a:r>
            <a:endParaRPr lang="en-US" sz="2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mila\Desktop\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09600"/>
            <a:ext cx="8013701" cy="5765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Second Way - Via Model Driven</a:t>
            </a:r>
            <a:endParaRPr lang="en-US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Framework </a:t>
            </a:r>
            <a:r>
              <a:rPr lang="en-US" sz="4400" b="1" dirty="0" err="1" smtClean="0"/>
              <a:t>vs</a:t>
            </a:r>
            <a:r>
              <a:rPr lang="en-US" sz="4400" b="1" dirty="0" smtClean="0"/>
              <a:t> Pattern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7526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- Pattern is the way you can architect your  </a:t>
            </a:r>
            <a:br>
              <a:rPr lang="en-US" sz="3600" b="1" dirty="0" smtClean="0"/>
            </a:br>
            <a:r>
              <a:rPr lang="en-US" sz="3600" b="1" dirty="0" smtClean="0"/>
              <a:t>   application.</a:t>
            </a:r>
          </a:p>
          <a:p>
            <a:pPr algn="just"/>
            <a:endParaRPr lang="en-US" sz="3600" b="1" dirty="0" smtClean="0"/>
          </a:p>
          <a:p>
            <a:pPr algn="just"/>
            <a:r>
              <a:rPr lang="en-US" sz="3600" b="1" dirty="0" smtClean="0"/>
              <a:t>- Framework provides foundation classes  </a:t>
            </a:r>
            <a:br>
              <a:rPr lang="en-US" sz="3600" b="1" dirty="0" smtClean="0"/>
            </a:br>
            <a:r>
              <a:rPr lang="en-US" sz="3600" b="1" dirty="0" smtClean="0"/>
              <a:t>    and libraries and Gets us started quickly. </a:t>
            </a:r>
            <a:endParaRPr lang="en-US" sz="36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228600"/>
            <a:ext cx="54102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In JSP side…. (Via Model Driven) </a:t>
            </a:r>
            <a:endParaRPr lang="en-US" sz="2800" b="1" dirty="0"/>
          </a:p>
        </p:txBody>
      </p:sp>
      <p:pic>
        <p:nvPicPr>
          <p:cNvPr id="1026" name="Picture 2" descr="C:\Users\Amila\Desktop\Untitled-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447800"/>
            <a:ext cx="8761871" cy="21844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Using Session in Struts 2 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762000"/>
            <a:ext cx="86106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 smtClean="0"/>
              <a:t>   Implements the </a:t>
            </a:r>
            <a:r>
              <a:rPr lang="en-US" sz="3600" b="1" dirty="0" err="1" smtClean="0">
                <a:solidFill>
                  <a:srgbClr val="FFFF00"/>
                </a:solidFill>
              </a:rPr>
              <a:t>SessionAware</a:t>
            </a:r>
            <a:r>
              <a:rPr lang="en-US" sz="3600" b="1" dirty="0" smtClean="0"/>
              <a:t> interface   </a:t>
            </a:r>
            <a:br>
              <a:rPr lang="en-US" sz="3600" b="1" dirty="0" smtClean="0"/>
            </a:br>
            <a:r>
              <a:rPr lang="en-US" sz="3600" b="1" dirty="0" smtClean="0"/>
              <a:t>   to the Action Class.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0010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Override the </a:t>
            </a:r>
            <a:r>
              <a:rPr lang="en-US" sz="2800" b="1" dirty="0" err="1" smtClean="0"/>
              <a:t>setSession</a:t>
            </a:r>
            <a:r>
              <a:rPr lang="en-US" sz="2800" b="1" dirty="0" smtClean="0"/>
              <a:t> Method : -</a:t>
            </a:r>
            <a:endParaRPr lang="en-US" sz="2800" b="1" dirty="0"/>
          </a:p>
        </p:txBody>
      </p:sp>
      <p:pic>
        <p:nvPicPr>
          <p:cNvPr id="2050" name="Picture 2" descr="C:\Users\Amila\Desktop\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590800"/>
            <a:ext cx="5575301" cy="11938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81000" y="3886200"/>
            <a:ext cx="80010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Usage of </a:t>
            </a:r>
            <a:r>
              <a:rPr lang="en-US" sz="2800" b="1" dirty="0" err="1" smtClean="0"/>
              <a:t>SessionMap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pic>
        <p:nvPicPr>
          <p:cNvPr id="2051" name="Picture 3" descr="C:\Users\Amila\Desktop\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0700" y="4495800"/>
            <a:ext cx="4152900" cy="4953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81000" y="5029200"/>
            <a:ext cx="8001000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In JSP Side</a:t>
            </a:r>
            <a:endParaRPr lang="en-US" sz="2800" b="1" dirty="0"/>
          </a:p>
        </p:txBody>
      </p:sp>
      <p:pic>
        <p:nvPicPr>
          <p:cNvPr id="2052" name="Picture 4" descr="C:\Users\Amila\Desktop\3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6400" y="5638800"/>
            <a:ext cx="5981701" cy="2921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la\Desktop\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6705600" cy="57150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Session Validation For a Login</a:t>
            </a:r>
          </a:p>
          <a:p>
            <a:endParaRPr lang="en-US" sz="4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mila\Desktop\s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143000"/>
            <a:ext cx="8088360" cy="50006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 struts.xml</a:t>
            </a:r>
            <a:endParaRPr lang="en-US" sz="4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1295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&lt;filter-class&gt;   org.apache.struts2.dispatcher.ng.filter.StrutsPrepareAndExecuteFilter</a:t>
            </a:r>
          </a:p>
          <a:p>
            <a:r>
              <a:rPr lang="en-US" sz="2400" dirty="0" smtClean="0"/>
              <a:t>&lt;/filter-class&gt;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Update web.xml via…..</a:t>
            </a:r>
            <a:endParaRPr lang="en-US" sz="44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438400" y="1219200"/>
            <a:ext cx="63246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76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MVC</a:t>
            </a:r>
            <a:endParaRPr lang="en-US" sz="5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971800"/>
            <a:ext cx="1676400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Client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2590800" y="2362200"/>
            <a:ext cx="1600200" cy="2362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1752600"/>
            <a:ext cx="16002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24600" y="4495800"/>
            <a:ext cx="16002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3200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Controller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1981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324600" y="4800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View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17526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Servlets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8862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JSPs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05400" y="1219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Business Services</a:t>
            </a:r>
            <a:endParaRPr lang="en-US" sz="32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1430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Controller</a:t>
            </a:r>
            <a:r>
              <a:rPr lang="en-US" sz="4000" dirty="0" smtClean="0"/>
              <a:t> Talks to the Model.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187714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- </a:t>
            </a:r>
            <a:r>
              <a:rPr lang="en-US" sz="4000" dirty="0" smtClean="0">
                <a:solidFill>
                  <a:srgbClr val="00B050"/>
                </a:solidFill>
              </a:rPr>
              <a:t>View</a:t>
            </a:r>
            <a:r>
              <a:rPr lang="en-US" sz="4000" dirty="0" smtClean="0"/>
              <a:t> is for Rendering Outputs.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657600"/>
            <a:ext cx="6781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It’s Consumable by the Client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76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Struts2 MVC Framework</a:t>
            </a:r>
            <a:endParaRPr lang="en-US" sz="5400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914400"/>
            <a:ext cx="6324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971800"/>
            <a:ext cx="1676400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Client</a:t>
            </a:r>
            <a:endParaRPr lang="en-US" sz="4000" b="1" dirty="0"/>
          </a:p>
        </p:txBody>
      </p:sp>
      <p:sp>
        <p:nvSpPr>
          <p:cNvPr id="11" name="Rectangle 10"/>
          <p:cNvSpPr/>
          <p:nvPr/>
        </p:nvSpPr>
        <p:spPr>
          <a:xfrm>
            <a:off x="2590800" y="1447800"/>
            <a:ext cx="1143000" cy="449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1828800"/>
            <a:ext cx="16002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10200" y="4495800"/>
            <a:ext cx="16002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90800" y="259080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Handle Input Parameters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2057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4800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View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3810000" y="1447800"/>
            <a:ext cx="1143000" cy="449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315200" y="990600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Service classes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Service classes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2971800"/>
            <a:ext cx="121920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 Service classes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239000" y="4419600"/>
            <a:ext cx="14478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Tag Libraries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239000" y="4888468"/>
            <a:ext cx="14478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Tag Libraries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239000" y="5345668"/>
            <a:ext cx="14478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Tag Libraries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3800" y="2598003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00"/>
                </a:solidFill>
              </a:rPr>
              <a:t>Route using XML </a:t>
            </a:r>
            <a:r>
              <a:rPr lang="en-US" sz="1600" b="1" dirty="0" err="1" smtClean="0">
                <a:solidFill>
                  <a:srgbClr val="FFFF00"/>
                </a:solidFill>
              </a:rPr>
              <a:t>config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8384737">
            <a:off x="2276338" y="3911730"/>
            <a:ext cx="1828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Interceptors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8384737">
            <a:off x="3471746" y="4147266"/>
            <a:ext cx="1828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Struts XML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8384737">
            <a:off x="5833946" y="2547066"/>
            <a:ext cx="1828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Action class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8384737">
            <a:off x="4986453" y="4611268"/>
            <a:ext cx="1828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JSP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533400"/>
            <a:ext cx="8610600" cy="1877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Interceptors</a:t>
            </a:r>
          </a:p>
          <a:p>
            <a:pPr algn="just"/>
            <a:r>
              <a:rPr lang="en-US" sz="2800" b="1" dirty="0" smtClean="0"/>
              <a:t>Is the Gate way , Ones the client makes a Request , it goes through the STRUTS2 </a:t>
            </a:r>
            <a:r>
              <a:rPr lang="en-US" sz="2800" b="1" dirty="0" err="1" smtClean="0"/>
              <a:t>Interceptors.So</a:t>
            </a:r>
            <a:r>
              <a:rPr lang="en-US" sz="2800" b="1" dirty="0" smtClean="0"/>
              <a:t> Interceptor takes care of getting the user requested parameters.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861060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Struts XML</a:t>
            </a:r>
          </a:p>
          <a:p>
            <a:pPr algn="just"/>
            <a:r>
              <a:rPr lang="en-US" sz="2800" b="1" dirty="0" smtClean="0"/>
              <a:t>It configured all the Introduction like URL Mappings.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657600"/>
            <a:ext cx="8610600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Tag Libraries</a:t>
            </a:r>
          </a:p>
          <a:p>
            <a:pPr algn="just"/>
            <a:r>
              <a:rPr lang="en-US" sz="2800" b="1" dirty="0" smtClean="0"/>
              <a:t>Simplifies the Lot of Efforts.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4800600"/>
            <a:ext cx="8610600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Action Class</a:t>
            </a:r>
          </a:p>
          <a:p>
            <a:pPr algn="just"/>
            <a:r>
              <a:rPr lang="en-US" sz="2800" b="1" dirty="0" smtClean="0"/>
              <a:t>Provide the MODEL with appropriate Business Service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228600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How </a:t>
            </a:r>
            <a:r>
              <a:rPr lang="en-US" sz="4400" b="1" u="sng" dirty="0" err="1" smtClean="0"/>
              <a:t>Servlets</a:t>
            </a:r>
            <a:r>
              <a:rPr lang="en-US" sz="4400" b="1" u="sng" dirty="0" smtClean="0"/>
              <a:t> work</a:t>
            </a:r>
            <a:endParaRPr lang="en-US" sz="4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1440359"/>
            <a:ext cx="35052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/>
              <a:t>Servlet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440359"/>
            <a:ext cx="2590800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JSP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257800"/>
            <a:ext cx="16764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Req</a:t>
            </a:r>
            <a:r>
              <a:rPr lang="en-US" sz="4000" dirty="0" smtClean="0"/>
              <a:t> 01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257800"/>
            <a:ext cx="1676400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Req</a:t>
            </a:r>
            <a:r>
              <a:rPr lang="en-US" sz="4000" dirty="0" smtClean="0"/>
              <a:t> 02</a:t>
            </a:r>
            <a:endParaRPr lang="en-US" sz="4000" dirty="0"/>
          </a:p>
        </p:txBody>
      </p:sp>
      <p:cxnSp>
        <p:nvCxnSpPr>
          <p:cNvPr id="14" name="Straight Connector 13"/>
          <p:cNvCxnSpPr>
            <a:endCxn id="11" idx="0"/>
          </p:cNvCxnSpPr>
          <p:nvPr/>
        </p:nvCxnSpPr>
        <p:spPr>
          <a:xfrm rot="5400000">
            <a:off x="-342503" y="3848497"/>
            <a:ext cx="2818606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2" idx="0"/>
          </p:cNvCxnSpPr>
          <p:nvPr/>
        </p:nvCxnSpPr>
        <p:spPr>
          <a:xfrm rot="16200000" flipH="1">
            <a:off x="1485899" y="3848099"/>
            <a:ext cx="28194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3048000"/>
            <a:ext cx="16002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Thread 01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57400" y="3048000"/>
            <a:ext cx="1600200" cy="4616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Thread 01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2057400"/>
            <a:ext cx="20574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Member Variables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0" y="3124200"/>
            <a:ext cx="42672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001">
            <a:schemeClr val="dk2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Servlets</a:t>
            </a:r>
            <a:r>
              <a:rPr lang="en-US" sz="2400" b="1" dirty="0" smtClean="0"/>
              <a:t> – Not Thread Safe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3886200"/>
            <a:ext cx="1447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Http </a:t>
            </a:r>
            <a:r>
              <a:rPr lang="en-US" b="1" dirty="0" err="1" smtClean="0"/>
              <a:t>Obj</a:t>
            </a:r>
            <a:r>
              <a:rPr lang="en-US" b="1" dirty="0" smtClean="0"/>
              <a:t> 01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33600" y="3886200"/>
            <a:ext cx="1447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Http </a:t>
            </a:r>
            <a:r>
              <a:rPr lang="en-US" b="1" dirty="0" err="1" smtClean="0"/>
              <a:t>Obj</a:t>
            </a:r>
            <a:r>
              <a:rPr lang="en-US" b="1" dirty="0" smtClean="0"/>
              <a:t> 01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4343400"/>
            <a:ext cx="1447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Session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33600" y="4343400"/>
            <a:ext cx="1447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Session</a:t>
            </a:r>
            <a:endParaRPr lang="en-US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4866382"/>
            <a:ext cx="7848600" cy="10772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This has to be done for every </a:t>
            </a:r>
            <a:r>
              <a:rPr lang="en-US" sz="3200" dirty="0" err="1" smtClean="0"/>
              <a:t>servlet</a:t>
            </a:r>
            <a:r>
              <a:rPr lang="en-US" sz="3200" dirty="0" smtClean="0"/>
              <a:t>-to-JSP </a:t>
            </a:r>
            <a:br>
              <a:rPr lang="en-US" sz="3200" dirty="0" smtClean="0"/>
            </a:br>
            <a:r>
              <a:rPr lang="en-US" sz="3200" dirty="0" smtClean="0"/>
              <a:t>    flow that needs data to be communicated.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2600" y="76200"/>
            <a:ext cx="5638800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err="1" smtClean="0"/>
              <a:t>Servlets</a:t>
            </a:r>
            <a:r>
              <a:rPr lang="en-US" sz="6000" dirty="0" smtClean="0"/>
              <a:t> &amp; JSPs </a:t>
            </a:r>
            <a:endParaRPr lang="en-US" sz="60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371600"/>
            <a:ext cx="7848600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We are given objects to use , but we will   </a:t>
            </a:r>
            <a:br>
              <a:rPr lang="en-US" sz="3200" dirty="0" smtClean="0"/>
            </a:br>
            <a:r>
              <a:rPr lang="en-US" sz="3200" dirty="0" smtClean="0"/>
              <a:t>    need to do the “push” and “pull” of data   </a:t>
            </a:r>
            <a:br>
              <a:rPr lang="en-US" sz="3200" dirty="0" smtClean="0"/>
            </a:br>
            <a:r>
              <a:rPr lang="en-US" sz="3200" dirty="0" smtClean="0"/>
              <a:t>    ourselves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124200"/>
            <a:ext cx="7848600" cy="156966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</a:t>
            </a:r>
            <a:r>
              <a:rPr lang="en-US" sz="3200" dirty="0" err="1" smtClean="0"/>
              <a:t>Servlet</a:t>
            </a:r>
            <a:r>
              <a:rPr lang="en-US" sz="3200" dirty="0" smtClean="0"/>
              <a:t> places the business data into the </a:t>
            </a:r>
            <a:br>
              <a:rPr lang="en-US" sz="3200" dirty="0" smtClean="0"/>
            </a:br>
            <a:r>
              <a:rPr lang="en-US" sz="3200" dirty="0" smtClean="0"/>
              <a:t>   Session or Request object , and the JSP </a:t>
            </a:r>
            <a:br>
              <a:rPr lang="en-US" sz="3200" dirty="0" smtClean="0"/>
            </a:br>
            <a:r>
              <a:rPr lang="en-US" sz="3200" dirty="0" smtClean="0"/>
              <a:t>   accesses it. </a:t>
            </a:r>
            <a:endParaRPr lang="en-US" sz="32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7791</TotalTime>
  <Words>1286</Words>
  <Application>Microsoft Office PowerPoint</Application>
  <PresentationFormat>On-screen Show (4:3)</PresentationFormat>
  <Paragraphs>296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Amila</dc:creator>
  <cp:lastModifiedBy>Ajantha</cp:lastModifiedBy>
  <cp:revision>296</cp:revision>
  <dcterms:created xsi:type="dcterms:W3CDTF">2016-06-27T13:04:37Z</dcterms:created>
  <dcterms:modified xsi:type="dcterms:W3CDTF">2017-09-30T03:47:17Z</dcterms:modified>
</cp:coreProperties>
</file>