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72" r:id="rId13"/>
    <p:sldId id="274" r:id="rId14"/>
    <p:sldId id="275" r:id="rId15"/>
    <p:sldId id="265" r:id="rId16"/>
    <p:sldId id="276" r:id="rId17"/>
    <p:sldId id="277" r:id="rId18"/>
    <p:sldId id="278" r:id="rId19"/>
    <p:sldId id="269" r:id="rId20"/>
    <p:sldId id="270" r:id="rId21"/>
    <p:sldId id="271" r:id="rId22"/>
    <p:sldId id="280" r:id="rId23"/>
    <p:sldId id="281" r:id="rId24"/>
    <p:sldId id="264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49"/>
    <a:srgbClr val="7692FF"/>
    <a:srgbClr val="6EB141"/>
    <a:srgbClr val="BABABA"/>
    <a:srgbClr val="CC7832"/>
    <a:srgbClr val="6FB242"/>
    <a:srgbClr val="FF7619"/>
    <a:srgbClr val="6E6E6E"/>
    <a:srgbClr val="6897BB"/>
    <a:srgbClr val="FFC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1"/>
    <p:restoredTop sz="78640"/>
  </p:normalViewPr>
  <p:slideViewPr>
    <p:cSldViewPr snapToGrid="0" snapToObjects="1">
      <p:cViewPr varScale="1">
        <p:scale>
          <a:sx n="174" d="100"/>
          <a:sy n="174" d="100"/>
        </p:scale>
        <p:origin x="2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B5FF-AC0A-8143-9CE3-7CF8D22E3A3F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CDA7-1A8B-6E40-88EB-952C2E72D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20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5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61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Let´s</a:t>
            </a:r>
            <a:r>
              <a:rPr lang="de-DE" dirty="0"/>
              <a:t>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Notes-App-demo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at Facebook,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migrated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TypeScript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555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noProof="0" dirty="0"/>
              <a:t>User navigates localhost:3000.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api.server.ts</a:t>
            </a:r>
            <a:r>
              <a:rPr lang="en-GB" noProof="0" dirty="0"/>
              <a:t> returns </a:t>
            </a:r>
            <a:r>
              <a:rPr lang="en-GB" noProof="0" dirty="0" err="1"/>
              <a:t>index.html</a:t>
            </a:r>
            <a:r>
              <a:rPr lang="en-GB" noProof="0" dirty="0"/>
              <a:t> and </a:t>
            </a:r>
            <a:r>
              <a:rPr lang="en-GB" noProof="0" dirty="0" err="1"/>
              <a:t>Root.client.tsx</a:t>
            </a:r>
            <a:r>
              <a:rPr lang="en-GB" noProof="0" dirty="0"/>
              <a:t> component is rendered.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Root.client.tsx</a:t>
            </a:r>
            <a:r>
              <a:rPr lang="en-GB" noProof="0" dirty="0"/>
              <a:t> triggers initial server component render by querying a certain URL using a location object that represents the current app state (navigation etc).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Server components get rendered on the server, native HTML and Client components are sent to the client using a certain </a:t>
            </a:r>
            <a:r>
              <a:rPr lang="en-GB" noProof="0" dirty="0" err="1"/>
              <a:t>streamable</a:t>
            </a:r>
            <a:r>
              <a:rPr lang="en-GB" noProof="0" dirty="0"/>
              <a:t> format.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Client components are rendered on the client. Updates from the server are streamed in order to update the view.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49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noProof="0" dirty="0"/>
              <a:t>The whole component tree gets </a:t>
            </a:r>
            <a:r>
              <a:rPr lang="en-GB" noProof="0" dirty="0" err="1"/>
              <a:t>rerendered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Client state is *not* impacted!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readRoot</a:t>
            </a:r>
            <a:r>
              <a:rPr lang="en-GB" noProof="0" dirty="0"/>
              <a:t>() is a function provided by a webpack plugin (react-server-</a:t>
            </a:r>
            <a:r>
              <a:rPr lang="en-GB" noProof="0" dirty="0" err="1"/>
              <a:t>dom</a:t>
            </a:r>
            <a:r>
              <a:rPr lang="en-GB" noProof="0" dirty="0"/>
              <a:t>-webpack). It is able to parse the </a:t>
            </a:r>
            <a:r>
              <a:rPr lang="en-GB" noProof="0" dirty="0" err="1"/>
              <a:t>streamable</a:t>
            </a:r>
            <a:r>
              <a:rPr lang="en-GB" noProof="0" dirty="0"/>
              <a:t> format and trigger React rendering on the client side.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Question: Any idea, why caching was implemented at that point?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19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noProof="0" dirty="0"/>
              <a:t>Lets go through some parts of the app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App.server.tsx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NoteList.server.tsx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SidebarNote.tsx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SidebarNote.client.tsx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Demonstrate what happens with slow internet!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Don´t forget to say something about </a:t>
            </a:r>
            <a:r>
              <a:rPr lang="en-GB" noProof="0" dirty="0" err="1"/>
              <a:t>useTransition</a:t>
            </a:r>
            <a:r>
              <a:rPr lang="en-GB" noProof="0" dirty="0"/>
              <a:t>()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Note.server.tsx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NoteEditor.client.tsx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Saving a note, invalidating the cache, </a:t>
            </a:r>
            <a:r>
              <a:rPr lang="en-GB" noProof="0" dirty="0" err="1"/>
              <a:t>rerender</a:t>
            </a:r>
            <a:r>
              <a:rPr lang="en-GB" noProof="0" dirty="0"/>
              <a:t> the app, navigate to update app state</a:t>
            </a:r>
          </a:p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72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966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84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45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Demonstration on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LoadingWaterfall_Demo</a:t>
            </a:r>
            <a:r>
              <a:rPr lang="de-DE" dirty="0"/>
              <a:t>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Waterfall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27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waterfall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68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44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accept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waterfall</a:t>
            </a:r>
            <a:r>
              <a:rPr lang="de-DE" dirty="0"/>
              <a:t>. So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waterfall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locate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Still a </a:t>
            </a:r>
            <a:r>
              <a:rPr lang="de-DE" dirty="0" err="1"/>
              <a:t>waterfall</a:t>
            </a:r>
            <a:r>
              <a:rPr lang="de-DE" dirty="0"/>
              <a:t> but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operating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shorter</a:t>
            </a:r>
            <a:r>
              <a:rPr lang="de-DE" dirty="0"/>
              <a:t> in </a:t>
            </a:r>
            <a:r>
              <a:rPr lang="de-DE" dirty="0" err="1"/>
              <a:t>general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01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Old: Client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New: Server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useful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Client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important</a:t>
            </a:r>
            <a:r>
              <a:rPr lang="de-DE" dirty="0"/>
              <a:t>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high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78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12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We´ve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client-server </a:t>
            </a:r>
            <a:r>
              <a:rPr lang="de-DE" dirty="0" err="1"/>
              <a:t>waterfall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.</a:t>
            </a:r>
          </a:p>
          <a:p>
            <a:r>
              <a:rPr lang="de-DE" dirty="0"/>
              <a:t>- Server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rendered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native HTML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1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FB177-34DD-1B41-A70C-41E31E6E7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608ECC-3708-D649-AC07-F371B4271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3D55C-61E8-1A41-B12B-4FABC1E0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F5376-6747-3645-A3AA-9D7056F8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66027F-D5D0-994E-A998-1A1E2548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18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8C4CE-CD78-B04C-8F95-6CA5A23D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3E47D1-E1BB-4444-8323-B7EFBB972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89AFB-F26B-384D-A649-E1DBEC03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ECE48-3327-EC41-A553-40420FB2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4EF04-D3E3-4747-AC91-6CBC5CF8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CD5755-0847-724C-B3C8-A7BBAFCFD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BD47FB-E6A6-0A49-9C82-700C71D65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39341-2FCE-0D4A-AEE9-05FFA5FB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E84B67-8E97-D745-8EDE-A1C17558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B876D-8233-D740-AE36-B24E6121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1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777E7-8A8F-C24C-816F-6C8C824D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1F88A-A61A-2F49-BF21-6A684B22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4E873-AA6D-B64D-9349-42141DF7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FB5AA-DD5E-B541-A096-6ECEB3EB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ADCFDB-34A4-334E-9BE3-EDB98A4F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09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D1689-14D2-4740-82E2-0213F446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BFB43-DA9C-2F46-A816-3C6015B9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442AB-F00C-D44B-9028-1CF1FFA7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5DC22-97C3-7A4E-BE6E-79EA8BC8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B02B5D-140F-4E43-B2EB-06DBD2C2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8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D96D1-085F-6446-9A6C-8D800AD1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684F8-D983-334F-9E49-28778018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9FCB7E-27F0-5E45-B3B4-6CED8A0F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4F119D-225E-134E-A610-4CCA3271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B1B32F-1834-714C-974D-114FF7D9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55261-FA1F-434C-9CFA-5C9EB811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38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04512-4339-FD43-BB18-60BFB208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2C880B-E090-5745-86F7-933EB39F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B30489-D329-D945-812E-76748C84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084AFB-EC94-184F-87B5-614724E5B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15314A-0E5D-FB42-87DF-A65FA58C9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88FC12-B7D2-6946-979D-FE9F434C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E720F3-41AF-4149-86BF-3AEED7DC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FC8E81-7DF2-134E-8E4E-08F576EE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6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3790F-F3E2-4D45-97C3-2C7AC46A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398FF-973D-1C4E-92F0-81B71FFE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AECFE0-BA0C-EE40-BDA3-62A982B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909BE7-939E-D34B-BD9A-DE5BB99A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00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6DD1FA-19D7-994A-80FD-D8E22B16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596963-4300-6943-985F-CA167E7F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FC1CF1-C5BB-5A42-AF52-6E2335A5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40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E8E50-19DB-8F42-A668-9CBB0C04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880A8-E35A-AC49-A25E-C14C8C1E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0AC903-23F3-614A-8485-EF768BE3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69331A-3E71-2245-8722-786888B5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3DA47-F636-CC47-BED1-6F8B556E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9304B-9BAE-FA49-90F4-4764741A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2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13843-0CE7-6243-B68A-E85820C9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21DDD5-6484-514B-92BD-D00EE7090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767511-C1C5-5246-858F-F3A70ECD7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8FE760-0CFD-A340-8937-4D437E8B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6DE81B-8417-4B44-8677-EB0EA23C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6F2623-7A85-0347-A984-850CFD77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81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3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07D475-6695-2D46-86EB-3E70DFE4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63E890-4AA3-2041-8389-520884A4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0DD0A-86B0-8147-A2C6-19CB811C3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EE4EF-310C-014F-8160-03B08AE54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21A5A-2AC8-6149-842D-123AE9B64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37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B449"/>
                </a:solidFill>
              </a:rPr>
              <a:t>React Server Components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A631BA-BBF2-D147-B21C-8497F1E19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WR 2022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Felix Kammerlander, Alexander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</a:rPr>
              <a:t>Kaserbacher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51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React Server Components</a:t>
            </a:r>
            <a:endParaRPr lang="en-GB" sz="3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0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React Server Components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Foundations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C9EFAC-CE50-9144-8A33-337EBF88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450" y="1127742"/>
            <a:ext cx="4307100" cy="365178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13BAF55-54D3-7F4D-8586-39CC6AE81496}"/>
              </a:ext>
            </a:extLst>
          </p:cNvPr>
          <p:cNvSpPr txBox="1"/>
          <p:nvPr/>
        </p:nvSpPr>
        <p:spPr>
          <a:xfrm>
            <a:off x="872359" y="2307301"/>
            <a:ext cx="231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B449"/>
                </a:solidFill>
              </a:rPr>
              <a:t>Server Components</a:t>
            </a:r>
          </a:p>
          <a:p>
            <a:pPr algn="ctr"/>
            <a:r>
              <a:rPr lang="en-GB" dirty="0">
                <a:solidFill>
                  <a:srgbClr val="FFB449"/>
                </a:solidFill>
              </a:rPr>
              <a:t>*.</a:t>
            </a:r>
            <a:r>
              <a:rPr lang="en-GB" dirty="0" err="1">
                <a:solidFill>
                  <a:srgbClr val="FFB449"/>
                </a:solidFill>
              </a:rPr>
              <a:t>server.tsx</a:t>
            </a:r>
            <a:endParaRPr lang="en-GB" dirty="0">
              <a:solidFill>
                <a:srgbClr val="FFB449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B128B9-C840-2344-84A4-F5C07A5F73A2}"/>
              </a:ext>
            </a:extLst>
          </p:cNvPr>
          <p:cNvSpPr txBox="1"/>
          <p:nvPr/>
        </p:nvSpPr>
        <p:spPr>
          <a:xfrm>
            <a:off x="9006295" y="2307302"/>
            <a:ext cx="247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7692FF"/>
                </a:solidFill>
              </a:rPr>
              <a:t>Client Components</a:t>
            </a:r>
          </a:p>
          <a:p>
            <a:pPr algn="ctr"/>
            <a:r>
              <a:rPr lang="en-GB" dirty="0">
                <a:solidFill>
                  <a:srgbClr val="7692FF"/>
                </a:solidFill>
              </a:rPr>
              <a:t>*.</a:t>
            </a:r>
            <a:r>
              <a:rPr lang="en-GB" dirty="0" err="1">
                <a:solidFill>
                  <a:srgbClr val="7692FF"/>
                </a:solidFill>
              </a:rPr>
              <a:t>client.tsx</a:t>
            </a:r>
            <a:endParaRPr lang="en-GB" dirty="0">
              <a:solidFill>
                <a:srgbClr val="7692FF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84A3743-34D2-A24F-B6BB-2DFC179FF0D1}"/>
              </a:ext>
            </a:extLst>
          </p:cNvPr>
          <p:cNvSpPr txBox="1"/>
          <p:nvPr/>
        </p:nvSpPr>
        <p:spPr>
          <a:xfrm>
            <a:off x="4999761" y="4975612"/>
            <a:ext cx="219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Shared Components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*.tsx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8050592-E3C0-B64F-93E4-A2B7FA32D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148" y="1127741"/>
            <a:ext cx="4334402" cy="36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React Server Components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Foundations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3BAF55-54D3-7F4D-8586-39CC6AE81496}"/>
              </a:ext>
            </a:extLst>
          </p:cNvPr>
          <p:cNvSpPr txBox="1"/>
          <p:nvPr/>
        </p:nvSpPr>
        <p:spPr>
          <a:xfrm>
            <a:off x="714704" y="2065563"/>
            <a:ext cx="231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FFB449"/>
                </a:solidFill>
              </a:rPr>
              <a:t>Server Components</a:t>
            </a:r>
          </a:p>
          <a:p>
            <a:pPr algn="ctr"/>
            <a:r>
              <a:rPr lang="en-GB">
                <a:solidFill>
                  <a:srgbClr val="FFB449"/>
                </a:solidFill>
              </a:rPr>
              <a:t>*.server.tsx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B128B9-C840-2344-84A4-F5C07A5F73A2}"/>
              </a:ext>
            </a:extLst>
          </p:cNvPr>
          <p:cNvSpPr txBox="1"/>
          <p:nvPr/>
        </p:nvSpPr>
        <p:spPr>
          <a:xfrm>
            <a:off x="8848640" y="2065564"/>
            <a:ext cx="247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7692FF"/>
                </a:solidFill>
              </a:rPr>
              <a:t>Client Components</a:t>
            </a:r>
          </a:p>
          <a:p>
            <a:pPr algn="ctr"/>
            <a:r>
              <a:rPr lang="en-GB">
                <a:solidFill>
                  <a:srgbClr val="7692FF"/>
                </a:solidFill>
              </a:rPr>
              <a:t>*.client.tsx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84A3743-34D2-A24F-B6BB-2DFC179FF0D1}"/>
              </a:ext>
            </a:extLst>
          </p:cNvPr>
          <p:cNvSpPr txBox="1"/>
          <p:nvPr/>
        </p:nvSpPr>
        <p:spPr>
          <a:xfrm>
            <a:off x="4842106" y="2065562"/>
            <a:ext cx="219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Shared Components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*.tsx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43D85ED-170A-A144-A3FC-AD8A8F82DE4B}"/>
              </a:ext>
            </a:extLst>
          </p:cNvPr>
          <p:cNvSpPr txBox="1">
            <a:spLocks/>
          </p:cNvSpPr>
          <p:nvPr/>
        </p:nvSpPr>
        <p:spPr>
          <a:xfrm>
            <a:off x="1121455" y="3036937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to the server:</a:t>
            </a:r>
          </a:p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Database, files, …</a:t>
            </a:r>
          </a:p>
        </p:txBody>
      </p:sp>
      <p:pic>
        <p:nvPicPr>
          <p:cNvPr id="9" name="Grafik 8" descr="Marke folgen mit einfarbiger Füllung">
            <a:extLst>
              <a:ext uri="{FF2B5EF4-FFF2-40B4-BE49-F238E27FC236}">
                <a16:creationId xmlns:a16="http://schemas.microsoft.com/office/drawing/2014/main" id="{37AA7308-B379-9748-8761-6694CAB45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750" y="3084877"/>
            <a:ext cx="236087" cy="236087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75BBBD2F-122A-4945-800D-C65BC44AC181}"/>
              </a:ext>
            </a:extLst>
          </p:cNvPr>
          <p:cNvSpPr txBox="1">
            <a:spLocks/>
          </p:cNvSpPr>
          <p:nvPr/>
        </p:nvSpPr>
        <p:spPr>
          <a:xfrm>
            <a:off x="1121455" y="3921558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Can render server components, client components, native HTML elements</a:t>
            </a:r>
          </a:p>
        </p:txBody>
      </p:sp>
      <p:pic>
        <p:nvPicPr>
          <p:cNvPr id="16" name="Grafik 15" descr="Marke folgen mit einfarbiger Füllung">
            <a:extLst>
              <a:ext uri="{FF2B5EF4-FFF2-40B4-BE49-F238E27FC236}">
                <a16:creationId xmlns:a16="http://schemas.microsoft.com/office/drawing/2014/main" id="{2F52F1A0-AFCD-134A-9456-DA04AC545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750" y="3969498"/>
            <a:ext cx="236087" cy="236087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A8D2D826-B9DA-9941-A369-51183229EF5E}"/>
              </a:ext>
            </a:extLst>
          </p:cNvPr>
          <p:cNvSpPr txBox="1">
            <a:spLocks/>
          </p:cNvSpPr>
          <p:nvPr/>
        </p:nvSpPr>
        <p:spPr>
          <a:xfrm>
            <a:off x="9414117" y="2886612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useEffect</a:t>
            </a:r>
          </a:p>
        </p:txBody>
      </p:sp>
      <p:pic>
        <p:nvPicPr>
          <p:cNvPr id="18" name="Grafik 17" descr="Marke folgen mit einfarbiger Füllung">
            <a:extLst>
              <a:ext uri="{FF2B5EF4-FFF2-40B4-BE49-F238E27FC236}">
                <a16:creationId xmlns:a16="http://schemas.microsoft.com/office/drawing/2014/main" id="{69C67DB5-564F-6343-BBEC-A26699C2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1412" y="2934552"/>
            <a:ext cx="236087" cy="236087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0FBE778F-DC4E-7248-B9F1-302A552280B0}"/>
              </a:ext>
            </a:extLst>
          </p:cNvPr>
          <p:cNvSpPr txBox="1">
            <a:spLocks/>
          </p:cNvSpPr>
          <p:nvPr/>
        </p:nvSpPr>
        <p:spPr>
          <a:xfrm>
            <a:off x="9414117" y="3252705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useState</a:t>
            </a:r>
          </a:p>
        </p:txBody>
      </p:sp>
      <p:pic>
        <p:nvPicPr>
          <p:cNvPr id="20" name="Grafik 19" descr="Marke folgen mit einfarbiger Füllung">
            <a:extLst>
              <a:ext uri="{FF2B5EF4-FFF2-40B4-BE49-F238E27FC236}">
                <a16:creationId xmlns:a16="http://schemas.microsoft.com/office/drawing/2014/main" id="{BA4E0B24-B34F-864F-9B73-0D74ED395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1412" y="3300645"/>
            <a:ext cx="236087" cy="236087"/>
          </a:xfrm>
          <a:prstGeom prst="rect">
            <a:avLst/>
          </a:prstGeom>
        </p:spPr>
      </p:pic>
      <p:sp>
        <p:nvSpPr>
          <p:cNvPr id="21" name="Titel 1">
            <a:extLst>
              <a:ext uri="{FF2B5EF4-FFF2-40B4-BE49-F238E27FC236}">
                <a16:creationId xmlns:a16="http://schemas.microsoft.com/office/drawing/2014/main" id="{701F45DE-09B5-6043-894D-D92533AE2E27}"/>
              </a:ext>
            </a:extLst>
          </p:cNvPr>
          <p:cNvSpPr txBox="1">
            <a:spLocks/>
          </p:cNvSpPr>
          <p:nvPr/>
        </p:nvSpPr>
        <p:spPr>
          <a:xfrm>
            <a:off x="9414117" y="3620908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 browser only APIs</a:t>
            </a:r>
          </a:p>
        </p:txBody>
      </p:sp>
      <p:pic>
        <p:nvPicPr>
          <p:cNvPr id="22" name="Grafik 21" descr="Marke folgen mit einfarbiger Füllung">
            <a:extLst>
              <a:ext uri="{FF2B5EF4-FFF2-40B4-BE49-F238E27FC236}">
                <a16:creationId xmlns:a16="http://schemas.microsoft.com/office/drawing/2014/main" id="{5070E282-D569-3846-B7FD-43DC60BB3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1412" y="3668848"/>
            <a:ext cx="236087" cy="236087"/>
          </a:xfrm>
          <a:prstGeom prst="rect">
            <a:avLst/>
          </a:prstGeom>
        </p:spPr>
      </p:pic>
      <p:sp>
        <p:nvSpPr>
          <p:cNvPr id="23" name="Titel 1">
            <a:extLst>
              <a:ext uri="{FF2B5EF4-FFF2-40B4-BE49-F238E27FC236}">
                <a16:creationId xmlns:a16="http://schemas.microsoft.com/office/drawing/2014/main" id="{4AFE0B5E-AB3A-BB4B-A8F5-ABF3BDAD66DB}"/>
              </a:ext>
            </a:extLst>
          </p:cNvPr>
          <p:cNvSpPr txBox="1">
            <a:spLocks/>
          </p:cNvSpPr>
          <p:nvPr/>
        </p:nvSpPr>
        <p:spPr>
          <a:xfrm>
            <a:off x="5154811" y="3084877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Can be used on the server as well as on the client</a:t>
            </a:r>
          </a:p>
        </p:txBody>
      </p:sp>
      <p:pic>
        <p:nvPicPr>
          <p:cNvPr id="24" name="Grafik 23" descr="Marke folgen mit einfarbiger Füllung">
            <a:extLst>
              <a:ext uri="{FF2B5EF4-FFF2-40B4-BE49-F238E27FC236}">
                <a16:creationId xmlns:a16="http://schemas.microsoft.com/office/drawing/2014/main" id="{21B48114-2414-2B42-A79E-40E14CB0A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2106" y="3132817"/>
            <a:ext cx="236087" cy="2360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4CA85F-1A7C-7F48-81AE-43A3D073B095}"/>
              </a:ext>
            </a:extLst>
          </p:cNvPr>
          <p:cNvSpPr txBox="1"/>
          <p:nvPr/>
        </p:nvSpPr>
        <p:spPr>
          <a:xfrm>
            <a:off x="1121455" y="4621513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useEffect</a:t>
            </a:r>
          </a:p>
        </p:txBody>
      </p:sp>
      <p:pic>
        <p:nvPicPr>
          <p:cNvPr id="26" name="Grafik 25" descr="Markee nicht mehr folgen mit einfarbiger Füllung">
            <a:extLst>
              <a:ext uri="{FF2B5EF4-FFF2-40B4-BE49-F238E27FC236}">
                <a16:creationId xmlns:a16="http://schemas.microsoft.com/office/drawing/2014/main" id="{677ABFD4-2FAF-2040-B5EA-465D3061A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8" y="4687565"/>
            <a:ext cx="236088" cy="236088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9515CCC4-3409-3E4F-B1CA-9E73DAF3F655}"/>
              </a:ext>
            </a:extLst>
          </p:cNvPr>
          <p:cNvSpPr txBox="1"/>
          <p:nvPr/>
        </p:nvSpPr>
        <p:spPr>
          <a:xfrm>
            <a:off x="1121455" y="4943926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useState</a:t>
            </a:r>
          </a:p>
        </p:txBody>
      </p:sp>
      <p:pic>
        <p:nvPicPr>
          <p:cNvPr id="28" name="Grafik 27" descr="Markee nicht mehr folgen mit einfarbiger Füllung">
            <a:extLst>
              <a:ext uri="{FF2B5EF4-FFF2-40B4-BE49-F238E27FC236}">
                <a16:creationId xmlns:a16="http://schemas.microsoft.com/office/drawing/2014/main" id="{53C7B2D6-A90A-DE40-8ECB-D69DB4F15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8" y="5009978"/>
            <a:ext cx="236088" cy="23608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B40DD7D-F713-A244-95F0-40C937AA0CBC}"/>
              </a:ext>
            </a:extLst>
          </p:cNvPr>
          <p:cNvSpPr txBox="1"/>
          <p:nvPr/>
        </p:nvSpPr>
        <p:spPr>
          <a:xfrm>
            <a:off x="1121454" y="5313258"/>
            <a:ext cx="2313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Use browser only APIs</a:t>
            </a:r>
          </a:p>
        </p:txBody>
      </p:sp>
      <p:pic>
        <p:nvPicPr>
          <p:cNvPr id="30" name="Grafik 29" descr="Markee nicht mehr folgen mit einfarbiger Füllung">
            <a:extLst>
              <a:ext uri="{FF2B5EF4-FFF2-40B4-BE49-F238E27FC236}">
                <a16:creationId xmlns:a16="http://schemas.microsoft.com/office/drawing/2014/main" id="{4011CD75-1CDA-E946-93AA-43DE85AD9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8" y="5379310"/>
            <a:ext cx="236088" cy="23608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A48E33E-7F28-0740-A7F5-B28EEC8CF498}"/>
              </a:ext>
            </a:extLst>
          </p:cNvPr>
          <p:cNvSpPr txBox="1"/>
          <p:nvPr/>
        </p:nvSpPr>
        <p:spPr>
          <a:xfrm>
            <a:off x="9414117" y="3969498"/>
            <a:ext cx="217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Cannot render server components*</a:t>
            </a:r>
          </a:p>
        </p:txBody>
      </p:sp>
      <p:pic>
        <p:nvPicPr>
          <p:cNvPr id="32" name="Grafik 31" descr="Markee nicht mehr folgen mit einfarbiger Füllung">
            <a:extLst>
              <a:ext uri="{FF2B5EF4-FFF2-40B4-BE49-F238E27FC236}">
                <a16:creationId xmlns:a16="http://schemas.microsoft.com/office/drawing/2014/main" id="{DA9B0DE3-EB85-754A-A152-CB1A91794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1410" y="4035550"/>
            <a:ext cx="236088" cy="236088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69A7A01-1733-DC4F-8D9D-7A67DBED8730}"/>
              </a:ext>
            </a:extLst>
          </p:cNvPr>
          <p:cNvSpPr txBox="1"/>
          <p:nvPr/>
        </p:nvSpPr>
        <p:spPr>
          <a:xfrm>
            <a:off x="9414117" y="4554321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B449"/>
                </a:solidFill>
              </a:rPr>
              <a:t>Access to the server</a:t>
            </a:r>
            <a:endParaRPr lang="en-GB" sz="1800">
              <a:solidFill>
                <a:srgbClr val="FFB449"/>
              </a:solidFill>
            </a:endParaRPr>
          </a:p>
        </p:txBody>
      </p:sp>
      <p:pic>
        <p:nvPicPr>
          <p:cNvPr id="34" name="Grafik 33" descr="Markee nicht mehr folgen mit einfarbiger Füllung">
            <a:extLst>
              <a:ext uri="{FF2B5EF4-FFF2-40B4-BE49-F238E27FC236}">
                <a16:creationId xmlns:a16="http://schemas.microsoft.com/office/drawing/2014/main" id="{ECB09AA6-AA6A-0045-A9A6-CF8A8FA29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1410" y="4620373"/>
            <a:ext cx="236088" cy="23608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AA36726F-129E-CD48-BA15-2A7D35DE8C49}"/>
              </a:ext>
            </a:extLst>
          </p:cNvPr>
          <p:cNvSpPr txBox="1"/>
          <p:nvPr/>
        </p:nvSpPr>
        <p:spPr>
          <a:xfrm>
            <a:off x="5154813" y="3600166"/>
            <a:ext cx="217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See server and client components</a:t>
            </a:r>
          </a:p>
        </p:txBody>
      </p:sp>
      <p:pic>
        <p:nvPicPr>
          <p:cNvPr id="36" name="Grafik 35" descr="Markee nicht mehr folgen mit einfarbiger Füllung">
            <a:extLst>
              <a:ext uri="{FF2B5EF4-FFF2-40B4-BE49-F238E27FC236}">
                <a16:creationId xmlns:a16="http://schemas.microsoft.com/office/drawing/2014/main" id="{5698D5B4-1B02-764D-937C-7B986132F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2106" y="3666218"/>
            <a:ext cx="236088" cy="2360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4BA8619-73E2-D34D-B61B-4837F69B5059}"/>
              </a:ext>
            </a:extLst>
          </p:cNvPr>
          <p:cNvSpPr txBox="1"/>
          <p:nvPr/>
        </p:nvSpPr>
        <p:spPr>
          <a:xfrm>
            <a:off x="9337498" y="6274676"/>
            <a:ext cx="217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B449"/>
                </a:solidFill>
              </a:rPr>
              <a:t>* Composition works, though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7689DE1-16C3-7F49-B99C-EF251D4E60ED}"/>
              </a:ext>
            </a:extLst>
          </p:cNvPr>
          <p:cNvSpPr txBox="1"/>
          <p:nvPr/>
        </p:nvSpPr>
        <p:spPr>
          <a:xfrm>
            <a:off x="1121453" y="5635671"/>
            <a:ext cx="2313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B449"/>
                </a:solidFill>
              </a:rPr>
              <a:t>Pass event handlers to client components or native elements</a:t>
            </a:r>
          </a:p>
        </p:txBody>
      </p:sp>
      <p:pic>
        <p:nvPicPr>
          <p:cNvPr id="38" name="Grafik 37" descr="Markee nicht mehr folgen mit einfarbiger Füllung">
            <a:extLst>
              <a:ext uri="{FF2B5EF4-FFF2-40B4-BE49-F238E27FC236}">
                <a16:creationId xmlns:a16="http://schemas.microsoft.com/office/drawing/2014/main" id="{7CE01CC7-63B3-BE4F-A446-71B6588C1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7" y="5701723"/>
            <a:ext cx="236088" cy="2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React Server Components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Further Properties of React Server Components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5E4565-5CC4-604A-B0B8-E12C32DE0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2647950"/>
            <a:ext cx="6883400" cy="1562100"/>
          </a:xfrm>
          <a:prstGeom prst="rect">
            <a:avLst/>
          </a:prstGeom>
        </p:spPr>
      </p:pic>
      <p:pic>
        <p:nvPicPr>
          <p:cNvPr id="6" name="Grafik 5" descr="Schließen mit einfarbiger Füllung">
            <a:extLst>
              <a:ext uri="{FF2B5EF4-FFF2-40B4-BE49-F238E27FC236}">
                <a16:creationId xmlns:a16="http://schemas.microsoft.com/office/drawing/2014/main" id="{961CC3A0-8FAF-EA44-8000-AE8A17E44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0186" y="1713186"/>
            <a:ext cx="3431628" cy="343162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1D18D91-D219-A240-AFB2-1E846077269D}"/>
              </a:ext>
            </a:extLst>
          </p:cNvPr>
          <p:cNvSpPr txBox="1"/>
          <p:nvPr/>
        </p:nvSpPr>
        <p:spPr>
          <a:xfrm>
            <a:off x="8355724" y="2217682"/>
            <a:ext cx="278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6EB141"/>
                </a:solidFill>
              </a:rPr>
              <a:t>+ 0.0kB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533EE4EF-6E16-6E4B-92F0-BDE731BBC714}"/>
              </a:ext>
            </a:extLst>
          </p:cNvPr>
          <p:cNvSpPr txBox="1">
            <a:spLocks/>
          </p:cNvSpPr>
          <p:nvPr/>
        </p:nvSpPr>
        <p:spPr>
          <a:xfrm>
            <a:off x="838200" y="1513860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Zero bundle Size</a:t>
            </a:r>
            <a:endParaRPr lang="en-GB" sz="2000" dirty="0">
              <a:solidFill>
                <a:srgbClr val="FFB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React Server Components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Further Properties of React Server Components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533EE4EF-6E16-6E4B-92F0-BDE731BBC714}"/>
              </a:ext>
            </a:extLst>
          </p:cNvPr>
          <p:cNvSpPr txBox="1">
            <a:spLocks/>
          </p:cNvSpPr>
          <p:nvPr/>
        </p:nvSpPr>
        <p:spPr>
          <a:xfrm>
            <a:off x="838200" y="1513860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Automatic Code Splitting</a:t>
            </a:r>
            <a:endParaRPr lang="en-GB" sz="2000" dirty="0">
              <a:solidFill>
                <a:srgbClr val="FFB449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A5F41B7-8AA6-2A41-B58E-EA09555DAE0A}"/>
              </a:ext>
            </a:extLst>
          </p:cNvPr>
          <p:cNvSpPr txBox="1"/>
          <p:nvPr/>
        </p:nvSpPr>
        <p:spPr>
          <a:xfrm>
            <a:off x="2102068" y="2839391"/>
            <a:ext cx="9354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NoteSkeleton</a:t>
            </a:r>
            <a:r>
              <a:rPr lang="en-GB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({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isEditing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}) =&gt; 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isEditing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NoteEditorSkeleton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/&gt;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NotePreviewSkeleton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“Notes App”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658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“Notes App” 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High Level Overview</a:t>
            </a:r>
          </a:p>
        </p:txBody>
      </p:sp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F547D6CD-2366-8F4B-9C19-D2FBE964B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0216" y="1190853"/>
            <a:ext cx="1028581" cy="10285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C7B619-9B6B-E34B-A704-A0DD1EBDC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473" y="1827098"/>
            <a:ext cx="592852" cy="592852"/>
          </a:xfrm>
          <a:prstGeom prst="rect">
            <a:avLst/>
          </a:prstGeom>
        </p:spPr>
      </p:pic>
      <p:pic>
        <p:nvPicPr>
          <p:cNvPr id="8" name="Grafik 7" descr="Smartphone Silhouette">
            <a:extLst>
              <a:ext uri="{FF2B5EF4-FFF2-40B4-BE49-F238E27FC236}">
                <a16:creationId xmlns:a16="http://schemas.microsoft.com/office/drawing/2014/main" id="{4A58F968-7B7C-274B-8EA5-4DAE06F67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3391" y="1190853"/>
            <a:ext cx="1028581" cy="10285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040415D-F5BA-DE42-B5CA-FC6ED49C8F97}"/>
              </a:ext>
            </a:extLst>
          </p:cNvPr>
          <p:cNvSpPr txBox="1"/>
          <p:nvPr/>
        </p:nvSpPr>
        <p:spPr>
          <a:xfrm>
            <a:off x="7613390" y="2528084"/>
            <a:ext cx="15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7692FF"/>
                </a:solidFill>
              </a:rPr>
              <a:t>Root.client.tsx</a:t>
            </a:r>
            <a:endParaRPr lang="en-GB" dirty="0">
              <a:solidFill>
                <a:srgbClr val="7692FF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22E7792-E3CD-504D-B04E-FF9792B12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52" y="2897416"/>
            <a:ext cx="592852" cy="5928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54BF753-1C3A-BA4E-966C-9F8464A9DB4F}"/>
              </a:ext>
            </a:extLst>
          </p:cNvPr>
          <p:cNvSpPr txBox="1"/>
          <p:nvPr/>
        </p:nvSpPr>
        <p:spPr>
          <a:xfrm>
            <a:off x="3085869" y="3598402"/>
            <a:ext cx="15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B449"/>
                </a:solidFill>
              </a:rPr>
              <a:t>App.server.tsx</a:t>
            </a:r>
            <a:endParaRPr lang="en-GB" dirty="0">
              <a:solidFill>
                <a:srgbClr val="FFB449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CA0147-51A2-C241-A582-5128B29A2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52" y="4054520"/>
            <a:ext cx="592852" cy="59285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36BCB7F-497E-5649-929F-48AE2E36A509}"/>
              </a:ext>
            </a:extLst>
          </p:cNvPr>
          <p:cNvSpPr txBox="1"/>
          <p:nvPr/>
        </p:nvSpPr>
        <p:spPr>
          <a:xfrm>
            <a:off x="2886852" y="4734158"/>
            <a:ext cx="19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B449"/>
                </a:solidFill>
              </a:rPr>
              <a:t>NoteList.server.tsx</a:t>
            </a:r>
            <a:endParaRPr lang="en-GB" dirty="0">
              <a:solidFill>
                <a:srgbClr val="FFB449"/>
              </a:solidFill>
            </a:endParaRPr>
          </a:p>
        </p:txBody>
      </p:sp>
      <p:sp>
        <p:nvSpPr>
          <p:cNvPr id="17" name="Pfeil nach links 16">
            <a:extLst>
              <a:ext uri="{FF2B5EF4-FFF2-40B4-BE49-F238E27FC236}">
                <a16:creationId xmlns:a16="http://schemas.microsoft.com/office/drawing/2014/main" id="{98042B1C-6BBD-3546-981C-DF6CEB055384}"/>
              </a:ext>
            </a:extLst>
          </p:cNvPr>
          <p:cNvSpPr/>
          <p:nvPr/>
        </p:nvSpPr>
        <p:spPr>
          <a:xfrm>
            <a:off x="4270550" y="1283520"/>
            <a:ext cx="3104940" cy="197890"/>
          </a:xfrm>
          <a:prstGeom prst="leftArrow">
            <a:avLst/>
          </a:prstGeom>
          <a:solidFill>
            <a:srgbClr val="FFB449"/>
          </a:solidFill>
          <a:ln>
            <a:solidFill>
              <a:srgbClr val="FFB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/</a:t>
            </a:r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E948269C-DE9E-A541-ADE3-1232A2C73FB5}"/>
              </a:ext>
            </a:extLst>
          </p:cNvPr>
          <p:cNvSpPr/>
          <p:nvPr/>
        </p:nvSpPr>
        <p:spPr>
          <a:xfrm>
            <a:off x="4270551" y="1697086"/>
            <a:ext cx="3104940" cy="197890"/>
          </a:xfrm>
          <a:prstGeom prst="rightArrow">
            <a:avLst/>
          </a:prstGeom>
          <a:solidFill>
            <a:srgbClr val="6FB242"/>
          </a:solidFill>
          <a:ln>
            <a:solidFill>
              <a:srgbClr val="6EB14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20" name="Pfeil nach links 19">
            <a:extLst>
              <a:ext uri="{FF2B5EF4-FFF2-40B4-BE49-F238E27FC236}">
                <a16:creationId xmlns:a16="http://schemas.microsoft.com/office/drawing/2014/main" id="{BB285F5F-418F-3D4D-BB01-42EBF426B0DC}"/>
              </a:ext>
            </a:extLst>
          </p:cNvPr>
          <p:cNvSpPr/>
          <p:nvPr/>
        </p:nvSpPr>
        <p:spPr>
          <a:xfrm>
            <a:off x="4332127" y="2805801"/>
            <a:ext cx="3104940" cy="197890"/>
          </a:xfrm>
          <a:prstGeom prst="leftArrow">
            <a:avLst/>
          </a:prstGeom>
          <a:solidFill>
            <a:srgbClr val="FFB449"/>
          </a:solidFill>
          <a:ln>
            <a:solidFill>
              <a:srgbClr val="FFB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/</a:t>
            </a:r>
            <a:r>
              <a:rPr lang="en-GB" dirty="0" err="1"/>
              <a:t>react?location</a:t>
            </a:r>
            <a:r>
              <a:rPr lang="en-GB" dirty="0"/>
              <a:t>=</a:t>
            </a: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24050FD5-1971-F048-8DB9-A5364F990C98}"/>
              </a:ext>
            </a:extLst>
          </p:cNvPr>
          <p:cNvSpPr/>
          <p:nvPr/>
        </p:nvSpPr>
        <p:spPr>
          <a:xfrm>
            <a:off x="4332127" y="5293525"/>
            <a:ext cx="3104940" cy="197890"/>
          </a:xfrm>
          <a:prstGeom prst="rightArrow">
            <a:avLst/>
          </a:prstGeom>
          <a:solidFill>
            <a:srgbClr val="6FB242"/>
          </a:solidFill>
          <a:ln>
            <a:solidFill>
              <a:srgbClr val="6EB14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0F43C71-88AC-F245-A1A2-0FB1726F6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473" y="5110981"/>
            <a:ext cx="592852" cy="592852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AFA8C1E7-98DB-1248-A7EA-C7374F370AD8}"/>
              </a:ext>
            </a:extLst>
          </p:cNvPr>
          <p:cNvSpPr txBox="1"/>
          <p:nvPr/>
        </p:nvSpPr>
        <p:spPr>
          <a:xfrm>
            <a:off x="7487473" y="5771380"/>
            <a:ext cx="207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692FF"/>
                </a:solidFill>
              </a:rPr>
              <a:t>native  HTML / Client Components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664F9BD-C2CA-EE4F-8001-761BFFF92A4E}"/>
              </a:ext>
            </a:extLst>
          </p:cNvPr>
          <p:cNvSpPr txBox="1"/>
          <p:nvPr/>
        </p:nvSpPr>
        <p:spPr>
          <a:xfrm>
            <a:off x="1838193" y="2158752"/>
            <a:ext cx="14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api.server.ts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 animBg="1"/>
      <p:bldP spid="19" grpId="0" animBg="1"/>
      <p:bldP spid="20" grpId="0" animBg="1"/>
      <p:bldP spid="21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“Notes App” Introduction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Navigation and Rerendering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F50D31-1D6F-3C4C-B5A0-08E229EE2070}"/>
              </a:ext>
            </a:extLst>
          </p:cNvPr>
          <p:cNvSpPr txBox="1"/>
          <p:nvPr/>
        </p:nvSpPr>
        <p:spPr>
          <a:xfrm>
            <a:off x="2003809" y="3957407"/>
            <a:ext cx="796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location context to hold and update the App state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changing the location triggers a fetch and thus a </a:t>
            </a:r>
            <a:r>
              <a:rPr lang="en-GB" dirty="0" err="1">
                <a:solidFill>
                  <a:schemeClr val="bg1"/>
                </a:solidFill>
              </a:rPr>
              <a:t>rerender</a:t>
            </a:r>
            <a:r>
              <a:rPr lang="en-GB" dirty="0">
                <a:solidFill>
                  <a:schemeClr val="bg1"/>
                </a:solidFill>
              </a:rPr>
              <a:t> of the component tree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caching is used in order to prevent too many </a:t>
            </a:r>
            <a:r>
              <a:rPr lang="en-GB" dirty="0" err="1">
                <a:solidFill>
                  <a:schemeClr val="bg1"/>
                </a:solidFill>
              </a:rPr>
              <a:t>rerenders</a:t>
            </a:r>
            <a:r>
              <a:rPr lang="en-GB" dirty="0">
                <a:solidFill>
                  <a:schemeClr val="bg1"/>
                </a:solidFill>
              </a:rPr>
              <a:t>  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59E629F-CBF7-814E-BCB0-52610E092D31}"/>
              </a:ext>
            </a:extLst>
          </p:cNvPr>
          <p:cNvSpPr txBox="1"/>
          <p:nvPr/>
        </p:nvSpPr>
        <p:spPr>
          <a:xfrm>
            <a:off x="1826497" y="1891157"/>
            <a:ext cx="85390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response = </a:t>
            </a:r>
            <a:r>
              <a:rPr lang="en-GB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useServerResponse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(location)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&lt;LocationContext.Provider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{{location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setLocation}}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{response.</a:t>
            </a:r>
            <a:r>
              <a:rPr lang="en-GB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readRoot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()}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&lt;/LocationContext.Provider&gt;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3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“Notes App” 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Walkthrough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0FA0E5-1F64-7C48-899A-4F00B303F7F4}"/>
              </a:ext>
            </a:extLst>
          </p:cNvPr>
          <p:cNvSpPr txBox="1">
            <a:spLocks/>
          </p:cNvSpPr>
          <p:nvPr/>
        </p:nvSpPr>
        <p:spPr>
          <a:xfrm>
            <a:off x="1524000" y="3048376"/>
            <a:ext cx="9144000" cy="76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b="1" dirty="0">
                <a:solidFill>
                  <a:srgbClr val="FFB449"/>
                </a:solidFill>
              </a:rPr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22736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 – Statistics Page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9252B9-6ADC-4E4E-8C60-BD0B5919198B}"/>
              </a:ext>
            </a:extLst>
          </p:cNvPr>
          <p:cNvSpPr txBox="1">
            <a:spLocks/>
          </p:cNvSpPr>
          <p:nvPr/>
        </p:nvSpPr>
        <p:spPr>
          <a:xfrm>
            <a:off x="1587062" y="3684252"/>
            <a:ext cx="9144000" cy="761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FFB449"/>
                </a:solidFill>
              </a:rPr>
              <a:t>Branch: ex01</a:t>
            </a:r>
          </a:p>
        </p:txBody>
      </p:sp>
    </p:spTree>
    <p:extLst>
      <p:ext uri="{BB962C8B-B14F-4D97-AF65-F5344CB8AC3E}">
        <p14:creationId xmlns:p14="http://schemas.microsoft.com/office/powerpoint/2010/main" val="17231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B449"/>
                </a:solidFill>
              </a:rPr>
              <a:t>Agenda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D31B9D9-7EC5-084F-AF73-FDBAD1AE4395}"/>
              </a:ext>
            </a:extLst>
          </p:cNvPr>
          <p:cNvSpPr txBox="1">
            <a:spLocks/>
          </p:cNvSpPr>
          <p:nvPr/>
        </p:nvSpPr>
        <p:spPr>
          <a:xfrm>
            <a:off x="1549829" y="1276618"/>
            <a:ext cx="8121868" cy="5393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Introduction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	Client Server Waterfalls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React Server Components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Foundations</a:t>
            </a:r>
            <a:endParaRPr lang="en-GB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	Further Properties of RSC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“Notes-App“ Overview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i="1" dirty="0">
                <a:solidFill>
                  <a:srgbClr val="FFB449"/>
                </a:solidFill>
              </a:rPr>
              <a:t>Coffee Break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Exercises Part 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i="1" dirty="0">
                <a:solidFill>
                  <a:srgbClr val="FFB449"/>
                </a:solidFill>
              </a:rPr>
              <a:t>Lunch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/>
                </a:solidFill>
              </a:rPr>
              <a:t>Exercises Part II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/>
                </a:solidFill>
              </a:rPr>
              <a:t>Live-Coding Exercise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i="1" dirty="0">
                <a:solidFill>
                  <a:srgbClr val="FFB449"/>
                </a:solidFill>
              </a:rPr>
              <a:t>Coffee Break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/>
                </a:solidFill>
              </a:rPr>
              <a:t>Frameworks &amp; Tooling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/>
                </a:solidFill>
              </a:rPr>
              <a:t>Discussion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II – Favourites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1C52D70-425C-6B42-B7B0-9E65FD8C2BAB}"/>
              </a:ext>
            </a:extLst>
          </p:cNvPr>
          <p:cNvSpPr txBox="1">
            <a:spLocks/>
          </p:cNvSpPr>
          <p:nvPr/>
        </p:nvSpPr>
        <p:spPr>
          <a:xfrm>
            <a:off x="1524000" y="3809623"/>
            <a:ext cx="9144000" cy="1056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FFB449"/>
                </a:solidFill>
              </a:rPr>
              <a:t>Branch: ex02</a:t>
            </a:r>
          </a:p>
          <a:p>
            <a:endParaRPr lang="en-GB" sz="3600" b="1" dirty="0">
              <a:solidFill>
                <a:srgbClr val="FFB449"/>
              </a:solidFill>
            </a:endParaRPr>
          </a:p>
          <a:p>
            <a:r>
              <a:rPr lang="en-GB" sz="3600" b="1" dirty="0">
                <a:solidFill>
                  <a:srgbClr val="FFB449"/>
                </a:solidFill>
              </a:rPr>
              <a:t>Please run </a:t>
            </a:r>
            <a:r>
              <a:rPr lang="en-GB" sz="3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seed</a:t>
            </a:r>
            <a:r>
              <a:rPr lang="en-GB" sz="3600" dirty="0">
                <a:solidFill>
                  <a:srgbClr val="FFB4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FFB449"/>
                </a:solidFill>
              </a:rPr>
              <a:t>once again!</a:t>
            </a:r>
          </a:p>
        </p:txBody>
      </p:sp>
    </p:spTree>
    <p:extLst>
      <p:ext uri="{BB962C8B-B14F-4D97-AF65-F5344CB8AC3E}">
        <p14:creationId xmlns:p14="http://schemas.microsoft.com/office/powerpoint/2010/main" val="247964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III – Improving the App</a:t>
            </a:r>
          </a:p>
        </p:txBody>
      </p:sp>
    </p:spTree>
    <p:extLst>
      <p:ext uri="{BB962C8B-B14F-4D97-AF65-F5344CB8AC3E}">
        <p14:creationId xmlns:p14="http://schemas.microsoft.com/office/powerpoint/2010/main" val="137614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III – Improving the App</a:t>
            </a:r>
          </a:p>
        </p:txBody>
      </p:sp>
    </p:spTree>
    <p:extLst>
      <p:ext uri="{BB962C8B-B14F-4D97-AF65-F5344CB8AC3E}">
        <p14:creationId xmlns:p14="http://schemas.microsoft.com/office/powerpoint/2010/main" val="414152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2BEC-EC24-F241-8993-EFDED151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800" b="1" dirty="0">
                <a:solidFill>
                  <a:srgbClr val="FFB449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0B0C-313F-9841-BA6A-7F61E079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solidFill>
                  <a:schemeClr val="bg1"/>
                </a:solidFill>
              </a:rPr>
              <a:t>What would we need for production usage?</a:t>
            </a:r>
          </a:p>
          <a:p>
            <a:r>
              <a:rPr lang="en-DE" dirty="0">
                <a:solidFill>
                  <a:schemeClr val="bg1"/>
                </a:solidFill>
              </a:rPr>
              <a:t>What are current limits?</a:t>
            </a:r>
          </a:p>
          <a:p>
            <a:r>
              <a:rPr lang="en-DE" dirty="0">
                <a:solidFill>
                  <a:schemeClr val="bg1"/>
                </a:solidFill>
              </a:rPr>
              <a:t>What are current use-cases?</a:t>
            </a:r>
          </a:p>
          <a:p>
            <a:r>
              <a:rPr lang="en-DE" dirty="0">
                <a:solidFill>
                  <a:schemeClr val="bg1"/>
                </a:solidFill>
              </a:rPr>
              <a:t>What are patterns and architectural considerations?</a:t>
            </a:r>
          </a:p>
        </p:txBody>
      </p:sp>
    </p:spTree>
    <p:extLst>
      <p:ext uri="{BB962C8B-B14F-4D97-AF65-F5344CB8AC3E}">
        <p14:creationId xmlns:p14="http://schemas.microsoft.com/office/powerpoint/2010/main" val="277003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References</a:t>
            </a:r>
            <a:endParaRPr lang="en-GB" sz="2000" dirty="0">
              <a:solidFill>
                <a:srgbClr val="FFB449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0134E-EBA2-504D-B6E2-9C528795F0A1}"/>
              </a:ext>
            </a:extLst>
          </p:cNvPr>
          <p:cNvSpPr txBox="1"/>
          <p:nvPr/>
        </p:nvSpPr>
        <p:spPr>
          <a:xfrm>
            <a:off x="2521069" y="1026869"/>
            <a:ext cx="6094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Introducing Zero-Bundle-Size React Server Components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Dan Abramov, Lauren Tan, Joseph Savona, Sebastian </a:t>
            </a:r>
            <a:r>
              <a:rPr lang="en-GB" sz="1400" dirty="0" err="1">
                <a:solidFill>
                  <a:schemeClr val="bg1"/>
                </a:solidFill>
              </a:rPr>
              <a:t>Markbåge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reactjs.org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/blog/2020/12/21/data-fetching-with-react-server-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components.html</a:t>
            </a: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5626E3D-6DCE-7E41-9A8B-2B2E02E38478}"/>
              </a:ext>
            </a:extLst>
          </p:cNvPr>
          <p:cNvSpPr txBox="1"/>
          <p:nvPr/>
        </p:nvSpPr>
        <p:spPr>
          <a:xfrm>
            <a:off x="2521069" y="1739986"/>
            <a:ext cx="60945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RFC: React Server Components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Dan Abramov, Joseph Savona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github.com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josephsavona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rfcs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/blob/server-components/text/0000-server-components.md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DEEDFC-F79A-EA47-932E-214BF0A232E2}"/>
              </a:ext>
            </a:extLst>
          </p:cNvPr>
          <p:cNvSpPr txBox="1"/>
          <p:nvPr/>
        </p:nvSpPr>
        <p:spPr>
          <a:xfrm>
            <a:off x="2521069" y="3589962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How React server components work: an in-depth guide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Chung Wu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blog.plasmic.app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/posts/how-react-server-components-work/#the-server-client-component-divide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86F27A-366C-1A4C-9776-4AE65F4E6FE8}"/>
              </a:ext>
            </a:extLst>
          </p:cNvPr>
          <p:cNvSpPr txBox="1"/>
          <p:nvPr/>
        </p:nvSpPr>
        <p:spPr>
          <a:xfrm>
            <a:off x="2521069" y="4569768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React component image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www.pngaaa.com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/detail/2507930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DDCD2E-0A59-494B-81AE-0255D17AB30F}"/>
              </a:ext>
            </a:extLst>
          </p:cNvPr>
          <p:cNvSpPr txBox="1"/>
          <p:nvPr/>
        </p:nvSpPr>
        <p:spPr>
          <a:xfrm>
            <a:off x="2521069" y="2610156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server-components-demo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Andrew Clark, Dan Abramov, Joseph Savona, Lauren Tan, Sebastian </a:t>
            </a:r>
            <a:r>
              <a:rPr lang="en-GB" sz="1400" dirty="0" err="1">
                <a:solidFill>
                  <a:schemeClr val="bg1"/>
                </a:solidFill>
              </a:rPr>
              <a:t>Markbåge</a:t>
            </a:r>
            <a:r>
              <a:rPr lang="en-GB" sz="1400" dirty="0">
                <a:solidFill>
                  <a:schemeClr val="bg1"/>
                </a:solidFill>
              </a:rPr>
              <a:t>, Tate Strickland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github.com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reactjs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/server-components-demo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7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Introduction</a:t>
            </a:r>
            <a:endParaRPr lang="en-GB" sz="3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9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54C8C2D-E20D-6842-8861-B403EDF1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18" y="992039"/>
            <a:ext cx="8119963" cy="5357004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81B85B6A-6E7F-FA44-A017-A69992CD916A}"/>
              </a:ext>
            </a:extLst>
          </p:cNvPr>
          <p:cNvSpPr txBox="1">
            <a:spLocks/>
          </p:cNvSpPr>
          <p:nvPr/>
        </p:nvSpPr>
        <p:spPr>
          <a:xfrm>
            <a:off x="838200" y="188329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</p:spTree>
    <p:extLst>
      <p:ext uri="{BB962C8B-B14F-4D97-AF65-F5344CB8AC3E}">
        <p14:creationId xmlns:p14="http://schemas.microsoft.com/office/powerpoint/2010/main" val="166013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Introduction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Client Server Waterfalls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2FE0D4-02B9-7049-91E8-CC6B9604C768}"/>
              </a:ext>
            </a:extLst>
          </p:cNvPr>
          <p:cNvSpPr txBox="1"/>
          <p:nvPr/>
        </p:nvSpPr>
        <p:spPr>
          <a:xfrm>
            <a:off x="1756687" y="2551837"/>
            <a:ext cx="69978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B4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GB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getArtistInfoUrl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(data === 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>
              <a:solidFill>
                <a:srgbClr val="CC783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&lt;ArtistInfo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artistInfo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data.info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&lt;TopTracks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tracks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data.topTracks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&lt;Discography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discography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data.discography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&lt;/ArtistInfo&gt;</a:t>
            </a:r>
          </a:p>
          <a:p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6ED91097-18A9-C349-B949-ACAFFC96559E}"/>
              </a:ext>
            </a:extLst>
          </p:cNvPr>
          <p:cNvSpPr txBox="1">
            <a:spLocks/>
          </p:cNvSpPr>
          <p:nvPr/>
        </p:nvSpPr>
        <p:spPr>
          <a:xfrm>
            <a:off x="9067276" y="2764438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User experience </a:t>
            </a:r>
          </a:p>
        </p:txBody>
      </p:sp>
      <p:pic>
        <p:nvPicPr>
          <p:cNvPr id="21" name="Grafik 20" descr="Marke folgen mit einfarbiger Füllung">
            <a:extLst>
              <a:ext uri="{FF2B5EF4-FFF2-40B4-BE49-F238E27FC236}">
                <a16:creationId xmlns:a16="http://schemas.microsoft.com/office/drawing/2014/main" id="{4D5BCAC7-1E95-5D40-840D-5DFD56E43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4571" y="2812378"/>
            <a:ext cx="236087" cy="23608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6428155E-218A-1B49-8F6F-14AAA8F23AAB}"/>
              </a:ext>
            </a:extLst>
          </p:cNvPr>
          <p:cNvSpPr txBox="1"/>
          <p:nvPr/>
        </p:nvSpPr>
        <p:spPr>
          <a:xfrm>
            <a:off x="9067276" y="3494290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Bad maintenance</a:t>
            </a:r>
          </a:p>
        </p:txBody>
      </p:sp>
      <p:pic>
        <p:nvPicPr>
          <p:cNvPr id="25" name="Grafik 24" descr="Markee nicht mehr folgen mit einfarbiger Füllung">
            <a:extLst>
              <a:ext uri="{FF2B5EF4-FFF2-40B4-BE49-F238E27FC236}">
                <a16:creationId xmlns:a16="http://schemas.microsoft.com/office/drawing/2014/main" id="{10A036E2-64F1-B841-801C-56F3CB6BF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4569" y="3560342"/>
            <a:ext cx="236088" cy="236088"/>
          </a:xfrm>
          <a:prstGeom prst="rect">
            <a:avLst/>
          </a:prstGeom>
        </p:spPr>
      </p:pic>
      <p:sp>
        <p:nvSpPr>
          <p:cNvPr id="26" name="Titel 1">
            <a:extLst>
              <a:ext uri="{FF2B5EF4-FFF2-40B4-BE49-F238E27FC236}">
                <a16:creationId xmlns:a16="http://schemas.microsoft.com/office/drawing/2014/main" id="{6128D265-98C0-4544-BE19-D1EB0C5074D5}"/>
              </a:ext>
            </a:extLst>
          </p:cNvPr>
          <p:cNvSpPr txBox="1">
            <a:spLocks/>
          </p:cNvSpPr>
          <p:nvPr/>
        </p:nvSpPr>
        <p:spPr>
          <a:xfrm>
            <a:off x="9067276" y="3150483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Performance</a:t>
            </a:r>
          </a:p>
        </p:txBody>
      </p:sp>
      <p:pic>
        <p:nvPicPr>
          <p:cNvPr id="27" name="Grafik 26" descr="Marke folgen mit einfarbiger Füllung">
            <a:extLst>
              <a:ext uri="{FF2B5EF4-FFF2-40B4-BE49-F238E27FC236}">
                <a16:creationId xmlns:a16="http://schemas.microsoft.com/office/drawing/2014/main" id="{6F9C34AB-3DB8-F04E-A83A-340E8C4F7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4570" y="3186360"/>
            <a:ext cx="236087" cy="236087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028798A0-39A5-4B49-8EE4-E2A9259AA06D}"/>
              </a:ext>
            </a:extLst>
          </p:cNvPr>
          <p:cNvSpPr txBox="1">
            <a:spLocks/>
          </p:cNvSpPr>
          <p:nvPr/>
        </p:nvSpPr>
        <p:spPr>
          <a:xfrm>
            <a:off x="838200" y="1694599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>
                <a:solidFill>
                  <a:schemeClr val="bg1"/>
                </a:solidFill>
              </a:rPr>
              <a:t>First approach: fetch all data at once:</a:t>
            </a:r>
            <a:endParaRPr lang="en-GB" sz="2000">
              <a:solidFill>
                <a:srgbClr val="FFB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4F92E73-2A56-BE4B-9E90-6854E8960AC5}"/>
              </a:ext>
            </a:extLst>
          </p:cNvPr>
          <p:cNvSpPr txBox="1"/>
          <p:nvPr/>
        </p:nvSpPr>
        <p:spPr>
          <a:xfrm>
            <a:off x="3520519" y="2551837"/>
            <a:ext cx="5150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GB" dirty="0">
              <a:solidFill>
                <a:srgbClr val="E8BF6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&lt;ArtistInfo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&lt;TopTracks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&lt;Discography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&lt;/ArtistInfo&gt;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B259EA50-9A2A-C249-B549-72DFCF42D9FF}"/>
              </a:ext>
            </a:extLst>
          </p:cNvPr>
          <p:cNvSpPr txBox="1">
            <a:spLocks/>
          </p:cNvSpPr>
          <p:nvPr/>
        </p:nvSpPr>
        <p:spPr>
          <a:xfrm>
            <a:off x="838200" y="1694599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So maybe we want our code to look more like this:</a:t>
            </a:r>
            <a:endParaRPr lang="en-GB" sz="2000" dirty="0">
              <a:solidFill>
                <a:srgbClr val="FFB449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39247A8-6B54-8641-8A50-596E522BF850}"/>
              </a:ext>
            </a:extLst>
          </p:cNvPr>
          <p:cNvSpPr txBox="1">
            <a:spLocks/>
          </p:cNvSpPr>
          <p:nvPr/>
        </p:nvSpPr>
        <p:spPr>
          <a:xfrm>
            <a:off x="838199" y="4506116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rgbClr val="FFB449"/>
                </a:solidFill>
              </a:rPr>
              <a:t>But this approach also has some issues…</a:t>
            </a:r>
            <a:endParaRPr lang="en-GB" sz="2000" dirty="0">
              <a:solidFill>
                <a:srgbClr val="FFB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2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7ED8E1-C6C4-764A-9A87-B6537FB2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2026285"/>
            <a:ext cx="820432" cy="820432"/>
          </a:xfrm>
          <a:prstGeom prst="rect">
            <a:avLst/>
          </a:prstGeom>
        </p:spPr>
      </p:pic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EA8808E7-BFB7-F648-80A8-F0FB060CF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3833" y="2247182"/>
            <a:ext cx="1383102" cy="1383102"/>
          </a:xfrm>
          <a:prstGeom prst="rect">
            <a:avLst/>
          </a:prstGeom>
        </p:spPr>
      </p:pic>
      <p:pic>
        <p:nvPicPr>
          <p:cNvPr id="7" name="Grafik 6" descr="Smartphone Silhouette">
            <a:extLst>
              <a:ext uri="{FF2B5EF4-FFF2-40B4-BE49-F238E27FC236}">
                <a16:creationId xmlns:a16="http://schemas.microsoft.com/office/drawing/2014/main" id="{E870D7E8-99D8-BA4B-A0D9-AE722DF13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4131" y="2255809"/>
            <a:ext cx="1374475" cy="1374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B87DFB1-2769-6949-8CF4-C2476702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3077270"/>
            <a:ext cx="820432" cy="820432"/>
          </a:xfrm>
          <a:prstGeom prst="rect">
            <a:avLst/>
          </a:prstGeom>
        </p:spPr>
      </p:pic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85BF3348-A35C-6343-AF67-8DC3D5072139}"/>
              </a:ext>
            </a:extLst>
          </p:cNvPr>
          <p:cNvSpPr/>
          <p:nvPr/>
        </p:nvSpPr>
        <p:spPr>
          <a:xfrm rot="10800000">
            <a:off x="4888983" y="2128053"/>
            <a:ext cx="2329132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21EE7956-9494-1D4E-BD4B-71DC8033FB6F}"/>
              </a:ext>
            </a:extLst>
          </p:cNvPr>
          <p:cNvSpPr/>
          <p:nvPr/>
        </p:nvSpPr>
        <p:spPr>
          <a:xfrm rot="10800000">
            <a:off x="4873805" y="3168975"/>
            <a:ext cx="2329132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5752FC1E-909E-6545-8208-183727D02BB6}"/>
              </a:ext>
            </a:extLst>
          </p:cNvPr>
          <p:cNvSpPr/>
          <p:nvPr/>
        </p:nvSpPr>
        <p:spPr>
          <a:xfrm>
            <a:off x="4888983" y="2477424"/>
            <a:ext cx="2329132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3839B819-6746-C145-9962-68CC1786A677}"/>
              </a:ext>
            </a:extLst>
          </p:cNvPr>
          <p:cNvSpPr/>
          <p:nvPr/>
        </p:nvSpPr>
        <p:spPr>
          <a:xfrm>
            <a:off x="4873805" y="3518346"/>
            <a:ext cx="2329132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9F9ACE2-078F-9749-97C9-955CAA6C9FF9}"/>
              </a:ext>
            </a:extLst>
          </p:cNvPr>
          <p:cNvCxnSpPr/>
          <p:nvPr/>
        </p:nvCxnSpPr>
        <p:spPr>
          <a:xfrm>
            <a:off x="6096000" y="1144438"/>
            <a:ext cx="0" cy="3579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4B7D5C-5366-6646-9664-F3C21CDF9556}"/>
              </a:ext>
            </a:extLst>
          </p:cNvPr>
          <p:cNvSpPr txBox="1"/>
          <p:nvPr/>
        </p:nvSpPr>
        <p:spPr>
          <a:xfrm>
            <a:off x="1537398" y="2828835"/>
            <a:ext cx="50342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GB" dirty="0">
              <a:solidFill>
                <a:srgbClr val="E8BF6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&lt;ArtistInfo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&lt;TopTracks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&lt;Discography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&lt;/ArtistInfo&gt;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BD098EF-AF45-2C41-8595-A5E33F59A106}"/>
              </a:ext>
            </a:extLst>
          </p:cNvPr>
          <p:cNvSpPr txBox="1">
            <a:spLocks/>
          </p:cNvSpPr>
          <p:nvPr/>
        </p:nvSpPr>
        <p:spPr>
          <a:xfrm>
            <a:off x="7071897" y="2840956"/>
            <a:ext cx="1552754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Maintenance</a:t>
            </a:r>
          </a:p>
        </p:txBody>
      </p:sp>
      <p:pic>
        <p:nvPicPr>
          <p:cNvPr id="5" name="Grafik 4" descr="Marke folgen mit einfarbiger Füllung">
            <a:extLst>
              <a:ext uri="{FF2B5EF4-FFF2-40B4-BE49-F238E27FC236}">
                <a16:creationId xmlns:a16="http://schemas.microsoft.com/office/drawing/2014/main" id="{5AFC7BFF-30C3-4346-B8E1-40F68B0F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191" y="2888896"/>
            <a:ext cx="236087" cy="2360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3B555E-7311-CB42-9F82-4F0C75FE13D4}"/>
              </a:ext>
            </a:extLst>
          </p:cNvPr>
          <p:cNvSpPr txBox="1"/>
          <p:nvPr/>
        </p:nvSpPr>
        <p:spPr>
          <a:xfrm>
            <a:off x="7071897" y="3180597"/>
            <a:ext cx="269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Bad user experience 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7C6347-BB74-7146-9F4D-CE57C53FA868}"/>
              </a:ext>
            </a:extLst>
          </p:cNvPr>
          <p:cNvSpPr txBox="1"/>
          <p:nvPr/>
        </p:nvSpPr>
        <p:spPr>
          <a:xfrm>
            <a:off x="7071897" y="3588920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Bad performance</a:t>
            </a:r>
          </a:p>
        </p:txBody>
      </p:sp>
      <p:pic>
        <p:nvPicPr>
          <p:cNvPr id="8" name="Grafik 7" descr="Markee nicht mehr folgen mit einfarbiger Füllung">
            <a:extLst>
              <a:ext uri="{FF2B5EF4-FFF2-40B4-BE49-F238E27FC236}">
                <a16:creationId xmlns:a16="http://schemas.microsoft.com/office/drawing/2014/main" id="{2DD11C61-C447-834F-803F-670B2BD0F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191" y="3280304"/>
            <a:ext cx="236088" cy="236088"/>
          </a:xfrm>
          <a:prstGeom prst="rect">
            <a:avLst/>
          </a:prstGeom>
        </p:spPr>
      </p:pic>
      <p:pic>
        <p:nvPicPr>
          <p:cNvPr id="9" name="Grafik 8" descr="Markee nicht mehr folgen mit einfarbiger Füllung">
            <a:extLst>
              <a:ext uri="{FF2B5EF4-FFF2-40B4-BE49-F238E27FC236}">
                <a16:creationId xmlns:a16="http://schemas.microsoft.com/office/drawing/2014/main" id="{78EE188A-5048-264F-AEE5-BA39E651B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190" y="3671713"/>
            <a:ext cx="236088" cy="2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7ED8E1-C6C4-764A-9A87-B6537FB2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2026285"/>
            <a:ext cx="820432" cy="820432"/>
          </a:xfrm>
          <a:prstGeom prst="rect">
            <a:avLst/>
          </a:prstGeom>
        </p:spPr>
      </p:pic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EA8808E7-BFB7-F648-80A8-F0FB060CF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3833" y="2247182"/>
            <a:ext cx="1383102" cy="1383102"/>
          </a:xfrm>
          <a:prstGeom prst="rect">
            <a:avLst/>
          </a:prstGeom>
        </p:spPr>
      </p:pic>
      <p:pic>
        <p:nvPicPr>
          <p:cNvPr id="7" name="Grafik 6" descr="Smartphone Silhouette">
            <a:extLst>
              <a:ext uri="{FF2B5EF4-FFF2-40B4-BE49-F238E27FC236}">
                <a16:creationId xmlns:a16="http://schemas.microsoft.com/office/drawing/2014/main" id="{E870D7E8-99D8-BA4B-A0D9-AE722DF13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4131" y="2255809"/>
            <a:ext cx="1374475" cy="1374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B87DFB1-2769-6949-8CF4-C2476702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3077270"/>
            <a:ext cx="820432" cy="820432"/>
          </a:xfrm>
          <a:prstGeom prst="rect">
            <a:avLst/>
          </a:prstGeom>
        </p:spPr>
      </p:pic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9F9ACE2-078F-9749-97C9-955CAA6C9FF9}"/>
              </a:ext>
            </a:extLst>
          </p:cNvPr>
          <p:cNvCxnSpPr/>
          <p:nvPr/>
        </p:nvCxnSpPr>
        <p:spPr>
          <a:xfrm>
            <a:off x="6096000" y="1144438"/>
            <a:ext cx="0" cy="3579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8B379D6B-7A3F-804D-8D26-0288CA4440BA}"/>
              </a:ext>
            </a:extLst>
          </p:cNvPr>
          <p:cNvSpPr/>
          <p:nvPr/>
        </p:nvSpPr>
        <p:spPr>
          <a:xfrm rot="10800000">
            <a:off x="2780163" y="2128053"/>
            <a:ext cx="778571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1CB48D31-986C-C44A-9C7C-B4C4B89874CC}"/>
              </a:ext>
            </a:extLst>
          </p:cNvPr>
          <p:cNvSpPr/>
          <p:nvPr/>
        </p:nvSpPr>
        <p:spPr>
          <a:xfrm rot="10800000">
            <a:off x="2764985" y="3168975"/>
            <a:ext cx="778571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5000F9DE-43E7-7F41-B354-051A44C04785}"/>
              </a:ext>
            </a:extLst>
          </p:cNvPr>
          <p:cNvSpPr/>
          <p:nvPr/>
        </p:nvSpPr>
        <p:spPr>
          <a:xfrm>
            <a:off x="2780163" y="2477425"/>
            <a:ext cx="778571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1983DDAB-90F4-2D45-AC96-56549DC6B11D}"/>
              </a:ext>
            </a:extLst>
          </p:cNvPr>
          <p:cNvSpPr/>
          <p:nvPr/>
        </p:nvSpPr>
        <p:spPr>
          <a:xfrm>
            <a:off x="2764985" y="3518347"/>
            <a:ext cx="778571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Pfeil nach rechts 23">
            <a:extLst>
              <a:ext uri="{FF2B5EF4-FFF2-40B4-BE49-F238E27FC236}">
                <a16:creationId xmlns:a16="http://schemas.microsoft.com/office/drawing/2014/main" id="{8A861CE4-605A-064D-96D0-72FABAD2EC12}"/>
              </a:ext>
            </a:extLst>
          </p:cNvPr>
          <p:cNvSpPr/>
          <p:nvPr/>
        </p:nvSpPr>
        <p:spPr>
          <a:xfrm>
            <a:off x="4089392" y="4329227"/>
            <a:ext cx="4013215" cy="260025"/>
          </a:xfrm>
          <a:prstGeom prst="rightArrow">
            <a:avLst/>
          </a:prstGeom>
          <a:solidFill>
            <a:srgbClr val="6FB242"/>
          </a:solidFill>
          <a:ln>
            <a:solidFill>
              <a:srgbClr val="6EB14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A8E4DFB2-C1C4-9940-BB94-FACF09ECF3A8}"/>
              </a:ext>
            </a:extLst>
          </p:cNvPr>
          <p:cNvSpPr/>
          <p:nvPr/>
        </p:nvSpPr>
        <p:spPr>
          <a:xfrm rot="10800000">
            <a:off x="4089392" y="1303146"/>
            <a:ext cx="4013215" cy="260025"/>
          </a:xfrm>
          <a:prstGeom prst="rightArrow">
            <a:avLst/>
          </a:prstGeom>
          <a:solidFill>
            <a:srgbClr val="FF7619"/>
          </a:solidFill>
          <a:ln>
            <a:solidFill>
              <a:srgbClr val="FF761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712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782 0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782 0 " pathEditMode="relative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1183</Words>
  <Application>Microsoft Macintosh PowerPoint</Application>
  <PresentationFormat>Widescreen</PresentationFormat>
  <Paragraphs>178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</vt:lpstr>
      <vt:lpstr>React Server Components</vt:lpstr>
      <vt:lpstr>Agenda</vt:lpstr>
      <vt:lpstr>Introduction</vt:lpstr>
      <vt:lpstr>PowerPoint Presentation</vt:lpstr>
      <vt:lpstr>Introduction Client Server Waterfalls</vt:lpstr>
      <vt:lpstr>Introduction Client Server Waterfalls</vt:lpstr>
      <vt:lpstr>Introduction Client Server Waterfalls</vt:lpstr>
      <vt:lpstr>Introduction Client Server Waterfalls</vt:lpstr>
      <vt:lpstr>Introduction Client Server Waterfalls</vt:lpstr>
      <vt:lpstr>React Server Components</vt:lpstr>
      <vt:lpstr>React Server Components Foundations</vt:lpstr>
      <vt:lpstr>React Server Components Foundations</vt:lpstr>
      <vt:lpstr>React Server Components Further Properties of React Server Components</vt:lpstr>
      <vt:lpstr>React Server Components Further Properties of React Server Components</vt:lpstr>
      <vt:lpstr>“Notes App” Introduction</vt:lpstr>
      <vt:lpstr>“Notes App” Introduction High Level Overview</vt:lpstr>
      <vt:lpstr>“Notes App” Introduction Navigation and Rerendering</vt:lpstr>
      <vt:lpstr>“Notes App” Introduction Walkthrough</vt:lpstr>
      <vt:lpstr>Exercise I – Statistics Page</vt:lpstr>
      <vt:lpstr>Exercise II – Favourites</vt:lpstr>
      <vt:lpstr>Exercise III – Improving the App</vt:lpstr>
      <vt:lpstr>Exercise III – Improving the App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Server Components</dc:title>
  <dc:creator>Felix Kammerlander</dc:creator>
  <cp:lastModifiedBy>Alexander Kaserbacher</cp:lastModifiedBy>
  <cp:revision>77</cp:revision>
  <dcterms:created xsi:type="dcterms:W3CDTF">2022-02-18T08:10:48Z</dcterms:created>
  <dcterms:modified xsi:type="dcterms:W3CDTF">2022-03-11T12:41:08Z</dcterms:modified>
</cp:coreProperties>
</file>