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74" r:id="rId14"/>
    <p:sldId id="275" r:id="rId15"/>
    <p:sldId id="265" r:id="rId16"/>
    <p:sldId id="276" r:id="rId17"/>
    <p:sldId id="277" r:id="rId18"/>
    <p:sldId id="278" r:id="rId19"/>
    <p:sldId id="269" r:id="rId20"/>
    <p:sldId id="270" r:id="rId21"/>
    <p:sldId id="271" r:id="rId22"/>
    <p:sldId id="26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9"/>
    <a:srgbClr val="7692FF"/>
    <a:srgbClr val="6EB141"/>
    <a:srgbClr val="BABABA"/>
    <a:srgbClr val="CC7832"/>
    <a:srgbClr val="6FB242"/>
    <a:srgbClr val="FF7619"/>
    <a:srgbClr val="6E6E6E"/>
    <a:srgbClr val="6897BB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8652"/>
  </p:normalViewPr>
  <p:slideViewPr>
    <p:cSldViewPr snapToGrid="0" snapToObjects="1">
      <p:cViewPr varScale="1">
        <p:scale>
          <a:sx n="122" d="100"/>
          <a:sy n="122" d="100"/>
        </p:scale>
        <p:origin x="2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B5FF-AC0A-8143-9CE3-7CF8D22E3A3F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CDA7-1A8B-6E40-88EB-952C2E72D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0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Let´s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Notes-App-demo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at Facebook,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migrated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TypeScript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5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User navigates localhost:3000.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api.server.ts</a:t>
            </a:r>
            <a:r>
              <a:rPr lang="en-GB" noProof="0" dirty="0"/>
              <a:t> returns </a:t>
            </a:r>
            <a:r>
              <a:rPr lang="en-GB" noProof="0" dirty="0" err="1"/>
              <a:t>index.html</a:t>
            </a:r>
            <a:r>
              <a:rPr lang="en-GB" noProof="0" dirty="0"/>
              <a:t> and </a:t>
            </a:r>
            <a:r>
              <a:rPr lang="en-GB" noProof="0" dirty="0" err="1"/>
              <a:t>Root.client.tsx</a:t>
            </a:r>
            <a:r>
              <a:rPr lang="en-GB" noProof="0" dirty="0"/>
              <a:t> component is rendered.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Root.client.tsx</a:t>
            </a:r>
            <a:r>
              <a:rPr lang="en-GB" noProof="0" dirty="0"/>
              <a:t> triggers initial server component render by querying a certain URL using a location object that represents the current app state (navigation etc).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Server components get rendered on the server, native HTML and Client components are sent to the client using a certain </a:t>
            </a:r>
            <a:r>
              <a:rPr lang="en-GB" noProof="0" dirty="0" err="1"/>
              <a:t>streamable</a:t>
            </a:r>
            <a:r>
              <a:rPr lang="en-GB" noProof="0" dirty="0"/>
              <a:t> format.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Client components are rendered on the client. Updates from the server are streamed in order to update the view.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The whole component tree gets </a:t>
            </a:r>
            <a:r>
              <a:rPr lang="en-GB" noProof="0" dirty="0" err="1"/>
              <a:t>rerendered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Client state is *not* impacted!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readRoot</a:t>
            </a:r>
            <a:r>
              <a:rPr lang="en-GB" noProof="0" dirty="0"/>
              <a:t>() is a function provided by a webpack plugin (react-server-</a:t>
            </a:r>
            <a:r>
              <a:rPr lang="en-GB" noProof="0" dirty="0" err="1"/>
              <a:t>dom</a:t>
            </a:r>
            <a:r>
              <a:rPr lang="en-GB" noProof="0" dirty="0"/>
              <a:t>-webpack). It is able to parse the </a:t>
            </a:r>
            <a:r>
              <a:rPr lang="en-GB" noProof="0" dirty="0" err="1"/>
              <a:t>streamable</a:t>
            </a:r>
            <a:r>
              <a:rPr lang="en-GB" noProof="0" dirty="0"/>
              <a:t> format and trigger React rendering on the client side.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Question: Any idea, why caching was implemented at that point?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1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Lets go through some parts of the app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App.server.tsx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NoteList.server.tsx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Demonstrate what happens with slow internet!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Don´t forget to say something about </a:t>
            </a:r>
            <a:r>
              <a:rPr lang="en-GB" noProof="0" dirty="0" err="1"/>
              <a:t>useTransition</a:t>
            </a:r>
            <a:r>
              <a:rPr lang="en-GB" noProof="0" dirty="0"/>
              <a:t>()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Note.server.tsx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NoteEditor.client.tsx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Saving a note, invalidating the cache, </a:t>
            </a:r>
            <a:r>
              <a:rPr lang="en-GB" noProof="0" dirty="0" err="1"/>
              <a:t>rerender</a:t>
            </a:r>
            <a:r>
              <a:rPr lang="en-GB" noProof="0" dirty="0"/>
              <a:t> the app, navigate to update app state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2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96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Demonstration on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LoadingWaterfall_Demo</a:t>
            </a:r>
            <a:r>
              <a:rPr lang="de-DE" dirty="0"/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7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8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4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. 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Still a </a:t>
            </a:r>
            <a:r>
              <a:rPr lang="de-DE" dirty="0" err="1"/>
              <a:t>waterfall</a:t>
            </a:r>
            <a:r>
              <a:rPr lang="de-DE" dirty="0"/>
              <a:t>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01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Old: 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New: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useful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8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2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We´ve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client-server </a:t>
            </a: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.</a:t>
            </a:r>
          </a:p>
          <a:p>
            <a:r>
              <a:rPr lang="de-DE" dirty="0"/>
              <a:t>- Server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native HTML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B177-34DD-1B41-A70C-41E31E6E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608ECC-3708-D649-AC07-F371B427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55C-61E8-1A41-B12B-4FABC1E0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F5376-6747-3645-A3AA-9D7056F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6027F-D5D0-994E-A998-1A1E254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C4CE-CD78-B04C-8F95-6CA5A23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3E47D1-E1BB-4444-8323-B7EFBB97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89AFB-F26B-384D-A649-E1DBEC03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ECE48-3327-EC41-A553-40420FB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EF04-D3E3-4747-AC91-6CBC5CF8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CD5755-0847-724C-B3C8-A7BBAFCF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D47FB-E6A6-0A49-9C82-700C71D6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9341-2FCE-0D4A-AEE9-05FFA5FB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84B67-8E97-D745-8EDE-A1C1755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B876D-8233-D740-AE36-B24E612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7E7-8A8F-C24C-816F-6C8C824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1F88A-A61A-2F49-BF21-6A684B22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4E873-AA6D-B64D-9349-42141DF7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B5AA-DD5E-B541-A096-6ECEB3E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DCFDB-34A4-334E-9BE3-EDB98A4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D1689-14D2-4740-82E2-0213F446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BFB43-DA9C-2F46-A816-3C6015B9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442AB-F00C-D44B-9028-1CF1FFA7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5DC22-97C3-7A4E-BE6E-79EA8BC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02B5D-140F-4E43-B2EB-06DBD2C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D96D1-085F-6446-9A6C-8D800AD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4F8-D983-334F-9E49-28778018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CB7E-27F0-5E45-B3B4-6CED8A0F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F119D-225E-134E-A610-4CCA3271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1B32F-1834-714C-974D-114FF7D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55261-FA1F-434C-9CFA-5C9EB81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4512-4339-FD43-BB18-60BFB208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C880B-E090-5745-86F7-933EB39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30489-D329-D945-812E-76748C84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084AFB-EC94-184F-87B5-614724E5B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5314A-0E5D-FB42-87DF-A65FA58C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88FC12-B7D2-6946-979D-FE9F434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720F3-41AF-4149-86BF-3AEED7D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FC8E81-7DF2-134E-8E4E-08F576E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790F-F3E2-4D45-97C3-2C7AC46A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398FF-973D-1C4E-92F0-81B71FF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AECFE0-BA0C-EE40-BDA3-62A982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09BE7-939E-D34B-BD9A-DE5BB99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DD1FA-19D7-994A-80FD-D8E22B1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6963-4300-6943-985F-CA167E7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C1CF1-C5BB-5A42-AF52-6E2335A5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E8E50-19DB-8F42-A668-9CBB0C0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880A8-E35A-AC49-A25E-C14C8C1E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0AC903-23F3-614A-8485-EF768BE3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9331A-3E71-2245-8722-786888B5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3DA47-F636-CC47-BED1-6F8B556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9304B-9BAE-FA49-90F4-4764741A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13843-0CE7-6243-B68A-E85820C9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1DDD5-6484-514B-92BD-D00EE709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67511-C1C5-5246-858F-F3A70ECD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FE760-0CFD-A340-8937-4D437E8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DE81B-8417-4B44-8677-EB0EA23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F2623-7A85-0347-A984-850CFD7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3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7D475-6695-2D46-86EB-3E70DFE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3E890-4AA3-2041-8389-520884A4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0DD0A-86B0-8147-A2C6-19CB811C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AD10-2A7C-4E4F-AD3D-CA8C66B60FA3}" type="datetimeFigureOut">
              <a:rPr lang="de-DE" smtClean="0"/>
              <a:t>09.03.22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EE4EF-310C-014F-8160-03B08AE5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21A5A-2AC8-6149-842D-123AE9B6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F491-1EE8-874A-B8EC-13C51DC9C6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449"/>
                </a:solidFill>
              </a:rPr>
              <a:t>React Server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A631BA-BBF2-D147-B21C-8497F1E19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WR 2022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Felix Kammerlander, Alexander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Kaserbacher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React Server Components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C9EFAC-CE50-9144-8A33-337EBF88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450" y="1127742"/>
            <a:ext cx="4307100" cy="36517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872359" y="2307301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 dirty="0">
                <a:solidFill>
                  <a:srgbClr val="FFB449"/>
                </a:solidFill>
              </a:rPr>
              <a:t>*.</a:t>
            </a:r>
            <a:r>
              <a:rPr lang="en-GB" dirty="0" err="1">
                <a:solidFill>
                  <a:srgbClr val="FFB449"/>
                </a:solidFill>
              </a:rPr>
              <a:t>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9006295" y="2307302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 dirty="0">
                <a:solidFill>
                  <a:srgbClr val="7692FF"/>
                </a:solidFill>
              </a:rPr>
              <a:t>*.</a:t>
            </a:r>
            <a:r>
              <a:rPr lang="en-GB" dirty="0" err="1">
                <a:solidFill>
                  <a:srgbClr val="7692FF"/>
                </a:solidFill>
              </a:rPr>
              <a:t>client.tsx</a:t>
            </a:r>
            <a:endParaRPr lang="en-GB" dirty="0">
              <a:solidFill>
                <a:srgbClr val="7692FF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999761" y="497561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050592-E3C0-B64F-93E4-A2B7FA32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48" y="1127741"/>
            <a:ext cx="4334402" cy="36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714704" y="2065563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>
                <a:solidFill>
                  <a:srgbClr val="FFB449"/>
                </a:solidFill>
              </a:rPr>
              <a:t>*.server.tsx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8848640" y="2065564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>
                <a:solidFill>
                  <a:srgbClr val="7692FF"/>
                </a:solidFill>
              </a:rPr>
              <a:t>*.client.tsx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842106" y="206556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43D85ED-170A-A144-A3FC-AD8A8F82DE4B}"/>
              </a:ext>
            </a:extLst>
          </p:cNvPr>
          <p:cNvSpPr txBox="1">
            <a:spLocks/>
          </p:cNvSpPr>
          <p:nvPr/>
        </p:nvSpPr>
        <p:spPr>
          <a:xfrm>
            <a:off x="1121455" y="303693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to the server:</a:t>
            </a:r>
          </a:p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Database, files, …</a:t>
            </a:r>
          </a:p>
        </p:txBody>
      </p:sp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37AA7308-B379-9748-8761-6694CAB4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084877"/>
            <a:ext cx="236087" cy="23608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75BBBD2F-122A-4945-800D-C65BC44AC181}"/>
              </a:ext>
            </a:extLst>
          </p:cNvPr>
          <p:cNvSpPr txBox="1">
            <a:spLocks/>
          </p:cNvSpPr>
          <p:nvPr/>
        </p:nvSpPr>
        <p:spPr>
          <a:xfrm>
            <a:off x="1121455" y="392155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render server components, client components, native HTML elements</a:t>
            </a:r>
          </a:p>
        </p:txBody>
      </p:sp>
      <p:pic>
        <p:nvPicPr>
          <p:cNvPr id="16" name="Grafik 15" descr="Marke folgen mit einfarbiger Füllung">
            <a:extLst>
              <a:ext uri="{FF2B5EF4-FFF2-40B4-BE49-F238E27FC236}">
                <a16:creationId xmlns:a16="http://schemas.microsoft.com/office/drawing/2014/main" id="{2F52F1A0-AFCD-134A-9456-DA04AC54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969498"/>
            <a:ext cx="236087" cy="2360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8D2D826-B9DA-9941-A369-51183229EF5E}"/>
              </a:ext>
            </a:extLst>
          </p:cNvPr>
          <p:cNvSpPr txBox="1">
            <a:spLocks/>
          </p:cNvSpPr>
          <p:nvPr/>
        </p:nvSpPr>
        <p:spPr>
          <a:xfrm>
            <a:off x="9414117" y="2886612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useEffect</a:t>
            </a:r>
          </a:p>
        </p:txBody>
      </p:sp>
      <p:pic>
        <p:nvPicPr>
          <p:cNvPr id="18" name="Grafik 17" descr="Marke folgen mit einfarbiger Füllung">
            <a:extLst>
              <a:ext uri="{FF2B5EF4-FFF2-40B4-BE49-F238E27FC236}">
                <a16:creationId xmlns:a16="http://schemas.microsoft.com/office/drawing/2014/main" id="{69C67DB5-564F-6343-BBEC-A26699C2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2934552"/>
            <a:ext cx="236087" cy="236087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0FBE778F-DC4E-7248-B9F1-302A552280B0}"/>
              </a:ext>
            </a:extLst>
          </p:cNvPr>
          <p:cNvSpPr txBox="1">
            <a:spLocks/>
          </p:cNvSpPr>
          <p:nvPr/>
        </p:nvSpPr>
        <p:spPr>
          <a:xfrm>
            <a:off x="9414117" y="3252705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useState</a:t>
            </a:r>
          </a:p>
        </p:txBody>
      </p:sp>
      <p:pic>
        <p:nvPicPr>
          <p:cNvPr id="20" name="Grafik 19" descr="Marke folgen mit einfarbiger Füllung">
            <a:extLst>
              <a:ext uri="{FF2B5EF4-FFF2-40B4-BE49-F238E27FC236}">
                <a16:creationId xmlns:a16="http://schemas.microsoft.com/office/drawing/2014/main" id="{BA4E0B24-B34F-864F-9B73-0D74ED39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300645"/>
            <a:ext cx="236087" cy="236087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701F45DE-09B5-6043-894D-D92533AE2E27}"/>
              </a:ext>
            </a:extLst>
          </p:cNvPr>
          <p:cNvSpPr txBox="1">
            <a:spLocks/>
          </p:cNvSpPr>
          <p:nvPr/>
        </p:nvSpPr>
        <p:spPr>
          <a:xfrm>
            <a:off x="9414117" y="362090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 browser only APIs</a:t>
            </a:r>
          </a:p>
        </p:txBody>
      </p:sp>
      <p:pic>
        <p:nvPicPr>
          <p:cNvPr id="22" name="Grafik 21" descr="Marke folgen mit einfarbiger Füllung">
            <a:extLst>
              <a:ext uri="{FF2B5EF4-FFF2-40B4-BE49-F238E27FC236}">
                <a16:creationId xmlns:a16="http://schemas.microsoft.com/office/drawing/2014/main" id="{5070E282-D569-3846-B7FD-43DC60BB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668848"/>
            <a:ext cx="236087" cy="236087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4AFE0B5E-AB3A-BB4B-A8F5-ABF3BDAD66DB}"/>
              </a:ext>
            </a:extLst>
          </p:cNvPr>
          <p:cNvSpPr txBox="1">
            <a:spLocks/>
          </p:cNvSpPr>
          <p:nvPr/>
        </p:nvSpPr>
        <p:spPr>
          <a:xfrm>
            <a:off x="5154811" y="308487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be used on the server as well as on the client</a:t>
            </a:r>
          </a:p>
        </p:txBody>
      </p:sp>
      <p:pic>
        <p:nvPicPr>
          <p:cNvPr id="24" name="Grafik 23" descr="Marke folgen mit einfarbiger Füllung">
            <a:extLst>
              <a:ext uri="{FF2B5EF4-FFF2-40B4-BE49-F238E27FC236}">
                <a16:creationId xmlns:a16="http://schemas.microsoft.com/office/drawing/2014/main" id="{21B48114-2414-2B42-A79E-40E14CB0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106" y="3132817"/>
            <a:ext cx="236087" cy="2360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4CA85F-1A7C-7F48-81AE-43A3D073B095}"/>
              </a:ext>
            </a:extLst>
          </p:cNvPr>
          <p:cNvSpPr txBox="1"/>
          <p:nvPr/>
        </p:nvSpPr>
        <p:spPr>
          <a:xfrm>
            <a:off x="1121455" y="4621513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useEffect</a:t>
            </a:r>
          </a:p>
        </p:txBody>
      </p:sp>
      <p:pic>
        <p:nvPicPr>
          <p:cNvPr id="26" name="Grafik 25" descr="Markee nicht mehr folgen mit einfarbiger Füllung">
            <a:extLst>
              <a:ext uri="{FF2B5EF4-FFF2-40B4-BE49-F238E27FC236}">
                <a16:creationId xmlns:a16="http://schemas.microsoft.com/office/drawing/2014/main" id="{677ABFD4-2FAF-2040-B5EA-465D3061A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4687565"/>
            <a:ext cx="236088" cy="23608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515CCC4-3409-3E4F-B1CA-9E73DAF3F655}"/>
              </a:ext>
            </a:extLst>
          </p:cNvPr>
          <p:cNvSpPr txBox="1"/>
          <p:nvPr/>
        </p:nvSpPr>
        <p:spPr>
          <a:xfrm>
            <a:off x="1121455" y="49439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useState</a:t>
            </a:r>
          </a:p>
        </p:txBody>
      </p:sp>
      <p:pic>
        <p:nvPicPr>
          <p:cNvPr id="28" name="Grafik 27" descr="Markee nicht mehr folgen mit einfarbiger Füllung">
            <a:extLst>
              <a:ext uri="{FF2B5EF4-FFF2-40B4-BE49-F238E27FC236}">
                <a16:creationId xmlns:a16="http://schemas.microsoft.com/office/drawing/2014/main" id="{53C7B2D6-A90A-DE40-8ECB-D69DB4F1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009978"/>
            <a:ext cx="236088" cy="2360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B40DD7D-F713-A244-95F0-40C937AA0CBC}"/>
              </a:ext>
            </a:extLst>
          </p:cNvPr>
          <p:cNvSpPr txBox="1"/>
          <p:nvPr/>
        </p:nvSpPr>
        <p:spPr>
          <a:xfrm>
            <a:off x="1121454" y="5313258"/>
            <a:ext cx="231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 browser only APIs</a:t>
            </a:r>
          </a:p>
        </p:txBody>
      </p:sp>
      <p:pic>
        <p:nvPicPr>
          <p:cNvPr id="30" name="Grafik 29" descr="Markee nicht mehr folgen mit einfarbiger Füllung">
            <a:extLst>
              <a:ext uri="{FF2B5EF4-FFF2-40B4-BE49-F238E27FC236}">
                <a16:creationId xmlns:a16="http://schemas.microsoft.com/office/drawing/2014/main" id="{4011CD75-1CDA-E946-93AA-43DE85AD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379310"/>
            <a:ext cx="236088" cy="23608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8E33E-7F28-0740-A7F5-B28EEC8CF498}"/>
              </a:ext>
            </a:extLst>
          </p:cNvPr>
          <p:cNvSpPr txBox="1"/>
          <p:nvPr/>
        </p:nvSpPr>
        <p:spPr>
          <a:xfrm>
            <a:off x="9414117" y="3969498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Cannot render server components*</a:t>
            </a:r>
          </a:p>
        </p:txBody>
      </p:sp>
      <p:pic>
        <p:nvPicPr>
          <p:cNvPr id="32" name="Grafik 31" descr="Markee nicht mehr folgen mit einfarbiger Füllung">
            <a:extLst>
              <a:ext uri="{FF2B5EF4-FFF2-40B4-BE49-F238E27FC236}">
                <a16:creationId xmlns:a16="http://schemas.microsoft.com/office/drawing/2014/main" id="{DA9B0DE3-EB85-754A-A152-CB1A91794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035550"/>
            <a:ext cx="236088" cy="236088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69A7A01-1733-DC4F-8D9D-7A67DBED8730}"/>
              </a:ext>
            </a:extLst>
          </p:cNvPr>
          <p:cNvSpPr txBox="1"/>
          <p:nvPr/>
        </p:nvSpPr>
        <p:spPr>
          <a:xfrm>
            <a:off x="9414117" y="455432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</a:rPr>
              <a:t>Access to the server</a:t>
            </a:r>
            <a:endParaRPr lang="en-GB" sz="1800">
              <a:solidFill>
                <a:srgbClr val="FFB449"/>
              </a:solidFill>
            </a:endParaRPr>
          </a:p>
        </p:txBody>
      </p:sp>
      <p:pic>
        <p:nvPicPr>
          <p:cNvPr id="34" name="Grafik 33" descr="Markee nicht mehr folgen mit einfarbiger Füllung">
            <a:extLst>
              <a:ext uri="{FF2B5EF4-FFF2-40B4-BE49-F238E27FC236}">
                <a16:creationId xmlns:a16="http://schemas.microsoft.com/office/drawing/2014/main" id="{ECB09AA6-AA6A-0045-A9A6-CF8A8FA2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620373"/>
            <a:ext cx="236088" cy="23608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AA36726F-129E-CD48-BA15-2A7D35DE8C49}"/>
              </a:ext>
            </a:extLst>
          </p:cNvPr>
          <p:cNvSpPr txBox="1"/>
          <p:nvPr/>
        </p:nvSpPr>
        <p:spPr>
          <a:xfrm>
            <a:off x="5154813" y="3600166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See server and client components</a:t>
            </a:r>
          </a:p>
        </p:txBody>
      </p:sp>
      <p:pic>
        <p:nvPicPr>
          <p:cNvPr id="36" name="Grafik 35" descr="Markee nicht mehr folgen mit einfarbiger Füllung">
            <a:extLst>
              <a:ext uri="{FF2B5EF4-FFF2-40B4-BE49-F238E27FC236}">
                <a16:creationId xmlns:a16="http://schemas.microsoft.com/office/drawing/2014/main" id="{5698D5B4-1B02-764D-937C-7B986132F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106" y="3666218"/>
            <a:ext cx="236088" cy="236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BA8619-73E2-D34D-B61B-4837F69B5059}"/>
              </a:ext>
            </a:extLst>
          </p:cNvPr>
          <p:cNvSpPr txBox="1"/>
          <p:nvPr/>
        </p:nvSpPr>
        <p:spPr>
          <a:xfrm>
            <a:off x="9337498" y="6274676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B449"/>
                </a:solidFill>
              </a:rPr>
              <a:t>* Composition works, though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689DE1-16C3-7F49-B99C-EF251D4E60ED}"/>
              </a:ext>
            </a:extLst>
          </p:cNvPr>
          <p:cNvSpPr txBox="1"/>
          <p:nvPr/>
        </p:nvSpPr>
        <p:spPr>
          <a:xfrm>
            <a:off x="1121453" y="5635671"/>
            <a:ext cx="2313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B449"/>
                </a:solidFill>
              </a:rPr>
              <a:t>Pass event handlers to client components or native elements</a:t>
            </a:r>
          </a:p>
        </p:txBody>
      </p:sp>
      <p:pic>
        <p:nvPicPr>
          <p:cNvPr id="38" name="Grafik 37" descr="Markee nicht mehr folgen mit einfarbiger Füllung">
            <a:extLst>
              <a:ext uri="{FF2B5EF4-FFF2-40B4-BE49-F238E27FC236}">
                <a16:creationId xmlns:a16="http://schemas.microsoft.com/office/drawing/2014/main" id="{7CE01CC7-63B3-BE4F-A446-71B6588C1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7" y="570172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E4565-5CC4-604A-B0B8-E12C32D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647950"/>
            <a:ext cx="6883400" cy="1562100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961CC3A0-8FAF-EA44-8000-AE8A17E44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86" y="1713186"/>
            <a:ext cx="3431628" cy="34316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D18D91-D219-A240-AFB2-1E846077269D}"/>
              </a:ext>
            </a:extLst>
          </p:cNvPr>
          <p:cNvSpPr txBox="1"/>
          <p:nvPr/>
        </p:nvSpPr>
        <p:spPr>
          <a:xfrm>
            <a:off x="8355724" y="2217682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6EB141"/>
                </a:solidFill>
              </a:rPr>
              <a:t>+ 0.0kB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Zero bundle Size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Automatic Code Splitting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5F41B7-8AA6-2A41-B58E-EA09555DAE0A}"/>
              </a:ext>
            </a:extLst>
          </p:cNvPr>
          <p:cNvSpPr txBox="1"/>
          <p:nvPr/>
        </p:nvSpPr>
        <p:spPr>
          <a:xfrm>
            <a:off x="2102068" y="2839391"/>
            <a:ext cx="935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NoteSkeleton</a:t>
            </a:r>
            <a:r>
              <a:rPr lang="en-GB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({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 =&gt;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NoteEditorSkeleton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NotePreviewSkeleton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“Notes App”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5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High Level Overview</a:t>
            </a:r>
          </a:p>
        </p:txBody>
      </p:sp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547D6CD-2366-8F4B-9C19-D2FBE964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216" y="1190853"/>
            <a:ext cx="1028581" cy="1028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C7B619-9B6B-E34B-A704-A0DD1EBD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1827098"/>
            <a:ext cx="592852" cy="592852"/>
          </a:xfrm>
          <a:prstGeom prst="rect">
            <a:avLst/>
          </a:prstGeom>
        </p:spPr>
      </p:pic>
      <p:pic>
        <p:nvPicPr>
          <p:cNvPr id="8" name="Grafik 7" descr="Smartphone Silhouette">
            <a:extLst>
              <a:ext uri="{FF2B5EF4-FFF2-40B4-BE49-F238E27FC236}">
                <a16:creationId xmlns:a16="http://schemas.microsoft.com/office/drawing/2014/main" id="{4A58F968-7B7C-274B-8EA5-4DAE06F67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391" y="1190853"/>
            <a:ext cx="1028581" cy="1028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040415D-F5BA-DE42-B5CA-FC6ED49C8F97}"/>
              </a:ext>
            </a:extLst>
          </p:cNvPr>
          <p:cNvSpPr txBox="1"/>
          <p:nvPr/>
        </p:nvSpPr>
        <p:spPr>
          <a:xfrm>
            <a:off x="7613390" y="2528084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692FF"/>
                </a:solidFill>
              </a:rPr>
              <a:t>Root.client.tsx</a:t>
            </a:r>
            <a:endParaRPr lang="en-GB" dirty="0">
              <a:solidFill>
                <a:srgbClr val="7692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2E7792-E3CD-504D-B04E-FF9792B12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2897416"/>
            <a:ext cx="592852" cy="5928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4BF753-1C3A-BA4E-966C-9F8464A9DB4F}"/>
              </a:ext>
            </a:extLst>
          </p:cNvPr>
          <p:cNvSpPr txBox="1"/>
          <p:nvPr/>
        </p:nvSpPr>
        <p:spPr>
          <a:xfrm>
            <a:off x="3085869" y="3598402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App.server.tsx</a:t>
            </a:r>
            <a:endParaRPr lang="en-GB" dirty="0">
              <a:solidFill>
                <a:srgbClr val="FFB449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CA0147-51A2-C241-A582-5128B29A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4054520"/>
            <a:ext cx="592852" cy="5928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36BCB7F-497E-5649-929F-48AE2E36A509}"/>
              </a:ext>
            </a:extLst>
          </p:cNvPr>
          <p:cNvSpPr txBox="1"/>
          <p:nvPr/>
        </p:nvSpPr>
        <p:spPr>
          <a:xfrm>
            <a:off x="2886852" y="4734158"/>
            <a:ext cx="19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NoteList.server.tsx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7" name="Pfeil nach links 16">
            <a:extLst>
              <a:ext uri="{FF2B5EF4-FFF2-40B4-BE49-F238E27FC236}">
                <a16:creationId xmlns:a16="http://schemas.microsoft.com/office/drawing/2014/main" id="{98042B1C-6BBD-3546-981C-DF6CEB055384}"/>
              </a:ext>
            </a:extLst>
          </p:cNvPr>
          <p:cNvSpPr/>
          <p:nvPr/>
        </p:nvSpPr>
        <p:spPr>
          <a:xfrm>
            <a:off x="4270550" y="1283520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E948269C-DE9E-A541-ADE3-1232A2C73FB5}"/>
              </a:ext>
            </a:extLst>
          </p:cNvPr>
          <p:cNvSpPr/>
          <p:nvPr/>
        </p:nvSpPr>
        <p:spPr>
          <a:xfrm>
            <a:off x="4270551" y="1697086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20" name="Pfeil nach links 19">
            <a:extLst>
              <a:ext uri="{FF2B5EF4-FFF2-40B4-BE49-F238E27FC236}">
                <a16:creationId xmlns:a16="http://schemas.microsoft.com/office/drawing/2014/main" id="{BB285F5F-418F-3D4D-BB01-42EBF426B0DC}"/>
              </a:ext>
            </a:extLst>
          </p:cNvPr>
          <p:cNvSpPr/>
          <p:nvPr/>
        </p:nvSpPr>
        <p:spPr>
          <a:xfrm>
            <a:off x="4332127" y="2805801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  <a:r>
              <a:rPr lang="en-GB" dirty="0" err="1"/>
              <a:t>react?location</a:t>
            </a:r>
            <a:r>
              <a:rPr lang="en-GB" dirty="0"/>
              <a:t>=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4050FD5-1971-F048-8DB9-A5364F990C98}"/>
              </a:ext>
            </a:extLst>
          </p:cNvPr>
          <p:cNvSpPr/>
          <p:nvPr/>
        </p:nvSpPr>
        <p:spPr>
          <a:xfrm>
            <a:off x="4332127" y="5293525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F43C71-88AC-F245-A1A2-0FB1726F6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5110981"/>
            <a:ext cx="592852" cy="59285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FA8C1E7-98DB-1248-A7EA-C7374F370AD8}"/>
              </a:ext>
            </a:extLst>
          </p:cNvPr>
          <p:cNvSpPr txBox="1"/>
          <p:nvPr/>
        </p:nvSpPr>
        <p:spPr>
          <a:xfrm>
            <a:off x="7487473" y="5771380"/>
            <a:ext cx="207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692FF"/>
                </a:solidFill>
              </a:rPr>
              <a:t>native  HTML / Client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64F9BD-C2CA-EE4F-8001-761BFFF92A4E}"/>
              </a:ext>
            </a:extLst>
          </p:cNvPr>
          <p:cNvSpPr txBox="1"/>
          <p:nvPr/>
        </p:nvSpPr>
        <p:spPr>
          <a:xfrm>
            <a:off x="1838193" y="2158752"/>
            <a:ext cx="14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api.server.ts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 animBg="1"/>
      <p:bldP spid="19" grpId="0" animBg="1"/>
      <p:bldP spid="20" grpId="0" animBg="1"/>
      <p:bldP spid="21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“Notes App” 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Navigation and Rerendering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F50D31-1D6F-3C4C-B5A0-08E229EE2070}"/>
              </a:ext>
            </a:extLst>
          </p:cNvPr>
          <p:cNvSpPr txBox="1"/>
          <p:nvPr/>
        </p:nvSpPr>
        <p:spPr>
          <a:xfrm>
            <a:off x="2003809" y="3957407"/>
            <a:ext cx="796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location context to hold and update the App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changing the location triggers a fetch and thus a </a:t>
            </a:r>
            <a:r>
              <a:rPr lang="en-GB" dirty="0" err="1">
                <a:solidFill>
                  <a:schemeClr val="bg1"/>
                </a:solidFill>
              </a:rPr>
              <a:t>rerender</a:t>
            </a:r>
            <a:r>
              <a:rPr lang="en-GB" dirty="0">
                <a:solidFill>
                  <a:schemeClr val="bg1"/>
                </a:solidFill>
              </a:rPr>
              <a:t> of the component tree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caching is used in order to prevent too many </a:t>
            </a:r>
            <a:r>
              <a:rPr lang="en-GB" dirty="0" err="1">
                <a:solidFill>
                  <a:schemeClr val="bg1"/>
                </a:solidFill>
              </a:rPr>
              <a:t>rerenders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9E629F-CBF7-814E-BCB0-52610E092D31}"/>
              </a:ext>
            </a:extLst>
          </p:cNvPr>
          <p:cNvSpPr txBox="1"/>
          <p:nvPr/>
        </p:nvSpPr>
        <p:spPr>
          <a:xfrm>
            <a:off x="1826497" y="1891157"/>
            <a:ext cx="8539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useServerResponse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(location)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&lt;LocationContext.Provider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{{location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setLocation}}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{response.</a:t>
            </a:r>
            <a:r>
              <a:rPr lang="en-GB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readRoot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&lt;/LocationContext.Provider&gt;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Walkthrough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0FA0E5-1F64-7C48-899A-4F00B303F7F4}"/>
              </a:ext>
            </a:extLst>
          </p:cNvPr>
          <p:cNvSpPr txBox="1">
            <a:spLocks/>
          </p:cNvSpPr>
          <p:nvPr/>
        </p:nvSpPr>
        <p:spPr>
          <a:xfrm>
            <a:off x="1524000" y="3048376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B449"/>
                </a:solidFill>
              </a:rPr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273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 – Statistics Page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9252B9-6ADC-4E4E-8C60-BD0B5919198B}"/>
              </a:ext>
            </a:extLst>
          </p:cNvPr>
          <p:cNvSpPr txBox="1">
            <a:spLocks/>
          </p:cNvSpPr>
          <p:nvPr/>
        </p:nvSpPr>
        <p:spPr>
          <a:xfrm>
            <a:off x="1587062" y="3684252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ex01</a:t>
            </a:r>
          </a:p>
        </p:txBody>
      </p:sp>
    </p:spTree>
    <p:extLst>
      <p:ext uri="{BB962C8B-B14F-4D97-AF65-F5344CB8AC3E}">
        <p14:creationId xmlns:p14="http://schemas.microsoft.com/office/powerpoint/2010/main" val="17231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B449"/>
                </a:solidFill>
              </a:rPr>
              <a:t>Agenda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D31B9D9-7EC5-084F-AF73-FDBAD1AE4395}"/>
              </a:ext>
            </a:extLst>
          </p:cNvPr>
          <p:cNvSpPr txBox="1">
            <a:spLocks/>
          </p:cNvSpPr>
          <p:nvPr/>
        </p:nvSpPr>
        <p:spPr>
          <a:xfrm>
            <a:off x="1549829" y="1276618"/>
            <a:ext cx="8121868" cy="5393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Introduction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Client Server Waterfalls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React Server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Foundations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Further Properties of RSC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“Notes-App“ Overview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Exercises Part 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Lunch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Exercises Part 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Frameworks &amp; Tooling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Discussion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 – Favourites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C52D70-425C-6B42-B7B0-9E65FD8C2BAB}"/>
              </a:ext>
            </a:extLst>
          </p:cNvPr>
          <p:cNvSpPr txBox="1">
            <a:spLocks/>
          </p:cNvSpPr>
          <p:nvPr/>
        </p:nvSpPr>
        <p:spPr>
          <a:xfrm>
            <a:off x="1524000" y="3809623"/>
            <a:ext cx="9144000" cy="1056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ex02</a:t>
            </a:r>
          </a:p>
          <a:p>
            <a:endParaRPr lang="en-GB" sz="3600" b="1" dirty="0">
              <a:solidFill>
                <a:srgbClr val="FFB449"/>
              </a:solidFill>
            </a:endParaRPr>
          </a:p>
          <a:p>
            <a:r>
              <a:rPr lang="en-GB" sz="3600" b="1" dirty="0">
                <a:solidFill>
                  <a:srgbClr val="FFB449"/>
                </a:solidFill>
              </a:rPr>
              <a:t>Please run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seed</a:t>
            </a:r>
            <a:r>
              <a:rPr lang="en-GB" sz="3600" dirty="0">
                <a:solidFill>
                  <a:srgbClr val="FFB4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FFB449"/>
                </a:solidFill>
              </a:rPr>
              <a:t>once again!</a:t>
            </a:r>
          </a:p>
        </p:txBody>
      </p:sp>
    </p:spTree>
    <p:extLst>
      <p:ext uri="{BB962C8B-B14F-4D97-AF65-F5344CB8AC3E}">
        <p14:creationId xmlns:p14="http://schemas.microsoft.com/office/powerpoint/2010/main" val="2479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13761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References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0134E-EBA2-504D-B6E2-9C528795F0A1}"/>
              </a:ext>
            </a:extLst>
          </p:cNvPr>
          <p:cNvSpPr txBox="1"/>
          <p:nvPr/>
        </p:nvSpPr>
        <p:spPr>
          <a:xfrm>
            <a:off x="2521069" y="1026869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Introducing Zero-Bundle-Size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Lauren Tan, Joseph Savona,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reactjs.org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/blog/2020/12/21/data-fetching-with-react-server-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components.html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626E3D-6DCE-7E41-9A8B-2B2E02E38478}"/>
              </a:ext>
            </a:extLst>
          </p:cNvPr>
          <p:cNvSpPr txBox="1"/>
          <p:nvPr/>
        </p:nvSpPr>
        <p:spPr>
          <a:xfrm>
            <a:off x="2521069" y="1739986"/>
            <a:ext cx="60945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RFC: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Joseph Savona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josephsavona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rfcs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/blob/server-components/text/0000-server-components.md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DEEDFC-F79A-EA47-932E-214BF0A232E2}"/>
              </a:ext>
            </a:extLst>
          </p:cNvPr>
          <p:cNvSpPr txBox="1"/>
          <p:nvPr/>
        </p:nvSpPr>
        <p:spPr>
          <a:xfrm>
            <a:off x="2521069" y="3589962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How React server components work: an in-depth guide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Chung Wu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blog.plasmic.app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/posts/how-react-server-components-work/#the-server-client-component-divide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86F27A-366C-1A4C-9776-4AE65F4E6FE8}"/>
              </a:ext>
            </a:extLst>
          </p:cNvPr>
          <p:cNvSpPr txBox="1"/>
          <p:nvPr/>
        </p:nvSpPr>
        <p:spPr>
          <a:xfrm>
            <a:off x="2521069" y="4569768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React component image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www.pngaaa.com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/detail/2507930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DDCD2E-0A59-494B-81AE-0255D17AB30F}"/>
              </a:ext>
            </a:extLst>
          </p:cNvPr>
          <p:cNvSpPr txBox="1"/>
          <p:nvPr/>
        </p:nvSpPr>
        <p:spPr>
          <a:xfrm>
            <a:off x="2521069" y="261015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server-components-demo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Andrew Clark, Dan Abramov, Joseph Savona, Lauren Tan,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r>
              <a:rPr lang="en-GB" sz="1400" dirty="0">
                <a:solidFill>
                  <a:schemeClr val="bg1"/>
                </a:solidFill>
              </a:rPr>
              <a:t>, Tate Strickland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/server-components-demo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Introduction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4C8C2D-E20D-6842-8861-B403EDF1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18" y="992039"/>
            <a:ext cx="8119963" cy="5357004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1B85B6A-6E7F-FA44-A017-A69992CD916A}"/>
              </a:ext>
            </a:extLst>
          </p:cNvPr>
          <p:cNvSpPr txBox="1">
            <a:spLocks/>
          </p:cNvSpPr>
          <p:nvPr/>
        </p:nvSpPr>
        <p:spPr>
          <a:xfrm>
            <a:off x="838200" y="18832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</p:spTree>
    <p:extLst>
      <p:ext uri="{BB962C8B-B14F-4D97-AF65-F5344CB8AC3E}">
        <p14:creationId xmlns:p14="http://schemas.microsoft.com/office/powerpoint/2010/main" val="16601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2FE0D4-02B9-7049-91E8-CC6B9604C768}"/>
              </a:ext>
            </a:extLst>
          </p:cNvPr>
          <p:cNvSpPr txBox="1"/>
          <p:nvPr/>
        </p:nvSpPr>
        <p:spPr>
          <a:xfrm>
            <a:off x="1756687" y="2551837"/>
            <a:ext cx="6997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getArtistInfoUrl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(data ===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>
              <a:solidFill>
                <a:srgbClr val="CC78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artistInfo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data.info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tracks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data.topTracks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discography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data.discography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6ED91097-18A9-C349-B949-ACAFFC96559E}"/>
              </a:ext>
            </a:extLst>
          </p:cNvPr>
          <p:cNvSpPr txBox="1">
            <a:spLocks/>
          </p:cNvSpPr>
          <p:nvPr/>
        </p:nvSpPr>
        <p:spPr>
          <a:xfrm>
            <a:off x="9067276" y="276443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User experience </a:t>
            </a:r>
          </a:p>
        </p:txBody>
      </p:sp>
      <p:pic>
        <p:nvPicPr>
          <p:cNvPr id="21" name="Grafik 20" descr="Marke folgen mit einfarbiger Füllung">
            <a:extLst>
              <a:ext uri="{FF2B5EF4-FFF2-40B4-BE49-F238E27FC236}">
                <a16:creationId xmlns:a16="http://schemas.microsoft.com/office/drawing/2014/main" id="{4D5BCAC7-1E95-5D40-840D-5DFD56E4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1" y="2812378"/>
            <a:ext cx="236087" cy="23608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428155E-218A-1B49-8F6F-14AAA8F23AAB}"/>
              </a:ext>
            </a:extLst>
          </p:cNvPr>
          <p:cNvSpPr txBox="1"/>
          <p:nvPr/>
        </p:nvSpPr>
        <p:spPr>
          <a:xfrm>
            <a:off x="9067276" y="349429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maintenance</a:t>
            </a:r>
          </a:p>
        </p:txBody>
      </p:sp>
      <p:pic>
        <p:nvPicPr>
          <p:cNvPr id="25" name="Grafik 24" descr="Markee nicht mehr folgen mit einfarbiger Füllung">
            <a:extLst>
              <a:ext uri="{FF2B5EF4-FFF2-40B4-BE49-F238E27FC236}">
                <a16:creationId xmlns:a16="http://schemas.microsoft.com/office/drawing/2014/main" id="{10A036E2-64F1-B841-801C-56F3CB6BF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4569" y="3560342"/>
            <a:ext cx="236088" cy="236088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6128D265-98C0-4544-BE19-D1EB0C5074D5}"/>
              </a:ext>
            </a:extLst>
          </p:cNvPr>
          <p:cNvSpPr txBox="1">
            <a:spLocks/>
          </p:cNvSpPr>
          <p:nvPr/>
        </p:nvSpPr>
        <p:spPr>
          <a:xfrm>
            <a:off x="9067276" y="3150483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Performance</a:t>
            </a:r>
          </a:p>
        </p:txBody>
      </p:sp>
      <p:pic>
        <p:nvPicPr>
          <p:cNvPr id="27" name="Grafik 26" descr="Marke folgen mit einfarbiger Füllung">
            <a:extLst>
              <a:ext uri="{FF2B5EF4-FFF2-40B4-BE49-F238E27FC236}">
                <a16:creationId xmlns:a16="http://schemas.microsoft.com/office/drawing/2014/main" id="{6F9C34AB-3DB8-F04E-A83A-340E8C4F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0" y="3186360"/>
            <a:ext cx="236087" cy="23608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028798A0-39A5-4B49-8EE4-E2A9259AA06D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>
                <a:solidFill>
                  <a:schemeClr val="bg1"/>
                </a:solidFill>
              </a:rPr>
              <a:t>First approach: fetch all data at once:</a:t>
            </a:r>
            <a:endParaRPr lang="en-GB" sz="200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F92E73-2A56-BE4B-9E90-6854E8960AC5}"/>
              </a:ext>
            </a:extLst>
          </p:cNvPr>
          <p:cNvSpPr txBox="1"/>
          <p:nvPr/>
        </p:nvSpPr>
        <p:spPr>
          <a:xfrm>
            <a:off x="3520519" y="2551837"/>
            <a:ext cx="5150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B259EA50-9A2A-C249-B549-72DFCF42D9FF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So maybe we want our code to look more like this: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39247A8-6B54-8641-8A50-596E522BF850}"/>
              </a:ext>
            </a:extLst>
          </p:cNvPr>
          <p:cNvSpPr txBox="1">
            <a:spLocks/>
          </p:cNvSpPr>
          <p:nvPr/>
        </p:nvSpPr>
        <p:spPr>
          <a:xfrm>
            <a:off x="838199" y="4506116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FFB449"/>
                </a:solidFill>
              </a:rPr>
              <a:t>But this approach also has some issues…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85BF3348-A35C-6343-AF67-8DC3D5072139}"/>
              </a:ext>
            </a:extLst>
          </p:cNvPr>
          <p:cNvSpPr/>
          <p:nvPr/>
        </p:nvSpPr>
        <p:spPr>
          <a:xfrm rot="10800000">
            <a:off x="4888983" y="2128053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1EE7956-9494-1D4E-BD4B-71DC8033FB6F}"/>
              </a:ext>
            </a:extLst>
          </p:cNvPr>
          <p:cNvSpPr/>
          <p:nvPr/>
        </p:nvSpPr>
        <p:spPr>
          <a:xfrm rot="10800000">
            <a:off x="4873805" y="3168975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752FC1E-909E-6545-8208-183727D02BB6}"/>
              </a:ext>
            </a:extLst>
          </p:cNvPr>
          <p:cNvSpPr/>
          <p:nvPr/>
        </p:nvSpPr>
        <p:spPr>
          <a:xfrm>
            <a:off x="4888983" y="2477424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3839B819-6746-C145-9962-68CC1786A677}"/>
              </a:ext>
            </a:extLst>
          </p:cNvPr>
          <p:cNvSpPr/>
          <p:nvPr/>
        </p:nvSpPr>
        <p:spPr>
          <a:xfrm>
            <a:off x="4873805" y="3518346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4B7D5C-5366-6646-9664-F3C21CDF9556}"/>
              </a:ext>
            </a:extLst>
          </p:cNvPr>
          <p:cNvSpPr txBox="1"/>
          <p:nvPr/>
        </p:nvSpPr>
        <p:spPr>
          <a:xfrm>
            <a:off x="1537398" y="2828835"/>
            <a:ext cx="5034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BD098EF-AF45-2C41-8595-A5E33F59A106}"/>
              </a:ext>
            </a:extLst>
          </p:cNvPr>
          <p:cNvSpPr txBox="1">
            <a:spLocks/>
          </p:cNvSpPr>
          <p:nvPr/>
        </p:nvSpPr>
        <p:spPr>
          <a:xfrm>
            <a:off x="7071897" y="2840956"/>
            <a:ext cx="1552754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Maintenance</a:t>
            </a:r>
          </a:p>
        </p:txBody>
      </p:sp>
      <p:pic>
        <p:nvPicPr>
          <p:cNvPr id="5" name="Grafik 4" descr="Marke folgen mit einfarbiger Füllung">
            <a:extLst>
              <a:ext uri="{FF2B5EF4-FFF2-40B4-BE49-F238E27FC236}">
                <a16:creationId xmlns:a16="http://schemas.microsoft.com/office/drawing/2014/main" id="{5AFC7BFF-30C3-4346-B8E1-40F68B0F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191" y="2888896"/>
            <a:ext cx="236087" cy="2360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3B555E-7311-CB42-9F82-4F0C75FE13D4}"/>
              </a:ext>
            </a:extLst>
          </p:cNvPr>
          <p:cNvSpPr txBox="1"/>
          <p:nvPr/>
        </p:nvSpPr>
        <p:spPr>
          <a:xfrm>
            <a:off x="7071897" y="3180597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user experience 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7C6347-BB74-7146-9F4D-CE57C53FA868}"/>
              </a:ext>
            </a:extLst>
          </p:cNvPr>
          <p:cNvSpPr txBox="1"/>
          <p:nvPr/>
        </p:nvSpPr>
        <p:spPr>
          <a:xfrm>
            <a:off x="7071897" y="358892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performance</a:t>
            </a:r>
          </a:p>
        </p:txBody>
      </p:sp>
      <p:pic>
        <p:nvPicPr>
          <p:cNvPr id="8" name="Grafik 7" descr="Markee nicht mehr folgen mit einfarbiger Füllung">
            <a:extLst>
              <a:ext uri="{FF2B5EF4-FFF2-40B4-BE49-F238E27FC236}">
                <a16:creationId xmlns:a16="http://schemas.microsoft.com/office/drawing/2014/main" id="{2DD11C61-C447-834F-803F-670B2BD0F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1" y="3280304"/>
            <a:ext cx="236088" cy="236088"/>
          </a:xfrm>
          <a:prstGeom prst="rect">
            <a:avLst/>
          </a:prstGeom>
        </p:spPr>
      </p:pic>
      <p:pic>
        <p:nvPicPr>
          <p:cNvPr id="9" name="Grafik 8" descr="Markee nicht mehr folgen mit einfarbiger Füllung">
            <a:extLst>
              <a:ext uri="{FF2B5EF4-FFF2-40B4-BE49-F238E27FC236}">
                <a16:creationId xmlns:a16="http://schemas.microsoft.com/office/drawing/2014/main" id="{78EE188A-5048-264F-AEE5-BA39E651B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0" y="367171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8B379D6B-7A3F-804D-8D26-0288CA4440BA}"/>
              </a:ext>
            </a:extLst>
          </p:cNvPr>
          <p:cNvSpPr/>
          <p:nvPr/>
        </p:nvSpPr>
        <p:spPr>
          <a:xfrm rot="10800000">
            <a:off x="2780163" y="2128053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CB48D31-986C-C44A-9C7C-B4C4B89874CC}"/>
              </a:ext>
            </a:extLst>
          </p:cNvPr>
          <p:cNvSpPr/>
          <p:nvPr/>
        </p:nvSpPr>
        <p:spPr>
          <a:xfrm rot="10800000">
            <a:off x="2764985" y="3168975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5000F9DE-43E7-7F41-B354-051A44C04785}"/>
              </a:ext>
            </a:extLst>
          </p:cNvPr>
          <p:cNvSpPr/>
          <p:nvPr/>
        </p:nvSpPr>
        <p:spPr>
          <a:xfrm>
            <a:off x="2780163" y="2477425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1983DDAB-90F4-2D45-AC96-56549DC6B11D}"/>
              </a:ext>
            </a:extLst>
          </p:cNvPr>
          <p:cNvSpPr/>
          <p:nvPr/>
        </p:nvSpPr>
        <p:spPr>
          <a:xfrm>
            <a:off x="2764985" y="3518347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A861CE4-605A-064D-96D0-72FABAD2EC12}"/>
              </a:ext>
            </a:extLst>
          </p:cNvPr>
          <p:cNvSpPr/>
          <p:nvPr/>
        </p:nvSpPr>
        <p:spPr>
          <a:xfrm>
            <a:off x="4089392" y="4329227"/>
            <a:ext cx="4013215" cy="260025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A8E4DFB2-C1C4-9940-BB94-FACF09ECF3A8}"/>
              </a:ext>
            </a:extLst>
          </p:cNvPr>
          <p:cNvSpPr/>
          <p:nvPr/>
        </p:nvSpPr>
        <p:spPr>
          <a:xfrm rot="10800000">
            <a:off x="4089392" y="1303146"/>
            <a:ext cx="4013215" cy="260025"/>
          </a:xfrm>
          <a:prstGeom prst="rightArrow">
            <a:avLst/>
          </a:prstGeom>
          <a:solidFill>
            <a:srgbClr val="FF7619"/>
          </a:solidFill>
          <a:ln>
            <a:solidFill>
              <a:srgbClr val="FF761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71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1149</Words>
  <Application>Microsoft Macintosh PowerPoint</Application>
  <PresentationFormat>Breitbild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</vt:lpstr>
      <vt:lpstr>React Server Components</vt:lpstr>
      <vt:lpstr>Agenda</vt:lpstr>
      <vt:lpstr>Introduction</vt:lpstr>
      <vt:lpstr>PowerPoint-Präsentation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React Server Components</vt:lpstr>
      <vt:lpstr>React Server Components Foundations</vt:lpstr>
      <vt:lpstr>React Server Components Foundations</vt:lpstr>
      <vt:lpstr>React Server Components Further Properties of React Server Components</vt:lpstr>
      <vt:lpstr>React Server Components Further Properties of React Server Components</vt:lpstr>
      <vt:lpstr>“Notes App” Introduction</vt:lpstr>
      <vt:lpstr>“Notes App” Introduction High Level Overview</vt:lpstr>
      <vt:lpstr>“Notes App” Introduction Navigation and Rerendering</vt:lpstr>
      <vt:lpstr>“Notes App” Introduction Walkthrough</vt:lpstr>
      <vt:lpstr>Exercise I – Statistics Page</vt:lpstr>
      <vt:lpstr>Exercise II – Favourites</vt:lpstr>
      <vt:lpstr>Exercise III – Improving the App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Server Components</dc:title>
  <dc:creator>Felix Kammerlander</dc:creator>
  <cp:lastModifiedBy>Felix Kammerlander</cp:lastModifiedBy>
  <cp:revision>74</cp:revision>
  <dcterms:created xsi:type="dcterms:W3CDTF">2022-02-18T08:10:48Z</dcterms:created>
  <dcterms:modified xsi:type="dcterms:W3CDTF">2022-03-09T14:10:43Z</dcterms:modified>
</cp:coreProperties>
</file>