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582130A-07C1-4BDF-BD13-97E0CEC6DECA}"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9B547C7-76E3-458D-A332-C236AB903BB3}" type="slidenum">
              <a:rPr lang="en-IN" smtClean="0"/>
              <a:t>‹#›</a:t>
            </a:fld>
            <a:endParaRPr lang="en-IN"/>
          </a:p>
        </p:txBody>
      </p:sp>
    </p:spTree>
    <p:extLst>
      <p:ext uri="{BB962C8B-B14F-4D97-AF65-F5344CB8AC3E}">
        <p14:creationId xmlns:p14="http://schemas.microsoft.com/office/powerpoint/2010/main" val="2376507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472426" cy="1986441"/>
          </a:xfrm>
          <a:prstGeom prst="rect">
            <a:avLst/>
          </a:prstGeom>
        </p:spPr>
        <p:txBody>
          <a:bodyPr vert="horz" wrap="square" lIns="0" tIns="16510" rIns="0" bIns="0" rtlCol="0">
            <a:spAutoFit/>
          </a:bodyPr>
          <a:lstStyle/>
          <a:p>
            <a:pPr marL="3213735">
              <a:lnSpc>
                <a:spcPct val="100000"/>
              </a:lnSpc>
              <a:spcBef>
                <a:spcPts val="130"/>
              </a:spcBef>
            </a:pPr>
            <a:r>
              <a:rPr lang="en-IN" spc="15" dirty="0"/>
              <a:t>Thilothamai K</a:t>
            </a:r>
            <a:br>
              <a:rPr lang="en-IN" spc="15" dirty="0"/>
            </a:br>
            <a:r>
              <a:rPr lang="en-IN" spc="15" dirty="0"/>
              <a:t>III CSE</a:t>
            </a:r>
            <a:br>
              <a:rPr lang="en-IN" spc="15" dirty="0"/>
            </a:br>
            <a:r>
              <a:rPr lang="en-IN" spc="15" dirty="0"/>
              <a:t>Ramco Institute of Technology</a:t>
            </a:r>
            <a:endParaRPr spc="15" dirty="0"/>
          </a:p>
        </p:txBody>
      </p:sp>
      <p:sp>
        <p:nvSpPr>
          <p:cNvPr id="8" name="object 8"/>
          <p:cNvSpPr txBox="1"/>
          <p:nvPr/>
        </p:nvSpPr>
        <p:spPr>
          <a:xfrm>
            <a:off x="6400800" y="4343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70891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a:solidFill>
                  <a:srgbClr val="006FC0"/>
                </a:solidFill>
                <a:uFill>
                  <a:solidFill>
                    <a:srgbClr val="006FC0"/>
                  </a:solidFill>
                </a:uFill>
                <a:latin typeface="Trebuchet MS"/>
                <a:cs typeface="Trebuchet MS"/>
              </a:rPr>
              <a:t>https://github.com/Thilothamai/TNSDC-Generative-AI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838C2D0E-F849-4DDC-5BCA-75C2A7B59F06}"/>
              </a:ext>
            </a:extLst>
          </p:cNvPr>
          <p:cNvSpPr txBox="1"/>
          <p:nvPr/>
        </p:nvSpPr>
        <p:spPr>
          <a:xfrm>
            <a:off x="752475" y="1695450"/>
            <a:ext cx="5572125" cy="2308324"/>
          </a:xfrm>
          <a:prstGeom prst="rect">
            <a:avLst/>
          </a:prstGeom>
          <a:noFill/>
        </p:spPr>
        <p:txBody>
          <a:bodyPr wrap="square" rtlCol="0">
            <a:spAutoFit/>
          </a:bodyPr>
          <a:lstStyle/>
          <a:p>
            <a:pPr algn="just"/>
            <a:r>
              <a:rPr lang="en-US" b="0" i="0" dirty="0">
                <a:effectLst/>
                <a:latin typeface="Söhne"/>
              </a:rPr>
              <a:t>The model achieved promising results in terms of accuracy and loss reduction during training and validation. The plotted graphs depict the evolution of loss and accuracy functions over epochs, demonstrating the model's learning progress and performance metrics. Further analysis and evaluation can be conducted to assess the model's robustness and generalization to unseen data.</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3FDC4E1-9B07-6369-3F07-37ED04C740EC}"/>
              </a:ext>
            </a:extLst>
          </p:cNvPr>
          <p:cNvSpPr txBox="1"/>
          <p:nvPr/>
        </p:nvSpPr>
        <p:spPr>
          <a:xfrm>
            <a:off x="1552851" y="2461425"/>
            <a:ext cx="8257899" cy="369332"/>
          </a:xfrm>
          <a:prstGeom prst="rect">
            <a:avLst/>
          </a:prstGeom>
          <a:noFill/>
        </p:spPr>
        <p:txBody>
          <a:bodyPr wrap="square" rtlCol="0">
            <a:spAutoFit/>
          </a:bodyPr>
          <a:lstStyle/>
          <a:p>
            <a:r>
              <a:rPr lang="en-IN" b="0" i="0" dirty="0">
                <a:effectLst/>
                <a:latin typeface="Söhne"/>
              </a:rPr>
              <a:t>Image Classification Using Convolutional Neural Networks with CIFAR-10 dataset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9538E08-F9F6-5E90-4300-54B9B6BAF431}"/>
              </a:ext>
            </a:extLst>
          </p:cNvPr>
          <p:cNvSpPr txBox="1"/>
          <p:nvPr/>
        </p:nvSpPr>
        <p:spPr>
          <a:xfrm>
            <a:off x="1066800" y="1600200"/>
            <a:ext cx="7162800" cy="923330"/>
          </a:xfrm>
          <a:prstGeom prst="rect">
            <a:avLst/>
          </a:prstGeom>
          <a:noFill/>
        </p:spPr>
        <p:txBody>
          <a:bodyPr wrap="square" rtlCol="0">
            <a:spAutoFit/>
          </a:bodyPr>
          <a:lstStyle/>
          <a:p>
            <a:pPr algn="just"/>
            <a:r>
              <a:rPr lang="en-US" b="0" i="0" dirty="0">
                <a:effectLst/>
                <a:latin typeface="Söhne"/>
              </a:rPr>
              <a:t>To develop a deep learning model for image classification using Convolutional Neural Networks (CNNs) and evaluate its performance on the CIFAR-10 dataset.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E10055F-6E6E-7311-EA93-57E0BC9A526F}"/>
              </a:ext>
            </a:extLst>
          </p:cNvPr>
          <p:cNvSpPr txBox="1"/>
          <p:nvPr/>
        </p:nvSpPr>
        <p:spPr>
          <a:xfrm>
            <a:off x="676275" y="1905000"/>
            <a:ext cx="5794692" cy="1477328"/>
          </a:xfrm>
          <a:prstGeom prst="rect">
            <a:avLst/>
          </a:prstGeom>
          <a:noFill/>
        </p:spPr>
        <p:txBody>
          <a:bodyPr wrap="square" rtlCol="0">
            <a:spAutoFit/>
          </a:bodyPr>
          <a:lstStyle/>
          <a:p>
            <a:pPr algn="just"/>
            <a:r>
              <a:rPr lang="en-US" b="0" i="0" dirty="0">
                <a:effectLst/>
                <a:latin typeface="Söhne"/>
              </a:rPr>
              <a:t>Image classification is a fundamental task in computer vision, but it can be challenging due to the complexity and variability of visual data. The goal is to accurately classify images into predefined categories, which requires robust and efficient algorithms.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55E2DB4-FA41-101B-DC5D-18C2891EC168}"/>
              </a:ext>
            </a:extLst>
          </p:cNvPr>
          <p:cNvSpPr txBox="1"/>
          <p:nvPr/>
        </p:nvSpPr>
        <p:spPr>
          <a:xfrm>
            <a:off x="739775" y="2019300"/>
            <a:ext cx="5661025" cy="1477328"/>
          </a:xfrm>
          <a:prstGeom prst="rect">
            <a:avLst/>
          </a:prstGeom>
          <a:noFill/>
        </p:spPr>
        <p:txBody>
          <a:bodyPr wrap="square" rtlCol="0">
            <a:spAutoFit/>
          </a:bodyPr>
          <a:lstStyle/>
          <a:p>
            <a:pPr algn="just"/>
            <a:r>
              <a:rPr lang="en-US" b="0" i="0" dirty="0">
                <a:effectLst/>
                <a:latin typeface="Söhne"/>
              </a:rPr>
              <a:t>This project aims to build a CNN-based image classifier using the CIFAR-10 dataset, which consists of 60,000 32x32 color images in 10 classes. The model will be trained to recognize various objects such as airplanes, automobiles, birds, cats, </a:t>
            </a:r>
            <a:r>
              <a:rPr lang="en-US" b="0" i="0" dirty="0" err="1">
                <a:effectLst/>
                <a:latin typeface="Söhne"/>
              </a:rPr>
              <a:t>etc</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spc="20" dirty="0">
              <a:solidFill>
                <a:srgbClr val="2D83C3"/>
              </a:solidFill>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C7BBA7D-C3C1-4AE7-3E90-0B508E5EE6D2}"/>
              </a:ext>
            </a:extLst>
          </p:cNvPr>
          <p:cNvSpPr txBox="1"/>
          <p:nvPr/>
        </p:nvSpPr>
        <p:spPr>
          <a:xfrm>
            <a:off x="739775" y="2019300"/>
            <a:ext cx="5956300" cy="1477328"/>
          </a:xfrm>
          <a:prstGeom prst="rect">
            <a:avLst/>
          </a:prstGeom>
          <a:noFill/>
        </p:spPr>
        <p:txBody>
          <a:bodyPr wrap="square" rtlCol="0">
            <a:spAutoFit/>
          </a:bodyPr>
          <a:lstStyle/>
          <a:p>
            <a:pPr algn="just"/>
            <a:r>
              <a:rPr lang="en-US" b="0" i="0" dirty="0">
                <a:effectLst/>
                <a:latin typeface="Söhne"/>
              </a:rPr>
              <a:t>End users of this project could be researchers, developers, or practitioners in the field of computer vision who require an image classification solution for various applications such as object recognition, autonomous driving, surveillance, and more.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12DBDA-D45C-C09D-8B0E-815C063B2260}"/>
              </a:ext>
            </a:extLst>
          </p:cNvPr>
          <p:cNvSpPr txBox="1"/>
          <p:nvPr/>
        </p:nvSpPr>
        <p:spPr>
          <a:xfrm>
            <a:off x="3048000" y="2514600"/>
            <a:ext cx="6096000" cy="2308324"/>
          </a:xfrm>
          <a:prstGeom prst="rect">
            <a:avLst/>
          </a:prstGeom>
          <a:noFill/>
        </p:spPr>
        <p:txBody>
          <a:bodyPr wrap="square" rtlCol="0">
            <a:spAutoFit/>
          </a:bodyPr>
          <a:lstStyle/>
          <a:p>
            <a:pPr algn="just"/>
            <a:r>
              <a:rPr lang="en-US" b="0" i="0" dirty="0">
                <a:effectLst/>
                <a:latin typeface="Söhne"/>
              </a:rPr>
              <a:t>The solution involves building a CNN architecture comprising convolutional, pooling, dropout, and fully connected layers. The model will be trained using the CIFAR-10 dataset to learn discriminative features from the images and classify them into respective classes. The value proposition lies in the accuracy and efficiency of the model in classifying unseen images with high precision, which can benefit applications requiring automated image analysis.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92B5CF1-E53F-61C2-FC2F-F6660753ECBB}"/>
              </a:ext>
            </a:extLst>
          </p:cNvPr>
          <p:cNvSpPr txBox="1"/>
          <p:nvPr/>
        </p:nvSpPr>
        <p:spPr>
          <a:xfrm>
            <a:off x="2819400" y="2590800"/>
            <a:ext cx="6172200" cy="2031325"/>
          </a:xfrm>
          <a:prstGeom prst="rect">
            <a:avLst/>
          </a:prstGeom>
          <a:noFill/>
        </p:spPr>
        <p:txBody>
          <a:bodyPr wrap="square" rtlCol="0">
            <a:spAutoFit/>
          </a:bodyPr>
          <a:lstStyle/>
          <a:p>
            <a:pPr algn="just"/>
            <a:r>
              <a:rPr lang="en-US" b="0" i="0" dirty="0">
                <a:effectLst/>
                <a:latin typeface="Söhne"/>
              </a:rPr>
              <a:t>The wow factor in this solution lies in the utilization of CNNs, a state-of-the-art technique in image processing and computer vision. CNNs are capable of learning hierarchical representations of images, enabling them to capture intricate patterns and features for accurate classification. Additionally, techniques like dropout regularization and max pooling contribute to the robustness and generalization capability of the model.</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D57CAC54-63C5-E2AC-6A52-F350096504D4}"/>
              </a:ext>
            </a:extLst>
          </p:cNvPr>
          <p:cNvSpPr txBox="1"/>
          <p:nvPr/>
        </p:nvSpPr>
        <p:spPr>
          <a:xfrm>
            <a:off x="838200" y="1524000"/>
            <a:ext cx="5791200" cy="5078313"/>
          </a:xfrm>
          <a:prstGeom prst="rect">
            <a:avLst/>
          </a:prstGeom>
          <a:noFill/>
        </p:spPr>
        <p:txBody>
          <a:bodyPr wrap="square" rtlCol="0">
            <a:spAutoFit/>
          </a:bodyPr>
          <a:lstStyle/>
          <a:p>
            <a:pPr algn="just">
              <a:buFont typeface="+mj-lt"/>
              <a:buAutoNum type="arabicPeriod"/>
            </a:pPr>
            <a:r>
              <a:rPr lang="en-US" b="1" i="0" dirty="0">
                <a:effectLst/>
                <a:latin typeface="Söhne"/>
              </a:rPr>
              <a:t>Input Layer</a:t>
            </a:r>
            <a:r>
              <a:rPr lang="en-US" b="0" i="0" dirty="0">
                <a:effectLst/>
                <a:latin typeface="Söhne"/>
              </a:rPr>
              <a:t>: Accepts images with dimensions (32, 32, 3) representing height, width, and RGB color channels.</a:t>
            </a:r>
          </a:p>
          <a:p>
            <a:pPr algn="just">
              <a:buFont typeface="+mj-lt"/>
              <a:buAutoNum type="arabicPeriod"/>
            </a:pPr>
            <a:r>
              <a:rPr lang="en-US" b="1" i="0" dirty="0">
                <a:effectLst/>
                <a:latin typeface="Söhne"/>
              </a:rPr>
              <a:t>Convolutional Layers</a:t>
            </a:r>
            <a:r>
              <a:rPr lang="en-US" b="0" i="0" dirty="0">
                <a:effectLst/>
                <a:latin typeface="Söhne"/>
              </a:rPr>
              <a:t>: Two layers with 32 filters each, kernel size (3, 3), </a:t>
            </a:r>
            <a:r>
              <a:rPr lang="en-US" b="0" i="0" dirty="0" err="1">
                <a:effectLst/>
                <a:latin typeface="Söhne"/>
              </a:rPr>
              <a:t>ReLU</a:t>
            </a:r>
            <a:r>
              <a:rPr lang="en-US" b="0" i="0" dirty="0">
                <a:effectLst/>
                <a:latin typeface="Söhne"/>
              </a:rPr>
              <a:t> activation, 'same' padding, and </a:t>
            </a:r>
            <a:r>
              <a:rPr lang="en-US" b="0" i="0" dirty="0" err="1">
                <a:effectLst/>
                <a:latin typeface="Söhne"/>
              </a:rPr>
              <a:t>MaxNorm</a:t>
            </a:r>
            <a:r>
              <a:rPr lang="en-US" b="0" i="0" dirty="0">
                <a:effectLst/>
                <a:latin typeface="Söhne"/>
              </a:rPr>
              <a:t> constraint.</a:t>
            </a:r>
          </a:p>
          <a:p>
            <a:pPr algn="just">
              <a:buFont typeface="+mj-lt"/>
              <a:buAutoNum type="arabicPeriod"/>
            </a:pPr>
            <a:r>
              <a:rPr lang="en-US" b="1" i="0" dirty="0">
                <a:effectLst/>
                <a:latin typeface="Söhne"/>
              </a:rPr>
              <a:t>Pooling Layer</a:t>
            </a:r>
            <a:r>
              <a:rPr lang="en-US" b="0" i="0" dirty="0">
                <a:effectLst/>
                <a:latin typeface="Söhne"/>
              </a:rPr>
              <a:t>: Max-pooling with a pool size of (2, 2) for spatial dimension reduction.</a:t>
            </a:r>
          </a:p>
          <a:p>
            <a:pPr algn="just">
              <a:buFont typeface="+mj-lt"/>
              <a:buAutoNum type="arabicPeriod"/>
            </a:pPr>
            <a:r>
              <a:rPr lang="en-US" b="1" i="0" dirty="0">
                <a:effectLst/>
                <a:latin typeface="Söhne"/>
              </a:rPr>
              <a:t>Flatten Layer</a:t>
            </a:r>
            <a:r>
              <a:rPr lang="en-US" b="0" i="0" dirty="0">
                <a:effectLst/>
                <a:latin typeface="Söhne"/>
              </a:rPr>
              <a:t>: Converts the output of convolutional layers into a one-dimensional vector.</a:t>
            </a:r>
          </a:p>
          <a:p>
            <a:pPr algn="just">
              <a:buFont typeface="+mj-lt"/>
              <a:buAutoNum type="arabicPeriod"/>
            </a:pPr>
            <a:r>
              <a:rPr lang="en-US" b="1" i="0" dirty="0">
                <a:effectLst/>
                <a:latin typeface="Söhne"/>
              </a:rPr>
              <a:t>Fully Connected Layers</a:t>
            </a:r>
            <a:r>
              <a:rPr lang="en-US" b="0" i="0" dirty="0">
                <a:effectLst/>
                <a:latin typeface="Söhne"/>
              </a:rPr>
              <a:t>: One dense layer with 512 units, </a:t>
            </a:r>
            <a:r>
              <a:rPr lang="en-US" b="0" i="0" dirty="0" err="1">
                <a:effectLst/>
                <a:latin typeface="Söhne"/>
              </a:rPr>
              <a:t>ReLU</a:t>
            </a:r>
            <a:r>
              <a:rPr lang="en-US" b="0" i="0" dirty="0">
                <a:effectLst/>
                <a:latin typeface="Söhne"/>
              </a:rPr>
              <a:t> activation, and </a:t>
            </a:r>
            <a:r>
              <a:rPr lang="en-US" b="0" i="0" dirty="0" err="1">
                <a:effectLst/>
                <a:latin typeface="Söhne"/>
              </a:rPr>
              <a:t>MaxNorm</a:t>
            </a:r>
            <a:r>
              <a:rPr lang="en-US" b="0" i="0" dirty="0">
                <a:effectLst/>
                <a:latin typeface="Söhne"/>
              </a:rPr>
              <a:t> constraint. Dropout layer (dropout rate = 0.5) for regularization.</a:t>
            </a:r>
          </a:p>
          <a:p>
            <a:pPr algn="just">
              <a:buFont typeface="+mj-lt"/>
              <a:buAutoNum type="arabicPeriod"/>
            </a:pPr>
            <a:r>
              <a:rPr lang="en-US" b="1" i="0" dirty="0">
                <a:effectLst/>
                <a:latin typeface="Söhne"/>
              </a:rPr>
              <a:t>Output Layer</a:t>
            </a:r>
            <a:r>
              <a:rPr lang="en-US" b="0" i="0" dirty="0">
                <a:effectLst/>
                <a:latin typeface="Söhne"/>
              </a:rPr>
              <a:t>: Dense layer with </a:t>
            </a:r>
            <a:r>
              <a:rPr lang="en-US" b="0" i="0" dirty="0" err="1">
                <a:effectLst/>
                <a:latin typeface="Söhne"/>
              </a:rPr>
              <a:t>softmax</a:t>
            </a:r>
            <a:r>
              <a:rPr lang="en-US" b="0" i="0" dirty="0">
                <a:effectLst/>
                <a:latin typeface="Söhne"/>
              </a:rPr>
              <a:t> activation, producing class probabilities for 10 categories (CIFAR-10).</a:t>
            </a:r>
          </a:p>
          <a:p>
            <a:pPr algn="just">
              <a:buFont typeface="+mj-lt"/>
              <a:buAutoNum type="arabicPeriod"/>
            </a:pPr>
            <a:r>
              <a:rPr lang="en-US" b="1" i="0" dirty="0">
                <a:effectLst/>
                <a:latin typeface="Söhne"/>
              </a:rPr>
              <a:t>Compilation</a:t>
            </a:r>
            <a:r>
              <a:rPr lang="en-US" b="0" i="0" dirty="0">
                <a:effectLst/>
                <a:latin typeface="Söhne"/>
              </a:rPr>
              <a:t>: SGD optimizer (learning rate = 0.01, momentum = 0.9), categorical cross-entropy loss, accuracy metric.</a:t>
            </a:r>
          </a:p>
          <a:p>
            <a:pPr algn="just"/>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575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Thilothamai K III CSE Ramco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Thilothamai K</cp:lastModifiedBy>
  <cp:revision>5</cp:revision>
  <dcterms:created xsi:type="dcterms:W3CDTF">2024-04-03T14:20:53Z</dcterms:created>
  <dcterms:modified xsi:type="dcterms:W3CDTF">2024-04-04T14:29:30Z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