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4"/>
    </mc:Choice>
    <mc:Fallback>
      <c:style val="4"/>
    </mc:Fallback>
  </mc:AlternateContent>
  <c:pivotSource>
    <c:name>[employee_data (1).csv]Sheet1!PivotTable2</c:name>
    <c:fmtId val="6"/>
  </c:pivotSource>
  <c:chart>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s>
    <c:plotArea>
      <c:layout/>
      <c:barChart>
        <c:barDir val="col"/>
        <c:grouping val="clustered"/>
        <c:varyColors val="0"/>
        <c:ser>
          <c:idx val="0"/>
          <c:order val="0"/>
          <c:tx>
            <c:strRef>
              <c:f>Sheet1!$B$3:$B$5</c:f>
              <c:strCache>
                <c:ptCount val="1"/>
                <c:pt idx="0">
                  <c:v>Count of FirstName - Exceeds</c:v>
                </c:pt>
              </c:strCache>
            </c:strRef>
          </c:tx>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23</c:v>
                </c:pt>
                <c:pt idx="1">
                  <c:v>24</c:v>
                </c:pt>
                <c:pt idx="2">
                  <c:v>27</c:v>
                </c:pt>
                <c:pt idx="3">
                  <c:v>24</c:v>
                </c:pt>
                <c:pt idx="4">
                  <c:v>18</c:v>
                </c:pt>
                <c:pt idx="5">
                  <c:v>27</c:v>
                </c:pt>
                <c:pt idx="6">
                  <c:v>22</c:v>
                </c:pt>
                <c:pt idx="7">
                  <c:v>35</c:v>
                </c:pt>
                <c:pt idx="8">
                  <c:v>24</c:v>
                </c:pt>
                <c:pt idx="9">
                  <c:v>19</c:v>
                </c:pt>
              </c:numCache>
            </c:numRef>
          </c:val>
        </c:ser>
        <c:ser>
          <c:idx val="1"/>
          <c:order val="1"/>
          <c:tx>
            <c:strRef>
              <c:f>Sheet1!$C$3:$C$5</c:f>
              <c:strCache>
                <c:ptCount val="1"/>
                <c:pt idx="0">
                  <c:v>Count of FirstName - Fully Meets</c:v>
                </c:pt>
              </c:strCache>
            </c:strRef>
          </c:tx>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130</c:v>
                </c:pt>
                <c:pt idx="1">
                  <c:v>128</c:v>
                </c:pt>
                <c:pt idx="2">
                  <c:v>140</c:v>
                </c:pt>
                <c:pt idx="3">
                  <c:v>130</c:v>
                </c:pt>
                <c:pt idx="4">
                  <c:v>135</c:v>
                </c:pt>
                <c:pt idx="5">
                  <c:v>128</c:v>
                </c:pt>
                <c:pt idx="6">
                  <c:v>121</c:v>
                </c:pt>
                <c:pt idx="7">
                  <c:v>121</c:v>
                </c:pt>
                <c:pt idx="8">
                  <c:v>119</c:v>
                </c:pt>
                <c:pt idx="9">
                  <c:v>126</c:v>
                </c:pt>
              </c:numCache>
            </c:numRef>
          </c:val>
        </c:ser>
        <c:ser>
          <c:idx val="2"/>
          <c:order val="2"/>
          <c:tx>
            <c:strRef>
              <c:f>Sheet1!$D$3:$D$5</c:f>
              <c:strCache>
                <c:ptCount val="1"/>
                <c:pt idx="0">
                  <c:v>Count of FirstName - Needs Improvement</c:v>
                </c:pt>
              </c:strCache>
            </c:strRef>
          </c:tx>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19</c:v>
                </c:pt>
                <c:pt idx="1">
                  <c:v>10</c:v>
                </c:pt>
                <c:pt idx="2">
                  <c:v>10</c:v>
                </c:pt>
                <c:pt idx="3">
                  <c:v>8</c:v>
                </c:pt>
                <c:pt idx="4">
                  <c:v>6</c:v>
                </c:pt>
                <c:pt idx="5">
                  <c:v>11</c:v>
                </c:pt>
                <c:pt idx="6">
                  <c:v>9</c:v>
                </c:pt>
                <c:pt idx="7">
                  <c:v>16</c:v>
                </c:pt>
                <c:pt idx="8">
                  <c:v>7</c:v>
                </c:pt>
                <c:pt idx="9">
                  <c:v>8</c:v>
                </c:pt>
              </c:numCache>
            </c:numRef>
          </c:val>
        </c:ser>
        <c:ser>
          <c:idx val="3"/>
          <c:order val="3"/>
          <c:tx>
            <c:strRef>
              <c:f>Sheet1!$E$3:$E$5</c:f>
              <c:strCache>
                <c:ptCount val="1"/>
                <c:pt idx="0">
                  <c:v>Count of FirstName - PIP</c:v>
                </c:pt>
              </c:strCache>
            </c:strRef>
          </c:tx>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c:v>
                </c:pt>
                <c:pt idx="1">
                  <c:v>8</c:v>
                </c:pt>
                <c:pt idx="2">
                  <c:v>6</c:v>
                </c:pt>
                <c:pt idx="3">
                  <c:v>7</c:v>
                </c:pt>
                <c:pt idx="4">
                  <c:v>6</c:v>
                </c:pt>
                <c:pt idx="5">
                  <c:v>6</c:v>
                </c:pt>
                <c:pt idx="6">
                  <c:v>8</c:v>
                </c:pt>
                <c:pt idx="7">
                  <c:v>3</c:v>
                </c:pt>
                <c:pt idx="8">
                  <c:v>5</c:v>
                </c:pt>
                <c:pt idx="9">
                  <c:v>5</c:v>
                </c:pt>
              </c:numCache>
            </c:numRef>
          </c:val>
        </c:ser>
        <c:ser>
          <c:idx val="4"/>
          <c:order val="4"/>
          <c:tx>
            <c:strRef>
              <c:f>Sheet1!$F$3:$F$5</c:f>
              <c:strCache>
                <c:ptCount val="1"/>
                <c:pt idx="0">
                  <c:v>Count of LastName - Exceeds</c:v>
                </c:pt>
              </c:strCache>
            </c:strRef>
          </c:tx>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Sheet1!$F$6:$F$16</c:f>
              <c:numCache>
                <c:formatCode>General</c:formatCode>
                <c:ptCount val="10"/>
                <c:pt idx="0">
                  <c:v>23</c:v>
                </c:pt>
                <c:pt idx="1">
                  <c:v>24</c:v>
                </c:pt>
                <c:pt idx="2">
                  <c:v>27</c:v>
                </c:pt>
                <c:pt idx="3">
                  <c:v>24</c:v>
                </c:pt>
                <c:pt idx="4">
                  <c:v>18</c:v>
                </c:pt>
                <c:pt idx="5">
                  <c:v>27</c:v>
                </c:pt>
                <c:pt idx="6">
                  <c:v>22</c:v>
                </c:pt>
                <c:pt idx="7">
                  <c:v>35</c:v>
                </c:pt>
                <c:pt idx="8">
                  <c:v>24</c:v>
                </c:pt>
                <c:pt idx="9">
                  <c:v>19</c:v>
                </c:pt>
              </c:numCache>
            </c:numRef>
          </c:val>
        </c:ser>
        <c:ser>
          <c:idx val="5"/>
          <c:order val="5"/>
          <c:tx>
            <c:strRef>
              <c:f>Sheet1!$G$3:$G$5</c:f>
              <c:strCache>
                <c:ptCount val="1"/>
                <c:pt idx="0">
                  <c:v>Count of LastName - Fully Meets</c:v>
                </c:pt>
              </c:strCache>
            </c:strRef>
          </c:tx>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Sheet1!$G$6:$G$16</c:f>
              <c:numCache>
                <c:formatCode>General</c:formatCode>
                <c:ptCount val="10"/>
                <c:pt idx="0">
                  <c:v>130</c:v>
                </c:pt>
                <c:pt idx="1">
                  <c:v>128</c:v>
                </c:pt>
                <c:pt idx="2">
                  <c:v>140</c:v>
                </c:pt>
                <c:pt idx="3">
                  <c:v>130</c:v>
                </c:pt>
                <c:pt idx="4">
                  <c:v>135</c:v>
                </c:pt>
                <c:pt idx="5">
                  <c:v>128</c:v>
                </c:pt>
                <c:pt idx="6">
                  <c:v>121</c:v>
                </c:pt>
                <c:pt idx="7">
                  <c:v>121</c:v>
                </c:pt>
                <c:pt idx="8">
                  <c:v>119</c:v>
                </c:pt>
                <c:pt idx="9">
                  <c:v>126</c:v>
                </c:pt>
              </c:numCache>
            </c:numRef>
          </c:val>
        </c:ser>
        <c:ser>
          <c:idx val="6"/>
          <c:order val="6"/>
          <c:tx>
            <c:strRef>
              <c:f>Sheet1!$H$3:$H$5</c:f>
              <c:strCache>
                <c:ptCount val="1"/>
                <c:pt idx="0">
                  <c:v>Count of LastName - Needs Improvement</c:v>
                </c:pt>
              </c:strCache>
            </c:strRef>
          </c:tx>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Sheet1!$H$6:$H$16</c:f>
              <c:numCache>
                <c:formatCode>General</c:formatCode>
                <c:ptCount val="10"/>
                <c:pt idx="0">
                  <c:v>19</c:v>
                </c:pt>
                <c:pt idx="1">
                  <c:v>10</c:v>
                </c:pt>
                <c:pt idx="2">
                  <c:v>10</c:v>
                </c:pt>
                <c:pt idx="3">
                  <c:v>8</c:v>
                </c:pt>
                <c:pt idx="4">
                  <c:v>6</c:v>
                </c:pt>
                <c:pt idx="5">
                  <c:v>11</c:v>
                </c:pt>
                <c:pt idx="6">
                  <c:v>9</c:v>
                </c:pt>
                <c:pt idx="7">
                  <c:v>16</c:v>
                </c:pt>
                <c:pt idx="8">
                  <c:v>7</c:v>
                </c:pt>
                <c:pt idx="9">
                  <c:v>8</c:v>
                </c:pt>
              </c:numCache>
            </c:numRef>
          </c:val>
        </c:ser>
        <c:ser>
          <c:idx val="7"/>
          <c:order val="7"/>
          <c:tx>
            <c:strRef>
              <c:f>Sheet1!$I$3:$I$5</c:f>
              <c:strCache>
                <c:ptCount val="1"/>
                <c:pt idx="0">
                  <c:v>Count of LastName - PIP</c:v>
                </c:pt>
              </c:strCache>
            </c:strRef>
          </c:tx>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Sheet1!$I$6:$I$16</c:f>
              <c:numCache>
                <c:formatCode>General</c:formatCode>
                <c:ptCount val="10"/>
                <c:pt idx="0">
                  <c:v>3</c:v>
                </c:pt>
                <c:pt idx="1">
                  <c:v>8</c:v>
                </c:pt>
                <c:pt idx="2">
                  <c:v>6</c:v>
                </c:pt>
                <c:pt idx="3">
                  <c:v>7</c:v>
                </c:pt>
                <c:pt idx="4">
                  <c:v>6</c:v>
                </c:pt>
                <c:pt idx="5">
                  <c:v>6</c:v>
                </c:pt>
                <c:pt idx="6">
                  <c:v>8</c:v>
                </c:pt>
                <c:pt idx="7">
                  <c:v>3</c:v>
                </c:pt>
                <c:pt idx="8">
                  <c:v>5</c:v>
                </c:pt>
                <c:pt idx="9">
                  <c:v>5</c:v>
                </c:pt>
              </c:numCache>
            </c:numRef>
          </c:val>
        </c:ser>
        <c:dLbls>
          <c:showLegendKey val="0"/>
          <c:showVal val="0"/>
          <c:showCatName val="0"/>
          <c:showSerName val="0"/>
          <c:showPercent val="0"/>
          <c:showBubbleSize val="0"/>
        </c:dLbls>
        <c:gapWidth val="150"/>
        <c:axId val="202580352"/>
        <c:axId val="202581888"/>
      </c:barChart>
      <c:catAx>
        <c:axId val="202580352"/>
        <c:scaling>
          <c:orientation val="minMax"/>
        </c:scaling>
        <c:delete val="0"/>
        <c:axPos val="b"/>
        <c:majorTickMark val="out"/>
        <c:minorTickMark val="none"/>
        <c:tickLblPos val="nextTo"/>
        <c:crossAx val="202581888"/>
        <c:crosses val="autoZero"/>
        <c:auto val="1"/>
        <c:lblAlgn val="ctr"/>
        <c:lblOffset val="100"/>
        <c:noMultiLvlLbl val="0"/>
      </c:catAx>
      <c:valAx>
        <c:axId val="202581888"/>
        <c:scaling>
          <c:orientation val="minMax"/>
        </c:scaling>
        <c:delete val="0"/>
        <c:axPos val="l"/>
        <c:majorGridlines/>
        <c:numFmt formatCode="General" sourceLinked="1"/>
        <c:majorTickMark val="out"/>
        <c:minorTickMark val="none"/>
        <c:tickLblPos val="nextTo"/>
        <c:crossAx val="202580352"/>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THILOTHANA V</a:t>
            </a:r>
            <a:endParaRPr lang="en-US" sz="2400" dirty="0"/>
          </a:p>
          <a:p>
            <a:r>
              <a:rPr lang="en-US" sz="2400" dirty="0"/>
              <a:t>REGISTER NO</a:t>
            </a:r>
            <a:r>
              <a:rPr lang="en-US" sz="2400" dirty="0" smtClean="0"/>
              <a:t>:  312209393</a:t>
            </a:r>
            <a:endParaRPr lang="en-US" sz="2400" dirty="0"/>
          </a:p>
          <a:p>
            <a:r>
              <a:rPr lang="en-US" sz="2400" dirty="0" smtClean="0"/>
              <a:t>DEPARTMENT:BCOM(GEN) COMMERCE</a:t>
            </a:r>
            <a:endParaRPr lang="en-US" sz="2400" dirty="0"/>
          </a:p>
          <a:p>
            <a:r>
              <a:rPr lang="en-US" sz="2400" dirty="0" smtClean="0"/>
              <a:t>COLLEGE: ANNA ADARSH COLLEGE FOR WOMEN</a:t>
            </a:r>
          </a:p>
          <a:p>
            <a:r>
              <a:rPr lang="en-US" sz="2400" dirty="0" smtClean="0"/>
              <a:t>NAAN MUDHALVAN ID: asunm1353312209393</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739775" y="1600200"/>
            <a:ext cx="6499225" cy="4093428"/>
          </a:xfrm>
          <a:prstGeom prst="rect">
            <a:avLst/>
          </a:prstGeom>
          <a:noFill/>
        </p:spPr>
        <p:txBody>
          <a:bodyPr wrap="square" rtlCol="0">
            <a:spAutoFit/>
          </a:bodyPr>
          <a:lstStyle/>
          <a:p>
            <a:pPr marL="285750" indent="-285750">
              <a:buFont typeface="Wingdings" pitchFamily="2" charset="2"/>
              <a:buChar char="Ø"/>
            </a:pPr>
            <a:r>
              <a:rPr lang="en-GB" sz="2000" b="1" dirty="0" smtClean="0"/>
              <a:t>DATA SCREENING:  </a:t>
            </a:r>
            <a:r>
              <a:rPr lang="en-GB" sz="2000" dirty="0" smtClean="0"/>
              <a:t>Downloaded an employee dataset from </a:t>
            </a:r>
            <a:r>
              <a:rPr lang="en-GB" sz="2000" dirty="0" err="1" smtClean="0"/>
              <a:t>kaggle</a:t>
            </a:r>
            <a:r>
              <a:rPr lang="en-GB" sz="2000" dirty="0" smtClean="0"/>
              <a:t>, and inserted it in excel</a:t>
            </a:r>
            <a:endParaRPr lang="en-IN" sz="2000" b="1" dirty="0" smtClean="0"/>
          </a:p>
          <a:p>
            <a:pPr marL="285750" indent="-285750">
              <a:buFont typeface="Wingdings" pitchFamily="2" charset="2"/>
              <a:buChar char="Ø"/>
            </a:pPr>
            <a:endParaRPr lang="en-GB" sz="2000" b="1" dirty="0"/>
          </a:p>
          <a:p>
            <a:pPr marL="285750" indent="-285750">
              <a:buFont typeface="Wingdings" pitchFamily="2" charset="2"/>
              <a:buChar char="Ø"/>
            </a:pPr>
            <a:r>
              <a:rPr lang="en-GB" sz="2000" b="1" dirty="0" smtClean="0"/>
              <a:t>DATA CLEANING:  </a:t>
            </a:r>
            <a:r>
              <a:rPr lang="en-GB" sz="2000" dirty="0" smtClean="0"/>
              <a:t>Using conditional formatting removed the missing data.</a:t>
            </a:r>
          </a:p>
          <a:p>
            <a:pPr marL="285750" indent="-285750">
              <a:buFont typeface="Wingdings" pitchFamily="2" charset="2"/>
              <a:buChar char="Ø"/>
            </a:pPr>
            <a:endParaRPr lang="en-GB" sz="2000" dirty="0"/>
          </a:p>
          <a:p>
            <a:pPr marL="285750" indent="-285750">
              <a:buFont typeface="Wingdings" pitchFamily="2" charset="2"/>
              <a:buChar char="Ø"/>
            </a:pPr>
            <a:r>
              <a:rPr lang="en-GB" sz="2000" b="1" dirty="0" smtClean="0"/>
              <a:t>PIVOT TABLE CREATION:  </a:t>
            </a:r>
            <a:r>
              <a:rPr lang="en-GB" sz="2000" dirty="0" smtClean="0"/>
              <a:t>Select pivot table from insert and an pivot table is enabled, now select the required data.  An pivot table is created.</a:t>
            </a:r>
          </a:p>
          <a:p>
            <a:pPr marL="285750" indent="-285750">
              <a:buFont typeface="Wingdings" pitchFamily="2" charset="2"/>
              <a:buChar char="Ø"/>
            </a:pPr>
            <a:endParaRPr lang="en-GB" sz="2000" b="1" dirty="0"/>
          </a:p>
          <a:p>
            <a:pPr marL="285750" indent="-285750">
              <a:buFont typeface="Wingdings" pitchFamily="2" charset="2"/>
              <a:buChar char="Ø"/>
            </a:pPr>
            <a:r>
              <a:rPr lang="en-GB" sz="2000" b="1" dirty="0" smtClean="0"/>
              <a:t>GRAPHICAL REPRESENTATION:  </a:t>
            </a:r>
            <a:r>
              <a:rPr lang="en-GB" sz="2000" dirty="0" smtClean="0"/>
              <a:t>After creating an pivot table, go to insert and select recommendation chart or any chart so that an visual representation is created.</a:t>
            </a:r>
            <a:endParaRPr lang="en-GB" sz="2000" b="1"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Table 1"/>
          <p:cNvGraphicFramePr>
            <a:graphicFrameLocks noGrp="1"/>
          </p:cNvGraphicFramePr>
          <p:nvPr>
            <p:extLst>
              <p:ext uri="{D42A27DB-BD31-4B8C-83A1-F6EECF244321}">
                <p14:modId xmlns:p14="http://schemas.microsoft.com/office/powerpoint/2010/main" val="1634974912"/>
              </p:ext>
            </p:extLst>
          </p:nvPr>
        </p:nvGraphicFramePr>
        <p:xfrm>
          <a:off x="304800" y="1382911"/>
          <a:ext cx="10037901" cy="4436864"/>
        </p:xfrm>
        <a:graphic>
          <a:graphicData uri="http://schemas.openxmlformats.org/drawingml/2006/table">
            <a:tbl>
              <a:tblPr/>
              <a:tblGrid>
                <a:gridCol w="794739"/>
                <a:gridCol w="1117242"/>
                <a:gridCol w="691078"/>
                <a:gridCol w="1186350"/>
                <a:gridCol w="233238"/>
                <a:gridCol w="1094206"/>
                <a:gridCol w="691078"/>
                <a:gridCol w="1186350"/>
                <a:gridCol w="233238"/>
                <a:gridCol w="1416709"/>
                <a:gridCol w="1393673"/>
              </a:tblGrid>
              <a:tr h="312284">
                <a:tc>
                  <a:txBody>
                    <a:bodyPr/>
                    <a:lstStyle/>
                    <a:p>
                      <a:pPr algn="l" fontAlgn="b"/>
                      <a:endParaRPr lang="en-IN" sz="1100" b="1" i="0" u="none" strike="noStrike" dirty="0">
                        <a:solidFill>
                          <a:srgbClr val="000000"/>
                        </a:solidFill>
                        <a:effectLst/>
                        <a:latin typeface="Calibri"/>
                      </a:endParaRPr>
                    </a:p>
                  </a:txBody>
                  <a:tcPr marL="9448" marR="9448" marT="9448" marB="0" anchor="b">
                    <a:lnL>
                      <a:noFill/>
                    </a:lnL>
                    <a:lnR>
                      <a:noFill/>
                    </a:lnR>
                    <a:lnT>
                      <a:noFill/>
                    </a:lnT>
                    <a:lnB>
                      <a:noFill/>
                    </a:lnB>
                    <a:solidFill>
                      <a:srgbClr val="DCE6F1"/>
                    </a:solidFill>
                  </a:tcPr>
                </a:tc>
                <a:tc>
                  <a:txBody>
                    <a:bodyPr/>
                    <a:lstStyle/>
                    <a:p>
                      <a:pPr algn="l" fontAlgn="b"/>
                      <a:r>
                        <a:rPr lang="en-IN" sz="1100" b="1" i="0" u="none" strike="noStrike">
                          <a:solidFill>
                            <a:srgbClr val="000000"/>
                          </a:solidFill>
                          <a:effectLst/>
                          <a:latin typeface="Calibri"/>
                        </a:rPr>
                        <a:t>Column Labels</a:t>
                      </a:r>
                    </a:p>
                  </a:txBody>
                  <a:tcPr marL="9448" marR="9448" marT="9448" marB="0" anchor="b">
                    <a:lnL>
                      <a:noFill/>
                    </a:lnL>
                    <a:lnR>
                      <a:noFill/>
                    </a:lnR>
                    <a:lnT>
                      <a:noFill/>
                    </a:lnT>
                    <a:lnB>
                      <a:noFill/>
                    </a:lnB>
                    <a:solidFill>
                      <a:srgbClr val="DCE6F1"/>
                    </a:solidFill>
                  </a:tcPr>
                </a:tc>
                <a:tc>
                  <a:txBody>
                    <a:bodyPr/>
                    <a:lstStyle/>
                    <a:p>
                      <a:pPr algn="l" fontAlgn="b"/>
                      <a:endParaRPr lang="en-IN" sz="1100" b="1" i="0" u="none" strike="noStrike">
                        <a:solidFill>
                          <a:srgbClr val="000000"/>
                        </a:solidFill>
                        <a:effectLst/>
                        <a:latin typeface="Calibri"/>
                      </a:endParaRPr>
                    </a:p>
                  </a:txBody>
                  <a:tcPr marL="9448" marR="9448" marT="9448" marB="0" anchor="b">
                    <a:lnL>
                      <a:noFill/>
                    </a:lnL>
                    <a:lnR>
                      <a:noFill/>
                    </a:lnR>
                    <a:lnT>
                      <a:noFill/>
                    </a:lnT>
                    <a:lnB>
                      <a:noFill/>
                    </a:lnB>
                    <a:solidFill>
                      <a:srgbClr val="DCE6F1"/>
                    </a:solidFill>
                  </a:tcPr>
                </a:tc>
                <a:tc>
                  <a:txBody>
                    <a:bodyPr/>
                    <a:lstStyle/>
                    <a:p>
                      <a:pPr algn="l" fontAlgn="b"/>
                      <a:endParaRPr lang="en-IN" sz="1100" b="1" i="0" u="none" strike="noStrike">
                        <a:solidFill>
                          <a:srgbClr val="000000"/>
                        </a:solidFill>
                        <a:effectLst/>
                        <a:latin typeface="Calibri"/>
                      </a:endParaRPr>
                    </a:p>
                  </a:txBody>
                  <a:tcPr marL="9448" marR="9448" marT="9448" marB="0" anchor="b">
                    <a:lnL>
                      <a:noFill/>
                    </a:lnL>
                    <a:lnR>
                      <a:noFill/>
                    </a:lnR>
                    <a:lnT>
                      <a:noFill/>
                    </a:lnT>
                    <a:lnB>
                      <a:noFill/>
                    </a:lnB>
                    <a:solidFill>
                      <a:srgbClr val="DCE6F1"/>
                    </a:solidFill>
                  </a:tcPr>
                </a:tc>
                <a:tc>
                  <a:txBody>
                    <a:bodyPr/>
                    <a:lstStyle/>
                    <a:p>
                      <a:pPr algn="l" fontAlgn="b"/>
                      <a:endParaRPr lang="en-IN" sz="1100" b="1" i="0" u="none" strike="noStrike">
                        <a:solidFill>
                          <a:srgbClr val="000000"/>
                        </a:solidFill>
                        <a:effectLst/>
                        <a:latin typeface="Calibri"/>
                      </a:endParaRPr>
                    </a:p>
                  </a:txBody>
                  <a:tcPr marL="9448" marR="9448" marT="9448" marB="0" anchor="b">
                    <a:lnL>
                      <a:noFill/>
                    </a:lnL>
                    <a:lnR>
                      <a:noFill/>
                    </a:lnR>
                    <a:lnT>
                      <a:noFill/>
                    </a:lnT>
                    <a:lnB>
                      <a:noFill/>
                    </a:lnB>
                    <a:solidFill>
                      <a:srgbClr val="DCE6F1"/>
                    </a:solidFill>
                  </a:tcPr>
                </a:tc>
                <a:tc>
                  <a:txBody>
                    <a:bodyPr/>
                    <a:lstStyle/>
                    <a:p>
                      <a:pPr algn="l" fontAlgn="b"/>
                      <a:endParaRPr lang="en-IN" sz="1100" b="1" i="0" u="none" strike="noStrike" dirty="0">
                        <a:solidFill>
                          <a:srgbClr val="000000"/>
                        </a:solidFill>
                        <a:effectLst/>
                        <a:latin typeface="Calibri"/>
                      </a:endParaRPr>
                    </a:p>
                  </a:txBody>
                  <a:tcPr marL="9448" marR="9448" marT="9448" marB="0" anchor="b">
                    <a:lnL>
                      <a:noFill/>
                    </a:lnL>
                    <a:lnR>
                      <a:noFill/>
                    </a:lnR>
                    <a:lnT>
                      <a:noFill/>
                    </a:lnT>
                    <a:lnB>
                      <a:noFill/>
                    </a:lnB>
                    <a:solidFill>
                      <a:srgbClr val="DCE6F1"/>
                    </a:solidFill>
                  </a:tcPr>
                </a:tc>
                <a:tc>
                  <a:txBody>
                    <a:bodyPr/>
                    <a:lstStyle/>
                    <a:p>
                      <a:pPr algn="l" fontAlgn="b"/>
                      <a:endParaRPr lang="en-IN" sz="1100" b="1" i="0" u="none" strike="noStrike">
                        <a:solidFill>
                          <a:srgbClr val="000000"/>
                        </a:solidFill>
                        <a:effectLst/>
                        <a:latin typeface="Calibri"/>
                      </a:endParaRPr>
                    </a:p>
                  </a:txBody>
                  <a:tcPr marL="9448" marR="9448" marT="9448" marB="0" anchor="b">
                    <a:lnL>
                      <a:noFill/>
                    </a:lnL>
                    <a:lnR>
                      <a:noFill/>
                    </a:lnR>
                    <a:lnT>
                      <a:noFill/>
                    </a:lnT>
                    <a:lnB>
                      <a:noFill/>
                    </a:lnB>
                    <a:solidFill>
                      <a:srgbClr val="DCE6F1"/>
                    </a:solidFill>
                  </a:tcPr>
                </a:tc>
                <a:tc>
                  <a:txBody>
                    <a:bodyPr/>
                    <a:lstStyle/>
                    <a:p>
                      <a:pPr algn="l" fontAlgn="b"/>
                      <a:endParaRPr lang="en-IN" sz="1100" b="1" i="0" u="none" strike="noStrike">
                        <a:solidFill>
                          <a:srgbClr val="000000"/>
                        </a:solidFill>
                        <a:effectLst/>
                        <a:latin typeface="Calibri"/>
                      </a:endParaRPr>
                    </a:p>
                  </a:txBody>
                  <a:tcPr marL="9448" marR="9448" marT="9448" marB="0" anchor="b">
                    <a:lnL>
                      <a:noFill/>
                    </a:lnL>
                    <a:lnR>
                      <a:noFill/>
                    </a:lnR>
                    <a:lnT>
                      <a:noFill/>
                    </a:lnT>
                    <a:lnB>
                      <a:noFill/>
                    </a:lnB>
                    <a:solidFill>
                      <a:srgbClr val="DCE6F1"/>
                    </a:solidFill>
                  </a:tcPr>
                </a:tc>
                <a:tc>
                  <a:txBody>
                    <a:bodyPr/>
                    <a:lstStyle/>
                    <a:p>
                      <a:pPr algn="l" fontAlgn="b"/>
                      <a:endParaRPr lang="en-IN" sz="1100" b="1" i="0" u="none" strike="noStrike">
                        <a:solidFill>
                          <a:srgbClr val="000000"/>
                        </a:solidFill>
                        <a:effectLst/>
                        <a:latin typeface="Calibri"/>
                      </a:endParaRPr>
                    </a:p>
                  </a:txBody>
                  <a:tcPr marL="9448" marR="9448" marT="9448" marB="0" anchor="b">
                    <a:lnL>
                      <a:noFill/>
                    </a:lnL>
                    <a:lnR>
                      <a:noFill/>
                    </a:lnR>
                    <a:lnT>
                      <a:noFill/>
                    </a:lnT>
                    <a:lnB>
                      <a:noFill/>
                    </a:lnB>
                    <a:solidFill>
                      <a:srgbClr val="DCE6F1"/>
                    </a:solidFill>
                  </a:tcPr>
                </a:tc>
                <a:tc>
                  <a:txBody>
                    <a:bodyPr/>
                    <a:lstStyle/>
                    <a:p>
                      <a:pPr algn="l" fontAlgn="b"/>
                      <a:endParaRPr lang="en-IN" sz="1100" b="1" i="0" u="none" strike="noStrike">
                        <a:solidFill>
                          <a:srgbClr val="000000"/>
                        </a:solidFill>
                        <a:effectLst/>
                        <a:latin typeface="Calibri"/>
                      </a:endParaRPr>
                    </a:p>
                  </a:txBody>
                  <a:tcPr marL="9448" marR="9448" marT="9448" marB="0" anchor="b">
                    <a:lnL>
                      <a:noFill/>
                    </a:lnL>
                    <a:lnR>
                      <a:noFill/>
                    </a:lnR>
                    <a:lnT>
                      <a:noFill/>
                    </a:lnT>
                    <a:lnB>
                      <a:noFill/>
                    </a:lnB>
                    <a:solidFill>
                      <a:srgbClr val="DCE6F1"/>
                    </a:solidFill>
                  </a:tcPr>
                </a:tc>
                <a:tc>
                  <a:txBody>
                    <a:bodyPr/>
                    <a:lstStyle/>
                    <a:p>
                      <a:pPr algn="l" fontAlgn="b"/>
                      <a:endParaRPr lang="en-IN" sz="1100" b="1" i="0" u="none" strike="noStrike">
                        <a:solidFill>
                          <a:srgbClr val="000000"/>
                        </a:solidFill>
                        <a:effectLst/>
                        <a:latin typeface="Calibri"/>
                      </a:endParaRPr>
                    </a:p>
                  </a:txBody>
                  <a:tcPr marL="9448" marR="9448" marT="9448" marB="0" anchor="b">
                    <a:lnL>
                      <a:noFill/>
                    </a:lnL>
                    <a:lnR>
                      <a:noFill/>
                    </a:lnR>
                    <a:lnT>
                      <a:noFill/>
                    </a:lnT>
                    <a:lnB>
                      <a:noFill/>
                    </a:lnB>
                    <a:solidFill>
                      <a:srgbClr val="DCE6F1"/>
                    </a:solidFill>
                  </a:tcPr>
                </a:tc>
              </a:tr>
              <a:tr h="312284">
                <a:tc>
                  <a:txBody>
                    <a:bodyPr/>
                    <a:lstStyle/>
                    <a:p>
                      <a:pPr algn="l" fontAlgn="b"/>
                      <a:endParaRPr lang="en-IN" sz="1100" b="1" i="0" u="none" strike="noStrike" dirty="0">
                        <a:solidFill>
                          <a:srgbClr val="000000"/>
                        </a:solidFill>
                        <a:effectLst/>
                        <a:latin typeface="Calibri"/>
                      </a:endParaRPr>
                    </a:p>
                  </a:txBody>
                  <a:tcPr marL="9448" marR="9448" marT="9448" marB="0" anchor="b">
                    <a:lnL>
                      <a:noFill/>
                    </a:lnL>
                    <a:lnR>
                      <a:noFill/>
                    </a:lnR>
                    <a:lnT>
                      <a:noFill/>
                    </a:lnT>
                    <a:lnB>
                      <a:noFill/>
                    </a:lnB>
                    <a:solidFill>
                      <a:srgbClr val="DCE6F1"/>
                    </a:solidFill>
                  </a:tcPr>
                </a:tc>
                <a:tc>
                  <a:txBody>
                    <a:bodyPr/>
                    <a:lstStyle/>
                    <a:p>
                      <a:pPr algn="l" fontAlgn="b"/>
                      <a:r>
                        <a:rPr lang="en-IN" sz="1100" b="1" i="0" u="none" strike="noStrike">
                          <a:solidFill>
                            <a:srgbClr val="000000"/>
                          </a:solidFill>
                          <a:effectLst/>
                          <a:latin typeface="Calibri"/>
                        </a:rPr>
                        <a:t>Count of FirstName</a:t>
                      </a:r>
                    </a:p>
                  </a:txBody>
                  <a:tcPr marL="9448" marR="9448" marT="9448" marB="0" anchor="b">
                    <a:lnL>
                      <a:noFill/>
                    </a:lnL>
                    <a:lnR>
                      <a:noFill/>
                    </a:lnR>
                    <a:lnT>
                      <a:noFill/>
                    </a:lnT>
                    <a:lnB>
                      <a:noFill/>
                    </a:lnB>
                    <a:solidFill>
                      <a:srgbClr val="DCE6F1"/>
                    </a:solidFill>
                  </a:tcPr>
                </a:tc>
                <a:tc>
                  <a:txBody>
                    <a:bodyPr/>
                    <a:lstStyle/>
                    <a:p>
                      <a:pPr algn="l" fontAlgn="b"/>
                      <a:endParaRPr lang="en-IN" sz="1100" b="1" i="0" u="none" strike="noStrike">
                        <a:solidFill>
                          <a:srgbClr val="000000"/>
                        </a:solidFill>
                        <a:effectLst/>
                        <a:latin typeface="Calibri"/>
                      </a:endParaRPr>
                    </a:p>
                  </a:txBody>
                  <a:tcPr marL="9448" marR="9448" marT="9448" marB="0" anchor="b">
                    <a:lnL>
                      <a:noFill/>
                    </a:lnL>
                    <a:lnR>
                      <a:noFill/>
                    </a:lnR>
                    <a:lnT>
                      <a:noFill/>
                    </a:lnT>
                    <a:lnB>
                      <a:noFill/>
                    </a:lnB>
                    <a:solidFill>
                      <a:srgbClr val="DCE6F1"/>
                    </a:solidFill>
                  </a:tcPr>
                </a:tc>
                <a:tc>
                  <a:txBody>
                    <a:bodyPr/>
                    <a:lstStyle/>
                    <a:p>
                      <a:pPr algn="l" fontAlgn="b"/>
                      <a:endParaRPr lang="en-IN" sz="1100" b="1" i="0" u="none" strike="noStrike">
                        <a:solidFill>
                          <a:srgbClr val="000000"/>
                        </a:solidFill>
                        <a:effectLst/>
                        <a:latin typeface="Calibri"/>
                      </a:endParaRPr>
                    </a:p>
                  </a:txBody>
                  <a:tcPr marL="9448" marR="9448" marT="9448" marB="0" anchor="b">
                    <a:lnL>
                      <a:noFill/>
                    </a:lnL>
                    <a:lnR>
                      <a:noFill/>
                    </a:lnR>
                    <a:lnT>
                      <a:noFill/>
                    </a:lnT>
                    <a:lnB>
                      <a:noFill/>
                    </a:lnB>
                    <a:solidFill>
                      <a:srgbClr val="DCE6F1"/>
                    </a:solidFill>
                  </a:tcPr>
                </a:tc>
                <a:tc>
                  <a:txBody>
                    <a:bodyPr/>
                    <a:lstStyle/>
                    <a:p>
                      <a:pPr algn="l" fontAlgn="b"/>
                      <a:endParaRPr lang="en-IN" sz="1100" b="1" i="0" u="none" strike="noStrike">
                        <a:solidFill>
                          <a:srgbClr val="000000"/>
                        </a:solidFill>
                        <a:effectLst/>
                        <a:latin typeface="Calibri"/>
                      </a:endParaRPr>
                    </a:p>
                  </a:txBody>
                  <a:tcPr marL="9448" marR="9448" marT="9448" marB="0" anchor="b">
                    <a:lnL>
                      <a:noFill/>
                    </a:lnL>
                    <a:lnR>
                      <a:noFill/>
                    </a:lnR>
                    <a:lnT>
                      <a:noFill/>
                    </a:lnT>
                    <a:lnB>
                      <a:noFill/>
                    </a:lnB>
                    <a:solidFill>
                      <a:srgbClr val="DCE6F1"/>
                    </a:solidFill>
                  </a:tcPr>
                </a:tc>
                <a:tc>
                  <a:txBody>
                    <a:bodyPr/>
                    <a:lstStyle/>
                    <a:p>
                      <a:pPr algn="l" fontAlgn="b"/>
                      <a:r>
                        <a:rPr lang="en-IN" sz="1100" b="1" i="0" u="none" strike="noStrike">
                          <a:solidFill>
                            <a:srgbClr val="000000"/>
                          </a:solidFill>
                          <a:effectLst/>
                          <a:latin typeface="Calibri"/>
                        </a:rPr>
                        <a:t>Count of LastName</a:t>
                      </a:r>
                    </a:p>
                  </a:txBody>
                  <a:tcPr marL="9448" marR="9448" marT="9448" marB="0" anchor="b">
                    <a:lnL>
                      <a:noFill/>
                    </a:lnL>
                    <a:lnR>
                      <a:noFill/>
                    </a:lnR>
                    <a:lnT>
                      <a:noFill/>
                    </a:lnT>
                    <a:lnB>
                      <a:noFill/>
                    </a:lnB>
                    <a:solidFill>
                      <a:srgbClr val="DCE6F1"/>
                    </a:solidFill>
                  </a:tcPr>
                </a:tc>
                <a:tc>
                  <a:txBody>
                    <a:bodyPr/>
                    <a:lstStyle/>
                    <a:p>
                      <a:pPr algn="l" fontAlgn="b"/>
                      <a:endParaRPr lang="en-IN" sz="1100" b="1" i="0" u="none" strike="noStrike">
                        <a:solidFill>
                          <a:srgbClr val="000000"/>
                        </a:solidFill>
                        <a:effectLst/>
                        <a:latin typeface="Calibri"/>
                      </a:endParaRPr>
                    </a:p>
                  </a:txBody>
                  <a:tcPr marL="9448" marR="9448" marT="9448" marB="0" anchor="b">
                    <a:lnL>
                      <a:noFill/>
                    </a:lnL>
                    <a:lnR>
                      <a:noFill/>
                    </a:lnR>
                    <a:lnT>
                      <a:noFill/>
                    </a:lnT>
                    <a:lnB>
                      <a:noFill/>
                    </a:lnB>
                    <a:solidFill>
                      <a:srgbClr val="DCE6F1"/>
                    </a:solidFill>
                  </a:tcPr>
                </a:tc>
                <a:tc>
                  <a:txBody>
                    <a:bodyPr/>
                    <a:lstStyle/>
                    <a:p>
                      <a:pPr algn="l" fontAlgn="b"/>
                      <a:endParaRPr lang="en-IN" sz="1100" b="1" i="0" u="none" strike="noStrike">
                        <a:solidFill>
                          <a:srgbClr val="000000"/>
                        </a:solidFill>
                        <a:effectLst/>
                        <a:latin typeface="Calibri"/>
                      </a:endParaRPr>
                    </a:p>
                  </a:txBody>
                  <a:tcPr marL="9448" marR="9448" marT="9448" marB="0" anchor="b">
                    <a:lnL>
                      <a:noFill/>
                    </a:lnL>
                    <a:lnR>
                      <a:noFill/>
                    </a:lnR>
                    <a:lnT>
                      <a:noFill/>
                    </a:lnT>
                    <a:lnB>
                      <a:noFill/>
                    </a:lnB>
                    <a:solidFill>
                      <a:srgbClr val="DCE6F1"/>
                    </a:solidFill>
                  </a:tcPr>
                </a:tc>
                <a:tc>
                  <a:txBody>
                    <a:bodyPr/>
                    <a:lstStyle/>
                    <a:p>
                      <a:pPr algn="l" fontAlgn="b"/>
                      <a:endParaRPr lang="en-IN" sz="1100" b="1" i="0" u="none" strike="noStrike">
                        <a:solidFill>
                          <a:srgbClr val="000000"/>
                        </a:solidFill>
                        <a:effectLst/>
                        <a:latin typeface="Calibri"/>
                      </a:endParaRPr>
                    </a:p>
                  </a:txBody>
                  <a:tcPr marL="9448" marR="9448" marT="9448" marB="0" anchor="b">
                    <a:lnL>
                      <a:noFill/>
                    </a:lnL>
                    <a:lnR>
                      <a:noFill/>
                    </a:lnR>
                    <a:lnT>
                      <a:noFill/>
                    </a:lnT>
                    <a:lnB>
                      <a:noFill/>
                    </a:lnB>
                    <a:solidFill>
                      <a:srgbClr val="DCE6F1"/>
                    </a:solidFill>
                  </a:tcPr>
                </a:tc>
                <a:tc>
                  <a:txBody>
                    <a:bodyPr/>
                    <a:lstStyle/>
                    <a:p>
                      <a:pPr algn="l" fontAlgn="b"/>
                      <a:r>
                        <a:rPr lang="en-IN" sz="1100" b="1" i="0" u="none" strike="noStrike">
                          <a:solidFill>
                            <a:srgbClr val="000000"/>
                          </a:solidFill>
                          <a:effectLst/>
                          <a:latin typeface="Calibri"/>
                        </a:rPr>
                        <a:t>Total Count of FirstName</a:t>
                      </a:r>
                    </a:p>
                  </a:txBody>
                  <a:tcPr marL="9448" marR="9448" marT="9448" marB="0" anchor="b">
                    <a:lnL>
                      <a:noFill/>
                    </a:lnL>
                    <a:lnR>
                      <a:noFill/>
                    </a:lnR>
                    <a:lnT>
                      <a:noFill/>
                    </a:lnT>
                    <a:lnB>
                      <a:noFill/>
                    </a:lnB>
                    <a:solidFill>
                      <a:srgbClr val="DCE6F1"/>
                    </a:solidFill>
                  </a:tcPr>
                </a:tc>
                <a:tc>
                  <a:txBody>
                    <a:bodyPr/>
                    <a:lstStyle/>
                    <a:p>
                      <a:pPr algn="l" fontAlgn="b"/>
                      <a:r>
                        <a:rPr lang="en-IN" sz="1100" b="1" i="0" u="none" strike="noStrike">
                          <a:solidFill>
                            <a:srgbClr val="000000"/>
                          </a:solidFill>
                          <a:effectLst/>
                          <a:latin typeface="Calibri"/>
                        </a:rPr>
                        <a:t>Total Count of LastName</a:t>
                      </a:r>
                    </a:p>
                  </a:txBody>
                  <a:tcPr marL="9448" marR="9448" marT="9448" marB="0" anchor="b">
                    <a:lnL>
                      <a:noFill/>
                    </a:lnL>
                    <a:lnR>
                      <a:noFill/>
                    </a:lnR>
                    <a:lnT>
                      <a:noFill/>
                    </a:lnT>
                    <a:lnB>
                      <a:noFill/>
                    </a:lnB>
                    <a:solidFill>
                      <a:srgbClr val="DCE6F1"/>
                    </a:solidFill>
                  </a:tcPr>
                </a:tc>
              </a:tr>
              <a:tr h="312284">
                <a:tc>
                  <a:txBody>
                    <a:bodyPr/>
                    <a:lstStyle/>
                    <a:p>
                      <a:pPr algn="l" fontAlgn="b"/>
                      <a:r>
                        <a:rPr lang="en-IN" sz="1100" b="1" i="0" u="none" strike="noStrike">
                          <a:solidFill>
                            <a:srgbClr val="000000"/>
                          </a:solidFill>
                          <a:effectLst/>
                          <a:latin typeface="Calibri"/>
                        </a:rPr>
                        <a:t>Row Labels</a:t>
                      </a:r>
                    </a:p>
                  </a:txBody>
                  <a:tcPr marL="9448" marR="9448" marT="9448"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IN" sz="1100" b="1" i="0" u="none" strike="noStrike">
                          <a:solidFill>
                            <a:srgbClr val="000000"/>
                          </a:solidFill>
                          <a:effectLst/>
                          <a:latin typeface="Calibri"/>
                        </a:rPr>
                        <a:t>Exceeds</a:t>
                      </a:r>
                    </a:p>
                  </a:txBody>
                  <a:tcPr marL="9448" marR="9448" marT="9448"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IN" sz="1100" b="1" i="0" u="none" strike="noStrike">
                          <a:solidFill>
                            <a:srgbClr val="000000"/>
                          </a:solidFill>
                          <a:effectLst/>
                          <a:latin typeface="Calibri"/>
                        </a:rPr>
                        <a:t>Fully Meets</a:t>
                      </a:r>
                    </a:p>
                  </a:txBody>
                  <a:tcPr marL="9448" marR="9448" marT="9448"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IN" sz="1100" b="1" i="0" u="none" strike="noStrike">
                          <a:solidFill>
                            <a:srgbClr val="000000"/>
                          </a:solidFill>
                          <a:effectLst/>
                          <a:latin typeface="Calibri"/>
                        </a:rPr>
                        <a:t>Needs Improvement</a:t>
                      </a:r>
                    </a:p>
                  </a:txBody>
                  <a:tcPr marL="9448" marR="9448" marT="9448"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IN" sz="1100" b="1" i="0" u="none" strike="noStrike">
                          <a:solidFill>
                            <a:srgbClr val="000000"/>
                          </a:solidFill>
                          <a:effectLst/>
                          <a:latin typeface="Calibri"/>
                        </a:rPr>
                        <a:t>PIP</a:t>
                      </a:r>
                    </a:p>
                  </a:txBody>
                  <a:tcPr marL="9448" marR="9448" marT="9448"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IN" sz="1100" b="1" i="0" u="none" strike="noStrike">
                          <a:solidFill>
                            <a:srgbClr val="000000"/>
                          </a:solidFill>
                          <a:effectLst/>
                          <a:latin typeface="Calibri"/>
                        </a:rPr>
                        <a:t>Exceeds</a:t>
                      </a:r>
                    </a:p>
                  </a:txBody>
                  <a:tcPr marL="9448" marR="9448" marT="9448"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IN" sz="1100" b="1" i="0" u="none" strike="noStrike">
                          <a:solidFill>
                            <a:srgbClr val="000000"/>
                          </a:solidFill>
                          <a:effectLst/>
                          <a:latin typeface="Calibri"/>
                        </a:rPr>
                        <a:t>Fully Meets</a:t>
                      </a:r>
                    </a:p>
                  </a:txBody>
                  <a:tcPr marL="9448" marR="9448" marT="9448"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IN" sz="1100" b="1" i="0" u="none" strike="noStrike">
                          <a:solidFill>
                            <a:srgbClr val="000000"/>
                          </a:solidFill>
                          <a:effectLst/>
                          <a:latin typeface="Calibri"/>
                        </a:rPr>
                        <a:t>Needs Improvement</a:t>
                      </a:r>
                    </a:p>
                  </a:txBody>
                  <a:tcPr marL="9448" marR="9448" marT="9448"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IN" sz="1100" b="1" i="0" u="none" strike="noStrike">
                          <a:solidFill>
                            <a:srgbClr val="000000"/>
                          </a:solidFill>
                          <a:effectLst/>
                          <a:latin typeface="Calibri"/>
                        </a:rPr>
                        <a:t>PIP</a:t>
                      </a:r>
                    </a:p>
                  </a:txBody>
                  <a:tcPr marL="9448" marR="9448" marT="9448"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l" fontAlgn="b"/>
                      <a:endParaRPr lang="en-IN" sz="1100" b="1" i="0" u="none" strike="noStrike">
                        <a:solidFill>
                          <a:srgbClr val="000000"/>
                        </a:solidFill>
                        <a:effectLst/>
                        <a:latin typeface="Calibri"/>
                      </a:endParaRPr>
                    </a:p>
                  </a:txBody>
                  <a:tcPr marL="9448" marR="9448" marT="9448"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l" fontAlgn="b"/>
                      <a:endParaRPr lang="en-IN" sz="1100" b="1" i="0" u="none" strike="noStrike">
                        <a:solidFill>
                          <a:srgbClr val="000000"/>
                        </a:solidFill>
                        <a:effectLst/>
                        <a:latin typeface="Calibri"/>
                      </a:endParaRPr>
                    </a:p>
                  </a:txBody>
                  <a:tcPr marL="9448" marR="9448" marT="9448"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r>
              <a:tr h="312284">
                <a:tc>
                  <a:txBody>
                    <a:bodyPr/>
                    <a:lstStyle/>
                    <a:p>
                      <a:pPr algn="l" fontAlgn="b"/>
                      <a:r>
                        <a:rPr lang="en-IN" sz="1100" b="0" i="0" u="none" strike="noStrike">
                          <a:solidFill>
                            <a:srgbClr val="000000"/>
                          </a:solidFill>
                          <a:effectLst/>
                          <a:latin typeface="Calibri"/>
                        </a:rPr>
                        <a:t>BPC</a:t>
                      </a:r>
                    </a:p>
                  </a:txBody>
                  <a:tcPr marL="9448" marR="9448" marT="9448"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a:rPr>
                        <a:t>23</a:t>
                      </a:r>
                    </a:p>
                  </a:txBody>
                  <a:tcPr marL="9448" marR="9448" marT="9448"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a:rPr>
                        <a:t>130</a:t>
                      </a:r>
                    </a:p>
                  </a:txBody>
                  <a:tcPr marL="9448" marR="9448" marT="9448"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a:rPr>
                        <a:t>19</a:t>
                      </a:r>
                    </a:p>
                  </a:txBody>
                  <a:tcPr marL="9448" marR="9448" marT="9448"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a:rPr>
                        <a:t>3</a:t>
                      </a:r>
                    </a:p>
                  </a:txBody>
                  <a:tcPr marL="9448" marR="9448" marT="9448"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a:rPr>
                        <a:t>23</a:t>
                      </a:r>
                    </a:p>
                  </a:txBody>
                  <a:tcPr marL="9448" marR="9448" marT="9448"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a:rPr>
                        <a:t>130</a:t>
                      </a:r>
                    </a:p>
                  </a:txBody>
                  <a:tcPr marL="9448" marR="9448" marT="9448"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a:rPr>
                        <a:t>19</a:t>
                      </a:r>
                    </a:p>
                  </a:txBody>
                  <a:tcPr marL="9448" marR="9448" marT="9448"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a:rPr>
                        <a:t>3</a:t>
                      </a:r>
                    </a:p>
                  </a:txBody>
                  <a:tcPr marL="9448" marR="9448" marT="9448"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a:rPr>
                        <a:t>175</a:t>
                      </a:r>
                    </a:p>
                  </a:txBody>
                  <a:tcPr marL="9448" marR="9448" marT="9448"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a:rPr>
                        <a:t>175</a:t>
                      </a:r>
                    </a:p>
                  </a:txBody>
                  <a:tcPr marL="9448" marR="9448" marT="9448" marB="0" anchor="b">
                    <a:lnL>
                      <a:noFill/>
                    </a:lnL>
                    <a:lnR>
                      <a:noFill/>
                    </a:lnR>
                    <a:lnT w="6350" cap="flat" cmpd="sng" algn="ctr">
                      <a:solidFill>
                        <a:srgbClr val="95B3D7"/>
                      </a:solidFill>
                      <a:prstDash val="solid"/>
                      <a:round/>
                      <a:headEnd type="none" w="med" len="med"/>
                      <a:tailEnd type="none" w="med" len="med"/>
                    </a:lnT>
                    <a:lnB>
                      <a:noFill/>
                    </a:lnB>
                  </a:tcPr>
                </a:tc>
              </a:tr>
              <a:tr h="312284">
                <a:tc>
                  <a:txBody>
                    <a:bodyPr/>
                    <a:lstStyle/>
                    <a:p>
                      <a:pPr algn="l" fontAlgn="b"/>
                      <a:r>
                        <a:rPr lang="en-IN" sz="1100" b="0" i="0" u="none" strike="noStrike">
                          <a:solidFill>
                            <a:srgbClr val="000000"/>
                          </a:solidFill>
                          <a:effectLst/>
                          <a:latin typeface="Calibri"/>
                        </a:rPr>
                        <a:t>CCDR</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24</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128</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10</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8</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24</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128</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10</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8</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170</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170</a:t>
                      </a:r>
                    </a:p>
                  </a:txBody>
                  <a:tcPr marL="9448" marR="9448" marT="9448" marB="0" anchor="b">
                    <a:lnL>
                      <a:noFill/>
                    </a:lnL>
                    <a:lnR>
                      <a:noFill/>
                    </a:lnR>
                    <a:lnT>
                      <a:noFill/>
                    </a:lnT>
                    <a:lnB>
                      <a:noFill/>
                    </a:lnB>
                  </a:tcPr>
                </a:tc>
              </a:tr>
              <a:tr h="312284">
                <a:tc>
                  <a:txBody>
                    <a:bodyPr/>
                    <a:lstStyle/>
                    <a:p>
                      <a:pPr algn="l" fontAlgn="b"/>
                      <a:r>
                        <a:rPr lang="en-IN" sz="1100" b="0" i="0" u="none" strike="noStrike">
                          <a:solidFill>
                            <a:srgbClr val="000000"/>
                          </a:solidFill>
                          <a:effectLst/>
                          <a:latin typeface="Calibri"/>
                        </a:rPr>
                        <a:t>EW</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27</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140</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10</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6</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27</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140</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10</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6</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183</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183</a:t>
                      </a:r>
                    </a:p>
                  </a:txBody>
                  <a:tcPr marL="9448" marR="9448" marT="9448" marB="0" anchor="b">
                    <a:lnL>
                      <a:noFill/>
                    </a:lnL>
                    <a:lnR>
                      <a:noFill/>
                    </a:lnR>
                    <a:lnT>
                      <a:noFill/>
                    </a:lnT>
                    <a:lnB>
                      <a:noFill/>
                    </a:lnB>
                  </a:tcPr>
                </a:tc>
              </a:tr>
              <a:tr h="312284">
                <a:tc>
                  <a:txBody>
                    <a:bodyPr/>
                    <a:lstStyle/>
                    <a:p>
                      <a:pPr algn="l" fontAlgn="b"/>
                      <a:r>
                        <a:rPr lang="en-IN" sz="1100" b="0" i="0" u="none" strike="noStrike">
                          <a:solidFill>
                            <a:srgbClr val="000000"/>
                          </a:solidFill>
                          <a:effectLst/>
                          <a:latin typeface="Calibri"/>
                        </a:rPr>
                        <a:t>MSC</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24</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130</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8</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7</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24</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130</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8</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7</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169</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169</a:t>
                      </a:r>
                    </a:p>
                  </a:txBody>
                  <a:tcPr marL="9448" marR="9448" marT="9448" marB="0" anchor="b">
                    <a:lnL>
                      <a:noFill/>
                    </a:lnL>
                    <a:lnR>
                      <a:noFill/>
                    </a:lnR>
                    <a:lnT>
                      <a:noFill/>
                    </a:lnT>
                    <a:lnB>
                      <a:noFill/>
                    </a:lnB>
                  </a:tcPr>
                </a:tc>
              </a:tr>
              <a:tr h="312284">
                <a:tc>
                  <a:txBody>
                    <a:bodyPr/>
                    <a:lstStyle/>
                    <a:p>
                      <a:pPr algn="l" fontAlgn="b"/>
                      <a:r>
                        <a:rPr lang="en-IN" sz="1100" b="0" i="0" u="none" strike="noStrike">
                          <a:solidFill>
                            <a:srgbClr val="000000"/>
                          </a:solidFill>
                          <a:effectLst/>
                          <a:latin typeface="Calibri"/>
                        </a:rPr>
                        <a:t>NEL</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18</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135</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6</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6</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18</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135</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6</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6</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165</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165</a:t>
                      </a:r>
                    </a:p>
                  </a:txBody>
                  <a:tcPr marL="9448" marR="9448" marT="9448" marB="0" anchor="b">
                    <a:lnL>
                      <a:noFill/>
                    </a:lnL>
                    <a:lnR>
                      <a:noFill/>
                    </a:lnR>
                    <a:lnT>
                      <a:noFill/>
                    </a:lnT>
                    <a:lnB>
                      <a:noFill/>
                    </a:lnB>
                  </a:tcPr>
                </a:tc>
              </a:tr>
              <a:tr h="312284">
                <a:tc>
                  <a:txBody>
                    <a:bodyPr/>
                    <a:lstStyle/>
                    <a:p>
                      <a:pPr algn="l" fontAlgn="b"/>
                      <a:r>
                        <a:rPr lang="en-IN" sz="1100" b="0" i="0" u="none" strike="noStrike">
                          <a:solidFill>
                            <a:srgbClr val="000000"/>
                          </a:solidFill>
                          <a:effectLst/>
                          <a:latin typeface="Calibri"/>
                        </a:rPr>
                        <a:t>PL</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27</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128</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11</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6</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27</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128</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11</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6</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172</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172</a:t>
                      </a:r>
                    </a:p>
                  </a:txBody>
                  <a:tcPr marL="9448" marR="9448" marT="9448" marB="0" anchor="b">
                    <a:lnL>
                      <a:noFill/>
                    </a:lnL>
                    <a:lnR>
                      <a:noFill/>
                    </a:lnR>
                    <a:lnT>
                      <a:noFill/>
                    </a:lnT>
                    <a:lnB>
                      <a:noFill/>
                    </a:lnB>
                  </a:tcPr>
                </a:tc>
              </a:tr>
              <a:tr h="312284">
                <a:tc>
                  <a:txBody>
                    <a:bodyPr/>
                    <a:lstStyle/>
                    <a:p>
                      <a:pPr algn="l" fontAlgn="b"/>
                      <a:r>
                        <a:rPr lang="en-IN" sz="1100" b="0" i="0" u="none" strike="noStrike">
                          <a:solidFill>
                            <a:srgbClr val="000000"/>
                          </a:solidFill>
                          <a:effectLst/>
                          <a:latin typeface="Calibri"/>
                        </a:rPr>
                        <a:t>PYZ</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22</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121</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9</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8</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22</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121</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9</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8</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160</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160</a:t>
                      </a:r>
                    </a:p>
                  </a:txBody>
                  <a:tcPr marL="9448" marR="9448" marT="9448" marB="0" anchor="b">
                    <a:lnL>
                      <a:noFill/>
                    </a:lnL>
                    <a:lnR>
                      <a:noFill/>
                    </a:lnR>
                    <a:lnT>
                      <a:noFill/>
                    </a:lnT>
                    <a:lnB>
                      <a:noFill/>
                    </a:lnB>
                  </a:tcPr>
                </a:tc>
              </a:tr>
              <a:tr h="312284">
                <a:tc>
                  <a:txBody>
                    <a:bodyPr/>
                    <a:lstStyle/>
                    <a:p>
                      <a:pPr algn="l" fontAlgn="b"/>
                      <a:r>
                        <a:rPr lang="en-IN" sz="1100" b="0" i="0" u="none" strike="noStrike">
                          <a:solidFill>
                            <a:srgbClr val="000000"/>
                          </a:solidFill>
                          <a:effectLst/>
                          <a:latin typeface="Calibri"/>
                        </a:rPr>
                        <a:t>SVG</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35</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121</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16</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3</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35</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121</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16</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3</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175</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175</a:t>
                      </a:r>
                    </a:p>
                  </a:txBody>
                  <a:tcPr marL="9448" marR="9448" marT="9448" marB="0" anchor="b">
                    <a:lnL>
                      <a:noFill/>
                    </a:lnL>
                    <a:lnR>
                      <a:noFill/>
                    </a:lnR>
                    <a:lnT>
                      <a:noFill/>
                    </a:lnT>
                    <a:lnB>
                      <a:noFill/>
                    </a:lnB>
                  </a:tcPr>
                </a:tc>
              </a:tr>
              <a:tr h="312284">
                <a:tc>
                  <a:txBody>
                    <a:bodyPr/>
                    <a:lstStyle/>
                    <a:p>
                      <a:pPr algn="l" fontAlgn="b"/>
                      <a:r>
                        <a:rPr lang="en-IN" sz="1100" b="0" i="0" u="none" strike="noStrike">
                          <a:solidFill>
                            <a:srgbClr val="000000"/>
                          </a:solidFill>
                          <a:effectLst/>
                          <a:latin typeface="Calibri"/>
                        </a:rPr>
                        <a:t>TNS</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24</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119</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7</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5</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24</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119</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7</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5</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155</a:t>
                      </a:r>
                    </a:p>
                  </a:txBody>
                  <a:tcPr marL="9448" marR="9448" marT="9448"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155</a:t>
                      </a:r>
                    </a:p>
                  </a:txBody>
                  <a:tcPr marL="9448" marR="9448" marT="9448" marB="0" anchor="b">
                    <a:lnL>
                      <a:noFill/>
                    </a:lnL>
                    <a:lnR>
                      <a:noFill/>
                    </a:lnR>
                    <a:lnT>
                      <a:noFill/>
                    </a:lnT>
                    <a:lnB>
                      <a:noFill/>
                    </a:lnB>
                  </a:tcPr>
                </a:tc>
              </a:tr>
              <a:tr h="312284">
                <a:tc>
                  <a:txBody>
                    <a:bodyPr/>
                    <a:lstStyle/>
                    <a:p>
                      <a:pPr algn="l" fontAlgn="b"/>
                      <a:r>
                        <a:rPr lang="en-IN" sz="1100" b="0" i="0" u="none" strike="noStrike">
                          <a:solidFill>
                            <a:srgbClr val="000000"/>
                          </a:solidFill>
                          <a:effectLst/>
                          <a:latin typeface="Calibri"/>
                        </a:rPr>
                        <a:t>WBL</a:t>
                      </a:r>
                    </a:p>
                  </a:txBody>
                  <a:tcPr marL="9448" marR="9448" marT="9448"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a:rPr>
                        <a:t>19</a:t>
                      </a:r>
                    </a:p>
                  </a:txBody>
                  <a:tcPr marL="9448" marR="9448" marT="9448"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a:rPr>
                        <a:t>126</a:t>
                      </a:r>
                    </a:p>
                  </a:txBody>
                  <a:tcPr marL="9448" marR="9448" marT="9448"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a:rPr>
                        <a:t>8</a:t>
                      </a:r>
                    </a:p>
                  </a:txBody>
                  <a:tcPr marL="9448" marR="9448" marT="9448"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a:rPr>
                        <a:t>5</a:t>
                      </a:r>
                    </a:p>
                  </a:txBody>
                  <a:tcPr marL="9448" marR="9448" marT="9448"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a:rPr>
                        <a:t>19</a:t>
                      </a:r>
                    </a:p>
                  </a:txBody>
                  <a:tcPr marL="9448" marR="9448" marT="9448"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a:rPr>
                        <a:t>126</a:t>
                      </a:r>
                    </a:p>
                  </a:txBody>
                  <a:tcPr marL="9448" marR="9448" marT="9448"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a:rPr>
                        <a:t>8</a:t>
                      </a:r>
                    </a:p>
                  </a:txBody>
                  <a:tcPr marL="9448" marR="9448" marT="9448"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a:rPr>
                        <a:t>5</a:t>
                      </a:r>
                    </a:p>
                  </a:txBody>
                  <a:tcPr marL="9448" marR="9448" marT="9448"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a:rPr>
                        <a:t>158</a:t>
                      </a:r>
                    </a:p>
                  </a:txBody>
                  <a:tcPr marL="9448" marR="9448" marT="9448"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a:rPr>
                        <a:t>158</a:t>
                      </a:r>
                    </a:p>
                  </a:txBody>
                  <a:tcPr marL="9448" marR="9448" marT="9448" marB="0" anchor="b">
                    <a:lnL>
                      <a:noFill/>
                    </a:lnL>
                    <a:lnR>
                      <a:noFill/>
                    </a:lnR>
                    <a:lnT>
                      <a:noFill/>
                    </a:lnT>
                    <a:lnB w="6350" cap="flat" cmpd="sng" algn="ctr">
                      <a:solidFill>
                        <a:srgbClr val="95B3D7"/>
                      </a:solidFill>
                      <a:prstDash val="solid"/>
                      <a:round/>
                      <a:headEnd type="none" w="med" len="med"/>
                      <a:tailEnd type="none" w="med" len="med"/>
                    </a:lnB>
                  </a:tcPr>
                </a:tc>
              </a:tr>
              <a:tr h="312284">
                <a:tc>
                  <a:txBody>
                    <a:bodyPr/>
                    <a:lstStyle/>
                    <a:p>
                      <a:pPr algn="l" fontAlgn="b"/>
                      <a:r>
                        <a:rPr lang="en-IN" sz="1100" b="1" i="0" u="none" strike="noStrike">
                          <a:solidFill>
                            <a:srgbClr val="000000"/>
                          </a:solidFill>
                          <a:effectLst/>
                          <a:latin typeface="Calibri"/>
                        </a:rPr>
                        <a:t>Grand Total</a:t>
                      </a:r>
                    </a:p>
                  </a:txBody>
                  <a:tcPr marL="9448" marR="9448" marT="9448"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IN" sz="1100" b="1" i="0" u="none" strike="noStrike">
                          <a:solidFill>
                            <a:srgbClr val="000000"/>
                          </a:solidFill>
                          <a:effectLst/>
                          <a:latin typeface="Calibri"/>
                        </a:rPr>
                        <a:t>243</a:t>
                      </a:r>
                    </a:p>
                  </a:txBody>
                  <a:tcPr marL="9448" marR="9448" marT="9448"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IN" sz="1100" b="1" i="0" u="none" strike="noStrike">
                          <a:solidFill>
                            <a:srgbClr val="000000"/>
                          </a:solidFill>
                          <a:effectLst/>
                          <a:latin typeface="Calibri"/>
                        </a:rPr>
                        <a:t>1278</a:t>
                      </a:r>
                    </a:p>
                  </a:txBody>
                  <a:tcPr marL="9448" marR="9448" marT="9448"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IN" sz="1100" b="1" i="0" u="none" strike="noStrike">
                          <a:solidFill>
                            <a:srgbClr val="000000"/>
                          </a:solidFill>
                          <a:effectLst/>
                          <a:latin typeface="Calibri"/>
                        </a:rPr>
                        <a:t>104</a:t>
                      </a:r>
                    </a:p>
                  </a:txBody>
                  <a:tcPr marL="9448" marR="9448" marT="9448"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IN" sz="1100" b="1" i="0" u="none" strike="noStrike">
                          <a:solidFill>
                            <a:srgbClr val="000000"/>
                          </a:solidFill>
                          <a:effectLst/>
                          <a:latin typeface="Calibri"/>
                        </a:rPr>
                        <a:t>57</a:t>
                      </a:r>
                    </a:p>
                  </a:txBody>
                  <a:tcPr marL="9448" marR="9448" marT="9448"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IN" sz="1100" b="1" i="0" u="none" strike="noStrike">
                          <a:solidFill>
                            <a:srgbClr val="000000"/>
                          </a:solidFill>
                          <a:effectLst/>
                          <a:latin typeface="Calibri"/>
                        </a:rPr>
                        <a:t>243</a:t>
                      </a:r>
                    </a:p>
                  </a:txBody>
                  <a:tcPr marL="9448" marR="9448" marT="9448"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IN" sz="1100" b="1" i="0" u="none" strike="noStrike" dirty="0">
                          <a:solidFill>
                            <a:srgbClr val="000000"/>
                          </a:solidFill>
                          <a:effectLst/>
                          <a:latin typeface="Calibri"/>
                        </a:rPr>
                        <a:t>1278</a:t>
                      </a:r>
                    </a:p>
                  </a:txBody>
                  <a:tcPr marL="9448" marR="9448" marT="9448"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IN" sz="1100" b="1" i="0" u="none" strike="noStrike">
                          <a:solidFill>
                            <a:srgbClr val="000000"/>
                          </a:solidFill>
                          <a:effectLst/>
                          <a:latin typeface="Calibri"/>
                        </a:rPr>
                        <a:t>104</a:t>
                      </a:r>
                    </a:p>
                  </a:txBody>
                  <a:tcPr marL="9448" marR="9448" marT="9448"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IN" sz="1100" b="1" i="0" u="none" strike="noStrike">
                          <a:solidFill>
                            <a:srgbClr val="000000"/>
                          </a:solidFill>
                          <a:effectLst/>
                          <a:latin typeface="Calibri"/>
                        </a:rPr>
                        <a:t>57</a:t>
                      </a:r>
                    </a:p>
                  </a:txBody>
                  <a:tcPr marL="9448" marR="9448" marT="9448"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IN" sz="1100" b="1" i="0" u="none" strike="noStrike">
                          <a:solidFill>
                            <a:srgbClr val="000000"/>
                          </a:solidFill>
                          <a:effectLst/>
                          <a:latin typeface="Calibri"/>
                        </a:rPr>
                        <a:t>1682</a:t>
                      </a:r>
                    </a:p>
                  </a:txBody>
                  <a:tcPr marL="9448" marR="9448" marT="9448"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IN" sz="1100" b="1" i="0" u="none" strike="noStrike" dirty="0">
                          <a:solidFill>
                            <a:srgbClr val="000000"/>
                          </a:solidFill>
                          <a:effectLst/>
                          <a:latin typeface="Calibri"/>
                        </a:rPr>
                        <a:t>1682</a:t>
                      </a:r>
                    </a:p>
                  </a:txBody>
                  <a:tcPr marL="9448" marR="9448" marT="9448"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4136511715"/>
              </p:ext>
            </p:extLst>
          </p:nvPr>
        </p:nvGraphicFramePr>
        <p:xfrm>
          <a:off x="685800" y="914400"/>
          <a:ext cx="88392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85645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90600" y="1828800"/>
            <a:ext cx="7391400" cy="3416320"/>
          </a:xfrm>
          <a:prstGeom prst="rect">
            <a:avLst/>
          </a:prstGeom>
          <a:noFill/>
        </p:spPr>
        <p:txBody>
          <a:bodyPr wrap="square" rtlCol="0">
            <a:spAutoFit/>
          </a:bodyPr>
          <a:lstStyle/>
          <a:p>
            <a:r>
              <a:rPr lang="en-GB" sz="3600" dirty="0" smtClean="0"/>
              <a:t>Employee performance analyses using various functions such as pivot table, graph etc.. Are created.  This helps to quickly analyse the given data.  It helps to find the employees with greater efficiency</a:t>
            </a:r>
            <a:endParaRPr lang="en-IN" sz="36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914400" y="1695450"/>
            <a:ext cx="5938837" cy="4031873"/>
          </a:xfrm>
          <a:prstGeom prst="rect">
            <a:avLst/>
          </a:prstGeom>
          <a:noFill/>
        </p:spPr>
        <p:txBody>
          <a:bodyPr wrap="square" rtlCol="0">
            <a:spAutoFit/>
          </a:bodyPr>
          <a:lstStyle/>
          <a:p>
            <a:r>
              <a:rPr lang="en-GB" sz="3200" b="1" dirty="0" smtClean="0"/>
              <a:t>To analyse and optimize the performance of the employees by evaluating the key metrics such as employee id, employee status, employee level, performance level et.  The analysis aims to identify the employees with greater efficiencies</a:t>
            </a:r>
            <a:endParaRPr lang="en-IN" sz="3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990600" y="2133600"/>
            <a:ext cx="4648200" cy="3539430"/>
          </a:xfrm>
          <a:prstGeom prst="rect">
            <a:avLst/>
          </a:prstGeom>
          <a:noFill/>
        </p:spPr>
        <p:txBody>
          <a:bodyPr wrap="square" rtlCol="0">
            <a:spAutoFit/>
          </a:bodyPr>
          <a:lstStyle/>
          <a:p>
            <a:r>
              <a:rPr lang="en-GB" sz="3200" b="1" dirty="0" smtClean="0"/>
              <a:t>The prime objective is to create an employee performance analysis using excel with the help of various functions such as conditional formatting, pivot table creation, chart</a:t>
            </a:r>
            <a:endParaRPr lang="en-IN" sz="32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1447800" y="2209800"/>
            <a:ext cx="4572000" cy="1754326"/>
          </a:xfrm>
          <a:prstGeom prst="rect">
            <a:avLst/>
          </a:prstGeom>
          <a:noFill/>
        </p:spPr>
        <p:txBody>
          <a:bodyPr wrap="square" rtlCol="0">
            <a:spAutoFit/>
          </a:bodyPr>
          <a:lstStyle/>
          <a:p>
            <a:pPr marL="285750" indent="-285750">
              <a:buFont typeface="Arial" pitchFamily="34" charset="0"/>
              <a:buChar char="•"/>
            </a:pPr>
            <a:r>
              <a:rPr lang="en-GB" sz="3600" b="1" dirty="0" smtClean="0"/>
              <a:t>Employers</a:t>
            </a:r>
          </a:p>
          <a:p>
            <a:pPr marL="285750" indent="-285750">
              <a:buFont typeface="Arial" pitchFamily="34" charset="0"/>
              <a:buChar char="•"/>
            </a:pPr>
            <a:r>
              <a:rPr lang="en-GB" sz="3600" b="1" dirty="0" smtClean="0"/>
              <a:t>Employees</a:t>
            </a:r>
          </a:p>
          <a:p>
            <a:pPr marL="285750" indent="-285750">
              <a:buFont typeface="Arial" pitchFamily="34" charset="0"/>
              <a:buChar char="•"/>
            </a:pPr>
            <a:r>
              <a:rPr lang="en-GB" sz="3600" b="1" dirty="0" smtClean="0"/>
              <a:t>Organisation</a:t>
            </a:r>
            <a:endParaRPr lang="en-IN" sz="36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133600"/>
            <a:ext cx="4876800" cy="3539430"/>
          </a:xfrm>
          <a:prstGeom prst="rect">
            <a:avLst/>
          </a:prstGeom>
          <a:noFill/>
        </p:spPr>
        <p:txBody>
          <a:bodyPr wrap="square" rtlCol="0">
            <a:spAutoFit/>
          </a:bodyPr>
          <a:lstStyle/>
          <a:p>
            <a:r>
              <a:rPr lang="en-GB" sz="2800" b="1" dirty="0" smtClean="0"/>
              <a:t>Filtering: </a:t>
            </a:r>
            <a:r>
              <a:rPr lang="en-GB" sz="2800" dirty="0" smtClean="0"/>
              <a:t>To find the missing data</a:t>
            </a:r>
          </a:p>
          <a:p>
            <a:endParaRPr lang="en-GB" sz="2800" b="1" dirty="0" smtClean="0"/>
          </a:p>
          <a:p>
            <a:r>
              <a:rPr lang="en-GB" sz="2800" b="1" dirty="0" smtClean="0"/>
              <a:t>Chart:  </a:t>
            </a:r>
            <a:r>
              <a:rPr lang="en-GB" sz="2800" dirty="0" smtClean="0"/>
              <a:t>To get an graphical representation</a:t>
            </a:r>
          </a:p>
          <a:p>
            <a:endParaRPr lang="en-GB" sz="2800" b="1" dirty="0"/>
          </a:p>
          <a:p>
            <a:r>
              <a:rPr lang="en-GB" sz="2800" b="1" dirty="0" smtClean="0"/>
              <a:t>Pivot table: </a:t>
            </a:r>
            <a:r>
              <a:rPr lang="en-GB" sz="2800" dirty="0" smtClean="0"/>
              <a:t>To summarize the data</a:t>
            </a:r>
            <a:endParaRPr lang="en-GB" sz="28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762000" y="1447800"/>
            <a:ext cx="6477000" cy="4524315"/>
          </a:xfrm>
          <a:prstGeom prst="rect">
            <a:avLst/>
          </a:prstGeom>
          <a:noFill/>
        </p:spPr>
        <p:txBody>
          <a:bodyPr wrap="square" rtlCol="0">
            <a:spAutoFit/>
          </a:bodyPr>
          <a:lstStyle/>
          <a:p>
            <a:r>
              <a:rPr lang="en-GB" sz="2400" b="1" dirty="0" smtClean="0"/>
              <a:t>Employee dataset:  </a:t>
            </a:r>
            <a:r>
              <a:rPr lang="en-GB" sz="2400" b="1" dirty="0" err="1" smtClean="0"/>
              <a:t>kaggle</a:t>
            </a:r>
            <a:endParaRPr lang="en-GB" sz="2400" b="1" dirty="0" smtClean="0"/>
          </a:p>
          <a:p>
            <a:r>
              <a:rPr lang="en-GB" sz="2400" b="1" dirty="0" smtClean="0"/>
              <a:t>Total : 26 features</a:t>
            </a:r>
          </a:p>
          <a:p>
            <a:r>
              <a:rPr lang="en-GB" sz="2400" b="1" dirty="0" smtClean="0"/>
              <a:t>Used: 9 features</a:t>
            </a:r>
            <a:endParaRPr lang="en-GB" sz="2400" b="1" dirty="0"/>
          </a:p>
          <a:p>
            <a:endParaRPr lang="en-GB" sz="2400" b="1" dirty="0" smtClean="0"/>
          </a:p>
          <a:p>
            <a:pPr marL="285750" indent="-285750">
              <a:buFont typeface="Arial" pitchFamily="34" charset="0"/>
              <a:buChar char="•"/>
            </a:pPr>
            <a:r>
              <a:rPr lang="en-GB" sz="2400" dirty="0" smtClean="0"/>
              <a:t>Employee Id</a:t>
            </a:r>
          </a:p>
          <a:p>
            <a:pPr marL="285750" indent="-285750">
              <a:buFont typeface="Arial" pitchFamily="34" charset="0"/>
              <a:buChar char="•"/>
            </a:pPr>
            <a:r>
              <a:rPr lang="en-GB" sz="2400" dirty="0" smtClean="0"/>
              <a:t>First name</a:t>
            </a:r>
          </a:p>
          <a:p>
            <a:pPr marL="285750" indent="-285750">
              <a:buFont typeface="Arial" pitchFamily="34" charset="0"/>
              <a:buChar char="•"/>
            </a:pPr>
            <a:r>
              <a:rPr lang="en-GB" sz="2400" dirty="0" smtClean="0"/>
              <a:t>Last name</a:t>
            </a:r>
          </a:p>
          <a:p>
            <a:pPr marL="285750" indent="-285750">
              <a:buFont typeface="Arial" pitchFamily="34" charset="0"/>
              <a:buChar char="•"/>
            </a:pPr>
            <a:r>
              <a:rPr lang="en-GB" sz="2400" dirty="0" smtClean="0"/>
              <a:t>Business unit</a:t>
            </a:r>
          </a:p>
          <a:p>
            <a:pPr marL="285750" indent="-285750">
              <a:buFont typeface="Arial" pitchFamily="34" charset="0"/>
              <a:buChar char="•"/>
            </a:pPr>
            <a:r>
              <a:rPr lang="en-GB" sz="2400" dirty="0" smtClean="0"/>
              <a:t>Employee type</a:t>
            </a:r>
          </a:p>
          <a:p>
            <a:pPr marL="285750" indent="-285750">
              <a:buFont typeface="Arial" pitchFamily="34" charset="0"/>
              <a:buChar char="•"/>
            </a:pPr>
            <a:r>
              <a:rPr lang="en-GB" sz="2400" dirty="0" smtClean="0"/>
              <a:t>Gender</a:t>
            </a:r>
          </a:p>
          <a:p>
            <a:pPr marL="285750" indent="-285750">
              <a:buFont typeface="Arial" pitchFamily="34" charset="0"/>
              <a:buChar char="•"/>
            </a:pPr>
            <a:r>
              <a:rPr lang="en-GB" sz="2400" dirty="0" smtClean="0"/>
              <a:t>Performance score</a:t>
            </a:r>
          </a:p>
          <a:p>
            <a:pPr marL="285750" indent="-285750">
              <a:buFont typeface="Arial" pitchFamily="34" charset="0"/>
              <a:buChar char="•"/>
            </a:pPr>
            <a:r>
              <a:rPr lang="en-GB" sz="2400" dirty="0" smtClean="0"/>
              <a:t>Current employee rating</a:t>
            </a:r>
            <a:endParaRPr lang="en-IN"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057400" y="2036246"/>
            <a:ext cx="8534018" cy="2246769"/>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GB" sz="2800" b="1" dirty="0" smtClean="0">
                <a:latin typeface="Times New Roman" panose="02020603050405020304" pitchFamily="18" charset="0"/>
                <a:cs typeface="Times New Roman" panose="02020603050405020304" pitchFamily="18" charset="0"/>
              </a:rPr>
              <a:t>CONDITIONAL FORMATING</a:t>
            </a:r>
            <a:r>
              <a:rPr lang="en-GB" sz="2800" dirty="0" smtClean="0">
                <a:latin typeface="Times New Roman" panose="02020603050405020304" pitchFamily="18" charset="0"/>
                <a:cs typeface="Times New Roman" panose="02020603050405020304" pitchFamily="18" charset="0"/>
              </a:rPr>
              <a:t>:  The conditional formatting is used to identify the missing data in cell, highlight the missing cells and also to remove the missing cell</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224</TotalTime>
  <Words>514</Words>
  <Application>Microsoft Office PowerPoint</Application>
  <PresentationFormat>Custom</PresentationFormat>
  <Paragraphs>209</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Thilothana</cp:lastModifiedBy>
  <cp:revision>17</cp:revision>
  <dcterms:created xsi:type="dcterms:W3CDTF">2024-03-29T15:07:22Z</dcterms:created>
  <dcterms:modified xsi:type="dcterms:W3CDTF">2024-08-30T17:13:16Z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