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eague Spartan"/>
      <p:regular r:id="rId18"/>
      <p:bold r:id="rId19"/>
    </p:embeddedFon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
      <p:font typeface="Poppins"/>
      <p:regular r:id="rId32"/>
      <p:bold r:id="rId33"/>
      <p:italic r:id="rId34"/>
      <p:boldItalic r:id="rId35"/>
    </p:embeddedFont>
    <p:embeddedFont>
      <p:font typeface="Lato Light"/>
      <p:regular r:id="rId36"/>
      <p:bold r:id="rId37"/>
      <p:italic r:id="rId38"/>
      <p:boldItalic r:id="rId39"/>
    </p:embeddedFont>
    <p:embeddedFont>
      <p:font typeface="Open Sans Medium"/>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regular.fntdata"/><Relationship Id="rId20" Type="http://schemas.openxmlformats.org/officeDocument/2006/relationships/font" Target="fonts/Roboto-regular.fntdata"/><Relationship Id="rId42" Type="http://schemas.openxmlformats.org/officeDocument/2006/relationships/font" Target="fonts/OpenSansMedium-italic.fntdata"/><Relationship Id="rId41" Type="http://schemas.openxmlformats.org/officeDocument/2006/relationships/font" Target="fonts/OpenSansMedium-bold.fntdata"/><Relationship Id="rId22" Type="http://schemas.openxmlformats.org/officeDocument/2006/relationships/font" Target="fonts/Roboto-italic.fntdata"/><Relationship Id="rId44" Type="http://schemas.openxmlformats.org/officeDocument/2006/relationships/font" Target="fonts/OpenSans-regular.fntdata"/><Relationship Id="rId21" Type="http://schemas.openxmlformats.org/officeDocument/2006/relationships/font" Target="fonts/Roboto-bold.fntdata"/><Relationship Id="rId43" Type="http://schemas.openxmlformats.org/officeDocument/2006/relationships/font" Target="fonts/OpenSansMedium-boldItalic.fntdata"/><Relationship Id="rId24" Type="http://schemas.openxmlformats.org/officeDocument/2006/relationships/font" Target="fonts/Montserrat-regular.fntdata"/><Relationship Id="rId46" Type="http://schemas.openxmlformats.org/officeDocument/2006/relationships/font" Target="fonts/OpenSans-italic.fntdata"/><Relationship Id="rId23" Type="http://schemas.openxmlformats.org/officeDocument/2006/relationships/font" Target="fonts/Roboto-boldItalic.fntdata"/><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47" Type="http://schemas.openxmlformats.org/officeDocument/2006/relationships/font" Target="fonts/OpenSans-boldItalic.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Poppins-bold.fntdata"/><Relationship Id="rId10" Type="http://schemas.openxmlformats.org/officeDocument/2006/relationships/slide" Target="slides/slide5.xml"/><Relationship Id="rId32" Type="http://schemas.openxmlformats.org/officeDocument/2006/relationships/font" Target="fonts/Poppins-regular.fntdata"/><Relationship Id="rId13" Type="http://schemas.openxmlformats.org/officeDocument/2006/relationships/slide" Target="slides/slide8.xml"/><Relationship Id="rId35" Type="http://schemas.openxmlformats.org/officeDocument/2006/relationships/font" Target="fonts/Poppins-boldItalic.fntdata"/><Relationship Id="rId12" Type="http://schemas.openxmlformats.org/officeDocument/2006/relationships/slide" Target="slides/slide7.xml"/><Relationship Id="rId34" Type="http://schemas.openxmlformats.org/officeDocument/2006/relationships/font" Target="fonts/Poppins-italic.fntdata"/><Relationship Id="rId15" Type="http://schemas.openxmlformats.org/officeDocument/2006/relationships/slide" Target="slides/slide10.xml"/><Relationship Id="rId37" Type="http://schemas.openxmlformats.org/officeDocument/2006/relationships/font" Target="fonts/LatoLight-bold.fntdata"/><Relationship Id="rId14" Type="http://schemas.openxmlformats.org/officeDocument/2006/relationships/slide" Target="slides/slide9.xml"/><Relationship Id="rId36" Type="http://schemas.openxmlformats.org/officeDocument/2006/relationships/font" Target="fonts/LatoLight-regular.fntdata"/><Relationship Id="rId17" Type="http://schemas.openxmlformats.org/officeDocument/2006/relationships/slide" Target="slides/slide12.xml"/><Relationship Id="rId39" Type="http://schemas.openxmlformats.org/officeDocument/2006/relationships/font" Target="fonts/LatoLight-boldItalic.fntdata"/><Relationship Id="rId16" Type="http://schemas.openxmlformats.org/officeDocument/2006/relationships/slide" Target="slides/slide11.xml"/><Relationship Id="rId38" Type="http://schemas.openxmlformats.org/officeDocument/2006/relationships/font" Target="fonts/LatoLight-italic.fntdata"/><Relationship Id="rId19" Type="http://schemas.openxmlformats.org/officeDocument/2006/relationships/font" Target="fonts/LeagueSpartan-bold.fntdata"/><Relationship Id="rId18" Type="http://schemas.openxmlformats.org/officeDocument/2006/relationships/font" Target="fonts/LeagueSparta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GB"/>
              <a:t>Scalability in Skin Cancer Classification</a:t>
            </a:r>
            <a:endParaRPr/>
          </a:p>
          <a:p>
            <a:pPr indent="-298450" lvl="1" marL="914400" rtl="0" algn="l">
              <a:lnSpc>
                <a:spcPct val="100000"/>
              </a:lnSpc>
              <a:spcBef>
                <a:spcPts val="0"/>
              </a:spcBef>
              <a:spcAft>
                <a:spcPts val="0"/>
              </a:spcAft>
              <a:buSzPts val="1100"/>
              <a:buAutoNum type="alphaLcPeriod"/>
            </a:pPr>
            <a:r>
              <a:rPr lang="en-GB"/>
              <a:t>Highlighting the adaptability of the AI Dermatologist model beyond melanoma to various other skin conditions, such as Basal cell carcinoma, vascular lesions, actinic keratosis, and more.</a:t>
            </a:r>
            <a:endParaRPr/>
          </a:p>
          <a:p>
            <a:pPr indent="-298450" lvl="1" marL="914400" rtl="0" algn="l">
              <a:lnSpc>
                <a:spcPct val="100000"/>
              </a:lnSpc>
              <a:spcBef>
                <a:spcPts val="0"/>
              </a:spcBef>
              <a:spcAft>
                <a:spcPts val="0"/>
              </a:spcAft>
              <a:buSzPts val="1100"/>
              <a:buAutoNum type="alphaLcPeriod"/>
            </a:pPr>
            <a:r>
              <a:rPr lang="en-GB"/>
              <a:t>Discuss the potential for the model to serve as a versatile tool for a broader range of skin problem classification.</a:t>
            </a:r>
            <a:endParaRPr/>
          </a:p>
          <a:p>
            <a:pPr indent="0" lvl="0" marL="9144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en-GB"/>
              <a:t>Multi-Class Classification Capabilities</a:t>
            </a:r>
            <a:endParaRPr/>
          </a:p>
          <a:p>
            <a:pPr indent="-298450" lvl="1" marL="914400" rtl="0" algn="l">
              <a:lnSpc>
                <a:spcPct val="100000"/>
              </a:lnSpc>
              <a:spcBef>
                <a:spcPts val="0"/>
              </a:spcBef>
              <a:spcAft>
                <a:spcPts val="0"/>
              </a:spcAft>
              <a:buSzPts val="1100"/>
              <a:buAutoNum type="alphaLcPeriod"/>
            </a:pPr>
            <a:r>
              <a:rPr lang="en-GB"/>
              <a:t>Describe the AI Dermatologist's ability to perform multi-class classification, enabling the identification and differentiation of different types of skin lesions within the same dataset.</a:t>
            </a:r>
            <a:endParaRPr/>
          </a:p>
          <a:p>
            <a:pPr indent="-298450" lvl="1" marL="914400" rtl="0" algn="l">
              <a:lnSpc>
                <a:spcPct val="100000"/>
              </a:lnSpc>
              <a:spcBef>
                <a:spcPts val="0"/>
              </a:spcBef>
              <a:spcAft>
                <a:spcPts val="0"/>
              </a:spcAft>
              <a:buSzPts val="1100"/>
              <a:buAutoNum type="alphaLcPeriod"/>
            </a:pPr>
            <a:r>
              <a:rPr lang="en-GB"/>
              <a:t>Emphasize the model's capacity to address a diverse array of skin conditions in a single diagnostic system.</a:t>
            </a:r>
            <a:endParaRPr/>
          </a:p>
          <a:p>
            <a:pPr indent="-228600" lvl="1" marL="9144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en-GB"/>
              <a:t>Transfer Learning for Enhanced Scalability</a:t>
            </a:r>
            <a:endParaRPr/>
          </a:p>
          <a:p>
            <a:pPr indent="-298450" lvl="1" marL="914400" rtl="0" algn="l">
              <a:lnSpc>
                <a:spcPct val="100000"/>
              </a:lnSpc>
              <a:spcBef>
                <a:spcPts val="0"/>
              </a:spcBef>
              <a:spcAft>
                <a:spcPts val="0"/>
              </a:spcAft>
              <a:buSzPts val="1100"/>
              <a:buAutoNum type="alphaLcPeriod"/>
            </a:pPr>
            <a:r>
              <a:rPr lang="en-GB"/>
              <a:t>Explain the use of transfer learning techniques, which allow the model to leverage knowledge gained from one skin condition to improve the accuracy and efficiency of diagnosing other skin problems.</a:t>
            </a:r>
            <a:endParaRPr/>
          </a:p>
          <a:p>
            <a:pPr indent="-298450" lvl="1" marL="914400" rtl="0" algn="l">
              <a:lnSpc>
                <a:spcPct val="100000"/>
              </a:lnSpc>
              <a:spcBef>
                <a:spcPts val="0"/>
              </a:spcBef>
              <a:spcAft>
                <a:spcPts val="0"/>
              </a:spcAft>
              <a:buSzPts val="1100"/>
              <a:buAutoNum type="alphaLcPeriod"/>
            </a:pPr>
            <a:r>
              <a:rPr lang="en-GB"/>
              <a:t>Discuss how transfer learning can expedite the development of diagnostic AI algorithms for new skin conditions.</a:t>
            </a:r>
            <a:endParaRPr/>
          </a:p>
          <a:p>
            <a:pPr indent="0" lvl="0" marL="9144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en-GB"/>
              <a:t>Collaboration and Data Expansion</a:t>
            </a:r>
            <a:endParaRPr/>
          </a:p>
          <a:p>
            <a:pPr indent="-298450" lvl="1" marL="914400" rtl="0" algn="l">
              <a:lnSpc>
                <a:spcPct val="100000"/>
              </a:lnSpc>
              <a:spcBef>
                <a:spcPts val="0"/>
              </a:spcBef>
              <a:spcAft>
                <a:spcPts val="0"/>
              </a:spcAft>
              <a:buSzPts val="1100"/>
              <a:buAutoNum type="alphaLcPeriod"/>
            </a:pPr>
            <a:r>
              <a:rPr lang="en-GB"/>
              <a:t>Highlight the potential for collaboration with dermatologists and medical institutions to continually expand the model's dataset with diverse skin lesions.</a:t>
            </a:r>
            <a:endParaRPr/>
          </a:p>
          <a:p>
            <a:pPr indent="-298450" lvl="1" marL="914400" rtl="0" algn="l">
              <a:lnSpc>
                <a:spcPct val="100000"/>
              </a:lnSpc>
              <a:spcBef>
                <a:spcPts val="0"/>
              </a:spcBef>
              <a:spcAft>
                <a:spcPts val="0"/>
              </a:spcAft>
              <a:buSzPts val="1100"/>
              <a:buAutoNum type="alphaLcPeriod"/>
            </a:pPr>
            <a:r>
              <a:rPr lang="en-GB"/>
              <a:t>Emphasize that a larger, more varied dataset can enhance the model's ability to classify an even wider range of skin conditions.</a:t>
            </a:r>
            <a:endParaRPr/>
          </a:p>
          <a:p>
            <a:pPr indent="0" lvl="0" marL="9144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en-GB"/>
              <a:t>Customization and Accessibility</a:t>
            </a:r>
            <a:endParaRPr/>
          </a:p>
          <a:p>
            <a:pPr indent="-298450" lvl="1" marL="914400" rtl="0" algn="l">
              <a:lnSpc>
                <a:spcPct val="100000"/>
              </a:lnSpc>
              <a:spcBef>
                <a:spcPts val="0"/>
              </a:spcBef>
              <a:spcAft>
                <a:spcPts val="0"/>
              </a:spcAft>
              <a:buSzPts val="1100"/>
              <a:buAutoNum type="alphaLcPeriod"/>
            </a:pPr>
            <a:r>
              <a:rPr lang="en-GB"/>
              <a:t>Discuss the option to customize the AI Dermatologist to address specific skin conditions or requirements relevant to particular regions or populations.</a:t>
            </a:r>
            <a:endParaRPr/>
          </a:p>
          <a:p>
            <a:pPr indent="-298450" lvl="1" marL="914400" rtl="0" algn="l">
              <a:lnSpc>
                <a:spcPct val="100000"/>
              </a:lnSpc>
              <a:spcBef>
                <a:spcPts val="0"/>
              </a:spcBef>
              <a:spcAft>
                <a:spcPts val="0"/>
              </a:spcAft>
              <a:buSzPts val="1100"/>
              <a:buAutoNum type="alphaLcPeriod"/>
            </a:pPr>
            <a:r>
              <a:rPr lang="en-GB"/>
              <a:t>Highlight the accessibility and adaptability of the model to cater to the unique needs of healthcare providers and patients worldwide.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202124"/>
              </a:buClr>
              <a:buSzPts val="1200"/>
              <a:buFont typeface="Roboto"/>
              <a:buAutoNum type="arabicParenR"/>
            </a:pPr>
            <a:r>
              <a:rPr lang="en-GB" sz="1200">
                <a:solidFill>
                  <a:srgbClr val="202124"/>
                </a:solidFill>
                <a:highlight>
                  <a:srgbClr val="FFFFFF"/>
                </a:highlight>
                <a:latin typeface="Roboto"/>
                <a:ea typeface="Roboto"/>
                <a:cs typeface="Roboto"/>
                <a:sym typeface="Roboto"/>
              </a:rPr>
              <a:t>Skin cancer, with its various forms, poses a significant health concern worldwide. Among these, melanoma stands out as a particularly aggressive and life-threatening subtype. In the United States alone, nearly 100,000 new cases of melanoma are diagnosed annually, leading to around 8,000 deaths, making it one of the deadliest forms of skin cancer.</a:t>
            </a:r>
            <a:endParaRPr sz="1200">
              <a:solidFill>
                <a:srgbClr val="202124"/>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202124"/>
              </a:buClr>
              <a:buSzPts val="1200"/>
              <a:buFont typeface="Roboto"/>
              <a:buAutoNum type="arabicParenR"/>
            </a:pPr>
            <a:r>
              <a:rPr lang="en-GB" sz="1200">
                <a:solidFill>
                  <a:srgbClr val="202124"/>
                </a:solidFill>
                <a:highlight>
                  <a:srgbClr val="FFFFFF"/>
                </a:highlight>
                <a:latin typeface="Roboto"/>
                <a:ea typeface="Roboto"/>
                <a:cs typeface="Roboto"/>
                <a:sym typeface="Roboto"/>
              </a:rPr>
              <a:t>Early detection is crucial for effective treatment and improved survival rates, and traditionally, this has relied on visual inspection, clinical screening, dermoscopy analysis, and, in some cases, biopsies. </a:t>
            </a:r>
            <a:endParaRPr sz="1200">
              <a:solidFill>
                <a:srgbClr val="202124"/>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202124"/>
              </a:buClr>
              <a:buSzPts val="1200"/>
              <a:buFont typeface="Roboto"/>
              <a:buAutoNum type="arabicParenR"/>
            </a:pPr>
            <a:r>
              <a:rPr lang="en-GB" sz="1200">
                <a:solidFill>
                  <a:srgbClr val="202124"/>
                </a:solidFill>
                <a:highlight>
                  <a:srgbClr val="FFFFFF"/>
                </a:highlight>
                <a:latin typeface="Roboto"/>
                <a:ea typeface="Roboto"/>
                <a:cs typeface="Roboto"/>
                <a:sym typeface="Roboto"/>
              </a:rPr>
              <a:t>To detect melanoma, a doctor initially takes a dermoscopy image of the skin lesion. They analyze this image and then take a call if a biopsy should be done or not. It is possible that the doctor deems the skin lesion to be benign (not harmful) based on the dermoscopy image. Biopsy reports might also take upto 10 days. Furthermore, patients might be hesitant to opt for biopsy since they think it would be a waste of money if the report comes back negative.</a:t>
            </a:r>
            <a:endParaRPr sz="1200">
              <a:solidFill>
                <a:srgbClr val="202124"/>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202124"/>
              </a:buClr>
              <a:buSzPts val="1200"/>
              <a:buFont typeface="Roboto"/>
              <a:buAutoNum type="arabicParenR"/>
            </a:pPr>
            <a:r>
              <a:rPr lang="en-GB" sz="1200">
                <a:solidFill>
                  <a:srgbClr val="202124"/>
                </a:solidFill>
                <a:highlight>
                  <a:srgbClr val="FFFFFF"/>
                </a:highlight>
                <a:latin typeface="Roboto"/>
                <a:ea typeface="Roboto"/>
                <a:cs typeface="Roboto"/>
                <a:sym typeface="Roboto"/>
              </a:rPr>
              <a:t>The field of computer vision, powered by deep learning technologies, offers a promising avenue to revolutionize the diagnosis and management of melanoma. Deep learning and computer vision technologies can be leveraged to assist doctors to analyze the dermoscopy images more accurately. It also is a more time and cost efficient method for initial diagnosis before opting for biopsy. </a:t>
            </a:r>
            <a:endParaRPr sz="1200">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arenR"/>
            </a:pPr>
            <a:r>
              <a:rPr lang="en-GB"/>
              <a:t>In 2023, an estimated 97,610 new melanoma cases are expected in the United States. </a:t>
            </a:r>
            <a:endParaRPr/>
          </a:p>
          <a:p>
            <a:pPr indent="-22860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arenR"/>
            </a:pPr>
            <a:r>
              <a:rPr lang="en-GB"/>
              <a:t>An estimated 324,635 people were diagnosed with melanoma worldwide in 2020.</a:t>
            </a:r>
            <a:endParaRPr/>
          </a:p>
          <a:p>
            <a:pPr indent="-298450" lvl="0" marL="457200" rtl="0" algn="l">
              <a:lnSpc>
                <a:spcPct val="100000"/>
              </a:lnSpc>
              <a:spcBef>
                <a:spcPts val="0"/>
              </a:spcBef>
              <a:spcAft>
                <a:spcPts val="0"/>
              </a:spcAft>
              <a:buSzPts val="1100"/>
              <a:buAutoNum type="arabicParenR"/>
            </a:pPr>
            <a:r>
              <a:rPr lang="en-GB"/>
              <a:t>Melanoma in the U.S. is the fifth most common cancer for both men and women.</a:t>
            </a:r>
            <a:endParaRPr/>
          </a:p>
          <a:p>
            <a:pPr indent="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arenR"/>
            </a:pPr>
            <a:r>
              <a:rPr lang="en-GB"/>
              <a:t>Melanoma accounts for only about 1% of all diagnosed skin cancers in the United States.</a:t>
            </a:r>
            <a:endParaRPr/>
          </a:p>
          <a:p>
            <a:pPr indent="-298450" lvl="0" marL="457200" rtl="0" algn="l">
              <a:lnSpc>
                <a:spcPct val="100000"/>
              </a:lnSpc>
              <a:spcBef>
                <a:spcPts val="0"/>
              </a:spcBef>
              <a:spcAft>
                <a:spcPts val="0"/>
              </a:spcAft>
              <a:buSzPts val="1100"/>
              <a:buAutoNum type="arabicParenR"/>
            </a:pPr>
            <a:r>
              <a:rPr lang="en-GB"/>
              <a:t>However, despite its relatively low occurrence, it is responsible for the majority of skin cancer-related deaths.</a:t>
            </a:r>
            <a:endParaRPr/>
          </a:p>
          <a:p>
            <a:pPr indent="-298450" lvl="0" marL="457200" rtl="0" algn="l">
              <a:lnSpc>
                <a:spcPct val="100000"/>
              </a:lnSpc>
              <a:spcBef>
                <a:spcPts val="0"/>
              </a:spcBef>
              <a:spcAft>
                <a:spcPts val="0"/>
              </a:spcAft>
              <a:buSzPts val="1100"/>
              <a:buAutoNum type="arabicParenR"/>
            </a:pPr>
            <a:r>
              <a:rPr lang="en-GB"/>
              <a:t>I hope u have understood the critical need for early detection and improved diagnostic methods.</a:t>
            </a:r>
            <a:endParaRPr/>
          </a:p>
          <a:p>
            <a:pPr indent="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arenR"/>
            </a:pPr>
            <a:r>
              <a:rPr lang="en-GB"/>
              <a:t>A statement was made by the MIT researcher, which suggests that computer vision and deep neural networks can achieve accuracy comparable to expert dermatologists in assessing Suspicious Pigmented Lesions (SPLs).</a:t>
            </a:r>
            <a:endParaRPr/>
          </a:p>
          <a:p>
            <a:pPr indent="-298450" lvl="0" marL="457200" rtl="0" algn="l">
              <a:lnSpc>
                <a:spcPct val="100000"/>
              </a:lnSpc>
              <a:spcBef>
                <a:spcPts val="0"/>
              </a:spcBef>
              <a:spcAft>
                <a:spcPts val="0"/>
              </a:spcAft>
              <a:buSzPts val="1100"/>
              <a:buAutoNum type="arabicParenR"/>
            </a:pPr>
            <a:r>
              <a:rPr lang="en-GB"/>
              <a:t>Implementing such AI systems could lead to more rapid and accurate assessments, potentially enabling earlier treatment for melanoma.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1.Objective: Explore the integration of computer vision techniques in healthcare, using deep convolutional neural networks to differentiate malignant melanoma from benign melanoma.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2. Dataset: Utilize a dataset of dermoscopic images of benign and malignant moles provided by the ISIC (International Skin Imaging Collaboration).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3. Methodology: Build a convolutional neural network using TensorFlow (Keras) and examine various architectures to find a suitable fit for the use case.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4. Evaluation: Assess the performance of the model in classifying melanoma and emphasize its potential for providing a rapid and cost-effective diagnosis, addressing the current issues of time-consuming and expensive diagnostics.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5. Accessibility: Present a user-friendly web app interface for accessible use, making the technology available to a wider audience.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arenR"/>
            </a:pPr>
            <a:r>
              <a:rPr lang="en-GB"/>
              <a:t>Model: Tensorflow (Keras)</a:t>
            </a:r>
            <a:endParaRPr/>
          </a:p>
          <a:p>
            <a:pPr indent="-298450" lvl="0" marL="457200" rtl="0" algn="l">
              <a:lnSpc>
                <a:spcPct val="100000"/>
              </a:lnSpc>
              <a:spcBef>
                <a:spcPts val="0"/>
              </a:spcBef>
              <a:spcAft>
                <a:spcPts val="0"/>
              </a:spcAft>
              <a:buSzPts val="1100"/>
              <a:buAutoNum type="arabicParenR"/>
            </a:pPr>
            <a:r>
              <a:rPr lang="en-GB"/>
              <a:t>Image processing: Numpy, Opencv (cv2)</a:t>
            </a:r>
            <a:endParaRPr/>
          </a:p>
          <a:p>
            <a:pPr indent="-298450" lvl="0" marL="457200" rtl="0" algn="l">
              <a:lnSpc>
                <a:spcPct val="100000"/>
              </a:lnSpc>
              <a:spcBef>
                <a:spcPts val="0"/>
              </a:spcBef>
              <a:spcAft>
                <a:spcPts val="0"/>
              </a:spcAft>
              <a:buSzPts val="1100"/>
              <a:buAutoNum type="arabicParenR"/>
            </a:pPr>
            <a:r>
              <a:rPr lang="en-GB"/>
              <a:t>Frontend: HTML, CSS, JS</a:t>
            </a:r>
            <a:endParaRPr/>
          </a:p>
          <a:p>
            <a:pPr indent="-298450" lvl="0" marL="457200" rtl="0" algn="l">
              <a:lnSpc>
                <a:spcPct val="100000"/>
              </a:lnSpc>
              <a:spcBef>
                <a:spcPts val="0"/>
              </a:spcBef>
              <a:spcAft>
                <a:spcPts val="0"/>
              </a:spcAft>
              <a:buSzPts val="1100"/>
              <a:buAutoNum type="arabicParenR"/>
            </a:pPr>
            <a:r>
              <a:rPr lang="en-GB"/>
              <a:t>Backend: Flask</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arenR"/>
            </a:pPr>
            <a:r>
              <a:rPr lang="en-GB"/>
              <a:t>Dataset used to train the model is provided by ISIC (International Skin Imaging Collaboration). </a:t>
            </a:r>
            <a:endParaRPr/>
          </a:p>
          <a:p>
            <a:pPr indent="-298450" lvl="0" marL="457200" rtl="0" algn="l">
              <a:lnSpc>
                <a:spcPct val="100000"/>
              </a:lnSpc>
              <a:spcBef>
                <a:spcPts val="0"/>
              </a:spcBef>
              <a:spcAft>
                <a:spcPts val="0"/>
              </a:spcAft>
              <a:buSzPts val="1100"/>
              <a:buAutoNum type="arabicParenR"/>
            </a:pPr>
            <a:r>
              <a:rPr lang="en-GB"/>
              <a:t>They have a large and expanding open-source public-access archive of skin images that serves as a public resource for teaching, research, and the development and testing of diagnostic artificial intelligence algorithms</a:t>
            </a:r>
            <a:endParaRPr/>
          </a:p>
          <a:p>
            <a:pPr indent="-298450" lvl="0" marL="457200" rtl="0" algn="l">
              <a:lnSpc>
                <a:spcPct val="100000"/>
              </a:lnSpc>
              <a:spcBef>
                <a:spcPts val="0"/>
              </a:spcBef>
              <a:spcAft>
                <a:spcPts val="0"/>
              </a:spcAft>
              <a:buSzPts val="1100"/>
              <a:buAutoNum type="arabicParenR"/>
            </a:pPr>
            <a:r>
              <a:rPr lang="en-GB"/>
              <a:t>Dataset consists of 9600 images for training the model and 1000 images for evaluation of model.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GB"/>
              <a:t>Initial Model Training</a:t>
            </a:r>
            <a:endParaRPr/>
          </a:p>
          <a:p>
            <a:pPr indent="-298450" lvl="1" marL="914400" rtl="0" algn="l">
              <a:lnSpc>
                <a:spcPct val="100000"/>
              </a:lnSpc>
              <a:spcBef>
                <a:spcPts val="0"/>
              </a:spcBef>
              <a:spcAft>
                <a:spcPts val="0"/>
              </a:spcAft>
              <a:buSzPts val="1100"/>
              <a:buAutoNum type="alphaLcPeriod"/>
            </a:pPr>
            <a:r>
              <a:rPr lang="en-GB"/>
              <a:t>Load melanoma dataset</a:t>
            </a:r>
            <a:endParaRPr/>
          </a:p>
          <a:p>
            <a:pPr indent="-298450" lvl="1" marL="914400" rtl="0" algn="l">
              <a:lnSpc>
                <a:spcPct val="100000"/>
              </a:lnSpc>
              <a:spcBef>
                <a:spcPts val="0"/>
              </a:spcBef>
              <a:spcAft>
                <a:spcPts val="0"/>
              </a:spcAft>
              <a:buSzPts val="1100"/>
              <a:buAutoNum type="alphaLcPeriod"/>
            </a:pPr>
            <a:r>
              <a:rPr lang="en-GB"/>
              <a:t>Split dataset into train and test sets in 80:20 ratio  </a:t>
            </a:r>
            <a:endParaRPr/>
          </a:p>
          <a:p>
            <a:pPr indent="-298450" lvl="1" marL="914400" rtl="0" algn="l">
              <a:lnSpc>
                <a:spcPct val="100000"/>
              </a:lnSpc>
              <a:spcBef>
                <a:spcPts val="0"/>
              </a:spcBef>
              <a:spcAft>
                <a:spcPts val="0"/>
              </a:spcAft>
              <a:buSzPts val="1100"/>
              <a:buAutoNum type="alphaLcPeriod"/>
            </a:pPr>
            <a:r>
              <a:rPr lang="en-GB"/>
              <a:t>Reshape images in dataset to 256x256 dimensions  </a:t>
            </a:r>
            <a:endParaRPr/>
          </a:p>
          <a:p>
            <a:pPr indent="-298450" lvl="1" marL="914400" rtl="0" algn="l">
              <a:lnSpc>
                <a:spcPct val="100000"/>
              </a:lnSpc>
              <a:spcBef>
                <a:spcPts val="0"/>
              </a:spcBef>
              <a:spcAft>
                <a:spcPts val="0"/>
              </a:spcAft>
              <a:buSzPts val="1100"/>
              <a:buAutoNum type="alphaLcPeriod"/>
            </a:pPr>
            <a:r>
              <a:rPr lang="en-GB"/>
              <a:t>Normalize pixel values  </a:t>
            </a:r>
            <a:endParaRPr/>
          </a:p>
          <a:p>
            <a:pPr indent="-298450" lvl="1" marL="914400" rtl="0" algn="l">
              <a:lnSpc>
                <a:spcPct val="100000"/>
              </a:lnSpc>
              <a:spcBef>
                <a:spcPts val="0"/>
              </a:spcBef>
              <a:spcAft>
                <a:spcPts val="0"/>
              </a:spcAft>
              <a:buSzPts val="1100"/>
              <a:buAutoNum type="alphaLcPeriod"/>
            </a:pPr>
            <a:r>
              <a:rPr lang="en-GB"/>
              <a:t>Define model architecture  </a:t>
            </a:r>
            <a:endParaRPr/>
          </a:p>
          <a:p>
            <a:pPr indent="-298450" lvl="1" marL="914400" rtl="0" algn="l">
              <a:lnSpc>
                <a:spcPct val="100000"/>
              </a:lnSpc>
              <a:spcBef>
                <a:spcPts val="0"/>
              </a:spcBef>
              <a:spcAft>
                <a:spcPts val="0"/>
              </a:spcAft>
              <a:buSzPts val="1100"/>
              <a:buAutoNum type="alphaLcPeriod"/>
            </a:pPr>
            <a:r>
              <a:rPr lang="en-GB"/>
              <a:t>Train the model on the loaded dataset by correctly defining the loss functions, optimizer algorithms and metrics to be calculated  </a:t>
            </a:r>
            <a:endParaRPr/>
          </a:p>
          <a:p>
            <a:pPr indent="-298450" lvl="1" marL="914400" rtl="0" algn="l">
              <a:lnSpc>
                <a:spcPct val="100000"/>
              </a:lnSpc>
              <a:spcBef>
                <a:spcPts val="0"/>
              </a:spcBef>
              <a:spcAft>
                <a:spcPts val="0"/>
              </a:spcAft>
              <a:buSzPts val="1100"/>
              <a:buAutoNum type="alphaLcPeriod"/>
            </a:pPr>
            <a:r>
              <a:rPr lang="en-GB"/>
              <a:t>Calculate accuracy of model on test set  </a:t>
            </a:r>
            <a:endParaRPr/>
          </a:p>
          <a:p>
            <a:pPr indent="-298450" lvl="1" marL="914400" rtl="0" algn="l">
              <a:lnSpc>
                <a:spcPct val="100000"/>
              </a:lnSpc>
              <a:spcBef>
                <a:spcPts val="0"/>
              </a:spcBef>
              <a:spcAft>
                <a:spcPts val="0"/>
              </a:spcAft>
              <a:buSzPts val="1100"/>
              <a:buAutoNum type="alphaLcPeriod"/>
            </a:pPr>
            <a:r>
              <a:rPr lang="en-GB"/>
              <a:t>Save model with .keras extension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GB"/>
              <a:t>Web app development and model integration</a:t>
            </a:r>
            <a:endParaRPr/>
          </a:p>
          <a:p>
            <a:pPr indent="-298450" lvl="1" marL="914400" rtl="0" algn="l">
              <a:lnSpc>
                <a:spcPct val="100000"/>
              </a:lnSpc>
              <a:spcBef>
                <a:spcPts val="0"/>
              </a:spcBef>
              <a:spcAft>
                <a:spcPts val="0"/>
              </a:spcAft>
              <a:buSzPts val="1100"/>
              <a:buAutoNum type="alphaLcPeriod"/>
            </a:pPr>
            <a:r>
              <a:rPr lang="en-GB"/>
              <a:t>Create UI with upload image widget and an upload button</a:t>
            </a:r>
            <a:endParaRPr/>
          </a:p>
          <a:p>
            <a:pPr indent="-298450" lvl="1" marL="914400" rtl="0" algn="l">
              <a:lnSpc>
                <a:spcPct val="100000"/>
              </a:lnSpc>
              <a:spcBef>
                <a:spcPts val="0"/>
              </a:spcBef>
              <a:spcAft>
                <a:spcPts val="0"/>
              </a:spcAft>
              <a:buSzPts val="1100"/>
              <a:buAutoNum type="alphaLcPeriod"/>
            </a:pPr>
            <a:r>
              <a:rPr lang="en-GB"/>
              <a:t>Once button is clicked, uploaded image is sent to the backend at the “/upload” route</a:t>
            </a:r>
            <a:endParaRPr/>
          </a:p>
          <a:p>
            <a:pPr indent="-298450" lvl="1" marL="914400" rtl="0" algn="l">
              <a:lnSpc>
                <a:spcPct val="100000"/>
              </a:lnSpc>
              <a:spcBef>
                <a:spcPts val="0"/>
              </a:spcBef>
              <a:spcAft>
                <a:spcPts val="0"/>
              </a:spcAft>
              <a:buSzPts val="1100"/>
              <a:buAutoNum type="alphaLcPeriod"/>
            </a:pPr>
            <a:r>
              <a:rPr lang="en-GB"/>
              <a:t>The saved “model.keras” file is loaded</a:t>
            </a:r>
            <a:endParaRPr/>
          </a:p>
          <a:p>
            <a:pPr indent="-298450" lvl="1" marL="914400" rtl="0" algn="l">
              <a:lnSpc>
                <a:spcPct val="100000"/>
              </a:lnSpc>
              <a:spcBef>
                <a:spcPts val="0"/>
              </a:spcBef>
              <a:spcAft>
                <a:spcPts val="0"/>
              </a:spcAft>
              <a:buSzPts val="1100"/>
              <a:buAutoNum type="alphaLcPeriod"/>
            </a:pPr>
            <a:r>
              <a:rPr lang="en-GB"/>
              <a:t>Uploaded image is normalized and reshaped to 256x256 size.</a:t>
            </a:r>
            <a:endParaRPr/>
          </a:p>
          <a:p>
            <a:pPr indent="-298450" lvl="1" marL="914400" rtl="0" algn="l">
              <a:lnSpc>
                <a:spcPct val="100000"/>
              </a:lnSpc>
              <a:spcBef>
                <a:spcPts val="0"/>
              </a:spcBef>
              <a:spcAft>
                <a:spcPts val="0"/>
              </a:spcAft>
              <a:buSzPts val="1100"/>
              <a:buAutoNum type="alphaLcPeriod"/>
            </a:pPr>
            <a:r>
              <a:rPr lang="en-GB"/>
              <a:t>Image is passed through neural network and probability that the mole is malignant is calculated</a:t>
            </a:r>
            <a:endParaRPr/>
          </a:p>
          <a:p>
            <a:pPr indent="-298450" lvl="1" marL="914400" rtl="0" algn="l">
              <a:lnSpc>
                <a:spcPct val="100000"/>
              </a:lnSpc>
              <a:spcBef>
                <a:spcPts val="0"/>
              </a:spcBef>
              <a:spcAft>
                <a:spcPts val="0"/>
              </a:spcAft>
              <a:buSzPts val="1100"/>
              <a:buAutoNum type="alphaLcPeriod"/>
            </a:pPr>
            <a:r>
              <a:rPr lang="en-GB"/>
              <a:t>The predicted output is updated on the screen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1" lang="en-GB"/>
              <a:t>Exploration and testing various other architectures:</a:t>
            </a:r>
            <a:endParaRPr/>
          </a:p>
          <a:p>
            <a:pPr indent="-228600" lvl="0" marL="457200" rtl="0" algn="l">
              <a:lnSpc>
                <a:spcPct val="100000"/>
              </a:lnSpc>
              <a:spcBef>
                <a:spcPts val="0"/>
              </a:spcBef>
              <a:spcAft>
                <a:spcPts val="0"/>
              </a:spcAft>
              <a:buSzPts val="1100"/>
              <a:buNone/>
            </a:pPr>
            <a:r>
              <a:t/>
            </a:r>
            <a:endParaRPr/>
          </a:p>
          <a:p>
            <a:pPr indent="-298450" lvl="1" marL="914400" rtl="0" algn="l">
              <a:lnSpc>
                <a:spcPct val="100000"/>
              </a:lnSpc>
              <a:spcBef>
                <a:spcPts val="0"/>
              </a:spcBef>
              <a:spcAft>
                <a:spcPts val="0"/>
              </a:spcAft>
              <a:buSzPts val="1100"/>
              <a:buAutoNum type="alphaLcPeriod"/>
            </a:pPr>
            <a:r>
              <a:rPr lang="en-GB"/>
              <a:t>In the field of skin lesion analysis, deep learning has delivered remarkable results for tasks such as lesion segmentation, lesion classification, and medical attribute detection. Since 2015, convolutional neural networks (CNNs) have been the gold standard for melanoma classification. Typically, models are trained using transfer learning, where an ImageNet pre-trained CNN is adapted for melanoma data. However, as the number of CNN architectures continues to grow, selecting the right one becomes a challenge for researchers.</a:t>
            </a:r>
            <a:endParaRPr/>
          </a:p>
          <a:p>
            <a:pPr indent="-228600" lvl="1" marL="914400" rtl="0" algn="l">
              <a:lnSpc>
                <a:spcPct val="100000"/>
              </a:lnSpc>
              <a:spcBef>
                <a:spcPts val="0"/>
              </a:spcBef>
              <a:spcAft>
                <a:spcPts val="0"/>
              </a:spcAft>
              <a:buSzPts val="1100"/>
              <a:buNone/>
            </a:pPr>
            <a:r>
              <a:t/>
            </a:r>
            <a:endParaRPr/>
          </a:p>
          <a:p>
            <a:pPr indent="-298450" lvl="1" marL="914400" rtl="0" algn="l">
              <a:lnSpc>
                <a:spcPct val="100000"/>
              </a:lnSpc>
              <a:spcBef>
                <a:spcPts val="0"/>
              </a:spcBef>
              <a:spcAft>
                <a:spcPts val="0"/>
              </a:spcAft>
              <a:buSzPts val="1100"/>
              <a:buAutoNum type="alphaLcPeriod"/>
            </a:pPr>
            <a:r>
              <a:rPr lang="en-GB"/>
              <a:t>In addition to creating a neural network from the ground up, we will also investigate fine-tuning pre-trained CNN models, such as ImageNet and ResNet, to explore if we can achieve even better performance.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9" name="Shape 9"/>
        <p:cNvGrpSpPr/>
        <p:nvPr/>
      </p:nvGrpSpPr>
      <p:grpSpPr>
        <a:xfrm>
          <a:off x="0" y="0"/>
          <a:ext cx="0" cy="0"/>
          <a:chOff x="0" y="0"/>
          <a:chExt cx="0" cy="0"/>
        </a:xfrm>
      </p:grpSpPr>
      <p:sp>
        <p:nvSpPr>
          <p:cNvPr id="10" name="Google Shape;10;p2"/>
          <p:cNvSpPr txBox="1"/>
          <p:nvPr>
            <p:ph type="title"/>
          </p:nvPr>
        </p:nvSpPr>
        <p:spPr>
          <a:xfrm>
            <a:off x="632175" y="920625"/>
            <a:ext cx="7679700" cy="72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2" name="Google Shape;12;p2"/>
          <p:cNvSpPr txBox="1"/>
          <p:nvPr>
            <p:ph idx="1" type="body"/>
          </p:nvPr>
        </p:nvSpPr>
        <p:spPr>
          <a:xfrm>
            <a:off x="632175" y="1717350"/>
            <a:ext cx="5520900" cy="26523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sz="13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pic>
        <p:nvPicPr>
          <p:cNvPr id="13" name="Google Shape;13;p2"/>
          <p:cNvPicPr preferRelativeResize="0"/>
          <p:nvPr/>
        </p:nvPicPr>
        <p:blipFill rotWithShape="1">
          <a:blip r:embed="rId2">
            <a:alphaModFix/>
          </a:blip>
          <a:srcRect b="0" l="0" r="0" t="0"/>
          <a:stretch/>
        </p:blipFill>
        <p:spPr>
          <a:xfrm rot="5400000">
            <a:off x="727196" y="475900"/>
            <a:ext cx="374904" cy="374904"/>
          </a:xfrm>
          <a:prstGeom prst="rect">
            <a:avLst/>
          </a:prstGeom>
          <a:noFill/>
          <a:ln>
            <a:noFill/>
          </a:ln>
        </p:spPr>
      </p:pic>
      <p:pic>
        <p:nvPicPr>
          <p:cNvPr id="14" name="Google Shape;14;p2"/>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grpSp>
        <p:nvGrpSpPr>
          <p:cNvPr id="106" name="Google Shape;106;p11"/>
          <p:cNvGrpSpPr/>
          <p:nvPr/>
        </p:nvGrpSpPr>
        <p:grpSpPr>
          <a:xfrm>
            <a:off x="0" y="381001"/>
            <a:ext cx="1037850" cy="1016288"/>
            <a:chOff x="0" y="381001"/>
            <a:chExt cx="1037850" cy="1016288"/>
          </a:xfrm>
        </p:grpSpPr>
        <p:sp>
          <p:nvSpPr>
            <p:cNvPr id="107" name="Google Shape;107;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0" name="Google Shape;110;p1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2" name="Google Shape;1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grpSp>
        <p:nvGrpSpPr>
          <p:cNvPr id="114" name="Google Shape;114;p12"/>
          <p:cNvGrpSpPr/>
          <p:nvPr/>
        </p:nvGrpSpPr>
        <p:grpSpPr>
          <a:xfrm>
            <a:off x="0" y="381001"/>
            <a:ext cx="1037850" cy="1016288"/>
            <a:chOff x="0" y="381001"/>
            <a:chExt cx="1037850" cy="1016288"/>
          </a:xfrm>
        </p:grpSpPr>
        <p:sp>
          <p:nvSpPr>
            <p:cNvPr id="115" name="Google Shape;115;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8" name="Google Shape;1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9" name="Shape 119"/>
        <p:cNvGrpSpPr/>
        <p:nvPr/>
      </p:nvGrpSpPr>
      <p:grpSpPr>
        <a:xfrm>
          <a:off x="0" y="0"/>
          <a:ext cx="0" cy="0"/>
          <a:chOff x="0" y="0"/>
          <a:chExt cx="0" cy="0"/>
        </a:xfrm>
      </p:grpSpPr>
      <p:grpSp>
        <p:nvGrpSpPr>
          <p:cNvPr id="120" name="Google Shape;120;p13"/>
          <p:cNvGrpSpPr/>
          <p:nvPr/>
        </p:nvGrpSpPr>
        <p:grpSpPr>
          <a:xfrm>
            <a:off x="0" y="381001"/>
            <a:ext cx="1037850" cy="1016288"/>
            <a:chOff x="0" y="381001"/>
            <a:chExt cx="1037850" cy="1016288"/>
          </a:xfrm>
        </p:grpSpPr>
        <p:sp>
          <p:nvSpPr>
            <p:cNvPr id="121" name="Google Shape;121;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1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4" name="Google Shape;124;p13"/>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5" name="Google Shape;12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grpSp>
        <p:nvGrpSpPr>
          <p:cNvPr id="127" name="Google Shape;127;p14"/>
          <p:cNvGrpSpPr/>
          <p:nvPr/>
        </p:nvGrpSpPr>
        <p:grpSpPr>
          <a:xfrm>
            <a:off x="4406400" y="0"/>
            <a:ext cx="4737600" cy="5143500"/>
            <a:chOff x="4406400" y="0"/>
            <a:chExt cx="4737600" cy="5143500"/>
          </a:xfrm>
        </p:grpSpPr>
        <p:sp>
          <p:nvSpPr>
            <p:cNvPr id="128" name="Google Shape;128;p14"/>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1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7" name="Google Shape;1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grpSp>
        <p:nvGrpSpPr>
          <p:cNvPr id="149" name="Google Shape;149;p15"/>
          <p:cNvGrpSpPr/>
          <p:nvPr/>
        </p:nvGrpSpPr>
        <p:grpSpPr>
          <a:xfrm>
            <a:off x="0" y="381001"/>
            <a:ext cx="1037850" cy="1016288"/>
            <a:chOff x="0" y="381001"/>
            <a:chExt cx="1037850" cy="1016288"/>
          </a:xfrm>
        </p:grpSpPr>
        <p:sp>
          <p:nvSpPr>
            <p:cNvPr id="150" name="Google Shape;150;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15"/>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3" name="Google Shape;153;p15"/>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54" name="Google Shape;154;p15"/>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55" name="Google Shape;1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6" name="Shape 156"/>
        <p:cNvGrpSpPr/>
        <p:nvPr/>
      </p:nvGrpSpPr>
      <p:grpSpPr>
        <a:xfrm>
          <a:off x="0" y="0"/>
          <a:ext cx="0" cy="0"/>
          <a:chOff x="0" y="0"/>
          <a:chExt cx="0" cy="0"/>
        </a:xfrm>
      </p:grpSpPr>
      <p:grpSp>
        <p:nvGrpSpPr>
          <p:cNvPr id="157" name="Google Shape;157;p16"/>
          <p:cNvGrpSpPr/>
          <p:nvPr/>
        </p:nvGrpSpPr>
        <p:grpSpPr>
          <a:xfrm>
            <a:off x="0" y="4128572"/>
            <a:ext cx="698925" cy="684657"/>
            <a:chOff x="0" y="3785672"/>
            <a:chExt cx="698925" cy="684657"/>
          </a:xfrm>
        </p:grpSpPr>
        <p:sp>
          <p:nvSpPr>
            <p:cNvPr id="158" name="Google Shape;158;p16"/>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 name="Google Shape;160;p16"/>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61" name="Google Shape;1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2" name="Shape 162"/>
        <p:cNvGrpSpPr/>
        <p:nvPr/>
      </p:nvGrpSpPr>
      <p:grpSpPr>
        <a:xfrm>
          <a:off x="0" y="0"/>
          <a:ext cx="0" cy="0"/>
          <a:chOff x="0" y="0"/>
          <a:chExt cx="0" cy="0"/>
        </a:xfrm>
      </p:grpSpPr>
      <p:grpSp>
        <p:nvGrpSpPr>
          <p:cNvPr id="163" name="Google Shape;163;p17"/>
          <p:cNvGrpSpPr/>
          <p:nvPr/>
        </p:nvGrpSpPr>
        <p:grpSpPr>
          <a:xfrm>
            <a:off x="4406400" y="0"/>
            <a:ext cx="4737600" cy="5143065"/>
            <a:chOff x="4406400" y="0"/>
            <a:chExt cx="4737600" cy="5143065"/>
          </a:xfrm>
        </p:grpSpPr>
        <p:sp>
          <p:nvSpPr>
            <p:cNvPr id="164" name="Google Shape;164;p1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17"/>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83" name="Google Shape;183;p17"/>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4" name="Google Shape;18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185" name="Shape 185"/>
        <p:cNvGrpSpPr/>
        <p:nvPr/>
      </p:nvGrpSpPr>
      <p:grpSpPr>
        <a:xfrm>
          <a:off x="0" y="0"/>
          <a:ext cx="0" cy="0"/>
          <a:chOff x="0" y="0"/>
          <a:chExt cx="0" cy="0"/>
        </a:xfrm>
      </p:grpSpPr>
      <p:sp>
        <p:nvSpPr>
          <p:cNvPr id="186" name="Google Shape;1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pic>
        <p:nvPicPr>
          <p:cNvPr id="187" name="Google Shape;187;p18"/>
          <p:cNvPicPr preferRelativeResize="0"/>
          <p:nvPr/>
        </p:nvPicPr>
        <p:blipFill rotWithShape="1">
          <a:blip r:embed="rId2">
            <a:alphaModFix/>
          </a:blip>
          <a:srcRect b="0" l="0" r="0" t="0"/>
          <a:stretch/>
        </p:blipFill>
        <p:spPr>
          <a:xfrm>
            <a:off x="6477450" y="2488875"/>
            <a:ext cx="2666551" cy="2654624"/>
          </a:xfrm>
          <a:prstGeom prst="rect">
            <a:avLst/>
          </a:prstGeom>
          <a:noFill/>
          <a:ln>
            <a:noFill/>
          </a:ln>
        </p:spPr>
      </p:pic>
      <p:sp>
        <p:nvSpPr>
          <p:cNvPr id="188" name="Google Shape;188;p18"/>
          <p:cNvSpPr txBox="1"/>
          <p:nvPr>
            <p:ph type="title"/>
          </p:nvPr>
        </p:nvSpPr>
        <p:spPr>
          <a:xfrm>
            <a:off x="632175" y="920625"/>
            <a:ext cx="6485100" cy="72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pic>
        <p:nvPicPr>
          <p:cNvPr id="189" name="Google Shape;189;p18"/>
          <p:cNvPicPr preferRelativeResize="0"/>
          <p:nvPr/>
        </p:nvPicPr>
        <p:blipFill rotWithShape="1">
          <a:blip r:embed="rId3">
            <a:alphaModFix/>
          </a:blip>
          <a:srcRect b="0" l="0" r="0" t="0"/>
          <a:stretch/>
        </p:blipFill>
        <p:spPr>
          <a:xfrm rot="5400000">
            <a:off x="727196" y="475900"/>
            <a:ext cx="374904" cy="374904"/>
          </a:xfrm>
          <a:prstGeom prst="rect">
            <a:avLst/>
          </a:prstGeom>
          <a:noFill/>
          <a:ln>
            <a:noFill/>
          </a:ln>
        </p:spPr>
      </p:pic>
      <p:sp>
        <p:nvSpPr>
          <p:cNvPr id="190" name="Google Shape;190;p18"/>
          <p:cNvSpPr txBox="1"/>
          <p:nvPr>
            <p:ph idx="1" type="subTitle"/>
          </p:nvPr>
        </p:nvSpPr>
        <p:spPr>
          <a:xfrm>
            <a:off x="642700" y="1589400"/>
            <a:ext cx="6474600" cy="30309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None/>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91" name="Shape 191"/>
        <p:cNvGrpSpPr/>
        <p:nvPr/>
      </p:nvGrpSpPr>
      <p:grpSpPr>
        <a:xfrm>
          <a:off x="0" y="0"/>
          <a:ext cx="0" cy="0"/>
          <a:chOff x="0" y="0"/>
          <a:chExt cx="0" cy="0"/>
        </a:xfrm>
      </p:grpSpPr>
      <p:sp>
        <p:nvSpPr>
          <p:cNvPr id="192" name="Google Shape;192;p19"/>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93" name="Google Shape;193;p19"/>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94" name="Google Shape;194;p19"/>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95" name="Google Shape;195;p19"/>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96" name="Google Shape;196;p19"/>
          <p:cNvSpPr txBox="1"/>
          <p:nvPr>
            <p:ph idx="1" type="subTitle"/>
          </p:nvPr>
        </p:nvSpPr>
        <p:spPr>
          <a:xfrm>
            <a:off x="467425" y="1394975"/>
            <a:ext cx="219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197" name="Google Shape;197;p19"/>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GB" sz="2300" u="none" cap="none" strike="noStrike">
                <a:solidFill>
                  <a:schemeClr val="lt1"/>
                </a:solidFill>
                <a:latin typeface="League Spartan"/>
                <a:ea typeface="League Spartan"/>
                <a:cs typeface="League Spartan"/>
                <a:sym typeface="League Spartan"/>
              </a:rPr>
              <a:t>01</a:t>
            </a:r>
            <a:endParaRPr b="1" i="0" sz="500" u="none" cap="none" strike="noStrike">
              <a:solidFill>
                <a:srgbClr val="000000"/>
              </a:solidFill>
              <a:latin typeface="League Spartan"/>
              <a:ea typeface="League Spartan"/>
              <a:cs typeface="League Spartan"/>
              <a:sym typeface="League Spartan"/>
            </a:endParaRPr>
          </a:p>
        </p:txBody>
      </p:sp>
      <p:sp>
        <p:nvSpPr>
          <p:cNvPr id="198" name="Google Shape;198;p19"/>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GB" sz="2300" u="none" cap="none" strike="noStrike">
                <a:solidFill>
                  <a:schemeClr val="lt1"/>
                </a:solidFill>
                <a:latin typeface="League Spartan"/>
                <a:ea typeface="League Spartan"/>
                <a:cs typeface="League Spartan"/>
                <a:sym typeface="League Spartan"/>
              </a:rPr>
              <a:t>02</a:t>
            </a:r>
            <a:endParaRPr b="1" i="0" sz="500" u="none" cap="none" strike="noStrike">
              <a:solidFill>
                <a:srgbClr val="000000"/>
              </a:solidFill>
              <a:latin typeface="League Spartan"/>
              <a:ea typeface="League Spartan"/>
              <a:cs typeface="League Spartan"/>
              <a:sym typeface="League Spartan"/>
            </a:endParaRPr>
          </a:p>
        </p:txBody>
      </p:sp>
      <p:sp>
        <p:nvSpPr>
          <p:cNvPr id="199" name="Google Shape;199;p19"/>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GB" sz="2300" u="none" cap="none" strike="noStrike">
                <a:solidFill>
                  <a:schemeClr val="lt1"/>
                </a:solidFill>
                <a:latin typeface="League Spartan"/>
                <a:ea typeface="League Spartan"/>
                <a:cs typeface="League Spartan"/>
                <a:sym typeface="League Spartan"/>
              </a:rPr>
              <a:t>03</a:t>
            </a:r>
            <a:endParaRPr b="1" i="0" sz="500" u="none" cap="none" strike="noStrike">
              <a:solidFill>
                <a:srgbClr val="000000"/>
              </a:solidFill>
              <a:latin typeface="League Spartan"/>
              <a:ea typeface="League Spartan"/>
              <a:cs typeface="League Spartan"/>
              <a:sym typeface="League Spartan"/>
            </a:endParaRPr>
          </a:p>
        </p:txBody>
      </p:sp>
      <p:sp>
        <p:nvSpPr>
          <p:cNvPr id="200" name="Google Shape;200;p19"/>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GB" sz="2300" u="none" cap="none" strike="noStrike">
                <a:solidFill>
                  <a:schemeClr val="lt1"/>
                </a:solidFill>
                <a:latin typeface="League Spartan"/>
                <a:ea typeface="League Spartan"/>
                <a:cs typeface="League Spartan"/>
                <a:sym typeface="League Spartan"/>
              </a:rPr>
              <a:t>04</a:t>
            </a:r>
            <a:endParaRPr b="1" i="0" sz="500" u="none" cap="none" strike="noStrike">
              <a:solidFill>
                <a:srgbClr val="000000"/>
              </a:solidFill>
              <a:latin typeface="League Spartan"/>
              <a:ea typeface="League Spartan"/>
              <a:cs typeface="League Spartan"/>
              <a:sym typeface="League Spartan"/>
            </a:endParaRPr>
          </a:p>
        </p:txBody>
      </p:sp>
      <p:sp>
        <p:nvSpPr>
          <p:cNvPr id="201" name="Google Shape;201;p19"/>
          <p:cNvSpPr txBox="1"/>
          <p:nvPr>
            <p:ph idx="2" type="subTitle"/>
          </p:nvPr>
        </p:nvSpPr>
        <p:spPr>
          <a:xfrm>
            <a:off x="467425" y="3096425"/>
            <a:ext cx="219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202" name="Google Shape;202;p19"/>
          <p:cNvSpPr txBox="1"/>
          <p:nvPr>
            <p:ph idx="3" type="subTitle"/>
          </p:nvPr>
        </p:nvSpPr>
        <p:spPr>
          <a:xfrm>
            <a:off x="6302925" y="1394975"/>
            <a:ext cx="2277300" cy="1212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203" name="Google Shape;203;p19"/>
          <p:cNvSpPr txBox="1"/>
          <p:nvPr>
            <p:ph idx="4" type="subTitle"/>
          </p:nvPr>
        </p:nvSpPr>
        <p:spPr>
          <a:xfrm>
            <a:off x="6302925" y="3096425"/>
            <a:ext cx="2277300" cy="1212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204" name="Google Shape;204;p19"/>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5" name="Shape 15"/>
        <p:cNvGrpSpPr/>
        <p:nvPr/>
      </p:nvGrpSpPr>
      <p:grpSpPr>
        <a:xfrm>
          <a:off x="0" y="0"/>
          <a:ext cx="0" cy="0"/>
          <a:chOff x="0" y="0"/>
          <a:chExt cx="0" cy="0"/>
        </a:xfrm>
      </p:grpSpPr>
      <p:sp>
        <p:nvSpPr>
          <p:cNvPr id="16" name="Google Shape;16;p3"/>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17" name="Google Shape;17;p3"/>
          <p:cNvSpPr txBox="1"/>
          <p:nvPr>
            <p:ph idx="1" type="subTitle"/>
          </p:nvPr>
        </p:nvSpPr>
        <p:spPr>
          <a:xfrm>
            <a:off x="6368675" y="1394975"/>
            <a:ext cx="2318400" cy="1216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18" name="Google Shape;18;p3"/>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19" name="Google Shape;19;p3"/>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20" name="Google Shape;20;p3"/>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21" name="Google Shape;21;p3"/>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22" name="Google Shape;22;p3"/>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23" name="Google Shape;23;p3"/>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24" name="Google Shape;24;p3"/>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25" name="Google Shape;25;p3"/>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chemeClr val="accent2"/>
                </a:solidFill>
                <a:latin typeface="League Spartan"/>
                <a:ea typeface="League Spartan"/>
                <a:cs typeface="League Spartan"/>
                <a:sym typeface="League Spartan"/>
              </a:rPr>
              <a:t>01</a:t>
            </a:r>
            <a:endParaRPr b="1" i="0" sz="1500" u="none" cap="none" strike="noStrike">
              <a:solidFill>
                <a:schemeClr val="accent2"/>
              </a:solidFill>
              <a:latin typeface="League Spartan"/>
              <a:ea typeface="League Spartan"/>
              <a:cs typeface="League Spartan"/>
              <a:sym typeface="League Spartan"/>
            </a:endParaRPr>
          </a:p>
        </p:txBody>
      </p:sp>
      <p:sp>
        <p:nvSpPr>
          <p:cNvPr id="26" name="Google Shape;26;p3"/>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chemeClr val="accent2"/>
                </a:solidFill>
                <a:latin typeface="League Spartan"/>
                <a:ea typeface="League Spartan"/>
                <a:cs typeface="League Spartan"/>
                <a:sym typeface="League Spartan"/>
              </a:rPr>
              <a:t>03</a:t>
            </a:r>
            <a:endParaRPr b="1" i="0" sz="1500" u="none" cap="none" strike="noStrike">
              <a:solidFill>
                <a:schemeClr val="accent2"/>
              </a:solidFill>
              <a:latin typeface="League Spartan"/>
              <a:ea typeface="League Spartan"/>
              <a:cs typeface="League Spartan"/>
              <a:sym typeface="League Spartan"/>
            </a:endParaRPr>
          </a:p>
        </p:txBody>
      </p:sp>
      <p:sp>
        <p:nvSpPr>
          <p:cNvPr id="27" name="Google Shape;27;p3"/>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chemeClr val="accent2"/>
                </a:solidFill>
                <a:latin typeface="League Spartan"/>
                <a:ea typeface="League Spartan"/>
                <a:cs typeface="League Spartan"/>
                <a:sym typeface="League Spartan"/>
              </a:rPr>
              <a:t>02</a:t>
            </a:r>
            <a:endParaRPr b="1" i="0" sz="1500" u="none" cap="none" strike="noStrike">
              <a:solidFill>
                <a:schemeClr val="accent2"/>
              </a:solidFill>
              <a:latin typeface="League Spartan"/>
              <a:ea typeface="League Spartan"/>
              <a:cs typeface="League Spartan"/>
              <a:sym typeface="League Spartan"/>
            </a:endParaRPr>
          </a:p>
        </p:txBody>
      </p:sp>
      <p:sp>
        <p:nvSpPr>
          <p:cNvPr id="28" name="Google Shape;28;p3"/>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chemeClr val="accent2"/>
                </a:solidFill>
                <a:latin typeface="League Spartan"/>
                <a:ea typeface="League Spartan"/>
                <a:cs typeface="League Spartan"/>
                <a:sym typeface="League Spartan"/>
              </a:rPr>
              <a:t>04</a:t>
            </a:r>
            <a:endParaRPr b="1" i="0" sz="1500" u="none" cap="none" strike="noStrike">
              <a:solidFill>
                <a:schemeClr val="accent2"/>
              </a:solidFill>
              <a:latin typeface="League Spartan"/>
              <a:ea typeface="League Spartan"/>
              <a:cs typeface="League Spartan"/>
              <a:sym typeface="League Spartan"/>
            </a:endParaRPr>
          </a:p>
        </p:txBody>
      </p:sp>
      <p:sp>
        <p:nvSpPr>
          <p:cNvPr id="29" name="Google Shape;29;p3"/>
          <p:cNvSpPr txBox="1"/>
          <p:nvPr>
            <p:ph idx="2" type="subTitle"/>
          </p:nvPr>
        </p:nvSpPr>
        <p:spPr>
          <a:xfrm>
            <a:off x="6368675" y="3321975"/>
            <a:ext cx="2318400" cy="1216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
        <p:nvSpPr>
          <p:cNvPr id="30" name="Google Shape;30;p3"/>
          <p:cNvSpPr txBox="1"/>
          <p:nvPr>
            <p:ph idx="3" type="subTitle"/>
          </p:nvPr>
        </p:nvSpPr>
        <p:spPr>
          <a:xfrm>
            <a:off x="470725" y="1394975"/>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a:lvl2pPr>
            <a:lvl3pPr lvl="2" algn="r">
              <a:lnSpc>
                <a:spcPct val="115000"/>
              </a:lnSpc>
              <a:spcBef>
                <a:spcPts val="0"/>
              </a:spcBef>
              <a:spcAft>
                <a:spcPts val="0"/>
              </a:spcAft>
              <a:buSzPts val="1100"/>
              <a:buNone/>
              <a:defRPr/>
            </a:lvl3pPr>
            <a:lvl4pPr lvl="3" algn="r">
              <a:lnSpc>
                <a:spcPct val="115000"/>
              </a:lnSpc>
              <a:spcBef>
                <a:spcPts val="0"/>
              </a:spcBef>
              <a:spcAft>
                <a:spcPts val="0"/>
              </a:spcAft>
              <a:buSzPts val="1100"/>
              <a:buNone/>
              <a:defRPr/>
            </a:lvl4pPr>
            <a:lvl5pPr lvl="4" algn="r">
              <a:lnSpc>
                <a:spcPct val="115000"/>
              </a:lnSpc>
              <a:spcBef>
                <a:spcPts val="0"/>
              </a:spcBef>
              <a:spcAft>
                <a:spcPts val="0"/>
              </a:spcAft>
              <a:buSzPts val="1100"/>
              <a:buNone/>
              <a:defRPr/>
            </a:lvl5pPr>
            <a:lvl6pPr lvl="5" algn="r">
              <a:lnSpc>
                <a:spcPct val="115000"/>
              </a:lnSpc>
              <a:spcBef>
                <a:spcPts val="0"/>
              </a:spcBef>
              <a:spcAft>
                <a:spcPts val="0"/>
              </a:spcAft>
              <a:buSzPts val="1100"/>
              <a:buNone/>
              <a:defRPr/>
            </a:lvl6pPr>
            <a:lvl7pPr lvl="6" algn="r">
              <a:lnSpc>
                <a:spcPct val="115000"/>
              </a:lnSpc>
              <a:spcBef>
                <a:spcPts val="0"/>
              </a:spcBef>
              <a:spcAft>
                <a:spcPts val="0"/>
              </a:spcAft>
              <a:buSzPts val="1100"/>
              <a:buNone/>
              <a:defRPr/>
            </a:lvl7pPr>
            <a:lvl8pPr lvl="7" algn="r">
              <a:lnSpc>
                <a:spcPct val="115000"/>
              </a:lnSpc>
              <a:spcBef>
                <a:spcPts val="0"/>
              </a:spcBef>
              <a:spcAft>
                <a:spcPts val="0"/>
              </a:spcAft>
              <a:buSzPts val="1100"/>
              <a:buNone/>
              <a:defRPr/>
            </a:lvl8pPr>
            <a:lvl9pPr lvl="8" algn="r">
              <a:lnSpc>
                <a:spcPct val="115000"/>
              </a:lnSpc>
              <a:spcBef>
                <a:spcPts val="0"/>
              </a:spcBef>
              <a:spcAft>
                <a:spcPts val="0"/>
              </a:spcAft>
              <a:buSzPts val="1100"/>
              <a:buNone/>
              <a:defRPr/>
            </a:lvl9pPr>
          </a:lstStyle>
          <a:p/>
        </p:txBody>
      </p:sp>
      <p:sp>
        <p:nvSpPr>
          <p:cNvPr id="31" name="Google Shape;31;p3"/>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a:lvl2pPr>
            <a:lvl3pPr lvl="2" algn="r">
              <a:lnSpc>
                <a:spcPct val="115000"/>
              </a:lnSpc>
              <a:spcBef>
                <a:spcPts val="0"/>
              </a:spcBef>
              <a:spcAft>
                <a:spcPts val="0"/>
              </a:spcAft>
              <a:buSzPts val="1100"/>
              <a:buNone/>
              <a:defRPr/>
            </a:lvl3pPr>
            <a:lvl4pPr lvl="3" algn="r">
              <a:lnSpc>
                <a:spcPct val="115000"/>
              </a:lnSpc>
              <a:spcBef>
                <a:spcPts val="0"/>
              </a:spcBef>
              <a:spcAft>
                <a:spcPts val="0"/>
              </a:spcAft>
              <a:buSzPts val="1100"/>
              <a:buNone/>
              <a:defRPr/>
            </a:lvl4pPr>
            <a:lvl5pPr lvl="4" algn="r">
              <a:lnSpc>
                <a:spcPct val="115000"/>
              </a:lnSpc>
              <a:spcBef>
                <a:spcPts val="0"/>
              </a:spcBef>
              <a:spcAft>
                <a:spcPts val="0"/>
              </a:spcAft>
              <a:buSzPts val="1100"/>
              <a:buNone/>
              <a:defRPr/>
            </a:lvl5pPr>
            <a:lvl6pPr lvl="5" algn="r">
              <a:lnSpc>
                <a:spcPct val="115000"/>
              </a:lnSpc>
              <a:spcBef>
                <a:spcPts val="0"/>
              </a:spcBef>
              <a:spcAft>
                <a:spcPts val="0"/>
              </a:spcAft>
              <a:buSzPts val="1100"/>
              <a:buNone/>
              <a:defRPr/>
            </a:lvl6pPr>
            <a:lvl7pPr lvl="6" algn="r">
              <a:lnSpc>
                <a:spcPct val="115000"/>
              </a:lnSpc>
              <a:spcBef>
                <a:spcPts val="0"/>
              </a:spcBef>
              <a:spcAft>
                <a:spcPts val="0"/>
              </a:spcAft>
              <a:buSzPts val="1100"/>
              <a:buNone/>
              <a:defRPr/>
            </a:lvl7pPr>
            <a:lvl8pPr lvl="7" algn="r">
              <a:lnSpc>
                <a:spcPct val="115000"/>
              </a:lnSpc>
              <a:spcBef>
                <a:spcPts val="0"/>
              </a:spcBef>
              <a:spcAft>
                <a:spcPts val="0"/>
              </a:spcAft>
              <a:buSzPts val="1100"/>
              <a:buNone/>
              <a:defRPr/>
            </a:lvl8pPr>
            <a:lvl9pPr lvl="8" algn="r">
              <a:lnSpc>
                <a:spcPct val="115000"/>
              </a:lnSpc>
              <a:spcBef>
                <a:spcPts val="0"/>
              </a:spcBef>
              <a:spcAft>
                <a:spcPts val="0"/>
              </a:spcAft>
              <a:buSzPts val="1100"/>
              <a:buNone/>
              <a:defRPr/>
            </a:lvl9pPr>
          </a:lstStyle>
          <a:p/>
        </p:txBody>
      </p:sp>
      <p:sp>
        <p:nvSpPr>
          <p:cNvPr id="32" name="Google Shape;32;p3"/>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33" name="Shape 33"/>
        <p:cNvGrpSpPr/>
        <p:nvPr/>
      </p:nvGrpSpPr>
      <p:grpSpPr>
        <a:xfrm>
          <a:off x="0" y="0"/>
          <a:ext cx="0" cy="0"/>
          <a:chOff x="0" y="0"/>
          <a:chExt cx="0" cy="0"/>
        </a:xfrm>
      </p:grpSpPr>
      <p:sp>
        <p:nvSpPr>
          <p:cNvPr id="34" name="Google Shape;34;p4"/>
          <p:cNvSpPr txBox="1"/>
          <p:nvPr>
            <p:ph idx="1" type="subTitle"/>
          </p:nvPr>
        </p:nvSpPr>
        <p:spPr>
          <a:xfrm>
            <a:off x="6354875" y="1183150"/>
            <a:ext cx="2318400" cy="995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35" name="Google Shape;35;p4"/>
          <p:cNvSpPr txBox="1"/>
          <p:nvPr>
            <p:ph idx="2" type="subTitle"/>
          </p:nvPr>
        </p:nvSpPr>
        <p:spPr>
          <a:xfrm>
            <a:off x="6354875" y="2399350"/>
            <a:ext cx="2318400" cy="10479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36" name="Google Shape;36;p4"/>
          <p:cNvSpPr txBox="1"/>
          <p:nvPr>
            <p:ph idx="3" type="subTitle"/>
          </p:nvPr>
        </p:nvSpPr>
        <p:spPr>
          <a:xfrm>
            <a:off x="456925" y="1278100"/>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37" name="Google Shape;37;p4"/>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38" name="Google Shape;38;p4"/>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grpSp>
        <p:nvGrpSpPr>
          <p:cNvPr id="39" name="Google Shape;39;p4"/>
          <p:cNvGrpSpPr/>
          <p:nvPr/>
        </p:nvGrpSpPr>
        <p:grpSpPr>
          <a:xfrm>
            <a:off x="3095387" y="1241947"/>
            <a:ext cx="2953225" cy="2951755"/>
            <a:chOff x="3102288" y="1429998"/>
            <a:chExt cx="2953225" cy="2951755"/>
          </a:xfrm>
        </p:grpSpPr>
        <p:sp>
          <p:nvSpPr>
            <p:cNvPr id="40" name="Google Shape;40;p4"/>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Lato Light"/>
                <a:ea typeface="Lato Light"/>
                <a:cs typeface="Lato Light"/>
                <a:sym typeface="Lato Light"/>
              </a:endParaRPr>
            </a:p>
          </p:txBody>
        </p:sp>
        <p:sp>
          <p:nvSpPr>
            <p:cNvPr id="41" name="Google Shape;41;p4"/>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Light"/>
                <a:ea typeface="Lato Light"/>
                <a:cs typeface="Lato Light"/>
                <a:sym typeface="Lato Light"/>
              </a:endParaRPr>
            </a:p>
          </p:txBody>
        </p:sp>
        <p:sp>
          <p:nvSpPr>
            <p:cNvPr id="42" name="Google Shape;42;p4"/>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Light"/>
                <a:ea typeface="Lato Light"/>
                <a:cs typeface="Lato Light"/>
                <a:sym typeface="Lato Light"/>
              </a:endParaRPr>
            </a:p>
          </p:txBody>
        </p:sp>
        <p:sp>
          <p:nvSpPr>
            <p:cNvPr id="43" name="Google Shape;43;p4"/>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Light"/>
                <a:ea typeface="Lato Light"/>
                <a:cs typeface="Lato Light"/>
                <a:sym typeface="Lato Light"/>
              </a:endParaRPr>
            </a:p>
          </p:txBody>
        </p:sp>
        <p:sp>
          <p:nvSpPr>
            <p:cNvPr id="44" name="Google Shape;44;p4"/>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Lato Light"/>
                <a:ea typeface="Lato Light"/>
                <a:cs typeface="Lato Light"/>
                <a:sym typeface="Lato Light"/>
              </a:endParaRPr>
            </a:p>
          </p:txBody>
        </p:sp>
        <p:sp>
          <p:nvSpPr>
            <p:cNvPr id="45" name="Google Shape;45;p4"/>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League Spartan"/>
                  <a:ea typeface="League Spartan"/>
                  <a:cs typeface="League Spartan"/>
                  <a:sym typeface="League Spartan"/>
                </a:rPr>
                <a:t>01</a:t>
              </a:r>
              <a:endParaRPr b="1" i="0" sz="1600" u="none" cap="none" strike="noStrike">
                <a:solidFill>
                  <a:srgbClr val="000000"/>
                </a:solidFill>
                <a:latin typeface="League Spartan"/>
                <a:ea typeface="League Spartan"/>
                <a:cs typeface="League Spartan"/>
                <a:sym typeface="League Spartan"/>
              </a:endParaRPr>
            </a:p>
          </p:txBody>
        </p:sp>
        <p:sp>
          <p:nvSpPr>
            <p:cNvPr id="46" name="Google Shape;46;p4"/>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League Spartan"/>
                  <a:ea typeface="League Spartan"/>
                  <a:cs typeface="League Spartan"/>
                  <a:sym typeface="League Spartan"/>
                </a:rPr>
                <a:t>02</a:t>
              </a:r>
              <a:endParaRPr b="1" i="0" sz="1600" u="none" cap="none" strike="noStrike">
                <a:solidFill>
                  <a:srgbClr val="000000"/>
                </a:solidFill>
                <a:latin typeface="League Spartan"/>
                <a:ea typeface="League Spartan"/>
                <a:cs typeface="League Spartan"/>
                <a:sym typeface="League Spartan"/>
              </a:endParaRPr>
            </a:p>
          </p:txBody>
        </p:sp>
        <p:sp>
          <p:nvSpPr>
            <p:cNvPr id="47" name="Google Shape;47;p4"/>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League Spartan"/>
                  <a:ea typeface="League Spartan"/>
                  <a:cs typeface="League Spartan"/>
                  <a:sym typeface="League Spartan"/>
                </a:rPr>
                <a:t>03</a:t>
              </a:r>
              <a:endParaRPr b="1" i="0" sz="1600" u="none" cap="none" strike="noStrike">
                <a:solidFill>
                  <a:srgbClr val="000000"/>
                </a:solidFill>
                <a:latin typeface="League Spartan"/>
                <a:ea typeface="League Spartan"/>
                <a:cs typeface="League Spartan"/>
                <a:sym typeface="League Spartan"/>
              </a:endParaRPr>
            </a:p>
          </p:txBody>
        </p:sp>
        <p:sp>
          <p:nvSpPr>
            <p:cNvPr id="48" name="Google Shape;48;p4"/>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League Spartan"/>
                  <a:ea typeface="League Spartan"/>
                  <a:cs typeface="League Spartan"/>
                  <a:sym typeface="League Spartan"/>
                </a:rPr>
                <a:t>04</a:t>
              </a:r>
              <a:endParaRPr b="1" i="0" sz="1600" u="none" cap="none" strike="noStrike">
                <a:solidFill>
                  <a:srgbClr val="000000"/>
                </a:solidFill>
                <a:latin typeface="League Spartan"/>
                <a:ea typeface="League Spartan"/>
                <a:cs typeface="League Spartan"/>
                <a:sym typeface="League Spartan"/>
              </a:endParaRPr>
            </a:p>
          </p:txBody>
        </p:sp>
        <p:sp>
          <p:nvSpPr>
            <p:cNvPr id="49" name="Google Shape;49;p4"/>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League Spartan"/>
                  <a:ea typeface="League Spartan"/>
                  <a:cs typeface="League Spartan"/>
                  <a:sym typeface="League Spartan"/>
                </a:rPr>
                <a:t>05</a:t>
              </a:r>
              <a:endParaRPr b="1" i="0" sz="1600" u="none" cap="none" strike="noStrike">
                <a:solidFill>
                  <a:srgbClr val="000000"/>
                </a:solidFill>
                <a:latin typeface="League Spartan"/>
                <a:ea typeface="League Spartan"/>
                <a:cs typeface="League Spartan"/>
                <a:sym typeface="League Spartan"/>
              </a:endParaRPr>
            </a:p>
          </p:txBody>
        </p:sp>
      </p:grpSp>
      <p:sp>
        <p:nvSpPr>
          <p:cNvPr id="50" name="Google Shape;50;p4"/>
          <p:cNvSpPr txBox="1"/>
          <p:nvPr>
            <p:ph idx="5" type="subTitle"/>
          </p:nvPr>
        </p:nvSpPr>
        <p:spPr>
          <a:xfrm>
            <a:off x="6354875" y="3668350"/>
            <a:ext cx="2318400" cy="1216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53" name="Shape 53"/>
        <p:cNvGrpSpPr/>
        <p:nvPr/>
      </p:nvGrpSpPr>
      <p:grpSpPr>
        <a:xfrm>
          <a:off x="0" y="0"/>
          <a:ext cx="0" cy="0"/>
          <a:chOff x="0" y="0"/>
          <a:chExt cx="0" cy="0"/>
        </a:xfrm>
      </p:grpSpPr>
      <p:pic>
        <p:nvPicPr>
          <p:cNvPr id="54" name="Google Shape;54;p6"/>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55" name="Google Shape;55;p6"/>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56" name="Google Shape;5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57" name="Google Shape;57;p6"/>
          <p:cNvSpPr/>
          <p:nvPr>
            <p:ph idx="2" type="pic"/>
          </p:nvPr>
        </p:nvSpPr>
        <p:spPr>
          <a:xfrm>
            <a:off x="642700" y="632300"/>
            <a:ext cx="2615100" cy="3918900"/>
          </a:xfrm>
          <a:prstGeom prst="roundRect">
            <a:avLst>
              <a:gd fmla="val 16667" name="adj"/>
            </a:avLst>
          </a:prstGeom>
          <a:noFill/>
          <a:ln>
            <a:noFill/>
          </a:ln>
        </p:spPr>
      </p:sp>
      <p:sp>
        <p:nvSpPr>
          <p:cNvPr id="58" name="Google Shape;58;p6"/>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C2C2C"/>
              </a:solidFill>
              <a:latin typeface="Arial"/>
              <a:ea typeface="Arial"/>
              <a:cs typeface="Arial"/>
              <a:sym typeface="Arial"/>
            </a:endParaRPr>
          </a:p>
        </p:txBody>
      </p:sp>
      <p:sp>
        <p:nvSpPr>
          <p:cNvPr id="59" name="Google Shape;59;p6"/>
          <p:cNvSpPr txBox="1"/>
          <p:nvPr>
            <p:ph type="title"/>
          </p:nvPr>
        </p:nvSpPr>
        <p:spPr>
          <a:xfrm>
            <a:off x="4722075" y="997400"/>
            <a:ext cx="3589800" cy="650100"/>
          </a:xfrm>
          <a:prstGeom prst="rect">
            <a:avLst/>
          </a:prstGeom>
          <a:noFill/>
          <a:ln>
            <a:noFill/>
          </a:ln>
        </p:spPr>
        <p:txBody>
          <a:bodyPr anchorCtr="0" anchor="ctr" bIns="91425" lIns="91425" spcFirstLastPara="1" rIns="91425" wrap="square" tIns="91425">
            <a:sp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60" name="Google Shape;60;p6"/>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
          <p:cNvSpPr txBox="1"/>
          <p:nvPr>
            <p:ph idx="1" type="subTitle"/>
          </p:nvPr>
        </p:nvSpPr>
        <p:spPr>
          <a:xfrm>
            <a:off x="4722075" y="1959150"/>
            <a:ext cx="3589800" cy="2742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None/>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62" name="Shape 62"/>
        <p:cNvGrpSpPr/>
        <p:nvPr/>
      </p:nvGrpSpPr>
      <p:grpSpPr>
        <a:xfrm>
          <a:off x="0" y="0"/>
          <a:ext cx="0" cy="0"/>
          <a:chOff x="0" y="0"/>
          <a:chExt cx="0" cy="0"/>
        </a:xfrm>
      </p:grpSpPr>
      <p:sp>
        <p:nvSpPr>
          <p:cNvPr id="63" name="Google Shape;6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7"/>
          <p:cNvSpPr txBox="1"/>
          <p:nvPr>
            <p:ph type="title"/>
          </p:nvPr>
        </p:nvSpPr>
        <p:spPr>
          <a:xfrm>
            <a:off x="530400" y="2208300"/>
            <a:ext cx="8083200" cy="7269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pic>
        <p:nvPicPr>
          <p:cNvPr id="65" name="Google Shape;65;p7"/>
          <p:cNvPicPr preferRelativeResize="0"/>
          <p:nvPr/>
        </p:nvPicPr>
        <p:blipFill rotWithShape="1">
          <a:blip r:embed="rId2">
            <a:alphaModFix/>
          </a:blip>
          <a:srcRect b="0" l="0" r="0" t="0"/>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8"/>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8"/>
          <p:cNvGrpSpPr/>
          <p:nvPr/>
        </p:nvGrpSpPr>
        <p:grpSpPr>
          <a:xfrm>
            <a:off x="0" y="490"/>
            <a:ext cx="5153705" cy="5134399"/>
            <a:chOff x="0" y="75"/>
            <a:chExt cx="5153705" cy="5152950"/>
          </a:xfrm>
        </p:grpSpPr>
        <p:sp>
          <p:nvSpPr>
            <p:cNvPr id="69" name="Google Shape;69;p8"/>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8"/>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74" name="Google Shape;74;p8"/>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75" name="Google Shape;7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grpSp>
        <p:nvGrpSpPr>
          <p:cNvPr id="77" name="Google Shape;77;p9"/>
          <p:cNvGrpSpPr/>
          <p:nvPr/>
        </p:nvGrpSpPr>
        <p:grpSpPr>
          <a:xfrm>
            <a:off x="4406400" y="0"/>
            <a:ext cx="4737600" cy="5143065"/>
            <a:chOff x="4406400" y="0"/>
            <a:chExt cx="4737600" cy="5143065"/>
          </a:xfrm>
        </p:grpSpPr>
        <p:sp>
          <p:nvSpPr>
            <p:cNvPr id="78" name="Google Shape;78;p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grpSp>
        <p:nvGrpSpPr>
          <p:cNvPr id="99" name="Google Shape;99;p10"/>
          <p:cNvGrpSpPr/>
          <p:nvPr/>
        </p:nvGrpSpPr>
        <p:grpSpPr>
          <a:xfrm>
            <a:off x="0" y="381001"/>
            <a:ext cx="1037850" cy="1016288"/>
            <a:chOff x="0" y="381001"/>
            <a:chExt cx="1037850" cy="1016288"/>
          </a:xfrm>
        </p:grpSpPr>
        <p:sp>
          <p:nvSpPr>
            <p:cNvPr id="100" name="Google Shape;100;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3" name="Google Shape;103;p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isic-archiv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632175" y="920625"/>
            <a:ext cx="7679700" cy="72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sz="3000"/>
              <a:t>AI Dermatologist</a:t>
            </a:r>
            <a:endParaRPr sz="3000"/>
          </a:p>
        </p:txBody>
      </p:sp>
      <p:sp>
        <p:nvSpPr>
          <p:cNvPr id="210" name="Google Shape;210;p20"/>
          <p:cNvSpPr txBox="1"/>
          <p:nvPr>
            <p:ph idx="1" type="body"/>
          </p:nvPr>
        </p:nvSpPr>
        <p:spPr>
          <a:xfrm>
            <a:off x="632175" y="1717350"/>
            <a:ext cx="6083100" cy="330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500"/>
              <a:t>Melanoma Classification using Deep Learning</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idx="1" type="subTitle"/>
          </p:nvPr>
        </p:nvSpPr>
        <p:spPr>
          <a:xfrm>
            <a:off x="6368675" y="1394975"/>
            <a:ext cx="2318400" cy="121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200"/>
              <a:buNone/>
            </a:pPr>
            <a:r>
              <a:rPr lang="en-GB"/>
              <a:t>Scalability in Skin Cancer Classification</a:t>
            </a:r>
            <a:endParaRPr/>
          </a:p>
        </p:txBody>
      </p:sp>
      <p:sp>
        <p:nvSpPr>
          <p:cNvPr id="279" name="Google Shape;279;p29"/>
          <p:cNvSpPr txBox="1"/>
          <p:nvPr>
            <p:ph idx="2" type="subTitle"/>
          </p:nvPr>
        </p:nvSpPr>
        <p:spPr>
          <a:xfrm>
            <a:off x="6368675" y="3321975"/>
            <a:ext cx="2318400" cy="121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200"/>
              <a:buNone/>
            </a:pPr>
            <a:r>
              <a:rPr lang="en-GB"/>
              <a:t>Multi-Class Classification Capabilities</a:t>
            </a:r>
            <a:endParaRPr/>
          </a:p>
        </p:txBody>
      </p:sp>
      <p:sp>
        <p:nvSpPr>
          <p:cNvPr id="280" name="Google Shape;280;p29"/>
          <p:cNvSpPr txBox="1"/>
          <p:nvPr>
            <p:ph idx="3" type="subTitle"/>
          </p:nvPr>
        </p:nvSpPr>
        <p:spPr>
          <a:xfrm>
            <a:off x="470725" y="1394975"/>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200"/>
              <a:buNone/>
            </a:pPr>
            <a:r>
              <a:rPr lang="en-GB"/>
              <a:t>Collaboration and Data Expansion</a:t>
            </a:r>
            <a:endParaRPr/>
          </a:p>
        </p:txBody>
      </p:sp>
      <p:sp>
        <p:nvSpPr>
          <p:cNvPr id="281" name="Google Shape;281;p29"/>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200"/>
              <a:buNone/>
            </a:pPr>
            <a:r>
              <a:rPr lang="en-GB"/>
              <a:t>Transfer Learning for Enhanced Scalability</a:t>
            </a:r>
            <a:endParaRPr/>
          </a:p>
        </p:txBody>
      </p:sp>
      <p:sp>
        <p:nvSpPr>
          <p:cNvPr id="282" name="Google Shape;282;p29"/>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GB" sz="3000"/>
              <a:t>Scalability</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idx="1" type="body"/>
          </p:nvPr>
        </p:nvSpPr>
        <p:spPr>
          <a:xfrm>
            <a:off x="632175" y="1717350"/>
            <a:ext cx="5520900" cy="2652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Open Sans"/>
              <a:buAutoNum type="arabicParenR"/>
            </a:pPr>
            <a:r>
              <a:rPr lang="en-GB" sz="1400">
                <a:latin typeface="Open Sans"/>
                <a:ea typeface="Open Sans"/>
                <a:cs typeface="Open Sans"/>
                <a:sym typeface="Open Sans"/>
              </a:rPr>
              <a:t>A. Naeem, M. S. Farooq, A. Khelifi and A. Abid, "Malignant Melanoma Classification Using Deep Learning: Datasets, Performance Measurements, Challenges and Opportunities," in IEEE Access, vol. 8, pp. 110575-110597, 2020, doi: 10.1109/ACCESS.2020.3001507.</a:t>
            </a:r>
            <a:endParaRPr sz="1400">
              <a:latin typeface="Open Sans"/>
              <a:ea typeface="Open Sans"/>
              <a:cs typeface="Open Sans"/>
              <a:sym typeface="Open Sans"/>
            </a:endParaRPr>
          </a:p>
          <a:p>
            <a:pPr indent="0" lvl="0" marL="0" rtl="0" algn="l">
              <a:lnSpc>
                <a:spcPct val="115000"/>
              </a:lnSpc>
              <a:spcBef>
                <a:spcPts val="1200"/>
              </a:spcBef>
              <a:spcAft>
                <a:spcPts val="0"/>
              </a:spcAft>
              <a:buSzPts val="1300"/>
              <a:buNone/>
            </a:pPr>
            <a:r>
              <a:t/>
            </a:r>
            <a:endParaRPr sz="1400">
              <a:latin typeface="Open Sans"/>
              <a:ea typeface="Open Sans"/>
              <a:cs typeface="Open Sans"/>
              <a:sym typeface="Open Sans"/>
            </a:endParaRPr>
          </a:p>
          <a:p>
            <a:pPr indent="-317500" lvl="0" marL="457200" rtl="0" algn="l">
              <a:lnSpc>
                <a:spcPct val="115000"/>
              </a:lnSpc>
              <a:spcBef>
                <a:spcPts val="1200"/>
              </a:spcBef>
              <a:spcAft>
                <a:spcPts val="0"/>
              </a:spcAft>
              <a:buSzPts val="1400"/>
              <a:buFont typeface="Open Sans"/>
              <a:buAutoNum type="arabicParenR"/>
            </a:pPr>
            <a:r>
              <a:rPr lang="en-GB" sz="1400">
                <a:latin typeface="Open Sans"/>
                <a:ea typeface="Open Sans"/>
                <a:cs typeface="Open Sans"/>
                <a:sym typeface="Open Sans"/>
              </a:rPr>
              <a:t>F. Perez, S. Avila and E. Valle, "Solo or Ensemble? Choosing a CNN Architecture for Melanoma Classification," 2019 IEEE/CVF Conference on Computer Vision and Pattern Recognition Workshops (CVPRW), Long Beach, CA, USA, 2019, pp. 2775-2783, doi: 10.1109/CVPRW.2019.00336.</a:t>
            </a:r>
            <a:endParaRPr sz="1400">
              <a:latin typeface="Open Sans"/>
              <a:ea typeface="Open Sans"/>
              <a:cs typeface="Open Sans"/>
              <a:sym typeface="Open Sans"/>
            </a:endParaRPr>
          </a:p>
          <a:p>
            <a:pPr indent="0" lvl="0" marL="0" rtl="0" algn="l">
              <a:lnSpc>
                <a:spcPct val="115000"/>
              </a:lnSpc>
              <a:spcBef>
                <a:spcPts val="1200"/>
              </a:spcBef>
              <a:spcAft>
                <a:spcPts val="0"/>
              </a:spcAft>
              <a:buSzPts val="1300"/>
              <a:buNone/>
            </a:pPr>
            <a:r>
              <a:t/>
            </a:r>
            <a:endParaRPr sz="1400">
              <a:latin typeface="Open Sans"/>
              <a:ea typeface="Open Sans"/>
              <a:cs typeface="Open Sans"/>
              <a:sym typeface="Open Sans"/>
            </a:endParaRPr>
          </a:p>
          <a:p>
            <a:pPr indent="0" lvl="0" marL="0" rtl="0" algn="l">
              <a:lnSpc>
                <a:spcPct val="115000"/>
              </a:lnSpc>
              <a:spcBef>
                <a:spcPts val="1200"/>
              </a:spcBef>
              <a:spcAft>
                <a:spcPts val="1200"/>
              </a:spcAft>
              <a:buSzPts val="1300"/>
              <a:buNone/>
            </a:pPr>
            <a:r>
              <a:t/>
            </a:r>
            <a:endParaRPr sz="1400">
              <a:latin typeface="Open Sans"/>
              <a:ea typeface="Open Sans"/>
              <a:cs typeface="Open Sans"/>
              <a:sym typeface="Open Sans"/>
            </a:endParaRPr>
          </a:p>
        </p:txBody>
      </p:sp>
      <p:sp>
        <p:nvSpPr>
          <p:cNvPr id="288" name="Google Shape;288;p30"/>
          <p:cNvSpPr txBox="1"/>
          <p:nvPr>
            <p:ph type="title"/>
          </p:nvPr>
        </p:nvSpPr>
        <p:spPr>
          <a:xfrm>
            <a:off x="632175" y="920625"/>
            <a:ext cx="7679700" cy="72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sz="3000"/>
              <a:t>References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530400" y="2208300"/>
            <a:ext cx="8083200" cy="72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GB"/>
              <a:t>Thank you everyone for your time.</a:t>
            </a:r>
            <a:endParaRPr/>
          </a:p>
          <a:p>
            <a:pPr indent="0" lvl="0" marL="0" rtl="0" algn="ctr">
              <a:lnSpc>
                <a:spcPct val="100000"/>
              </a:lnSpc>
              <a:spcBef>
                <a:spcPts val="0"/>
              </a:spcBef>
              <a:spcAft>
                <a:spcPts val="0"/>
              </a:spcAft>
              <a:buSzPts val="2800"/>
              <a:buNone/>
            </a:pPr>
            <a:r>
              <a:rPr lang="en-GB"/>
              <a:t>Please feel free to ask any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idx="1" type="subTitle"/>
          </p:nvPr>
        </p:nvSpPr>
        <p:spPr>
          <a:xfrm>
            <a:off x="6368675" y="1394975"/>
            <a:ext cx="2318400" cy="12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200"/>
              <a:buNone/>
            </a:pPr>
            <a:r>
              <a:rPr lang="en-GB" sz="1500"/>
              <a:t>Traditional Methods for Early Detection in Skin Cancer</a:t>
            </a:r>
            <a:endParaRPr sz="1500"/>
          </a:p>
        </p:txBody>
      </p:sp>
      <p:sp>
        <p:nvSpPr>
          <p:cNvPr id="216" name="Google Shape;216;p21"/>
          <p:cNvSpPr txBox="1"/>
          <p:nvPr>
            <p:ph idx="2" type="subTitle"/>
          </p:nvPr>
        </p:nvSpPr>
        <p:spPr>
          <a:xfrm>
            <a:off x="6368675" y="3321975"/>
            <a:ext cx="2318400" cy="12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200"/>
              <a:buNone/>
            </a:pPr>
            <a:r>
              <a:rPr lang="en-GB" sz="1500"/>
              <a:t>The Dermoscopy Dilemma: Delayed Biopsy and Patient Hesitancy</a:t>
            </a:r>
            <a:endParaRPr sz="1500"/>
          </a:p>
        </p:txBody>
      </p:sp>
      <p:sp>
        <p:nvSpPr>
          <p:cNvPr id="217" name="Google Shape;217;p21"/>
          <p:cNvSpPr txBox="1"/>
          <p:nvPr>
            <p:ph idx="3" type="subTitle"/>
          </p:nvPr>
        </p:nvSpPr>
        <p:spPr>
          <a:xfrm>
            <a:off x="470725" y="1394975"/>
            <a:ext cx="2318400" cy="121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200"/>
              <a:buNone/>
            </a:pPr>
            <a:r>
              <a:rPr lang="en-GB" sz="1500"/>
              <a:t>Melanoma: A Looming Threat to Skin Cancer</a:t>
            </a:r>
            <a:endParaRPr sz="1500"/>
          </a:p>
        </p:txBody>
      </p:sp>
      <p:sp>
        <p:nvSpPr>
          <p:cNvPr id="218" name="Google Shape;218;p21"/>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200"/>
              <a:buNone/>
            </a:pPr>
            <a:r>
              <a:rPr lang="en-GB" sz="1500"/>
              <a:t>Transforming Melanoma Diagnosis: The Power of Computer Vision and Deep Learning</a:t>
            </a:r>
            <a:endParaRPr sz="1500"/>
          </a:p>
        </p:txBody>
      </p:sp>
      <p:sp>
        <p:nvSpPr>
          <p:cNvPr id="219" name="Google Shape;219;p21"/>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GB" sz="2500"/>
              <a:t> Understanding The Problem</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idx="1" type="subTitle"/>
          </p:nvPr>
        </p:nvSpPr>
        <p:spPr>
          <a:xfrm>
            <a:off x="6368675" y="1394975"/>
            <a:ext cx="2318400" cy="121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200"/>
              <a:buNone/>
            </a:pPr>
            <a:r>
              <a:rPr lang="en-GB" sz="1500"/>
              <a:t>Melanoma Statistics	(2023)</a:t>
            </a:r>
            <a:endParaRPr sz="1500"/>
          </a:p>
        </p:txBody>
      </p:sp>
      <p:sp>
        <p:nvSpPr>
          <p:cNvPr id="225" name="Google Shape;225;p22"/>
          <p:cNvSpPr txBox="1"/>
          <p:nvPr>
            <p:ph idx="2" type="subTitle"/>
          </p:nvPr>
        </p:nvSpPr>
        <p:spPr>
          <a:xfrm>
            <a:off x="6368675" y="3321975"/>
            <a:ext cx="2318400" cy="121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200"/>
              <a:buNone/>
            </a:pPr>
            <a:r>
              <a:rPr lang="en-GB" sz="1500"/>
              <a:t>Global and U.S. Melanoma Prevalence</a:t>
            </a:r>
            <a:endParaRPr sz="1500"/>
          </a:p>
        </p:txBody>
      </p:sp>
      <p:sp>
        <p:nvSpPr>
          <p:cNvPr id="226" name="Google Shape;226;p22"/>
          <p:cNvSpPr txBox="1"/>
          <p:nvPr>
            <p:ph idx="3" type="subTitle"/>
          </p:nvPr>
        </p:nvSpPr>
        <p:spPr>
          <a:xfrm>
            <a:off x="470725" y="1394975"/>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200"/>
              <a:buNone/>
            </a:pPr>
            <a:r>
              <a:rPr lang="en-GB" sz="1500"/>
              <a:t>Potential of AI in Melanoma Detection</a:t>
            </a:r>
            <a:endParaRPr sz="1500"/>
          </a:p>
        </p:txBody>
      </p:sp>
      <p:sp>
        <p:nvSpPr>
          <p:cNvPr id="227" name="Google Shape;227;p22"/>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200"/>
              <a:buNone/>
            </a:pPr>
            <a:r>
              <a:rPr lang="en-GB" sz="1500"/>
              <a:t>Melanoma’s Impact on Skin Cancer Mortality</a:t>
            </a:r>
            <a:endParaRPr sz="1500"/>
          </a:p>
        </p:txBody>
      </p:sp>
      <p:sp>
        <p:nvSpPr>
          <p:cNvPr id="228" name="Google Shape;228;p22"/>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GB" sz="3000"/>
              <a:t>Analyzing The Problem</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idx="1" type="subTitle"/>
          </p:nvPr>
        </p:nvSpPr>
        <p:spPr>
          <a:xfrm>
            <a:off x="6354875" y="1183150"/>
            <a:ext cx="2318400" cy="99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100"/>
              <a:buNone/>
            </a:pPr>
            <a:r>
              <a:rPr lang="en-GB" sz="1500"/>
              <a:t>OBJECTIVE</a:t>
            </a:r>
            <a:endParaRPr sz="1500"/>
          </a:p>
        </p:txBody>
      </p:sp>
      <p:sp>
        <p:nvSpPr>
          <p:cNvPr id="234" name="Google Shape;234;p23"/>
          <p:cNvSpPr txBox="1"/>
          <p:nvPr>
            <p:ph idx="3" type="subTitle"/>
          </p:nvPr>
        </p:nvSpPr>
        <p:spPr>
          <a:xfrm>
            <a:off x="456925" y="1278100"/>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100"/>
              <a:buNone/>
            </a:pPr>
            <a:r>
              <a:rPr lang="en-GB" sz="1500"/>
              <a:t>ACCESSIBILITY</a:t>
            </a:r>
            <a:endParaRPr sz="1500"/>
          </a:p>
        </p:txBody>
      </p:sp>
      <p:sp>
        <p:nvSpPr>
          <p:cNvPr id="235" name="Google Shape;235;p23"/>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100"/>
              <a:buNone/>
            </a:pPr>
            <a:r>
              <a:rPr lang="en-GB" sz="1500"/>
              <a:t>EVALUATION</a:t>
            </a:r>
            <a:endParaRPr sz="1500"/>
          </a:p>
        </p:txBody>
      </p:sp>
      <p:sp>
        <p:nvSpPr>
          <p:cNvPr id="236" name="Google Shape;236;p23"/>
          <p:cNvSpPr txBox="1"/>
          <p:nvPr>
            <p:ph idx="5" type="subTitle"/>
          </p:nvPr>
        </p:nvSpPr>
        <p:spPr>
          <a:xfrm>
            <a:off x="6354875" y="3668350"/>
            <a:ext cx="2318400" cy="121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100"/>
              <a:buNone/>
            </a:pPr>
            <a:r>
              <a:rPr lang="en-GB" sz="1500">
                <a:solidFill>
                  <a:srgbClr val="FFFFFF"/>
                </a:solidFill>
                <a:latin typeface="Arial"/>
                <a:ea typeface="Arial"/>
                <a:cs typeface="Arial"/>
                <a:sym typeface="Arial"/>
              </a:rPr>
              <a:t>METHODOLOGY</a:t>
            </a:r>
            <a:endParaRPr sz="1500">
              <a:solidFill>
                <a:srgbClr val="FFFFFF"/>
              </a:solidFill>
              <a:latin typeface="Arial"/>
              <a:ea typeface="Arial"/>
              <a:cs typeface="Arial"/>
              <a:sym typeface="Arial"/>
            </a:endParaRPr>
          </a:p>
        </p:txBody>
      </p:sp>
      <p:sp>
        <p:nvSpPr>
          <p:cNvPr id="237" name="Google Shape;237;p23"/>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GB" sz="3000">
                <a:solidFill>
                  <a:srgbClr val="FFFFFF"/>
                </a:solidFill>
              </a:rPr>
              <a:t>Abstract: Literature Review</a:t>
            </a:r>
            <a:endParaRPr sz="3000"/>
          </a:p>
        </p:txBody>
      </p:sp>
      <p:sp>
        <p:nvSpPr>
          <p:cNvPr id="238" name="Google Shape;238;p23"/>
          <p:cNvSpPr txBox="1"/>
          <p:nvPr>
            <p:ph idx="2" type="subTitle"/>
          </p:nvPr>
        </p:nvSpPr>
        <p:spPr>
          <a:xfrm>
            <a:off x="6354875" y="2399350"/>
            <a:ext cx="2318400" cy="1047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100"/>
              <a:buNone/>
            </a:pPr>
            <a:r>
              <a:rPr lang="en-GB" sz="1500"/>
              <a:t>DATASET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GB" sz="3000">
                <a:solidFill>
                  <a:srgbClr val="FFFFFF"/>
                </a:solidFill>
              </a:rPr>
              <a:t>Technologies Involved</a:t>
            </a:r>
            <a:endParaRPr sz="3000"/>
          </a:p>
        </p:txBody>
      </p:sp>
      <p:sp>
        <p:nvSpPr>
          <p:cNvPr id="244" name="Google Shape;244;p24"/>
          <p:cNvSpPr txBox="1"/>
          <p:nvPr>
            <p:ph idx="1" type="subTitle"/>
          </p:nvPr>
        </p:nvSpPr>
        <p:spPr>
          <a:xfrm>
            <a:off x="6368675" y="1394975"/>
            <a:ext cx="2318400" cy="121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200"/>
              <a:buNone/>
            </a:pPr>
            <a:r>
              <a:rPr lang="en-GB" sz="1500"/>
              <a:t>MODEL</a:t>
            </a:r>
            <a:endParaRPr sz="1500"/>
          </a:p>
        </p:txBody>
      </p:sp>
      <p:sp>
        <p:nvSpPr>
          <p:cNvPr id="245" name="Google Shape;245;p24"/>
          <p:cNvSpPr txBox="1"/>
          <p:nvPr>
            <p:ph idx="2" type="subTitle"/>
          </p:nvPr>
        </p:nvSpPr>
        <p:spPr>
          <a:xfrm>
            <a:off x="6368675" y="3321975"/>
            <a:ext cx="2318400" cy="121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200"/>
              <a:buNone/>
            </a:pPr>
            <a:r>
              <a:rPr lang="en-GB"/>
              <a:t>IMAGE PROCESSING</a:t>
            </a:r>
            <a:endParaRPr/>
          </a:p>
        </p:txBody>
      </p:sp>
      <p:sp>
        <p:nvSpPr>
          <p:cNvPr id="246" name="Google Shape;246;p24"/>
          <p:cNvSpPr txBox="1"/>
          <p:nvPr>
            <p:ph idx="3" type="subTitle"/>
          </p:nvPr>
        </p:nvSpPr>
        <p:spPr>
          <a:xfrm>
            <a:off x="470725" y="1394975"/>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200"/>
              <a:buNone/>
            </a:pPr>
            <a:r>
              <a:rPr lang="en-GB"/>
              <a:t>FRONT-END</a:t>
            </a:r>
            <a:endParaRPr/>
          </a:p>
        </p:txBody>
      </p:sp>
      <p:sp>
        <p:nvSpPr>
          <p:cNvPr id="247" name="Google Shape;247;p24"/>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200"/>
              <a:buNone/>
            </a:pPr>
            <a:r>
              <a:rPr lang="en-GB"/>
              <a:t>BACK-END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idx="1" type="subTitle"/>
          </p:nvPr>
        </p:nvSpPr>
        <p:spPr>
          <a:xfrm>
            <a:off x="6368675" y="1394975"/>
            <a:ext cx="2318400" cy="121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200"/>
              <a:buNone/>
            </a:pPr>
            <a:r>
              <a:rPr lang="en-GB" sz="1500" u="sng">
                <a:solidFill>
                  <a:schemeClr val="hlink"/>
                </a:solidFill>
                <a:latin typeface="Open Sans"/>
                <a:ea typeface="Open Sans"/>
                <a:cs typeface="Open Sans"/>
                <a:sym typeface="Open Sans"/>
                <a:hlinkClick r:id="rId3"/>
              </a:rPr>
              <a:t>https://www.isic-archive.com/</a:t>
            </a:r>
            <a:endParaRPr sz="1500">
              <a:latin typeface="Open Sans"/>
              <a:ea typeface="Open Sans"/>
              <a:cs typeface="Open Sans"/>
              <a:sym typeface="Open Sans"/>
            </a:endParaRPr>
          </a:p>
        </p:txBody>
      </p:sp>
      <p:sp>
        <p:nvSpPr>
          <p:cNvPr id="253" name="Google Shape;253;p25"/>
          <p:cNvSpPr txBox="1"/>
          <p:nvPr>
            <p:ph idx="2" type="subTitle"/>
          </p:nvPr>
        </p:nvSpPr>
        <p:spPr>
          <a:xfrm>
            <a:off x="6368675" y="3321975"/>
            <a:ext cx="2318400" cy="121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200"/>
              <a:buNone/>
            </a:pPr>
            <a:r>
              <a:rPr lang="en-GB" sz="1800"/>
              <a:t>I.S.I.C</a:t>
            </a:r>
            <a:endParaRPr sz="1500"/>
          </a:p>
        </p:txBody>
      </p:sp>
      <p:sp>
        <p:nvSpPr>
          <p:cNvPr id="254" name="Google Shape;254;p25"/>
          <p:cNvSpPr txBox="1"/>
          <p:nvPr>
            <p:ph idx="3" type="subTitle"/>
          </p:nvPr>
        </p:nvSpPr>
        <p:spPr>
          <a:xfrm>
            <a:off x="470725" y="1394975"/>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200"/>
              <a:buNone/>
            </a:pPr>
            <a:r>
              <a:rPr lang="en-GB" sz="1500"/>
              <a:t>Contents of Dataset </a:t>
            </a:r>
            <a:endParaRPr sz="1500"/>
          </a:p>
        </p:txBody>
      </p:sp>
      <p:sp>
        <p:nvSpPr>
          <p:cNvPr id="255" name="Google Shape;255;p25"/>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200"/>
              <a:buNone/>
            </a:pPr>
            <a:r>
              <a:rPr lang="en-GB" sz="1500"/>
              <a:t>Role of Public Dermatology Image Archives</a:t>
            </a:r>
            <a:endParaRPr sz="1500"/>
          </a:p>
        </p:txBody>
      </p:sp>
      <p:sp>
        <p:nvSpPr>
          <p:cNvPr id="256" name="Google Shape;256;p25"/>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GB" sz="3000"/>
              <a:t>Dataset</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4722075" y="997400"/>
            <a:ext cx="3589800" cy="6465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2400"/>
              <a:buNone/>
            </a:pPr>
            <a:r>
              <a:rPr lang="en-GB" sz="3000"/>
              <a:t>Procedure</a:t>
            </a:r>
            <a:endParaRPr sz="3000"/>
          </a:p>
        </p:txBody>
      </p:sp>
      <p:sp>
        <p:nvSpPr>
          <p:cNvPr id="262" name="Google Shape;262;p26"/>
          <p:cNvSpPr txBox="1"/>
          <p:nvPr>
            <p:ph idx="1" type="subTitle"/>
          </p:nvPr>
        </p:nvSpPr>
        <p:spPr>
          <a:xfrm>
            <a:off x="4722075" y="1959150"/>
            <a:ext cx="3589800" cy="27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500">
                <a:latin typeface="Open Sans"/>
                <a:ea typeface="Open Sans"/>
                <a:cs typeface="Open Sans"/>
                <a:sym typeface="Open Sans"/>
              </a:rPr>
              <a:t>The Procedure is divided into 3 Major steps:</a:t>
            </a:r>
            <a:endParaRPr sz="1500">
              <a:latin typeface="Open Sans"/>
              <a:ea typeface="Open Sans"/>
              <a:cs typeface="Open Sans"/>
              <a:sym typeface="Open Sans"/>
            </a:endParaRPr>
          </a:p>
          <a:p>
            <a:pPr indent="-323850" lvl="0" marL="457200" rtl="0" algn="l">
              <a:lnSpc>
                <a:spcPct val="115000"/>
              </a:lnSpc>
              <a:spcBef>
                <a:spcPts val="1200"/>
              </a:spcBef>
              <a:spcAft>
                <a:spcPts val="0"/>
              </a:spcAft>
              <a:buSzPts val="1500"/>
              <a:buFont typeface="Open Sans"/>
              <a:buChar char="●"/>
            </a:pPr>
            <a:r>
              <a:rPr lang="en-GB" sz="1500">
                <a:latin typeface="Open Sans"/>
                <a:ea typeface="Open Sans"/>
                <a:cs typeface="Open Sans"/>
                <a:sym typeface="Open Sans"/>
              </a:rPr>
              <a:t>Initial model training</a:t>
            </a:r>
            <a:endParaRPr sz="1500">
              <a:latin typeface="Open Sans"/>
              <a:ea typeface="Open Sans"/>
              <a:cs typeface="Open Sans"/>
              <a:sym typeface="Open Sans"/>
            </a:endParaRPr>
          </a:p>
          <a:p>
            <a:pPr indent="-323850" lvl="0" marL="457200" rtl="0" algn="l">
              <a:lnSpc>
                <a:spcPct val="115000"/>
              </a:lnSpc>
              <a:spcBef>
                <a:spcPts val="0"/>
              </a:spcBef>
              <a:spcAft>
                <a:spcPts val="0"/>
              </a:spcAft>
              <a:buSzPts val="1500"/>
              <a:buFont typeface="Open Sans"/>
              <a:buChar char="●"/>
            </a:pPr>
            <a:r>
              <a:rPr lang="en-GB" sz="1500">
                <a:latin typeface="Open Sans"/>
                <a:ea typeface="Open Sans"/>
                <a:cs typeface="Open Sans"/>
                <a:sym typeface="Open Sans"/>
              </a:rPr>
              <a:t>Web app development and model integration</a:t>
            </a:r>
            <a:endParaRPr sz="1500">
              <a:latin typeface="Open Sans"/>
              <a:ea typeface="Open Sans"/>
              <a:cs typeface="Open Sans"/>
              <a:sym typeface="Open Sans"/>
            </a:endParaRPr>
          </a:p>
          <a:p>
            <a:pPr indent="-323850" lvl="0" marL="457200" rtl="0" algn="l">
              <a:lnSpc>
                <a:spcPct val="115000"/>
              </a:lnSpc>
              <a:spcBef>
                <a:spcPts val="0"/>
              </a:spcBef>
              <a:spcAft>
                <a:spcPts val="0"/>
              </a:spcAft>
              <a:buSzPts val="1500"/>
              <a:buFont typeface="Open Sans"/>
              <a:buChar char="●"/>
            </a:pPr>
            <a:r>
              <a:rPr lang="en-GB" sz="1500">
                <a:latin typeface="Open Sans"/>
                <a:ea typeface="Open Sans"/>
                <a:cs typeface="Open Sans"/>
                <a:sym typeface="Open Sans"/>
              </a:rPr>
              <a:t>Exploration and testing various other architectures, like ImageNet and ResNet architectures.</a:t>
            </a:r>
            <a:endParaRPr sz="1500">
              <a:latin typeface="Open Sans"/>
              <a:ea typeface="Open Sans"/>
              <a:cs typeface="Open Sans"/>
              <a:sym typeface="Open Sans"/>
            </a:endParaRPr>
          </a:p>
          <a:p>
            <a:pPr indent="0" lvl="0" marL="0" rtl="0" algn="l">
              <a:lnSpc>
                <a:spcPct val="115000"/>
              </a:lnSpc>
              <a:spcBef>
                <a:spcPts val="1200"/>
              </a:spcBef>
              <a:spcAft>
                <a:spcPts val="0"/>
              </a:spcAft>
              <a:buSzPts val="1300"/>
              <a:buNone/>
            </a:pPr>
            <a:r>
              <a:t/>
            </a:r>
            <a:endParaRPr sz="1500">
              <a:latin typeface="Open Sans"/>
              <a:ea typeface="Open Sans"/>
              <a:cs typeface="Open Sans"/>
              <a:sym typeface="Open Sans"/>
            </a:endParaRPr>
          </a:p>
          <a:p>
            <a:pPr indent="0" lvl="0" marL="0" rtl="0" algn="l">
              <a:lnSpc>
                <a:spcPct val="115000"/>
              </a:lnSpc>
              <a:spcBef>
                <a:spcPts val="1200"/>
              </a:spcBef>
              <a:spcAft>
                <a:spcPts val="1200"/>
              </a:spcAft>
              <a:buSzPts val="1300"/>
              <a:buNone/>
            </a:pPr>
            <a:r>
              <a:t/>
            </a:r>
            <a:endParaRPr sz="1500">
              <a:latin typeface="Open Sans"/>
              <a:ea typeface="Open Sans"/>
              <a:cs typeface="Open Sans"/>
              <a:sym typeface="Open Sans"/>
            </a:endParaRPr>
          </a:p>
        </p:txBody>
      </p:sp>
      <p:pic>
        <p:nvPicPr>
          <p:cNvPr id="263" name="Google Shape;263;p26"/>
          <p:cNvPicPr preferRelativeResize="0"/>
          <p:nvPr>
            <p:ph idx="2" type="pic"/>
          </p:nvPr>
        </p:nvPicPr>
        <p:blipFill rotWithShape="1">
          <a:blip r:embed="rId3">
            <a:alphaModFix/>
          </a:blip>
          <a:srcRect b="0" l="0" r="0" t="0"/>
          <a:stretch/>
        </p:blipFill>
        <p:spPr>
          <a:xfrm>
            <a:off x="642700" y="0"/>
            <a:ext cx="2615100" cy="47016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27"/>
          <p:cNvPicPr preferRelativeResize="0"/>
          <p:nvPr/>
        </p:nvPicPr>
        <p:blipFill rotWithShape="1">
          <a:blip r:embed="rId3">
            <a:alphaModFix/>
          </a:blip>
          <a:srcRect b="0" l="0" r="0" t="0"/>
          <a:stretch/>
        </p:blipFill>
        <p:spPr>
          <a:xfrm>
            <a:off x="152400" y="152400"/>
            <a:ext cx="8839200" cy="46626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8"/>
          <p:cNvPicPr preferRelativeResize="0"/>
          <p:nvPr/>
        </p:nvPicPr>
        <p:blipFill rotWithShape="1">
          <a:blip r:embed="rId3">
            <a:alphaModFix/>
          </a:blip>
          <a:srcRect b="0" l="0" r="0" t="0"/>
          <a:stretch/>
        </p:blipFill>
        <p:spPr>
          <a:xfrm>
            <a:off x="152400" y="152400"/>
            <a:ext cx="8839200" cy="46682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